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5" r:id="rId6"/>
    <p:sldId id="269" r:id="rId7"/>
    <p:sldId id="272" r:id="rId8"/>
    <p:sldId id="275" r:id="rId9"/>
    <p:sldId id="274" r:id="rId10"/>
    <p:sldId id="276" r:id="rId11"/>
    <p:sldId id="277" r:id="rId12"/>
    <p:sldId id="278" r:id="rId13"/>
    <p:sldId id="279" r:id="rId14"/>
    <p:sldId id="273" r:id="rId15"/>
    <p:sldId id="283" r:id="rId16"/>
    <p:sldId id="284" r:id="rId17"/>
    <p:sldId id="285" r:id="rId18"/>
    <p:sldId id="289" r:id="rId19"/>
    <p:sldId id="287" r:id="rId20"/>
    <p:sldId id="288" r:id="rId21"/>
    <p:sldId id="290" r:id="rId22"/>
    <p:sldId id="292" r:id="rId23"/>
    <p:sldId id="291" r:id="rId24"/>
    <p:sldId id="293" r:id="rId25"/>
    <p:sldId id="294" r:id="rId26"/>
    <p:sldId id="295" r:id="rId27"/>
    <p:sldId id="296" r:id="rId28"/>
    <p:sldId id="286" r:id="rId29"/>
    <p:sldId id="300" r:id="rId30"/>
    <p:sldId id="297" r:id="rId31"/>
    <p:sldId id="303" r:id="rId32"/>
    <p:sldId id="30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59" autoAdjust="0"/>
    <p:restoredTop sz="94643"/>
  </p:normalViewPr>
  <p:slideViewPr>
    <p:cSldViewPr snapToGrid="0" snapToObjects="1">
      <p:cViewPr>
        <p:scale>
          <a:sx n="99" d="100"/>
          <a:sy n="99" d="100"/>
        </p:scale>
        <p:origin x="1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3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6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4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9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1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6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1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7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3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9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0DC09-058D-F34D-A542-62065A5C628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9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adrienj.github.io/posts/Deep-Learning-Book-Series-Introductio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 Getting Start of </a:t>
            </a:r>
            <a:r>
              <a:rPr lang="zh-CN" altLang="en-US" dirty="0"/>
              <a:t> </a:t>
            </a:r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Learning with Linear Algebra</a:t>
            </a:r>
            <a:br>
              <a:rPr lang="en-US" altLang="zh-CN" dirty="0"/>
            </a:br>
            <a:r>
              <a:rPr lang="zh-CN" altLang="en-US" dirty="0"/>
              <a:t>深度学习中的线性代数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2019-10-16</a:t>
            </a:r>
          </a:p>
          <a:p>
            <a:r>
              <a:rPr lang="en-US" dirty="0">
                <a:hlinkClick r:id="rId2"/>
              </a:rPr>
              <a:t>https://hadrienj.github.io/posts/Deep-Learning-Book-Series-Introduction/</a:t>
            </a:r>
            <a:endParaRPr lang="en-US" dirty="0"/>
          </a:p>
          <a:p>
            <a:r>
              <a:rPr lang="en-US" altLang="zh-CN" dirty="0">
                <a:hlinkClick r:id="rId2"/>
              </a:rPr>
              <a:t> BY </a:t>
            </a:r>
            <a:r>
              <a:rPr lang="en-US" altLang="zh-CN" dirty="0" err="1">
                <a:hlinkClick r:id="rId2"/>
              </a:rPr>
              <a:t>Hadrien</a:t>
            </a:r>
            <a:r>
              <a:rPr lang="en-US" altLang="zh-CN" dirty="0"/>
              <a:t>  </a:t>
            </a:r>
            <a:r>
              <a:rPr lang="en-US" dirty="0"/>
              <a:t>Wang Jian Translation</a:t>
            </a:r>
          </a:p>
        </p:txBody>
      </p:sp>
    </p:spTree>
    <p:extLst>
      <p:ext uri="{BB962C8B-B14F-4D97-AF65-F5344CB8AC3E}">
        <p14:creationId xmlns:p14="http://schemas.microsoft.com/office/powerpoint/2010/main" val="751123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2.3 Identity and Inverse Matrices</a:t>
            </a:r>
            <a:br>
              <a:rPr lang="en-US" altLang="zh-CN" b="1" dirty="0"/>
            </a:br>
            <a:r>
              <a:rPr lang="en-US" altLang="zh-CN" b="1" dirty="0"/>
              <a:t>2.3 </a:t>
            </a:r>
            <a:r>
              <a:rPr lang="zh-CN" altLang="en-US" b="1" dirty="0"/>
              <a:t>单位矩阵与逆矩阵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572965-F794-47B4-99B3-4F16A7AA8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69" y="1535265"/>
            <a:ext cx="8390347" cy="20042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B306A5B-4239-499F-956B-E406EF1AE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61" y="3271397"/>
            <a:ext cx="8436071" cy="19585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8C3DDD5-1861-44C9-97DC-75C7BE113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331" y="4985271"/>
            <a:ext cx="8367485" cy="17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95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2.3 Identity and Inverse Matrices</a:t>
            </a:r>
            <a:br>
              <a:rPr lang="en-US" altLang="zh-CN" b="1" dirty="0"/>
            </a:br>
            <a:r>
              <a:rPr lang="en-US" altLang="zh-CN" b="1" dirty="0"/>
              <a:t>2.3 </a:t>
            </a:r>
            <a:r>
              <a:rPr lang="zh-CN" altLang="en-US" b="1" dirty="0"/>
              <a:t>单位矩阵与逆矩阵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Sovling</a:t>
            </a:r>
            <a:r>
              <a:rPr lang="en-US" altLang="zh-CN" b="1" dirty="0"/>
              <a:t> a system of linear equations </a:t>
            </a:r>
            <a:r>
              <a:rPr lang="zh-CN" altLang="en-US" b="1" dirty="0"/>
              <a:t>求解线性方程组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b="1" dirty="0"/>
              <a:t>Example . </a:t>
            </a:r>
          </a:p>
          <a:p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512D06-67C3-4E66-BE42-42CB606A2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15" y="2400988"/>
            <a:ext cx="6157494" cy="7544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6CB52EE-7352-4229-B732-F4F32EF56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370" y="2744213"/>
            <a:ext cx="1569856" cy="4572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F9DCEF6-A3AB-406D-8E18-B88EF9B6B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290" y="3290370"/>
            <a:ext cx="1432684" cy="101354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C7A56A8-24D6-4CDB-A3AC-EB54111F9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2633" y="3342492"/>
            <a:ext cx="2461473" cy="89161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196FCEA-0CB4-4643-9E35-24D1F6A4F0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225" y="4173641"/>
            <a:ext cx="106965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74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2.3 Identity and Inverse Matrices</a:t>
            </a:r>
            <a:br>
              <a:rPr lang="en-US" altLang="zh-CN" b="1" dirty="0"/>
            </a:br>
            <a:r>
              <a:rPr lang="en-US" altLang="zh-CN" b="1" dirty="0"/>
              <a:t>2.3 </a:t>
            </a:r>
            <a:r>
              <a:rPr lang="zh-CN" altLang="en-US" b="1" dirty="0"/>
              <a:t>单位矩阵与逆矩阵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F43F32-45AB-4374-AE6C-EB89928B5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22" y="2055992"/>
            <a:ext cx="8413209" cy="15927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BBDF525-2241-48B4-8F8D-8408FC502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422" y="3725433"/>
            <a:ext cx="10563225" cy="10382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66F6D4D-DF9D-4227-A515-2E3F48D87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904" y="4599486"/>
            <a:ext cx="8352244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68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2.3 Identity and Inverse Matrices</a:t>
            </a:r>
            <a:br>
              <a:rPr lang="en-US" altLang="zh-CN" b="1" dirty="0"/>
            </a:br>
            <a:r>
              <a:rPr lang="en-US" altLang="zh-CN" b="1" dirty="0"/>
              <a:t>2.3 </a:t>
            </a:r>
            <a:r>
              <a:rPr lang="zh-CN" altLang="en-US" b="1" dirty="0"/>
              <a:t>单位矩阵与逆矩阵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87CD92-E3C1-4A9B-A141-3AD395C34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20" y="2039144"/>
            <a:ext cx="7019925" cy="3924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4D989FF-5BB9-4061-A30D-3E6716F78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6" y="2310606"/>
            <a:ext cx="420207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17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r>
              <a:rPr lang="en-US" altLang="zh-CN" b="1" dirty="0"/>
              <a:t>2.4 Linear Dependence and Span</a:t>
            </a:r>
            <a:br>
              <a:rPr lang="en-US" altLang="zh-CN" b="1" dirty="0"/>
            </a:br>
            <a:r>
              <a:rPr lang="en-US" altLang="zh-CN" b="1" dirty="0"/>
              <a:t>2.2 </a:t>
            </a:r>
            <a:r>
              <a:rPr lang="zh-CN" altLang="en-US" b="1" dirty="0"/>
              <a:t>线性相关性和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06A482-FA77-43C0-A809-4AD63CD02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511" y="1520332"/>
            <a:ext cx="8972550" cy="3286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95F4DC-D72F-4E67-A3A3-C1D667739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475" y="4621427"/>
            <a:ext cx="8744593" cy="210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6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r>
              <a:rPr lang="en-US" altLang="zh-CN" b="1" dirty="0"/>
              <a:t>2.4 Linear Dependence and Span</a:t>
            </a:r>
            <a:br>
              <a:rPr lang="en-US" altLang="zh-CN" b="1" dirty="0"/>
            </a:br>
            <a:r>
              <a:rPr lang="en-US" altLang="zh-CN" b="1" dirty="0"/>
              <a:t>2.4 </a:t>
            </a:r>
            <a:r>
              <a:rPr lang="zh-CN" altLang="en-US" b="1" dirty="0"/>
              <a:t>线性相关性和</a:t>
            </a:r>
            <a:r>
              <a:rPr lang="en-US" altLang="zh-CN" b="1" dirty="0"/>
              <a:t>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Linear combination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dirty="0"/>
              <a:t> </a:t>
            </a:r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1B13B59-808D-4A51-8510-341861A4B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73" y="2236573"/>
            <a:ext cx="72199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57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r>
              <a:rPr lang="en-US" altLang="zh-CN" b="1" dirty="0"/>
              <a:t>2.4 Linear Dependence and Span</a:t>
            </a:r>
            <a:br>
              <a:rPr lang="en-US" altLang="zh-CN" b="1" dirty="0"/>
            </a:br>
            <a:r>
              <a:rPr lang="en-US" altLang="zh-CN" b="1" dirty="0"/>
              <a:t>2.4</a:t>
            </a:r>
            <a:r>
              <a:rPr lang="zh-CN" altLang="en-US" b="1" dirty="0"/>
              <a:t>线性相关性和</a:t>
            </a:r>
            <a:r>
              <a:rPr lang="en-US" altLang="zh-CN" b="1" dirty="0"/>
              <a:t>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06A482-FA77-43C0-A809-4AD63CD02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511" y="1520332"/>
            <a:ext cx="8972550" cy="3286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95F4DC-D72F-4E67-A3A3-C1D667739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475" y="4621427"/>
            <a:ext cx="8744593" cy="210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60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r>
              <a:rPr lang="en-US" altLang="zh-CN" b="1" dirty="0"/>
              <a:t>2.7 </a:t>
            </a:r>
            <a:r>
              <a:rPr lang="en-US" altLang="zh-CN" b="1" dirty="0" err="1"/>
              <a:t>Eigendecomposition</a:t>
            </a:r>
            <a:br>
              <a:rPr lang="en-US" altLang="zh-CN" b="1" dirty="0"/>
            </a:br>
            <a:r>
              <a:rPr lang="en-US" altLang="zh-CN" b="1" dirty="0"/>
              <a:t>2.7 </a:t>
            </a:r>
            <a:r>
              <a:rPr lang="zh-CN" altLang="en-US" b="1" dirty="0"/>
              <a:t>矩阵本征分解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b="1" dirty="0"/>
              <a:t>Eigenvectors and eigenvalues </a:t>
            </a:r>
            <a:r>
              <a:rPr lang="zh-CN" altLang="en-US" b="1" dirty="0"/>
              <a:t>本征值和本征向量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Example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8EC14B-D6BC-49F2-B197-1E0B98DFD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160" y="2298228"/>
            <a:ext cx="2638425" cy="5810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9B8EAD3-ACCC-4376-8EE0-38B7DB902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995" y="2921288"/>
            <a:ext cx="8504657" cy="86113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BB27B5A-960A-4B79-9799-182F782E5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310" y="4517384"/>
            <a:ext cx="2333625" cy="11620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1EF7C85-193E-4968-B957-BE8E967AC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667" y="3935070"/>
            <a:ext cx="2590800" cy="12096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5EDD27E-5DCE-4D66-B8AA-E8B687047F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3467" y="3782423"/>
            <a:ext cx="3276884" cy="237764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BB90821-5D0B-4E41-AEAF-813F0530CC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1402" y="5225108"/>
            <a:ext cx="2432065" cy="12192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AC9D739-CAA1-46A2-A845-437AAA1D8B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6669" y="3935070"/>
            <a:ext cx="2504028" cy="216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82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r>
              <a:rPr lang="en-US" altLang="zh-CN" b="1" dirty="0"/>
              <a:t>2.7 </a:t>
            </a:r>
            <a:r>
              <a:rPr lang="en-US" altLang="zh-CN" b="1" dirty="0" err="1"/>
              <a:t>Eigendecomposition</a:t>
            </a:r>
            <a:br>
              <a:rPr lang="en-US" altLang="zh-CN" b="1" dirty="0"/>
            </a:br>
            <a:r>
              <a:rPr lang="en-US" altLang="zh-CN" b="1" dirty="0"/>
              <a:t>2.7 </a:t>
            </a:r>
            <a:r>
              <a:rPr lang="zh-CN" altLang="en-US" b="1" dirty="0"/>
              <a:t>矩阵本征分解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本征分解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Real symmetric matrix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A38421-96FE-477C-B958-15DAAFF4C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70" y="4481513"/>
            <a:ext cx="10572750" cy="1695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01A0398-7060-4811-82E7-CB8731FFA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525" y="1891003"/>
            <a:ext cx="8488705" cy="180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82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r>
              <a:rPr lang="en-US" altLang="zh-CN" b="1" dirty="0"/>
              <a:t>2.7 </a:t>
            </a:r>
            <a:r>
              <a:rPr lang="en-US" altLang="zh-CN" b="1" dirty="0" err="1"/>
              <a:t>Eigendecomposition</a:t>
            </a:r>
            <a:br>
              <a:rPr lang="en-US" altLang="zh-CN" b="1" dirty="0"/>
            </a:br>
            <a:r>
              <a:rPr lang="en-US" altLang="zh-CN" b="1" dirty="0"/>
              <a:t>2.7 </a:t>
            </a:r>
            <a:r>
              <a:rPr lang="zh-CN" altLang="en-US" b="1" dirty="0"/>
              <a:t>矩阵本征分解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367DA13-FAB5-4821-A5F0-4677468F9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91" y="1586706"/>
            <a:ext cx="4867275" cy="48291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D71F5B-71E5-4D5D-80BD-060D45341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475" y="1724818"/>
            <a:ext cx="58674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1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2.1 Scalars Vectors Matrices and Tensors</a:t>
            </a:r>
            <a:br>
              <a:rPr lang="en-US" altLang="zh-CN" b="1" dirty="0"/>
            </a:br>
            <a:r>
              <a:rPr lang="en-US" altLang="zh-CN" b="1" dirty="0"/>
              <a:t>2.1 </a:t>
            </a:r>
            <a:r>
              <a:rPr lang="zh-CN" altLang="en-US" b="1" dirty="0"/>
              <a:t>标量 矢量 矩阵 和 张量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scalar is a single number</a:t>
            </a:r>
          </a:p>
          <a:p>
            <a:r>
              <a:rPr lang="en-US" altLang="zh-CN" dirty="0"/>
              <a:t>A vector is an array of numbers</a:t>
            </a:r>
          </a:p>
          <a:p>
            <a:r>
              <a:rPr lang="en-US" altLang="zh-CN" dirty="0"/>
              <a:t>A matrix is a 2-D array</a:t>
            </a:r>
          </a:p>
          <a:p>
            <a:r>
              <a:rPr lang="zh-CN" altLang="zh-CN" dirty="0">
                <a:solidFill>
                  <a:srgbClr val="222222"/>
                </a:solidFill>
                <a:latin typeface="Arial" panose="020B0604020202020204" pitchFamily="34" charset="0"/>
                <a:ea typeface="Avenir"/>
              </a:rPr>
              <a:t>A tensor is a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  <a:ea typeface="Avenir"/>
              </a:rPr>
              <a:t> n</a:t>
            </a:r>
            <a:r>
              <a:rPr lang="zh-CN" altLang="zh-CN" dirty="0">
                <a:solidFill>
                  <a:srgbClr val="222222"/>
                </a:solidFill>
                <a:latin typeface="Arial" panose="020B0604020202020204" pitchFamily="34" charset="0"/>
                <a:ea typeface="Avenir"/>
              </a:rPr>
              <a:t> -dimensional array with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  <a:ea typeface="Avenir"/>
              </a:rPr>
              <a:t> n &gt;2</a:t>
            </a:r>
          </a:p>
          <a:p>
            <a:pPr marL="0" indent="0">
              <a:buNone/>
            </a:pPr>
            <a:endParaRPr lang="zh-CN" altLang="zh-CN" sz="4000" dirty="0">
              <a:latin typeface="Arial" panose="020B0604020202020204" pitchFamily="34" charset="0"/>
            </a:endParaRPr>
          </a:p>
          <a:p>
            <a:r>
              <a:rPr lang="en-US" altLang="zh-CN" b="1" dirty="0"/>
              <a:t>Example 1. Create a vector with Python and </a:t>
            </a:r>
            <a:r>
              <a:rPr lang="en-US" altLang="zh-CN" b="1" dirty="0" err="1"/>
              <a:t>Numpy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An example of a scalar, a vector, a matrix and a tensor">
            <a:extLst>
              <a:ext uri="{FF2B5EF4-FFF2-40B4-BE49-F238E27FC236}">
                <a16:creationId xmlns:a16="http://schemas.microsoft.com/office/drawing/2014/main" id="{51F2DA92-16EE-437D-9ACE-E50D9D17A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196" y="1888267"/>
            <a:ext cx="381000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5D35743-4495-4D3D-BFF7-04139AA15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29" y="5012652"/>
            <a:ext cx="8276037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53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r>
              <a:rPr lang="en-US" altLang="zh-CN" b="1" dirty="0"/>
              <a:t>2.7 </a:t>
            </a:r>
            <a:r>
              <a:rPr lang="en-US" altLang="zh-CN" b="1" dirty="0" err="1"/>
              <a:t>Eigendecomposition</a:t>
            </a:r>
            <a:br>
              <a:rPr lang="en-US" altLang="zh-CN" b="1" dirty="0"/>
            </a:br>
            <a:r>
              <a:rPr lang="en-US" altLang="zh-CN" b="1" dirty="0"/>
              <a:t>2.7 </a:t>
            </a:r>
            <a:r>
              <a:rPr lang="zh-CN" altLang="en-US" b="1" dirty="0"/>
              <a:t>矩阵本征分解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E1C696-F702-4239-9163-627818B3F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82" y="1662113"/>
            <a:ext cx="111061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8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r>
              <a:rPr lang="en-US" altLang="zh-CN" b="1" dirty="0"/>
              <a:t>2.7 </a:t>
            </a:r>
            <a:r>
              <a:rPr lang="en-US" altLang="zh-CN" b="1" dirty="0" err="1"/>
              <a:t>Eigendecomposition</a:t>
            </a:r>
            <a:br>
              <a:rPr lang="en-US" altLang="zh-CN" b="1" dirty="0"/>
            </a:br>
            <a:r>
              <a:rPr lang="en-US" altLang="zh-CN" b="1" dirty="0"/>
              <a:t>2.7 </a:t>
            </a:r>
            <a:r>
              <a:rPr lang="zh-CN" altLang="en-US" b="1" dirty="0"/>
              <a:t>矩阵本征分解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 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E1C696-F702-4239-9163-627818B3F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229279"/>
            <a:ext cx="111061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75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r>
              <a:rPr lang="en-US" altLang="zh-CN" b="1" dirty="0"/>
              <a:t>2.7 </a:t>
            </a:r>
            <a:r>
              <a:rPr lang="en-US" altLang="zh-CN" b="1" dirty="0" err="1"/>
              <a:t>Eigendecomposition</a:t>
            </a:r>
            <a:br>
              <a:rPr lang="en-US" altLang="zh-CN" b="1" dirty="0"/>
            </a:br>
            <a:r>
              <a:rPr lang="en-US" altLang="zh-CN" b="1" dirty="0"/>
              <a:t>2.7 </a:t>
            </a:r>
            <a:r>
              <a:rPr lang="zh-CN" altLang="en-US" b="1" dirty="0"/>
              <a:t>矩阵本征分解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 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E1C696-F702-4239-9163-627818B3F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229279"/>
            <a:ext cx="111061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23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r>
              <a:rPr lang="en-US" altLang="zh-CN" b="1" dirty="0"/>
              <a:t>2.7 </a:t>
            </a:r>
            <a:r>
              <a:rPr lang="en-US" altLang="zh-CN" b="1" dirty="0" err="1"/>
              <a:t>Eigendecomposition</a:t>
            </a:r>
            <a:br>
              <a:rPr lang="en-US" altLang="zh-CN" b="1" dirty="0"/>
            </a:br>
            <a:r>
              <a:rPr lang="en-US" altLang="zh-CN" b="1" dirty="0"/>
              <a:t>2.7 </a:t>
            </a:r>
            <a:r>
              <a:rPr lang="zh-CN" altLang="en-US" b="1" dirty="0"/>
              <a:t>矩阵本征分解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抛物面方程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D3D6AE5-BE9D-4355-A531-623D06CE1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32" y="2662050"/>
            <a:ext cx="6218459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41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r>
              <a:rPr lang="en-US" altLang="zh-CN" b="1" dirty="0"/>
              <a:t>2.7 </a:t>
            </a:r>
            <a:r>
              <a:rPr lang="en-US" altLang="zh-CN" b="1" dirty="0" err="1"/>
              <a:t>Eigendecomposition</a:t>
            </a:r>
            <a:br>
              <a:rPr lang="en-US" altLang="zh-CN" b="1" dirty="0"/>
            </a:br>
            <a:r>
              <a:rPr lang="en-US" altLang="zh-CN" b="1" dirty="0"/>
              <a:t>2.7 </a:t>
            </a:r>
            <a:r>
              <a:rPr lang="zh-CN" altLang="en-US" b="1" dirty="0"/>
              <a:t>矩阵本征分解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本征值与线性变换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F68B7F-7380-433A-B178-F7B05E1D7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990" y="2288799"/>
            <a:ext cx="8839966" cy="19508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EFB777C-2AE0-4406-BC66-68B53C81F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007" y="3264243"/>
            <a:ext cx="3276884" cy="24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01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r>
              <a:rPr lang="en-US" altLang="zh-CN" b="1" dirty="0"/>
              <a:t>2.7 </a:t>
            </a:r>
            <a:r>
              <a:rPr lang="en-US" altLang="zh-CN" b="1" dirty="0" err="1"/>
              <a:t>Eigendecomposition</a:t>
            </a:r>
            <a:br>
              <a:rPr lang="en-US" altLang="zh-CN" b="1" dirty="0"/>
            </a:br>
            <a:r>
              <a:rPr lang="en-US" altLang="zh-CN" b="1" dirty="0"/>
              <a:t>2.7 </a:t>
            </a:r>
            <a:r>
              <a:rPr lang="zh-CN" altLang="en-US" b="1" dirty="0"/>
              <a:t>矩阵本征分解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本征值与线性变换：</a:t>
            </a:r>
            <a:r>
              <a:rPr lang="en-US" altLang="zh-CN" dirty="0"/>
              <a:t>norm =1 </a:t>
            </a:r>
            <a:r>
              <a:rPr lang="zh-CN" altLang="en-US" dirty="0"/>
              <a:t>的</a:t>
            </a:r>
            <a:r>
              <a:rPr lang="en-US" altLang="zh-CN" dirty="0"/>
              <a:t>vector </a:t>
            </a:r>
            <a:r>
              <a:rPr lang="zh-CN" altLang="en-US" dirty="0"/>
              <a:t>在</a:t>
            </a:r>
            <a:r>
              <a:rPr lang="en-US" altLang="zh-CN" dirty="0"/>
              <a:t>A=[[1,-1],[-1,4]]</a:t>
            </a:r>
            <a:r>
              <a:rPr lang="zh-CN" altLang="en-US" dirty="0"/>
              <a:t>变换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ED092F-87CA-4463-896B-E26B40B18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36" y="2256289"/>
            <a:ext cx="9190516" cy="44580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F0400FB-00EE-48EC-A153-0C5995EDB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867" y="3902351"/>
            <a:ext cx="3025402" cy="28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30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br>
              <a:rPr lang="en-US" altLang="zh-CN" b="1" dirty="0"/>
            </a:br>
            <a:r>
              <a:rPr lang="en-US" altLang="zh-CN" b="1" dirty="0"/>
              <a:t>                          </a:t>
            </a:r>
            <a:r>
              <a:rPr lang="zh-CN" altLang="en-US" b="1" dirty="0"/>
              <a:t>上机练习 </a:t>
            </a:r>
            <a:r>
              <a:rPr lang="en-US" altLang="zh-CN" b="1" dirty="0"/>
              <a:t>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BA9138-3071-452F-82FD-69840028A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28" y="2070965"/>
            <a:ext cx="10680970" cy="21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6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br>
              <a:rPr lang="en-US" altLang="zh-CN" b="1" dirty="0"/>
            </a:br>
            <a:r>
              <a:rPr lang="en-US" altLang="zh-CN" b="1" dirty="0"/>
              <a:t>                          </a:t>
            </a:r>
            <a:r>
              <a:rPr lang="zh-CN" altLang="en-US" b="1" dirty="0"/>
              <a:t>上机练习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F80DC0-334F-40FA-98AE-0204D7D28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1" y="570757"/>
            <a:ext cx="111061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96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br>
              <a:rPr lang="en-US" altLang="zh-CN" b="1" dirty="0"/>
            </a:br>
            <a:r>
              <a:rPr lang="en-US" altLang="zh-CN" b="1" dirty="0"/>
              <a:t>                          </a:t>
            </a:r>
            <a:r>
              <a:rPr lang="zh-CN" altLang="en-US" b="1" dirty="0"/>
              <a:t>上机练习</a:t>
            </a:r>
            <a:r>
              <a:rPr lang="en-US" altLang="zh-CN" b="1" dirty="0"/>
              <a:t>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x-y</a:t>
            </a:r>
            <a:r>
              <a:rPr lang="zh-CN" altLang="en-US" dirty="0"/>
              <a:t>坐标系中，用</a:t>
            </a:r>
            <a:r>
              <a:rPr lang="en-US" altLang="zh-CN" dirty="0" err="1"/>
              <a:t>matplot</a:t>
            </a:r>
            <a:r>
              <a:rPr lang="zh-CN" altLang="en-US" dirty="0"/>
              <a:t>编写</a:t>
            </a:r>
            <a:r>
              <a:rPr lang="en-US" altLang="zh-CN" dirty="0"/>
              <a:t>2</a:t>
            </a:r>
            <a:r>
              <a:rPr lang="zh-CN" altLang="en-US" dirty="0"/>
              <a:t>维度矢量函数</a:t>
            </a:r>
            <a:r>
              <a:rPr lang="en-US" altLang="zh-CN" dirty="0"/>
              <a:t> </a:t>
            </a:r>
            <a:r>
              <a:rPr lang="en-US" altLang="zh-CN" dirty="0" err="1"/>
              <a:t>plotvector</a:t>
            </a:r>
            <a:r>
              <a:rPr lang="zh-CN" altLang="en-US" dirty="0"/>
              <a:t>（</a:t>
            </a:r>
            <a:r>
              <a:rPr lang="en-US" altLang="zh-CN" dirty="0"/>
              <a:t>v</a:t>
            </a:r>
            <a:r>
              <a:rPr lang="zh-CN" altLang="en-US" dirty="0"/>
              <a:t>），</a:t>
            </a:r>
            <a:r>
              <a:rPr lang="en-US" altLang="zh-CN" dirty="0"/>
              <a:t>v</a:t>
            </a:r>
            <a:r>
              <a:rPr lang="zh-CN" altLang="en-US" dirty="0"/>
              <a:t>是</a:t>
            </a:r>
            <a:r>
              <a:rPr lang="en-US" altLang="zh-CN" dirty="0"/>
              <a:t>2</a:t>
            </a:r>
            <a:r>
              <a:rPr lang="zh-CN" altLang="en-US" dirty="0"/>
              <a:t>维度矢量，要求该函数能根据输入矢量做出</a:t>
            </a:r>
            <a:r>
              <a:rPr lang="en-US" altLang="zh-CN" dirty="0"/>
              <a:t>2</a:t>
            </a:r>
            <a:r>
              <a:rPr lang="zh-CN" altLang="en-US" dirty="0"/>
              <a:t>维度矢量图</a:t>
            </a:r>
            <a:endParaRPr lang="en-US" altLang="zh-CN" dirty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5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br>
              <a:rPr lang="en-US" altLang="zh-CN" b="1" dirty="0"/>
            </a:br>
            <a:r>
              <a:rPr lang="en-US" altLang="zh-CN" b="1" dirty="0"/>
              <a:t>                          </a:t>
            </a:r>
            <a:r>
              <a:rPr lang="zh-CN" altLang="en-US" b="1" dirty="0"/>
              <a:t>上机练习</a:t>
            </a:r>
            <a:r>
              <a:rPr lang="en-US" altLang="zh-CN" b="1" dirty="0"/>
              <a:t>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有矢量 </a:t>
            </a:r>
            <a:r>
              <a:rPr lang="en-US" altLang="zh-CN" dirty="0"/>
              <a:t>v = [ 1, 1], </a:t>
            </a:r>
            <a:r>
              <a:rPr lang="zh-CN" altLang="en-US" dirty="0"/>
              <a:t>需要逆时针偏转</a:t>
            </a:r>
            <a:r>
              <a:rPr lang="en-US" altLang="zh-CN" dirty="0"/>
              <a:t>90</a:t>
            </a:r>
            <a:r>
              <a:rPr lang="zh-CN" altLang="en-US" dirty="0"/>
              <a:t>度，长度不变，变换矩阵</a:t>
            </a:r>
            <a:r>
              <a:rPr lang="en-US" altLang="zh-CN" dirty="0"/>
              <a:t>A</a:t>
            </a:r>
            <a:r>
              <a:rPr lang="zh-CN" altLang="en-US" dirty="0"/>
              <a:t>为何值？变换后的矢量</a:t>
            </a:r>
            <a:r>
              <a:rPr lang="en-US" altLang="zh-CN" dirty="0"/>
              <a:t>u=</a:t>
            </a:r>
            <a:r>
              <a:rPr lang="zh-CN" altLang="en-US" dirty="0"/>
              <a:t>？编程序画出</a:t>
            </a:r>
            <a:r>
              <a:rPr lang="en-US" altLang="zh-CN" dirty="0"/>
              <a:t>v</a:t>
            </a:r>
            <a:r>
              <a:rPr lang="zh-CN" altLang="en-US" dirty="0"/>
              <a:t>与</a:t>
            </a:r>
            <a:r>
              <a:rPr lang="en-US" altLang="zh-CN" dirty="0"/>
              <a:t>u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9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2.1 Scalars Vectors Matrices and Tensors</a:t>
            </a:r>
            <a:br>
              <a:rPr lang="en-US" altLang="zh-CN" b="1" dirty="0"/>
            </a:br>
            <a:r>
              <a:rPr lang="en-US" altLang="zh-CN" b="1" dirty="0"/>
              <a:t>2.1 </a:t>
            </a:r>
            <a:r>
              <a:rPr lang="zh-CN" altLang="en-US" b="1" dirty="0"/>
              <a:t>标量 矢量 矩阵 和 张量 </a:t>
            </a:r>
            <a:r>
              <a:rPr lang="en-US" altLang="zh-CN" b="1" dirty="0"/>
              <a:t>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altLang="zh-CN" b="1" dirty="0"/>
              <a:t>Example 3. Create a matrix A and transpose it</a:t>
            </a:r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951FE3-C838-493F-A575-A1BE13F76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22" y="2691435"/>
            <a:ext cx="8618967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19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br>
              <a:rPr lang="en-US" altLang="zh-CN" b="1" dirty="0"/>
            </a:br>
            <a:r>
              <a:rPr lang="en-US" altLang="zh-CN" b="1" dirty="0"/>
              <a:t>                          </a:t>
            </a:r>
            <a:r>
              <a:rPr lang="zh-CN" altLang="en-US" b="1" dirty="0"/>
              <a:t>上机练习</a:t>
            </a:r>
            <a:r>
              <a:rPr lang="en-US" altLang="zh-CN" b="1" dirty="0"/>
              <a:t>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14F695-39BF-4324-85D6-1413E871F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27" y="1825625"/>
            <a:ext cx="7286625" cy="952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C5481E-ACAA-4100-95E6-42A28095A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27" y="3255963"/>
            <a:ext cx="66484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32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br>
              <a:rPr lang="en-US" altLang="zh-CN" b="1" dirty="0"/>
            </a:br>
            <a:r>
              <a:rPr lang="en-US" altLang="zh-CN" b="1" dirty="0"/>
              <a:t>                          </a:t>
            </a:r>
            <a:r>
              <a:rPr lang="zh-CN" altLang="en-US" b="1" dirty="0"/>
              <a:t>上机练习</a:t>
            </a:r>
            <a:r>
              <a:rPr lang="en-US" altLang="zh-CN" b="1" dirty="0"/>
              <a:t>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对于给定</a:t>
            </a:r>
            <a:r>
              <a:rPr lang="en-US" altLang="zh-CN" dirty="0"/>
              <a:t>2x2</a:t>
            </a:r>
            <a:r>
              <a:rPr lang="zh-CN" altLang="en-US" dirty="0"/>
              <a:t>变换矩阵</a:t>
            </a:r>
            <a:r>
              <a:rPr lang="en-US" altLang="zh-CN" dirty="0"/>
              <a:t> A</a:t>
            </a:r>
            <a:r>
              <a:rPr lang="zh-CN" altLang="en-US" dirty="0"/>
              <a:t>，编写线性变换及矢量画图函数，画出长度为</a:t>
            </a:r>
            <a:r>
              <a:rPr lang="en-US" altLang="zh-CN" dirty="0"/>
              <a:t>1</a:t>
            </a:r>
            <a:r>
              <a:rPr lang="zh-CN" altLang="en-US" dirty="0"/>
              <a:t>的矢量集，及其被</a:t>
            </a:r>
            <a:r>
              <a:rPr lang="en-US" altLang="zh-CN" dirty="0"/>
              <a:t>A</a:t>
            </a:r>
            <a:r>
              <a:rPr lang="zh-CN" altLang="en-US" dirty="0"/>
              <a:t>变换后的矢量集，</a:t>
            </a:r>
            <a:r>
              <a:rPr lang="en-US" altLang="zh-CN" dirty="0"/>
              <a:t>A</a:t>
            </a:r>
            <a:r>
              <a:rPr lang="zh-CN" altLang="en-US" dirty="0"/>
              <a:t>的本征向量，及该本征向量被放大对应本征值的向量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7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415"/>
            <a:ext cx="10515600" cy="1325563"/>
          </a:xfrm>
        </p:spPr>
        <p:txBody>
          <a:bodyPr/>
          <a:lstStyle/>
          <a:p>
            <a:br>
              <a:rPr lang="en-US" altLang="zh-CN" b="1" dirty="0"/>
            </a:br>
            <a:r>
              <a:rPr lang="en-US" altLang="zh-CN" b="1" dirty="0"/>
              <a:t>                          </a:t>
            </a:r>
            <a:r>
              <a:rPr lang="zh-CN" altLang="en-US" b="1" dirty="0"/>
              <a:t>上机练习</a:t>
            </a:r>
            <a:r>
              <a:rPr lang="en-US" altLang="zh-CN" b="1" dirty="0"/>
              <a:t>-6</a:t>
            </a:r>
            <a:r>
              <a:rPr lang="zh-CN" alt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Quadratic form to matrix form </a:t>
            </a:r>
            <a:r>
              <a:rPr lang="zh-CN" altLang="en-US" b="1" dirty="0"/>
              <a:t>，求解抛物面极值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提示答案在 </a:t>
            </a:r>
            <a:r>
              <a:rPr lang="en-US" altLang="zh-CN" b="1" dirty="0"/>
              <a:t>https://hadrienj.github.io/posts/Deep-Learning-Book-Series-2.7-Eigendecomposition/</a:t>
            </a:r>
          </a:p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8508C47-DA53-41C0-B37F-F0076FB63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276" y="3532052"/>
            <a:ext cx="43053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3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2.1 Scalars Vectors Matrices and Tensors</a:t>
            </a:r>
            <a:br>
              <a:rPr lang="en-US" altLang="zh-CN" b="1" dirty="0"/>
            </a:br>
            <a:r>
              <a:rPr lang="en-US" altLang="zh-CN" b="1" dirty="0"/>
              <a:t>2.1 </a:t>
            </a:r>
            <a:r>
              <a:rPr lang="zh-CN" altLang="en-US" b="1" dirty="0"/>
              <a:t>标量 矢量 矩阵 和 张量 </a:t>
            </a:r>
            <a:r>
              <a:rPr lang="en-US" altLang="zh-CN" b="1" dirty="0"/>
              <a:t>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b="1" dirty="0"/>
              <a:t>Addition </a:t>
            </a:r>
            <a:r>
              <a:rPr lang="zh-CN" altLang="en-US" b="1" dirty="0"/>
              <a:t>加法</a:t>
            </a:r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6C0DEA-2ED3-4B2A-9AAE-26399550B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550" y="2657974"/>
            <a:ext cx="7361558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7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2.1 Scalars Vectors Matrices and Tensors</a:t>
            </a:r>
            <a:br>
              <a:rPr lang="en-US" altLang="zh-CN" b="1" dirty="0"/>
            </a:br>
            <a:r>
              <a:rPr lang="en-US" altLang="zh-CN" b="1" dirty="0"/>
              <a:t>2.1 </a:t>
            </a:r>
            <a:r>
              <a:rPr lang="zh-CN" altLang="en-US" b="1" dirty="0"/>
              <a:t>标量 矢量 矩阵 和 张量 </a:t>
            </a:r>
            <a:r>
              <a:rPr lang="en-US" altLang="zh-CN" b="1" dirty="0"/>
              <a:t>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b="1" dirty="0"/>
              <a:t>Example 4. Create two matrices A and B and add them</a:t>
            </a:r>
          </a:p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2BEBDA-3A88-4223-A3D8-31A2BD3FA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05" y="2018271"/>
            <a:ext cx="8961897" cy="483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4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2.2 Multiplying Matrices and Vectors</a:t>
            </a:r>
            <a:br>
              <a:rPr lang="en-US" altLang="zh-CN" b="1" dirty="0"/>
            </a:br>
            <a:r>
              <a:rPr lang="en-US" altLang="zh-CN" b="1" dirty="0"/>
              <a:t>2.2 </a:t>
            </a:r>
            <a:r>
              <a:rPr lang="zh-CN" altLang="en-US" b="1" dirty="0"/>
              <a:t>矢量与矩阵的乘法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3B0EFA-43E9-41EE-ADB1-461581E87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081" y="1825625"/>
            <a:ext cx="2568163" cy="29949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8DFA4E5-EA63-4F34-A0BA-E4A5DB8F2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341" y="2001602"/>
            <a:ext cx="5494496" cy="20804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6663955-EE4C-473E-80FA-61B243693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238" y="4086583"/>
            <a:ext cx="6881456" cy="12116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00A9D87-6007-4B2F-A520-1EBCCBE1F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70" y="5139189"/>
            <a:ext cx="6340389" cy="116596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E84C39C-9D3E-441C-91EA-667AABC01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9482" y="5216350"/>
            <a:ext cx="5403048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2.2 Multiplying Matrices and Vectors</a:t>
            </a:r>
            <a:br>
              <a:rPr lang="en-US" altLang="zh-CN" b="1" dirty="0"/>
            </a:br>
            <a:r>
              <a:rPr lang="en-US" altLang="zh-CN" b="1" dirty="0"/>
              <a:t>2.2 </a:t>
            </a:r>
            <a:r>
              <a:rPr lang="zh-CN" altLang="en-US" b="1" dirty="0"/>
              <a:t>矢量与矩阵的乘法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b="1" dirty="0"/>
              <a:t>Matrix multiplication is not commutative </a:t>
            </a:r>
            <a:r>
              <a:rPr lang="zh-CN" altLang="en-US" b="1" dirty="0"/>
              <a:t>不满足交换律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              AB  </a:t>
            </a:r>
            <a:r>
              <a:rPr lang="zh-CN" altLang="en-US" b="1" dirty="0"/>
              <a:t>不等于</a:t>
            </a:r>
            <a:r>
              <a:rPr lang="en-US" altLang="zh-CN" b="1" dirty="0"/>
              <a:t>BA</a:t>
            </a:r>
          </a:p>
          <a:p>
            <a:r>
              <a:rPr lang="en-US" altLang="zh-CN" b="1" dirty="0"/>
              <a:t>However vector multiplication is commutative </a:t>
            </a:r>
            <a:r>
              <a:rPr lang="zh-CN" altLang="en-US" b="1" dirty="0"/>
              <a:t>矢量满足交换律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Matrix multiplication transposition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 </a:t>
            </a:r>
          </a:p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694EBF-C9C2-44AD-8D13-0586C2E68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515" y="3248047"/>
            <a:ext cx="2400300" cy="8191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F8544E9-1E13-4DAF-B38C-4B23F5338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94" y="4716290"/>
            <a:ext cx="25336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3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2.2 Multiplying Matrices and Vectors</a:t>
            </a:r>
            <a:br>
              <a:rPr lang="en-US" altLang="zh-CN" b="1" dirty="0"/>
            </a:br>
            <a:r>
              <a:rPr lang="en-US" altLang="zh-CN" b="1" dirty="0"/>
              <a:t>2.2 </a:t>
            </a:r>
            <a:r>
              <a:rPr lang="zh-CN" altLang="en-US" b="1" dirty="0"/>
              <a:t>矢量与矩阵的乘法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b="1" dirty="0"/>
              <a:t>System of linear equations </a:t>
            </a:r>
            <a:r>
              <a:rPr lang="zh-CN" altLang="en-US" b="1" dirty="0"/>
              <a:t>线性方程组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r>
              <a:rPr lang="en-US" altLang="zh-CN" b="1" dirty="0"/>
              <a:t>Using matrices to describe the system </a:t>
            </a:r>
            <a:r>
              <a:rPr lang="zh-CN" altLang="en-US" b="1" dirty="0"/>
              <a:t>矩阵表示方程组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 </a:t>
            </a:r>
          </a:p>
          <a:p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E72C44-5631-43FD-A983-D6870029C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892" y="2588226"/>
            <a:ext cx="2581275" cy="1104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8EC970-B701-4C29-AF42-1F3080F02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507" y="1269439"/>
            <a:ext cx="3606757" cy="25055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0EDB0E-855D-4351-A484-B451023F5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575" y="4805498"/>
            <a:ext cx="3475021" cy="10364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77FA5B9-4D8C-4E9F-A82D-CB2E0CCD52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181" y="4302403"/>
            <a:ext cx="4587638" cy="243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3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2.3 Identity and Inverse Matrices</a:t>
            </a:r>
            <a:br>
              <a:rPr lang="en-US" altLang="zh-CN" b="1" dirty="0"/>
            </a:br>
            <a:r>
              <a:rPr lang="en-US" altLang="zh-CN" b="1" dirty="0"/>
              <a:t>2.3 </a:t>
            </a:r>
            <a:r>
              <a:rPr lang="zh-CN" altLang="en-US" b="1" dirty="0"/>
              <a:t>单位矩阵与逆矩阵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3B4433-6866-449B-B1CF-D24D41433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232" y="1825625"/>
            <a:ext cx="8382726" cy="22938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83D6C6B-5BCC-47AD-8FF8-458CB6ED4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714" y="3801286"/>
            <a:ext cx="8352244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63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Office PowerPoint</Application>
  <PresentationFormat>宽屏</PresentationFormat>
  <Paragraphs>125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 Getting Start of  Deep Learning with Linear Algebra 深度学习中的线性代数</vt:lpstr>
      <vt:lpstr>2.1 Scalars Vectors Matrices and Tensors 2.1 标量 矢量 矩阵 和 张量</vt:lpstr>
      <vt:lpstr>2.1 Scalars Vectors Matrices and Tensors 2.1 标量 矢量 矩阵 和 张量 - 3</vt:lpstr>
      <vt:lpstr>2.1 Scalars Vectors Matrices and Tensors 2.1 标量 矢量 矩阵 和 张量 - 3</vt:lpstr>
      <vt:lpstr>2.1 Scalars Vectors Matrices and Tensors 2.1 标量 矢量 矩阵 和 张量 - 3</vt:lpstr>
      <vt:lpstr>2.2 Multiplying Matrices and Vectors 2.2 矢量与矩阵的乘法</vt:lpstr>
      <vt:lpstr>2.2 Multiplying Matrices and Vectors 2.2 矢量与矩阵的乘法</vt:lpstr>
      <vt:lpstr>2.2 Multiplying Matrices and Vectors 2.2 矢量与矩阵的乘法</vt:lpstr>
      <vt:lpstr>2.3 Identity and Inverse Matrices 2.3 单位矩阵与逆矩阵</vt:lpstr>
      <vt:lpstr>2.3 Identity and Inverse Matrices 2.3 单位矩阵与逆矩阵</vt:lpstr>
      <vt:lpstr>2.3 Identity and Inverse Matrices 2.3 单位矩阵与逆矩阵</vt:lpstr>
      <vt:lpstr>2.3 Identity and Inverse Matrices 2.3 单位矩阵与逆矩阵</vt:lpstr>
      <vt:lpstr>2.3 Identity and Inverse Matrices 2.3 单位矩阵与逆矩阵</vt:lpstr>
      <vt:lpstr>2.4 Linear Dependence and Span 2.2 线性相关性和</vt:lpstr>
      <vt:lpstr>2.4 Linear Dependence and Span 2.4 线性相关性和span</vt:lpstr>
      <vt:lpstr>2.4 Linear Dependence and Span 2.4线性相关性和span</vt:lpstr>
      <vt:lpstr>2.7 Eigendecomposition 2.7 矩阵本征分解</vt:lpstr>
      <vt:lpstr>2.7 Eigendecomposition 2.7 矩阵本征分解</vt:lpstr>
      <vt:lpstr>2.7 Eigendecomposition 2.7 矩阵本征分解</vt:lpstr>
      <vt:lpstr>2.7 Eigendecomposition 2.7 矩阵本征分解</vt:lpstr>
      <vt:lpstr>2.7 Eigendecomposition 2.7 矩阵本征分解</vt:lpstr>
      <vt:lpstr>2.7 Eigendecomposition 2.7 矩阵本征分解</vt:lpstr>
      <vt:lpstr>2.7 Eigendecomposition 2.7 矩阵本征分解</vt:lpstr>
      <vt:lpstr>2.7 Eigendecomposition 2.7 矩阵本征分解</vt:lpstr>
      <vt:lpstr>2.7 Eigendecomposition 2.7 矩阵本征分解</vt:lpstr>
      <vt:lpstr>                           上机练习 -1</vt:lpstr>
      <vt:lpstr>                           上机练习</vt:lpstr>
      <vt:lpstr>                           上机练习-2</vt:lpstr>
      <vt:lpstr>                           上机练习-3</vt:lpstr>
      <vt:lpstr>                           上机练习-4</vt:lpstr>
      <vt:lpstr>                           上机练习-5</vt:lpstr>
      <vt:lpstr>                           上机练习-6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Python开发环境搭建</dc:title>
  <dc:creator>su Lingtao</dc:creator>
  <cp:lastModifiedBy>zhbit</cp:lastModifiedBy>
  <cp:revision>39</cp:revision>
  <dcterms:created xsi:type="dcterms:W3CDTF">2019-10-10T04:59:42Z</dcterms:created>
  <dcterms:modified xsi:type="dcterms:W3CDTF">2019-10-17T06:37:30Z</dcterms:modified>
</cp:coreProperties>
</file>