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304" r:id="rId4"/>
    <p:sldId id="296" r:id="rId5"/>
    <p:sldId id="305" r:id="rId6"/>
    <p:sldId id="306" r:id="rId7"/>
    <p:sldId id="311" r:id="rId8"/>
    <p:sldId id="312" r:id="rId9"/>
    <p:sldId id="313" r:id="rId10"/>
    <p:sldId id="314" r:id="rId11"/>
    <p:sldId id="318" r:id="rId12"/>
    <p:sldId id="319" r:id="rId13"/>
    <p:sldId id="321" r:id="rId14"/>
    <p:sldId id="320" r:id="rId15"/>
    <p:sldId id="316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5" r:id="rId25"/>
    <p:sldId id="337" r:id="rId26"/>
    <p:sldId id="340" r:id="rId27"/>
    <p:sldId id="341" r:id="rId28"/>
    <p:sldId id="342" r:id="rId29"/>
    <p:sldId id="338" r:id="rId30"/>
    <p:sldId id="343" r:id="rId31"/>
    <p:sldId id="344" r:id="rId32"/>
    <p:sldId id="345" r:id="rId33"/>
    <p:sldId id="346" r:id="rId34"/>
    <p:sldId id="347" r:id="rId35"/>
    <p:sldId id="339" r:id="rId36"/>
    <p:sldId id="348" r:id="rId37"/>
    <p:sldId id="349" r:id="rId38"/>
    <p:sldId id="351" r:id="rId39"/>
    <p:sldId id="35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9" autoAdjust="0"/>
    <p:restoredTop sz="94643"/>
  </p:normalViewPr>
  <p:slideViewPr>
    <p:cSldViewPr snapToGrid="0" snapToObjects="1">
      <p:cViewPr varScale="1">
        <p:scale>
          <a:sx n="99" d="100"/>
          <a:sy n="99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drienj.github.io/posts/Deep-Learning-Book-Series-Introducti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Getting Start of 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 with Linear Algebra</a:t>
            </a:r>
            <a:br>
              <a:rPr lang="en-US" altLang="zh-CN" dirty="0"/>
            </a:br>
            <a:r>
              <a:rPr lang="zh-CN" altLang="en-US" dirty="0"/>
              <a:t>深度学习中的线性代数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2019-10-18</a:t>
            </a:r>
          </a:p>
          <a:p>
            <a:r>
              <a:rPr lang="en-US" dirty="0">
                <a:hlinkClick r:id="rId2"/>
              </a:rPr>
              <a:t>https://hadrienj.github.io/posts/Deep-Learning-Book-Series-Introduction/</a:t>
            </a:r>
            <a:endParaRPr lang="en-US" dirty="0"/>
          </a:p>
          <a:p>
            <a:r>
              <a:rPr lang="en-US" altLang="zh-CN" dirty="0">
                <a:hlinkClick r:id="rId2"/>
              </a:rPr>
              <a:t> BY Dr.</a:t>
            </a:r>
            <a:r>
              <a:rPr lang="zh-CN" altLang="en-US" dirty="0">
                <a:hlinkClick r:id="rId2"/>
              </a:rPr>
              <a:t>  </a:t>
            </a:r>
            <a:r>
              <a:rPr lang="en-US" altLang="zh-CN" dirty="0" err="1">
                <a:hlinkClick r:id="rId2"/>
              </a:rPr>
              <a:t>Hadrien</a:t>
            </a:r>
            <a:r>
              <a:rPr lang="en-US" altLang="zh-CN" dirty="0"/>
              <a:t>  translated by </a:t>
            </a:r>
            <a:r>
              <a:rPr lang="en-US" dirty="0"/>
              <a:t>Wang Jian</a:t>
            </a:r>
          </a:p>
        </p:txBody>
      </p:sp>
    </p:spTree>
    <p:extLst>
      <p:ext uri="{BB962C8B-B14F-4D97-AF65-F5344CB8AC3E}">
        <p14:creationId xmlns:p14="http://schemas.microsoft.com/office/powerpoint/2010/main" val="75112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dirty="0"/>
              <a:t>SVD  </a:t>
            </a:r>
            <a:r>
              <a:rPr lang="zh-CN" altLang="en-US" dirty="0"/>
              <a:t>原始</a:t>
            </a:r>
            <a:r>
              <a:rPr lang="en-US" altLang="zh-CN" dirty="0"/>
              <a:t>669x1000,  669Xn </a:t>
            </a:r>
            <a:r>
              <a:rPr lang="en-US" altLang="zh-CN" dirty="0" err="1"/>
              <a:t>nxm</a:t>
            </a:r>
            <a:r>
              <a:rPr lang="en-US" altLang="zh-CN" dirty="0"/>
              <a:t> mX1000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CD6EECB-0750-448F-AB82-F4CCC9B62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7810" y="2309567"/>
            <a:ext cx="5573355" cy="36682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72E991-2B16-43CD-B5FE-F278CFD7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35" y="2167479"/>
            <a:ext cx="5778190" cy="373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2.9 The Moore-Penrose Pseudoinverse</a:t>
            </a:r>
            <a:br>
              <a:rPr lang="en-US" altLang="zh-CN" b="1" dirty="0"/>
            </a:br>
            <a:r>
              <a:rPr lang="en-US" altLang="zh-CN" b="1" dirty="0"/>
              <a:t>2.9 Moore-Penrose </a:t>
            </a:r>
            <a:r>
              <a:rPr lang="zh-CN" altLang="en-US" b="1" dirty="0"/>
              <a:t>伪逆矩阵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6A18D-766D-47C6-BF3A-AB60FC12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5C42AD-0122-48A2-AE49-88D00170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825625"/>
            <a:ext cx="10706100" cy="2276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251640-6520-4831-A683-566D2DFB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230" y="4054270"/>
            <a:ext cx="20193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7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2.9 The Moore-Penrose Pseudoinverse</a:t>
            </a:r>
            <a:br>
              <a:rPr lang="en-US" altLang="zh-CN" b="1" dirty="0"/>
            </a:br>
            <a:r>
              <a:rPr lang="en-US" altLang="zh-CN" b="1" dirty="0"/>
              <a:t>2.9 Moore-Penrose </a:t>
            </a:r>
            <a:r>
              <a:rPr lang="zh-CN" altLang="en-US" b="1" dirty="0"/>
              <a:t>伪逆矩阵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8E0C70-7606-424F-A63F-C2915FBF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74" y="1502986"/>
            <a:ext cx="9563100" cy="3714750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9AB2226-17E3-4652-893F-A36660F5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70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2.9 The Moore-Penrose Pseudoinverse</a:t>
            </a:r>
            <a:br>
              <a:rPr lang="en-US" altLang="zh-CN" b="1" dirty="0"/>
            </a:br>
            <a:r>
              <a:rPr lang="en-US" altLang="zh-CN" b="1" dirty="0"/>
              <a:t>2.9 Moore-Penrose </a:t>
            </a:r>
            <a:r>
              <a:rPr lang="zh-CN" altLang="en-US" b="1" dirty="0"/>
              <a:t>伪逆矩阵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BE79FCB-F690-4493-A751-F7E5A12FB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413" y="1829160"/>
            <a:ext cx="8458933" cy="3665538"/>
          </a:xfrm>
        </p:spPr>
      </p:pic>
    </p:spTree>
    <p:extLst>
      <p:ext uri="{BB962C8B-B14F-4D97-AF65-F5344CB8AC3E}">
        <p14:creationId xmlns:p14="http://schemas.microsoft.com/office/powerpoint/2010/main" val="306706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2.9 The Moore-Penrose Pseudoinverse</a:t>
            </a:r>
            <a:br>
              <a:rPr lang="en-US" altLang="zh-CN" b="1" dirty="0"/>
            </a:br>
            <a:r>
              <a:rPr lang="en-US" altLang="zh-CN" b="1" dirty="0"/>
              <a:t>2.9 Moore-Penrose </a:t>
            </a:r>
            <a:r>
              <a:rPr lang="zh-CN" altLang="en-US" b="1" dirty="0"/>
              <a:t>伪逆矩阵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6A18D-766D-47C6-BF3A-AB60FC12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BC2959-0D72-4F8F-B93E-047B2C73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850"/>
            <a:ext cx="10829925" cy="1209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E92505-6747-4B5E-8F10-2B64E658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2147625"/>
            <a:ext cx="10601325" cy="1171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8C2D5E-9E1F-4AE7-A564-AB87E2469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6667"/>
            <a:ext cx="116586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9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给定                                    ，从</a:t>
            </a:r>
            <a:r>
              <a:rPr lang="en-US" altLang="zh-CN" dirty="0"/>
              <a:t>A</a:t>
            </a:r>
            <a:r>
              <a:rPr lang="zh-CN" altLang="en-US" dirty="0"/>
              <a:t>计算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、和</a:t>
            </a:r>
            <a:r>
              <a:rPr lang="en-US" altLang="zh-CN" dirty="0"/>
              <a:t>D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77DBC7-B98B-4AE6-8234-DD3468833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89" y="1825625"/>
            <a:ext cx="2352675" cy="1666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D9381A-6981-4FDC-BCBC-B5C686E5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01" y="163005"/>
            <a:ext cx="11182350" cy="4495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D8DE9D-02DE-4E5C-8582-E048CCA8A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01" y="2572830"/>
            <a:ext cx="54864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2.11 determinant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行列式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22A3DA-FDCA-45AD-8EBE-1BC9E1E0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1" y="2083030"/>
            <a:ext cx="101536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2.11 determinant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行列式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FE2DC1-2EA6-41BF-BB28-FEC3DB76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69" y="1825625"/>
            <a:ext cx="105346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5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BA1EF4-4C7B-4B4D-8CCD-940BBE48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89780"/>
            <a:ext cx="10744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54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PCA </a:t>
            </a:r>
            <a:r>
              <a:rPr lang="zh-CN" altLang="en-US" b="1" dirty="0"/>
              <a:t>旨在去除数据中相关联性，减少数据量</a:t>
            </a:r>
            <a:endParaRPr lang="en-US" altLang="zh-CN" b="1" dirty="0"/>
          </a:p>
          <a:p>
            <a:r>
              <a:rPr lang="zh-CN" altLang="en-US" b="1" dirty="0"/>
              <a:t>例如音乐，有乐器 性别和乐手现状，乐器与性别有关联，如琵琶女乐手使用多</a:t>
            </a:r>
            <a:endParaRPr lang="en-US" altLang="zh-CN" b="1" dirty="0"/>
          </a:p>
          <a:p>
            <a:r>
              <a:rPr lang="en-US" altLang="zh-CN" b="1" dirty="0"/>
              <a:t>PCA</a:t>
            </a:r>
            <a:r>
              <a:rPr lang="zh-CN" altLang="en-US" b="1" dirty="0"/>
              <a:t>通过找到无关联维度，来减少数据量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1768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b="1" dirty="0"/>
              <a:t>2.5 </a:t>
            </a:r>
            <a:r>
              <a:rPr lang="en-US" altLang="zh-CN" b="1" dirty="0"/>
              <a:t>norm</a:t>
            </a:r>
            <a:br>
              <a:rPr lang="en-US" altLang="zh-CN" b="1" dirty="0"/>
            </a:br>
            <a:r>
              <a:rPr lang="en-US" altLang="zh-CN" b="1" dirty="0"/>
              <a:t>2.5 </a:t>
            </a:r>
            <a:r>
              <a:rPr lang="zh-CN" altLang="en-US" b="1" dirty="0"/>
              <a:t>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Inverse existing</a:t>
            </a:r>
            <a:r>
              <a:rPr lang="zh-CN" altLang="en-US" b="1" dirty="0"/>
              <a:t> </a:t>
            </a:r>
            <a:r>
              <a:rPr lang="en-US" altLang="zh-CN" b="1" dirty="0"/>
              <a:t>condition: square and </a:t>
            </a:r>
            <a:r>
              <a:rPr lang="en-US" altLang="zh-CN" b="1" dirty="0" err="1"/>
              <a:t>colum</a:t>
            </a:r>
            <a:r>
              <a:rPr lang="en-US" altLang="zh-CN" b="1" dirty="0"/>
              <a:t> vector linear independent </a:t>
            </a:r>
          </a:p>
          <a:p>
            <a:r>
              <a:rPr lang="zh-CN" altLang="en-US" b="1" dirty="0"/>
              <a:t>定义：为计算向量的大小，定义</a:t>
            </a:r>
            <a:r>
              <a:rPr lang="en-US" altLang="zh-CN" b="1" dirty="0"/>
              <a:t>p</a:t>
            </a:r>
            <a:r>
              <a:rPr lang="zh-CN" altLang="en-US" b="1" dirty="0"/>
              <a:t>维范数，机器学习中叫做模</a:t>
            </a:r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B5D870-674B-40A6-8D74-430131C3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4286"/>
            <a:ext cx="958933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分析模型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4D3122-4528-4AA2-96DF-7E1A690C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51" y="2205743"/>
            <a:ext cx="108966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086362-0A86-4B73-A300-2A9A1136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0" y="1825625"/>
            <a:ext cx="3200400" cy="2676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25702A-69FA-4A96-B340-2CBE99390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42" y="1626483"/>
            <a:ext cx="1352550" cy="2628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D521FD-5A8F-42CD-89B0-BBBA911B8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892" y="2082799"/>
            <a:ext cx="25050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73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97D6A1-5EC6-439D-A3C6-7CFCE14B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6" y="1626482"/>
            <a:ext cx="10883551" cy="52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1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找到编码函数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C8C37-B67F-44FE-AACB-8FB720F5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1860"/>
            <a:ext cx="10268514" cy="449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4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误差最小化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87D82-B153-4F71-9214-710BD758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70" y="2716100"/>
            <a:ext cx="7602816" cy="38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67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误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CAEB78-29E1-4FEA-84A2-11104FC5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739294"/>
            <a:ext cx="112585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41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误差最小化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83C1D5-E12E-41DD-82E1-BDF1775E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80" y="1626483"/>
            <a:ext cx="11029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求极值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E54573-B1CE-4C92-9640-7B2F224B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496" y="1540644"/>
            <a:ext cx="93821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25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解码函数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5CCAD9-9EDE-4382-8E95-693D897B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80" y="2251780"/>
            <a:ext cx="99726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88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误差最小化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B8FD5E-03D7-4A03-A21D-8F61EA08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41" y="2253006"/>
            <a:ext cx="9942626" cy="4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8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b="1" dirty="0"/>
              <a:t>2.5 </a:t>
            </a:r>
            <a:r>
              <a:rPr lang="en-US" altLang="zh-CN" b="1" dirty="0"/>
              <a:t>norm</a:t>
            </a:r>
            <a:br>
              <a:rPr lang="en-US" altLang="zh-CN" b="1" dirty="0"/>
            </a:br>
            <a:r>
              <a:rPr lang="en-US" altLang="zh-CN" b="1" dirty="0"/>
              <a:t>2.5 </a:t>
            </a:r>
            <a:r>
              <a:rPr lang="zh-CN" altLang="en-US" b="1" dirty="0"/>
              <a:t>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r>
              <a:rPr lang="en-US" altLang="zh-CN" b="1" dirty="0"/>
              <a:t>P=2, </a:t>
            </a:r>
            <a:r>
              <a:rPr lang="zh-CN" altLang="en-US" b="1" dirty="0"/>
              <a:t>欧几里得空间的模，是向量到原点距离</a:t>
            </a:r>
            <a:endParaRPr lang="en-US" altLang="zh-CN" b="1" dirty="0"/>
          </a:p>
          <a:p>
            <a:r>
              <a:rPr lang="zh-CN" altLang="en-US" b="1" dirty="0"/>
              <a:t>我们常用模平方，因为偏微分容易</a:t>
            </a:r>
            <a:endParaRPr lang="en-US" altLang="zh-CN" b="1" dirty="0"/>
          </a:p>
          <a:p>
            <a:r>
              <a:rPr lang="zh-CN" altLang="en-US" b="1" dirty="0"/>
              <a:t>是向量的点积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98CFD8-3857-4084-AD6F-E89FE150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9896475" cy="1781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19A9F6-4692-4140-A196-CDE4649F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852" y="469444"/>
            <a:ext cx="3343921" cy="17080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E962F9-2AD0-410C-86E0-E60BD9D3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647" y="2023888"/>
            <a:ext cx="2762028" cy="19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4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第一个主值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F86B7C-CDD8-4CBB-998D-CAD077EC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65" y="2366128"/>
            <a:ext cx="10275168" cy="42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96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误差最小化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7BBECC-33C1-4766-BAD4-DC649F86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6707"/>
            <a:ext cx="108299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46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误差最小化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88621D-B990-4A99-9207-1224DF93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783"/>
            <a:ext cx="944136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4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操作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7514D2-38F4-4E79-AEFC-77AA5D3AB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62" y="1825625"/>
            <a:ext cx="8996313" cy="49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14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最小值由本征分解产生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C4A93E-E437-486C-8D74-9E202499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68" y="2754492"/>
            <a:ext cx="88868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98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协方差最小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633121-B0CB-4186-9387-9F6FB80AB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74" y="2356701"/>
            <a:ext cx="10359076" cy="37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19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A064C3-F15A-4462-B497-78A5B4A0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91" y="1825625"/>
            <a:ext cx="9181707" cy="5032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A6A769-A83F-4276-8119-BF54A333D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63465"/>
            <a:ext cx="4486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60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Center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C45F99-7673-4E1F-BF66-FF608613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32" y="1896269"/>
            <a:ext cx="6286500" cy="4210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E827AF-6FD4-4B4D-AB4D-013E7B29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528" y="2167731"/>
            <a:ext cx="4800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8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求本征值</a:t>
            </a:r>
            <a:r>
              <a:rPr lang="en-US" altLang="zh-CN" b="1" dirty="0"/>
              <a:t> 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7399AF-A055-4FD0-8233-3FC7417B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81" y="1825625"/>
            <a:ext cx="6740164" cy="48214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E63FEB-BB34-41F9-8D14-A4D3AA50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159" y="2535810"/>
            <a:ext cx="2673164" cy="30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47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2.12 Example - Principal Components Analysis</a:t>
            </a:r>
            <a:br>
              <a:rPr lang="en-US" altLang="zh-CN" b="1" dirty="0"/>
            </a:br>
            <a:r>
              <a:rPr lang="en-US" altLang="zh-CN" b="1" dirty="0"/>
              <a:t>2.11 </a:t>
            </a:r>
            <a:r>
              <a:rPr lang="zh-CN" altLang="en-US" b="1" dirty="0"/>
              <a:t>举例</a:t>
            </a:r>
            <a:r>
              <a:rPr lang="en-US" altLang="zh-CN" b="1" dirty="0"/>
              <a:t>- PCA</a:t>
            </a:r>
            <a:r>
              <a:rPr lang="zh-CN" altLang="en-US" b="1" dirty="0"/>
              <a:t>主成分分析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降维</a:t>
            </a:r>
            <a:r>
              <a:rPr lang="en-US" altLang="zh-CN" b="1" dirty="0"/>
              <a:t>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60E3EF-7D44-4265-98B4-FF724A1D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94" y="2127955"/>
            <a:ext cx="7293204" cy="4429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36E518-20AB-4BB6-9CC1-F9F905B4C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100" y="116697"/>
            <a:ext cx="4252195" cy="26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/>
              <a:t>2.5 norm</a:t>
            </a:r>
            <a:br>
              <a:rPr lang="en-US" altLang="zh-CN" b="1"/>
            </a:br>
            <a:r>
              <a:rPr lang="en-US" altLang="zh-CN" b="1"/>
              <a:t>2.5 </a:t>
            </a:r>
            <a:r>
              <a:rPr lang="zh-CN" altLang="en-US" b="1"/>
              <a:t>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2071E87-A447-486A-81EF-BFA498C4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7637"/>
            <a:ext cx="9839325" cy="29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9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/>
              <a:t>2.5 norm</a:t>
            </a:r>
            <a:br>
              <a:rPr lang="en-US" altLang="zh-CN" b="1"/>
            </a:br>
            <a:r>
              <a:rPr lang="en-US" altLang="zh-CN" b="1"/>
              <a:t>2.5 </a:t>
            </a:r>
            <a:r>
              <a:rPr lang="zh-CN" altLang="en-US" b="1"/>
              <a:t>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14BCFB-2A50-42E5-97AD-C6011A8A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6" y="1928253"/>
            <a:ext cx="104013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8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/>
              <a:t>2.5 norm</a:t>
            </a:r>
            <a:br>
              <a:rPr lang="en-US" altLang="zh-CN" b="1"/>
            </a:br>
            <a:r>
              <a:rPr lang="en-US" altLang="zh-CN" b="1"/>
              <a:t>2.5 </a:t>
            </a:r>
            <a:r>
              <a:rPr lang="zh-CN" altLang="en-US" b="1"/>
              <a:t>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F75A48-4259-440D-917A-60878E39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6" y="1825625"/>
            <a:ext cx="104679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2.8 SVD singular value decomposition</a:t>
            </a:r>
            <a:br>
              <a:rPr lang="en-US" altLang="zh-CN" b="1" dirty="0"/>
            </a:br>
            <a:r>
              <a:rPr lang="en-US" altLang="zh-CN" b="1" dirty="0"/>
              <a:t>2.8 </a:t>
            </a:r>
            <a:r>
              <a:rPr lang="zh-CN" altLang="en-US" b="1" dirty="0"/>
              <a:t>奇异值分解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DFE56D-3DE7-4810-BB78-44FD3923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665043" cy="38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2.8 SVD singular value decomposition</a:t>
            </a:r>
            <a:br>
              <a:rPr lang="en-US" altLang="zh-CN" b="1" dirty="0"/>
            </a:br>
            <a:r>
              <a:rPr lang="en-US" altLang="zh-CN" b="1" dirty="0"/>
              <a:t>2.8 </a:t>
            </a:r>
            <a:r>
              <a:rPr lang="zh-CN" altLang="en-US" b="1" dirty="0"/>
              <a:t>奇异值分解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2692B6-44EA-48D8-8B21-0982B11E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717101"/>
            <a:ext cx="10829925" cy="2009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38F5E7-8C7C-4173-B4D4-369C162DB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4" y="4262437"/>
            <a:ext cx="2352675" cy="1666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E9B798-AD72-4D57-BD5E-76A63374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177" y="3726876"/>
            <a:ext cx="81724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2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en-US" altLang="zh-CN" b="1" dirty="0"/>
              <a:t>2.8 SVD singular value decomposition</a:t>
            </a:r>
            <a:br>
              <a:rPr lang="en-US" altLang="zh-CN" b="1" dirty="0"/>
            </a:br>
            <a:r>
              <a:rPr lang="en-US" altLang="zh-CN" b="1" dirty="0"/>
              <a:t>2.8 </a:t>
            </a:r>
            <a:r>
              <a:rPr lang="zh-CN" altLang="en-US" b="1" dirty="0"/>
              <a:t>奇异值分解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D23240-B063-4985-B0F1-BE2542D4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32249"/>
            <a:ext cx="10515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宽屏</PresentationFormat>
  <Paragraphs>70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 Getting Start of  Deep Learning with Linear Algebra 深度学习中的线性代数</vt:lpstr>
      <vt:lpstr>2.5 norm 2.5 模</vt:lpstr>
      <vt:lpstr>2.5 norm 2.5 模</vt:lpstr>
      <vt:lpstr>2.5 norm 2.5 模</vt:lpstr>
      <vt:lpstr>2.5 norm 2.5 模</vt:lpstr>
      <vt:lpstr>2.5 norm 2.5 模</vt:lpstr>
      <vt:lpstr>2.8 SVD singular value decomposition 2.8 奇异值分解</vt:lpstr>
      <vt:lpstr>2.8 SVD singular value decomposition 2.8 奇异值分解</vt:lpstr>
      <vt:lpstr>2.8 SVD singular value decomposition 2.8 奇异值分解</vt:lpstr>
      <vt:lpstr>SVD  原始669x1000,  669Xn nxm mX1000</vt:lpstr>
      <vt:lpstr>2.9 The Moore-Penrose Pseudoinverse 2.9 Moore-Penrose 伪逆矩阵</vt:lpstr>
      <vt:lpstr>2.9 The Moore-Penrose Pseudoinverse 2.9 Moore-Penrose 伪逆矩阵</vt:lpstr>
      <vt:lpstr>2.9 The Moore-Penrose Pseudoinverse 2.9 Moore-Penrose 伪逆矩阵</vt:lpstr>
      <vt:lpstr>2.9 The Moore-Penrose Pseudoinverse 2.9 Moore-Penrose 伪逆矩阵</vt:lpstr>
      <vt:lpstr>PowerPoint 演示文稿</vt:lpstr>
      <vt:lpstr>2.11 determinant 2.11 行列式</vt:lpstr>
      <vt:lpstr>2.11 determinant 2.11 行列式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  <vt:lpstr>2.12 Example - Principal Components Analysis 2.11 举例- PCA主成分分析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Python开发环境搭建</dc:title>
  <dc:creator>su Lingtao</dc:creator>
  <cp:lastModifiedBy>zhbit</cp:lastModifiedBy>
  <cp:revision>64</cp:revision>
  <dcterms:created xsi:type="dcterms:W3CDTF">2019-10-10T04:59:42Z</dcterms:created>
  <dcterms:modified xsi:type="dcterms:W3CDTF">2019-10-17T23:44:09Z</dcterms:modified>
</cp:coreProperties>
</file>