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43"/>
  </p:normalViewPr>
  <p:slideViewPr>
    <p:cSldViewPr snapToGrid="0" snapToObjects="1">
      <p:cViewPr varScale="1">
        <p:scale>
          <a:sx n="90" d="100"/>
          <a:sy n="90" d="100"/>
        </p:scale>
        <p:origin x="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7C157-657F-6E41-B3C7-312B542413B3}"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33881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157-657F-6E41-B3C7-312B542413B3}"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38204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157-657F-6E41-B3C7-312B542413B3}"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337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157-657F-6E41-B3C7-312B542413B3}"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48469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7C157-657F-6E41-B3C7-312B542413B3}"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593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7C157-657F-6E41-B3C7-312B542413B3}"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61064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7C157-657F-6E41-B3C7-312B542413B3}" type="datetimeFigureOut">
              <a:rPr lang="en-US" smtClean="0"/>
              <a:t>10/25/19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25092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7C157-657F-6E41-B3C7-312B542413B3}" type="datetimeFigureOut">
              <a:rPr lang="en-US" smtClean="0"/>
              <a:t>10/25/19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73074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157-657F-6E41-B3C7-312B542413B3}" type="datetimeFigureOut">
              <a:rPr lang="en-US" smtClean="0"/>
              <a:t>10/25/19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00378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157-657F-6E41-B3C7-312B542413B3}"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409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157-657F-6E41-B3C7-312B542413B3}"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CBF9A-782F-564C-893F-AB20E0C2C6AB}" type="slidenum">
              <a:rPr lang="en-US" smtClean="0"/>
              <a:t>‹#›</a:t>
            </a:fld>
            <a:endParaRPr lang="en-US"/>
          </a:p>
        </p:txBody>
      </p:sp>
    </p:spTree>
    <p:extLst>
      <p:ext uri="{BB962C8B-B14F-4D97-AF65-F5344CB8AC3E}">
        <p14:creationId xmlns:p14="http://schemas.microsoft.com/office/powerpoint/2010/main" val="1023613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157-657F-6E41-B3C7-312B542413B3}" type="datetimeFigureOut">
              <a:rPr lang="en-US" smtClean="0"/>
              <a:t>10/25/19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CBF9A-782F-564C-893F-AB20E0C2C6AB}" type="slidenum">
              <a:rPr lang="en-US" smtClean="0"/>
              <a:t>‹#›</a:t>
            </a:fld>
            <a:endParaRPr lang="en-US"/>
          </a:p>
        </p:txBody>
      </p:sp>
    </p:spTree>
    <p:extLst>
      <p:ext uri="{BB962C8B-B14F-4D97-AF65-F5344CB8AC3E}">
        <p14:creationId xmlns:p14="http://schemas.microsoft.com/office/powerpoint/2010/main" val="123341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 Id="rId3" Type="http://schemas.openxmlformats.org/officeDocument/2006/relationships/image" Target="../media/image12.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 Id="rId3" Type="http://schemas.openxmlformats.org/officeDocument/2006/relationships/image" Target="../media/image18.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suldw/MachineLearning/tree/master/PCA" TargetMode="External"/><Relationship Id="rId3" Type="http://schemas.openxmlformats.org/officeDocument/2006/relationships/hyperlink" Target="https://www.cnblogs.com/clnchanpin/p/7199713.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BianGu/Python-sklearn.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err="1"/>
              <a:t>主成分分析（PCA</a:t>
            </a:r>
            <a:r>
              <a:rPr lang="fr-FR" b="1" dirty="0" smtClean="0"/>
              <a:t>）</a:t>
            </a:r>
            <a:endParaRPr lang="en-US" dirty="0"/>
          </a:p>
        </p:txBody>
      </p:sp>
      <p:sp>
        <p:nvSpPr>
          <p:cNvPr id="3" name="Subtitle 2"/>
          <p:cNvSpPr>
            <a:spLocks noGrp="1"/>
          </p:cNvSpPr>
          <p:nvPr>
            <p:ph type="subTitle" idx="1"/>
          </p:nvPr>
        </p:nvSpPr>
        <p:spPr/>
        <p:txBody>
          <a:bodyPr/>
          <a:lstStyle/>
          <a:p>
            <a:r>
              <a:rPr lang="en-US" b="1" dirty="0"/>
              <a:t>principal components </a:t>
            </a:r>
            <a:r>
              <a:rPr lang="en-US" b="1" dirty="0" smtClean="0"/>
              <a:t>analysi</a:t>
            </a:r>
            <a:r>
              <a:rPr lang="en-US" altLang="zh-CN" b="1" dirty="0" smtClean="0"/>
              <a:t>s</a:t>
            </a:r>
          </a:p>
          <a:p>
            <a:r>
              <a:rPr lang="en-US" altLang="zh-CN" b="1" dirty="0" smtClean="0"/>
              <a:t>Lingtao</a:t>
            </a:r>
            <a:r>
              <a:rPr lang="zh-CN" altLang="en-US" b="1" dirty="0" smtClean="0"/>
              <a:t> </a:t>
            </a:r>
            <a:r>
              <a:rPr lang="en-US" altLang="zh-CN" b="1" dirty="0" smtClean="0"/>
              <a:t>Su</a:t>
            </a:r>
            <a:endParaRPr lang="en-US" dirty="0"/>
          </a:p>
        </p:txBody>
      </p:sp>
    </p:spTree>
    <p:extLst>
      <p:ext uri="{BB962C8B-B14F-4D97-AF65-F5344CB8AC3E}">
        <p14:creationId xmlns:p14="http://schemas.microsoft.com/office/powerpoint/2010/main" val="97225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降维的本质</a:t>
            </a:r>
            <a:endParaRPr lang="en-US" dirty="0"/>
          </a:p>
        </p:txBody>
      </p:sp>
      <p:sp>
        <p:nvSpPr>
          <p:cNvPr id="3" name="Content Placeholder 2"/>
          <p:cNvSpPr>
            <a:spLocks noGrp="1"/>
          </p:cNvSpPr>
          <p:nvPr>
            <p:ph idx="1"/>
          </p:nvPr>
        </p:nvSpPr>
        <p:spPr/>
        <p:txBody>
          <a:bodyPr/>
          <a:lstStyle/>
          <a:p>
            <a:r>
              <a:rPr lang="zh-CN" altLang="en-US" dirty="0" smtClean="0"/>
              <a:t>以上图数据为例，如果把数据</a:t>
            </a:r>
            <a:r>
              <a:rPr lang="zh-CN" altLang="en-US" dirty="0"/>
              <a:t>按行或者按列排成一个矩阵，那么这个</a:t>
            </a:r>
            <a:r>
              <a:rPr lang="zh-CN" altLang="en-US" b="1" dirty="0">
                <a:solidFill>
                  <a:srgbClr val="FF0000"/>
                </a:solidFill>
              </a:rPr>
              <a:t>矩阵的秩</a:t>
            </a:r>
            <a:r>
              <a:rPr lang="zh-CN" altLang="en-US" dirty="0"/>
              <a:t>就是</a:t>
            </a:r>
            <a:r>
              <a:rPr lang="en-US" altLang="zh-CN" dirty="0"/>
              <a:t>2</a:t>
            </a:r>
            <a:r>
              <a:rPr lang="zh-CN" altLang="en-US" dirty="0"/>
              <a:t>！这些数据之间是有相关性的，这些数据构成的过原点的向量的最大线性无关组包含</a:t>
            </a:r>
            <a:r>
              <a:rPr lang="en-US" altLang="zh-CN" dirty="0"/>
              <a:t>2</a:t>
            </a:r>
            <a:r>
              <a:rPr lang="zh-CN" altLang="en-US" dirty="0"/>
              <a:t>个向量，</a:t>
            </a:r>
            <a:endParaRPr lang="en-US" dirty="0"/>
          </a:p>
        </p:txBody>
      </p:sp>
      <p:sp>
        <p:nvSpPr>
          <p:cNvPr id="4" name="Rectangle 3"/>
          <p:cNvSpPr/>
          <p:nvPr/>
        </p:nvSpPr>
        <p:spPr>
          <a:xfrm>
            <a:off x="838200" y="4191685"/>
            <a:ext cx="6096000" cy="646331"/>
          </a:xfrm>
          <a:prstGeom prst="rect">
            <a:avLst/>
          </a:prstGeom>
        </p:spPr>
        <p:txBody>
          <a:bodyPr>
            <a:spAutoFit/>
          </a:bodyPr>
          <a:lstStyle/>
          <a:p>
            <a:r>
              <a:rPr lang="zh-CN" altLang="en-US" b="0" i="0" u="none" strike="noStrike" dirty="0" smtClean="0">
                <a:solidFill>
                  <a:srgbClr val="CC0000"/>
                </a:solidFill>
                <a:effectLst/>
                <a:latin typeface="arial" charset="0"/>
              </a:rPr>
              <a:t>矩阵的秩</a:t>
            </a:r>
            <a:r>
              <a:rPr lang="zh-CN" altLang="en-US" b="0" i="0" u="none" strike="noStrike" dirty="0" smtClean="0">
                <a:solidFill>
                  <a:srgbClr val="333333"/>
                </a:solidFill>
                <a:effectLst/>
                <a:latin typeface="arial" charset="0"/>
              </a:rPr>
              <a:t>的定义</a:t>
            </a:r>
            <a:r>
              <a:rPr lang="en-US" altLang="zh-CN" b="0" i="0" u="none" strike="noStrike" dirty="0" smtClean="0">
                <a:solidFill>
                  <a:srgbClr val="333333"/>
                </a:solidFill>
                <a:effectLst/>
                <a:latin typeface="arial" charset="0"/>
              </a:rPr>
              <a:t>:</a:t>
            </a:r>
            <a:r>
              <a:rPr lang="zh-CN" altLang="en-US" b="0" i="0" u="none" strike="noStrike" dirty="0" smtClean="0">
                <a:solidFill>
                  <a:srgbClr val="333333"/>
                </a:solidFill>
                <a:effectLst/>
                <a:latin typeface="arial" charset="0"/>
              </a:rPr>
              <a:t>是其行向量或列向量的极大无关组中包含向量的个数。</a:t>
            </a:r>
            <a:endParaRPr lang="en-US" dirty="0"/>
          </a:p>
        </p:txBody>
      </p:sp>
    </p:spTree>
    <p:extLst>
      <p:ext uri="{BB962C8B-B14F-4D97-AF65-F5344CB8AC3E}">
        <p14:creationId xmlns:p14="http://schemas.microsoft.com/office/powerpoint/2010/main" val="200208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主成分</a:t>
            </a:r>
            <a:r>
              <a:rPr lang="en-US" altLang="zh-CN" dirty="0"/>
              <a:t>PCA</a:t>
            </a:r>
            <a:r>
              <a:rPr lang="zh-CN" altLang="en-US" dirty="0"/>
              <a:t>分析的基本</a:t>
            </a:r>
            <a:r>
              <a:rPr lang="zh-CN" altLang="en-US" dirty="0" smtClean="0"/>
              <a:t>步骤</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a:t>
            </a:r>
            <a:r>
              <a:rPr lang="zh-CN" altLang="en-US" dirty="0"/>
              <a:t>对数据进行归一化</a:t>
            </a:r>
            <a:r>
              <a:rPr lang="zh-CN" altLang="en-US" dirty="0" smtClean="0"/>
              <a:t>处理。通常做法是去均值处理。</a:t>
            </a:r>
            <a:endParaRPr lang="en-US" dirty="0"/>
          </a:p>
        </p:txBody>
      </p:sp>
      <p:pic>
        <p:nvPicPr>
          <p:cNvPr id="4" name="Picture 3"/>
          <p:cNvPicPr>
            <a:picLocks noChangeAspect="1"/>
          </p:cNvPicPr>
          <p:nvPr/>
        </p:nvPicPr>
        <p:blipFill>
          <a:blip r:embed="rId2"/>
          <a:stretch>
            <a:fillRect/>
          </a:stretch>
        </p:blipFill>
        <p:spPr>
          <a:xfrm>
            <a:off x="1395412" y="2857500"/>
            <a:ext cx="2514600" cy="2971800"/>
          </a:xfrm>
          <a:prstGeom prst="rect">
            <a:avLst/>
          </a:prstGeom>
        </p:spPr>
      </p:pic>
      <p:sp>
        <p:nvSpPr>
          <p:cNvPr id="5" name="Rectangle 4"/>
          <p:cNvSpPr/>
          <p:nvPr/>
        </p:nvSpPr>
        <p:spPr>
          <a:xfrm>
            <a:off x="4276725" y="2857500"/>
            <a:ext cx="6096000" cy="646331"/>
          </a:xfrm>
          <a:prstGeom prst="rect">
            <a:avLst/>
          </a:prstGeom>
        </p:spPr>
        <p:txBody>
          <a:bodyPr>
            <a:spAutoFit/>
          </a:bodyPr>
          <a:lstStyle/>
          <a:p>
            <a:r>
              <a:rPr lang="zh-CN" altLang="en-US" b="0" i="0" u="none" strike="noStrike" dirty="0" smtClean="0">
                <a:solidFill>
                  <a:srgbClr val="555555"/>
                </a:solidFill>
                <a:effectLst/>
                <a:latin typeface="Microsoft YaHei" charset="-122"/>
              </a:rPr>
              <a:t>行代表了样例，列代表特征，这里有</a:t>
            </a:r>
            <a:r>
              <a:rPr lang="en-US" altLang="zh-CN" b="0" i="0" u="none" strike="noStrike" dirty="0" smtClean="0">
                <a:solidFill>
                  <a:srgbClr val="555555"/>
                </a:solidFill>
                <a:effectLst/>
                <a:latin typeface="Microsoft YaHei" charset="-122"/>
              </a:rPr>
              <a:t>10</a:t>
            </a:r>
            <a:r>
              <a:rPr lang="zh-CN" altLang="en-US" b="0" i="0" u="none" strike="noStrike" dirty="0" smtClean="0">
                <a:solidFill>
                  <a:srgbClr val="555555"/>
                </a:solidFill>
                <a:effectLst/>
                <a:latin typeface="Microsoft YaHei" charset="-122"/>
              </a:rPr>
              <a:t>个样例，每个样例两个特征。</a:t>
            </a:r>
            <a:endParaRPr lang="en-US" dirty="0"/>
          </a:p>
        </p:txBody>
      </p:sp>
      <p:sp>
        <p:nvSpPr>
          <p:cNvPr id="6" name="Rectangle 5"/>
          <p:cNvSpPr/>
          <p:nvPr/>
        </p:nvSpPr>
        <p:spPr>
          <a:xfrm>
            <a:off x="4276725" y="4074041"/>
            <a:ext cx="6096000" cy="923330"/>
          </a:xfrm>
          <a:prstGeom prst="rect">
            <a:avLst/>
          </a:prstGeom>
        </p:spPr>
        <p:txBody>
          <a:bodyPr>
            <a:spAutoFit/>
          </a:bodyPr>
          <a:lstStyle/>
          <a:p>
            <a:r>
              <a:rPr lang="zh-CN" altLang="en-US" b="0" i="0" u="none" strike="noStrike" dirty="0" smtClean="0">
                <a:solidFill>
                  <a:srgbClr val="555555"/>
                </a:solidFill>
                <a:effectLst/>
                <a:latin typeface="Microsoft YaHei" charset="-122"/>
              </a:rPr>
              <a:t>分别求</a:t>
            </a:r>
            <a:r>
              <a:rPr lang="en-US" altLang="zh-CN" b="0" i="0" u="none" strike="noStrike" dirty="0" smtClean="0">
                <a:solidFill>
                  <a:srgbClr val="555555"/>
                </a:solidFill>
                <a:effectLst/>
                <a:latin typeface="Microsoft YaHei" charset="-122"/>
              </a:rPr>
              <a:t>x</a:t>
            </a:r>
            <a:r>
              <a:rPr lang="zh-CN" altLang="en-US" b="0" i="0" u="none" strike="noStrike" dirty="0" smtClean="0">
                <a:solidFill>
                  <a:srgbClr val="555555"/>
                </a:solidFill>
                <a:effectLst/>
                <a:latin typeface="Microsoft YaHei" charset="-122"/>
              </a:rPr>
              <a:t>和</a:t>
            </a:r>
            <a:r>
              <a:rPr lang="en-US" altLang="zh-CN" b="0" i="0" u="none" strike="noStrike" dirty="0" smtClean="0">
                <a:solidFill>
                  <a:srgbClr val="555555"/>
                </a:solidFill>
                <a:effectLst/>
                <a:latin typeface="Microsoft YaHei" charset="-122"/>
              </a:rPr>
              <a:t>y</a:t>
            </a:r>
            <a:r>
              <a:rPr lang="zh-CN" altLang="en-US" b="0" i="0" u="none" strike="noStrike" dirty="0" smtClean="0">
                <a:solidFill>
                  <a:srgbClr val="555555"/>
                </a:solidFill>
                <a:effectLst/>
                <a:latin typeface="Microsoft YaHei" charset="-122"/>
              </a:rPr>
              <a:t>的平均值，然后对于所有的样例，都减去对应的均值。这里</a:t>
            </a:r>
            <a:r>
              <a:rPr lang="en-US" altLang="zh-CN" b="0" i="0" u="none" strike="noStrike" dirty="0" smtClean="0">
                <a:solidFill>
                  <a:srgbClr val="555555"/>
                </a:solidFill>
                <a:effectLst/>
                <a:latin typeface="Microsoft YaHei" charset="-122"/>
              </a:rPr>
              <a:t>x</a:t>
            </a:r>
            <a:r>
              <a:rPr lang="zh-CN" altLang="en-US" b="0" i="0" u="none" strike="noStrike" dirty="0" smtClean="0">
                <a:solidFill>
                  <a:srgbClr val="555555"/>
                </a:solidFill>
                <a:effectLst/>
                <a:latin typeface="Microsoft YaHei" charset="-122"/>
              </a:rPr>
              <a:t>的均值是</a:t>
            </a:r>
            <a:r>
              <a:rPr lang="en-US" altLang="zh-CN" b="0" i="0" u="none" strike="noStrike" dirty="0" smtClean="0">
                <a:solidFill>
                  <a:srgbClr val="555555"/>
                </a:solidFill>
                <a:effectLst/>
                <a:latin typeface="Microsoft YaHei" charset="-122"/>
              </a:rPr>
              <a:t>1.81</a:t>
            </a:r>
            <a:r>
              <a:rPr lang="zh-CN" altLang="en-US" b="0" i="0" u="none" strike="noStrike" dirty="0" smtClean="0">
                <a:solidFill>
                  <a:srgbClr val="555555"/>
                </a:solidFill>
                <a:effectLst/>
                <a:latin typeface="Microsoft YaHei" charset="-122"/>
              </a:rPr>
              <a:t>，</a:t>
            </a:r>
            <a:r>
              <a:rPr lang="en-US" altLang="zh-CN" b="0" i="0" u="none" strike="noStrike" dirty="0" smtClean="0">
                <a:solidFill>
                  <a:srgbClr val="555555"/>
                </a:solidFill>
                <a:effectLst/>
                <a:latin typeface="Microsoft YaHei" charset="-122"/>
              </a:rPr>
              <a:t>y</a:t>
            </a:r>
            <a:r>
              <a:rPr lang="zh-CN" altLang="en-US" b="0" i="0" u="none" strike="noStrike" dirty="0" smtClean="0">
                <a:solidFill>
                  <a:srgbClr val="555555"/>
                </a:solidFill>
                <a:effectLst/>
                <a:latin typeface="Microsoft YaHei" charset="-122"/>
              </a:rPr>
              <a:t>的均值是</a:t>
            </a:r>
            <a:r>
              <a:rPr lang="en-US" altLang="zh-CN" b="0" i="0" u="none" strike="noStrike" dirty="0" smtClean="0">
                <a:solidFill>
                  <a:srgbClr val="555555"/>
                </a:solidFill>
                <a:effectLst/>
                <a:latin typeface="Microsoft YaHei" charset="-122"/>
              </a:rPr>
              <a:t>1.91</a:t>
            </a:r>
            <a:r>
              <a:rPr lang="zh-CN" altLang="en-US" b="0" i="0" u="none" strike="noStrike" dirty="0" smtClean="0">
                <a:solidFill>
                  <a:srgbClr val="555555"/>
                </a:solidFill>
                <a:effectLst/>
                <a:latin typeface="Microsoft YaHei" charset="-122"/>
              </a:rPr>
              <a:t>，那么一个样例减去均值后即为（</a:t>
            </a:r>
            <a:r>
              <a:rPr lang="en-US" altLang="zh-CN" b="0" i="0" u="none" strike="noStrike" dirty="0" smtClean="0">
                <a:solidFill>
                  <a:srgbClr val="555555"/>
                </a:solidFill>
                <a:effectLst/>
                <a:latin typeface="Microsoft YaHei" charset="-122"/>
              </a:rPr>
              <a:t>0.69,0.49</a:t>
            </a:r>
            <a:r>
              <a:rPr lang="zh-CN" altLang="en-US" b="0" i="0" u="none" strike="noStrike" dirty="0" smtClean="0">
                <a:solidFill>
                  <a:srgbClr val="555555"/>
                </a:solidFill>
                <a:effectLst/>
                <a:latin typeface="Microsoft YaHei" charset="-122"/>
              </a:rPr>
              <a:t>）</a:t>
            </a:r>
            <a:endParaRPr lang="en-US" dirty="0"/>
          </a:p>
        </p:txBody>
      </p:sp>
      <p:sp>
        <p:nvSpPr>
          <p:cNvPr id="7" name="Rectangle 6"/>
          <p:cNvSpPr/>
          <p:nvPr/>
        </p:nvSpPr>
        <p:spPr>
          <a:xfrm>
            <a:off x="0" y="6491843"/>
            <a:ext cx="5774273" cy="369332"/>
          </a:xfrm>
          <a:prstGeom prst="rect">
            <a:avLst/>
          </a:prstGeom>
        </p:spPr>
        <p:txBody>
          <a:bodyPr wrap="none">
            <a:spAutoFit/>
          </a:bodyPr>
          <a:lstStyle/>
          <a:p>
            <a:r>
              <a:rPr lang="en-US" dirty="0" smtClean="0"/>
              <a:t>https://</a:t>
            </a:r>
            <a:r>
              <a:rPr lang="en-US" dirty="0" err="1" smtClean="0"/>
              <a:t>blog.csdn.net</a:t>
            </a:r>
            <a:r>
              <a:rPr lang="en-US" dirty="0" smtClean="0"/>
              <a:t>/fengye2two/article/details/79117718</a:t>
            </a:r>
            <a:endParaRPr lang="en-US" dirty="0"/>
          </a:p>
        </p:txBody>
      </p:sp>
    </p:spTree>
    <p:extLst>
      <p:ext uri="{BB962C8B-B14F-4D97-AF65-F5344CB8AC3E}">
        <p14:creationId xmlns:p14="http://schemas.microsoft.com/office/powerpoint/2010/main" val="102394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73138" y="2395538"/>
            <a:ext cx="3187700" cy="3009900"/>
          </a:xfrm>
          <a:prstGeom prst="rect">
            <a:avLst/>
          </a:prstGeom>
        </p:spPr>
      </p:pic>
    </p:spTree>
    <p:extLst>
      <p:ext uri="{BB962C8B-B14F-4D97-AF65-F5344CB8AC3E}">
        <p14:creationId xmlns:p14="http://schemas.microsoft.com/office/powerpoint/2010/main" val="8999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2.</a:t>
            </a:r>
            <a:r>
              <a:rPr lang="zh-CN" altLang="en-US" dirty="0" smtClean="0"/>
              <a:t> </a:t>
            </a:r>
            <a:r>
              <a:rPr lang="zh-CN" altLang="en-US" dirty="0"/>
              <a:t>求特征协</a:t>
            </a:r>
            <a:r>
              <a:rPr lang="zh-CN" altLang="en-US" dirty="0" smtClean="0"/>
              <a:t>方差矩阵</a:t>
            </a:r>
            <a:endParaRPr lang="en-US" altLang="zh-CN" dirty="0" smtClean="0"/>
          </a:p>
          <a:p>
            <a:pPr marL="0" indent="0">
              <a:buNone/>
            </a:pPr>
            <a:r>
              <a:rPr lang="zh-CN" altLang="en-US" dirty="0" smtClean="0"/>
              <a:t>协方差：</a:t>
            </a:r>
            <a:endParaRPr lang="en-US" altLang="zh-CN" dirty="0" smtClean="0"/>
          </a:p>
          <a:p>
            <a:r>
              <a:rPr lang="zh-CN" altLang="en-US" dirty="0"/>
              <a:t>在概率论和统计中，协方差是对两个随机变量联合分布</a:t>
            </a:r>
            <a:r>
              <a:rPr lang="zh-CN" altLang="en-US" b="1" dirty="0">
                <a:solidFill>
                  <a:srgbClr val="FF0000"/>
                </a:solidFill>
              </a:rPr>
              <a:t>线性相关程度</a:t>
            </a:r>
            <a:r>
              <a:rPr lang="zh-CN" altLang="en-US" dirty="0"/>
              <a:t>的一种度量。两个随机</a:t>
            </a:r>
            <a:r>
              <a:rPr lang="zh-CN" altLang="en-US" dirty="0" smtClean="0"/>
              <a:t>变量越</a:t>
            </a:r>
            <a:r>
              <a:rPr lang="zh-CN" altLang="en-US" dirty="0"/>
              <a:t>线性相关，协方差越大， 两个变量完全线性无关，协方差为零。定义如下：</a:t>
            </a:r>
          </a:p>
          <a:p>
            <a:endParaRPr lang="en-US" dirty="0"/>
          </a:p>
        </p:txBody>
      </p:sp>
      <p:pic>
        <p:nvPicPr>
          <p:cNvPr id="4" name="Picture 3"/>
          <p:cNvPicPr>
            <a:picLocks noChangeAspect="1"/>
          </p:cNvPicPr>
          <p:nvPr/>
        </p:nvPicPr>
        <p:blipFill>
          <a:blip r:embed="rId2"/>
          <a:stretch>
            <a:fillRect/>
          </a:stretch>
        </p:blipFill>
        <p:spPr>
          <a:xfrm>
            <a:off x="3810000" y="4529138"/>
            <a:ext cx="4572000" cy="571500"/>
          </a:xfrm>
          <a:prstGeom prst="rect">
            <a:avLst/>
          </a:prstGeom>
        </p:spPr>
      </p:pic>
    </p:spTree>
    <p:extLst>
      <p:ext uri="{BB962C8B-B14F-4D97-AF65-F5344CB8AC3E}">
        <p14:creationId xmlns:p14="http://schemas.microsoft.com/office/powerpoint/2010/main" val="307631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当</a:t>
            </a:r>
            <a:r>
              <a:rPr lang="en-US" altLang="zh-CN" dirty="0"/>
              <a:t>X,Y</a:t>
            </a:r>
            <a:r>
              <a:rPr lang="zh-CN" altLang="en-US" dirty="0"/>
              <a:t>是同一个随机变量时，</a:t>
            </a:r>
            <a:r>
              <a:rPr lang="en-US" altLang="zh-CN" dirty="0"/>
              <a:t>X</a:t>
            </a:r>
            <a:r>
              <a:rPr lang="zh-CN" altLang="en-US" dirty="0"/>
              <a:t>与其自身的协方差就是</a:t>
            </a:r>
            <a:r>
              <a:rPr lang="en-US" altLang="zh-CN" dirty="0"/>
              <a:t>X</a:t>
            </a:r>
            <a:r>
              <a:rPr lang="zh-CN" altLang="en-US" dirty="0"/>
              <a:t>的方差，可以说方差是协方差的一个特例。</a:t>
            </a:r>
            <a:endParaRPr lang="en-US" dirty="0"/>
          </a:p>
        </p:txBody>
      </p:sp>
      <p:pic>
        <p:nvPicPr>
          <p:cNvPr id="4" name="Picture 3"/>
          <p:cNvPicPr>
            <a:picLocks noChangeAspect="1"/>
          </p:cNvPicPr>
          <p:nvPr/>
        </p:nvPicPr>
        <p:blipFill>
          <a:blip r:embed="rId2"/>
          <a:stretch>
            <a:fillRect/>
          </a:stretch>
        </p:blipFill>
        <p:spPr>
          <a:xfrm>
            <a:off x="3101975" y="3176587"/>
            <a:ext cx="5245100" cy="2247900"/>
          </a:xfrm>
          <a:prstGeom prst="rect">
            <a:avLst/>
          </a:prstGeom>
        </p:spPr>
      </p:pic>
    </p:spTree>
    <p:extLst>
      <p:ext uri="{BB962C8B-B14F-4D97-AF65-F5344CB8AC3E}">
        <p14:creationId xmlns:p14="http://schemas.microsoft.com/office/powerpoint/2010/main" val="1101613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zh-CN" altLang="en-US" dirty="0"/>
              <a:t>协方差</a:t>
            </a:r>
            <a:r>
              <a:rPr lang="zh-CN" altLang="en-US" dirty="0" smtClean="0"/>
              <a:t>矩阵</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31739" y="66097"/>
            <a:ext cx="11128725" cy="6791903"/>
          </a:xfrm>
          <a:prstGeom prst="rect">
            <a:avLst/>
          </a:prstGeom>
        </p:spPr>
      </p:pic>
    </p:spTree>
    <p:extLst>
      <p:ext uri="{BB962C8B-B14F-4D97-AF65-F5344CB8AC3E}">
        <p14:creationId xmlns:p14="http://schemas.microsoft.com/office/powerpoint/2010/main" val="5821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对于前面的例子只有两个变量</a:t>
            </a:r>
            <a:r>
              <a:rPr lang="en-US" altLang="zh-CN" dirty="0" smtClean="0"/>
              <a:t>x</a:t>
            </a:r>
            <a:r>
              <a:rPr lang="zh-CN" altLang="en-US" dirty="0"/>
              <a:t>和</a:t>
            </a:r>
            <a:r>
              <a:rPr lang="en-US" altLang="zh-CN" dirty="0"/>
              <a:t>y</a:t>
            </a:r>
            <a:r>
              <a:rPr lang="zh-CN" altLang="en-US" dirty="0" smtClean="0"/>
              <a:t>，协方差矩阵为：</a:t>
            </a:r>
            <a:endParaRPr lang="en-US" dirty="0"/>
          </a:p>
        </p:txBody>
      </p:sp>
      <p:pic>
        <p:nvPicPr>
          <p:cNvPr id="4" name="Picture 3"/>
          <p:cNvPicPr>
            <a:picLocks noChangeAspect="1"/>
          </p:cNvPicPr>
          <p:nvPr/>
        </p:nvPicPr>
        <p:blipFill>
          <a:blip r:embed="rId2"/>
          <a:stretch>
            <a:fillRect/>
          </a:stretch>
        </p:blipFill>
        <p:spPr>
          <a:xfrm>
            <a:off x="1196209" y="2755900"/>
            <a:ext cx="6201541" cy="1030288"/>
          </a:xfrm>
          <a:prstGeom prst="rect">
            <a:avLst/>
          </a:prstGeom>
        </p:spPr>
      </p:pic>
      <p:sp>
        <p:nvSpPr>
          <p:cNvPr id="5" name="Rectangle 4"/>
          <p:cNvSpPr/>
          <p:nvPr/>
        </p:nvSpPr>
        <p:spPr>
          <a:xfrm>
            <a:off x="1004887" y="4461986"/>
            <a:ext cx="6096000" cy="1477328"/>
          </a:xfrm>
          <a:prstGeom prst="rect">
            <a:avLst/>
          </a:prstGeom>
        </p:spPr>
        <p:txBody>
          <a:bodyPr>
            <a:spAutoFit/>
          </a:bodyPr>
          <a:lstStyle/>
          <a:p>
            <a:r>
              <a:rPr lang="zh-CN" altLang="en-US" b="0" i="0" u="none" strike="noStrike" dirty="0" smtClean="0">
                <a:solidFill>
                  <a:srgbClr val="555555"/>
                </a:solidFill>
                <a:effectLst/>
                <a:latin typeface="Microsoft YaHei" charset="-122"/>
              </a:rPr>
              <a:t>协方差是衡量两个变量同时变化的变化程度。协方差大于</a:t>
            </a:r>
            <a:r>
              <a:rPr lang="en-US" altLang="zh-CN" b="0" i="0" u="none" strike="noStrike" dirty="0" smtClean="0">
                <a:solidFill>
                  <a:srgbClr val="555555"/>
                </a:solidFill>
                <a:effectLst/>
                <a:latin typeface="Microsoft YaHei" charset="-122"/>
              </a:rPr>
              <a:t>0</a:t>
            </a:r>
            <a:r>
              <a:rPr lang="zh-CN" altLang="en-US" b="0" i="0" u="none" strike="noStrike" dirty="0" smtClean="0">
                <a:solidFill>
                  <a:srgbClr val="555555"/>
                </a:solidFill>
                <a:effectLst/>
                <a:latin typeface="Microsoft YaHei" charset="-122"/>
              </a:rPr>
              <a:t>表示</a:t>
            </a:r>
            <a:r>
              <a:rPr lang="en-US" altLang="zh-CN" b="0" i="0" u="none" strike="noStrike" dirty="0" smtClean="0">
                <a:solidFill>
                  <a:srgbClr val="555555"/>
                </a:solidFill>
                <a:effectLst/>
                <a:latin typeface="Microsoft YaHei" charset="-122"/>
              </a:rPr>
              <a:t>x</a:t>
            </a:r>
            <a:r>
              <a:rPr lang="zh-CN" altLang="en-US" b="0" i="0" u="none" strike="noStrike" dirty="0" smtClean="0">
                <a:solidFill>
                  <a:srgbClr val="555555"/>
                </a:solidFill>
                <a:effectLst/>
                <a:latin typeface="Microsoft YaHei" charset="-122"/>
              </a:rPr>
              <a:t>和</a:t>
            </a:r>
            <a:r>
              <a:rPr lang="en-US" altLang="zh-CN" b="0" i="0" u="none" strike="noStrike" dirty="0" smtClean="0">
                <a:solidFill>
                  <a:srgbClr val="555555"/>
                </a:solidFill>
                <a:effectLst/>
                <a:latin typeface="Microsoft YaHei" charset="-122"/>
              </a:rPr>
              <a:t>y</a:t>
            </a:r>
            <a:r>
              <a:rPr lang="zh-CN" altLang="en-US" b="0" i="0" u="none" strike="noStrike" dirty="0" smtClean="0">
                <a:solidFill>
                  <a:srgbClr val="555555"/>
                </a:solidFill>
                <a:effectLst/>
                <a:latin typeface="Microsoft YaHei" charset="-122"/>
              </a:rPr>
              <a:t>若一个增，另一个也增；小于</a:t>
            </a:r>
            <a:r>
              <a:rPr lang="en-US" altLang="zh-CN" b="0" i="0" u="none" strike="noStrike" dirty="0" smtClean="0">
                <a:solidFill>
                  <a:srgbClr val="555555"/>
                </a:solidFill>
                <a:effectLst/>
                <a:latin typeface="Microsoft YaHei" charset="-122"/>
              </a:rPr>
              <a:t>0</a:t>
            </a:r>
            <a:r>
              <a:rPr lang="zh-CN" altLang="en-US" b="0" i="0" u="none" strike="noStrike" dirty="0" smtClean="0">
                <a:solidFill>
                  <a:srgbClr val="555555"/>
                </a:solidFill>
                <a:effectLst/>
                <a:latin typeface="Microsoft YaHei" charset="-122"/>
              </a:rPr>
              <a:t>表示一个增，一个减。如果ｘ和ｙ是统计独立的，那么二者之间的协方差就是０；但是协方差是０，并不能说明ｘ和ｙ是独立的。协方差绝对值越大，两者对彼此的影响越大，反之越小。</a:t>
            </a:r>
            <a:endParaRPr lang="en-US" dirty="0"/>
          </a:p>
        </p:txBody>
      </p:sp>
    </p:spTree>
    <p:extLst>
      <p:ext uri="{BB962C8B-B14F-4D97-AF65-F5344CB8AC3E}">
        <p14:creationId xmlns:p14="http://schemas.microsoft.com/office/powerpoint/2010/main" val="1872487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3.</a:t>
            </a:r>
            <a:r>
              <a:rPr lang="zh-CN" altLang="en-US" dirty="0" smtClean="0"/>
              <a:t> </a:t>
            </a:r>
            <a:r>
              <a:rPr lang="zh-CN" altLang="en-US" dirty="0"/>
              <a:t>求协方差的特征值和特征向量</a:t>
            </a:r>
            <a:endParaRPr lang="en-US" dirty="0"/>
          </a:p>
        </p:txBody>
      </p:sp>
      <p:pic>
        <p:nvPicPr>
          <p:cNvPr id="4" name="Picture 3"/>
          <p:cNvPicPr>
            <a:picLocks noChangeAspect="1"/>
          </p:cNvPicPr>
          <p:nvPr/>
        </p:nvPicPr>
        <p:blipFill>
          <a:blip r:embed="rId2"/>
          <a:stretch>
            <a:fillRect/>
          </a:stretch>
        </p:blipFill>
        <p:spPr>
          <a:xfrm>
            <a:off x="1090611" y="3150393"/>
            <a:ext cx="6063763" cy="1907381"/>
          </a:xfrm>
          <a:prstGeom prst="rect">
            <a:avLst/>
          </a:prstGeom>
        </p:spPr>
      </p:pic>
    </p:spTree>
    <p:extLst>
      <p:ext uri="{BB962C8B-B14F-4D97-AF65-F5344CB8AC3E}">
        <p14:creationId xmlns:p14="http://schemas.microsoft.com/office/powerpoint/2010/main" val="1924706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smtClean="0"/>
              <a:t>4.</a:t>
            </a:r>
            <a:r>
              <a:rPr lang="zh-CN" altLang="en-US" dirty="0" smtClean="0"/>
              <a:t>  将特征值按照从大到小的顺序排序，选择其中最大的</a:t>
            </a:r>
            <a:r>
              <a:rPr lang="en-US" altLang="zh-CN" dirty="0" smtClean="0"/>
              <a:t>k</a:t>
            </a:r>
            <a:r>
              <a:rPr lang="zh-CN" altLang="en-US" dirty="0" smtClean="0"/>
              <a:t>个，然后将其对应的</a:t>
            </a:r>
            <a:r>
              <a:rPr lang="en-US" altLang="zh-CN" dirty="0" smtClean="0"/>
              <a:t>k</a:t>
            </a:r>
            <a:r>
              <a:rPr lang="zh-CN" altLang="en-US" dirty="0" smtClean="0"/>
              <a:t>个特征向量分别作为列向量组成特征向量矩阵。</a:t>
            </a:r>
            <a:endParaRPr lang="en-US" dirty="0"/>
          </a:p>
        </p:txBody>
      </p:sp>
      <p:sp>
        <p:nvSpPr>
          <p:cNvPr id="4" name="Rectangle 3"/>
          <p:cNvSpPr/>
          <p:nvPr/>
        </p:nvSpPr>
        <p:spPr>
          <a:xfrm>
            <a:off x="1185863" y="3171825"/>
            <a:ext cx="6300787" cy="947440"/>
          </a:xfrm>
          <a:prstGeom prst="rect">
            <a:avLst/>
          </a:prstGeom>
        </p:spPr>
        <p:txBody>
          <a:bodyPr wrap="square">
            <a:spAutoFit/>
          </a:bodyPr>
          <a:lstStyle/>
          <a:p>
            <a:r>
              <a:rPr lang="zh-CN" altLang="en-US" b="0" i="0" u="none" strike="noStrike" dirty="0" smtClean="0">
                <a:solidFill>
                  <a:srgbClr val="555555"/>
                </a:solidFill>
                <a:effectLst/>
                <a:latin typeface="Microsoft YaHei" charset="-122"/>
              </a:rPr>
              <a:t>这里特征值只有两个，我们选择其中最大的那个，这里是</a:t>
            </a:r>
            <a:r>
              <a:rPr lang="en-US" altLang="zh-CN" b="0" i="0" u="none" strike="noStrike" dirty="0" smtClean="0">
                <a:solidFill>
                  <a:srgbClr val="555555"/>
                </a:solidFill>
                <a:effectLst/>
                <a:latin typeface="Microsoft YaHei" charset="-122"/>
              </a:rPr>
              <a:t>1.28402771</a:t>
            </a:r>
            <a:r>
              <a:rPr lang="zh-CN" altLang="en-US" b="0" i="0" u="none" strike="noStrike" dirty="0" smtClean="0">
                <a:solidFill>
                  <a:srgbClr val="555555"/>
                </a:solidFill>
                <a:effectLst/>
                <a:latin typeface="Microsoft YaHei" charset="-122"/>
              </a:rPr>
              <a:t>，对应的特征向量是</a:t>
            </a:r>
            <a:r>
              <a:rPr lang="en-US" altLang="zh-CN" b="0" i="0" u="none" strike="noStrike" dirty="0" smtClean="0">
                <a:solidFill>
                  <a:srgbClr val="555555"/>
                </a:solidFill>
                <a:effectLst/>
                <a:latin typeface="Microsoft YaHei" charset="-122"/>
              </a:rPr>
              <a:t>(-0.677873399, -0.735178656)T</a:t>
            </a:r>
            <a:r>
              <a:rPr lang="zh-CN" altLang="en-US" b="0" i="0" u="none" strike="noStrike" dirty="0" smtClean="0">
                <a:solidFill>
                  <a:srgbClr val="555555"/>
                </a:solidFill>
                <a:effectLst/>
                <a:latin typeface="Microsoft YaHei" charset="-122"/>
              </a:rPr>
              <a:t>。</a:t>
            </a:r>
            <a:endParaRPr lang="en-US" dirty="0"/>
          </a:p>
        </p:txBody>
      </p:sp>
    </p:spTree>
    <p:extLst>
      <p:ext uri="{BB962C8B-B14F-4D97-AF65-F5344CB8AC3E}">
        <p14:creationId xmlns:p14="http://schemas.microsoft.com/office/powerpoint/2010/main" val="197834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5.</a:t>
            </a:r>
            <a:r>
              <a:rPr lang="zh-CN" altLang="en-US" dirty="0" smtClean="0"/>
              <a:t> </a:t>
            </a:r>
            <a:r>
              <a:rPr lang="zh-CN" altLang="en-US" dirty="0"/>
              <a:t>将样本点投影到选取的特征向量上</a:t>
            </a:r>
            <a:r>
              <a:rPr lang="zh-CN" altLang="en-US" dirty="0" smtClean="0"/>
              <a:t>。</a:t>
            </a:r>
            <a:endParaRPr lang="en-US" altLang="zh-CN" dirty="0" smtClean="0"/>
          </a:p>
          <a:p>
            <a:r>
              <a:rPr lang="zh-CN" altLang="en-US" dirty="0" smtClean="0"/>
              <a:t>假设样本数</a:t>
            </a:r>
            <a:r>
              <a:rPr lang="zh-CN" altLang="en-US" dirty="0"/>
              <a:t>为</a:t>
            </a:r>
            <a:r>
              <a:rPr lang="en-US" altLang="zh-CN" dirty="0"/>
              <a:t>m</a:t>
            </a:r>
            <a:r>
              <a:rPr lang="zh-CN" altLang="en-US" dirty="0"/>
              <a:t>，特征数为</a:t>
            </a:r>
            <a:r>
              <a:rPr lang="en-US" altLang="zh-CN" dirty="0"/>
              <a:t>n</a:t>
            </a:r>
            <a:r>
              <a:rPr lang="zh-CN" altLang="en-US" dirty="0"/>
              <a:t>，减去均值后的样本矩阵为</a:t>
            </a:r>
            <a:r>
              <a:rPr lang="en-US" altLang="zh-CN" dirty="0" err="1"/>
              <a:t>DataAdjust</a:t>
            </a:r>
            <a:r>
              <a:rPr lang="en-US" altLang="zh-CN" dirty="0"/>
              <a:t>(m*n)</a:t>
            </a:r>
            <a:r>
              <a:rPr lang="zh-CN" altLang="en-US" dirty="0"/>
              <a:t>，协方差矩阵是</a:t>
            </a:r>
            <a:r>
              <a:rPr lang="en-US" altLang="zh-CN" dirty="0"/>
              <a:t>n*n</a:t>
            </a:r>
            <a:r>
              <a:rPr lang="zh-CN" altLang="en-US" dirty="0"/>
              <a:t>，选取的</a:t>
            </a:r>
            <a:r>
              <a:rPr lang="en-US" altLang="zh-CN" dirty="0"/>
              <a:t>k</a:t>
            </a:r>
            <a:r>
              <a:rPr lang="zh-CN" altLang="en-US" dirty="0"/>
              <a:t>个特征向量组成的矩阵为</a:t>
            </a:r>
            <a:r>
              <a:rPr lang="en-US" altLang="zh-CN" dirty="0" err="1"/>
              <a:t>EigenVectors</a:t>
            </a:r>
            <a:r>
              <a:rPr lang="en-US" altLang="zh-CN" dirty="0"/>
              <a:t>(n*k)</a:t>
            </a:r>
            <a:r>
              <a:rPr lang="zh-CN" altLang="en-US" dirty="0"/>
              <a:t>。那么投影后的数据</a:t>
            </a:r>
            <a:r>
              <a:rPr lang="en-US" altLang="zh-CN" dirty="0" err="1"/>
              <a:t>FinalData</a:t>
            </a:r>
            <a:r>
              <a:rPr lang="zh-CN" altLang="en-US" dirty="0" smtClean="0"/>
              <a:t>为：</a:t>
            </a:r>
            <a:endParaRPr lang="en-US" altLang="zh-CN" dirty="0" smtClean="0"/>
          </a:p>
          <a:p>
            <a:r>
              <a:rPr lang="mr-IN" dirty="0" err="1"/>
              <a:t>FinalData</a:t>
            </a:r>
            <a:r>
              <a:rPr lang="mr-IN" dirty="0"/>
              <a:t>(10*1) = </a:t>
            </a:r>
            <a:r>
              <a:rPr lang="mr-IN" dirty="0" err="1"/>
              <a:t>DataAdjust</a:t>
            </a:r>
            <a:r>
              <a:rPr lang="mr-IN" dirty="0"/>
              <a:t>(10*2矩阵) </a:t>
            </a:r>
            <a:r>
              <a:rPr lang="mr-IN" dirty="0" err="1"/>
              <a:t>x</a:t>
            </a:r>
            <a:r>
              <a:rPr lang="mr-IN" dirty="0"/>
              <a:t> </a:t>
            </a:r>
            <a:r>
              <a:rPr lang="mr-IN" dirty="0" err="1"/>
              <a:t>特征向量</a:t>
            </a:r>
            <a:r>
              <a:rPr lang="mr-IN" dirty="0"/>
              <a:t>(-0.677873399, -0.735178656)</a:t>
            </a:r>
            <a:r>
              <a:rPr lang="mr-IN" dirty="0" err="1"/>
              <a:t>T</a:t>
            </a:r>
            <a:endParaRPr lang="en-US" dirty="0"/>
          </a:p>
        </p:txBody>
      </p:sp>
      <p:pic>
        <p:nvPicPr>
          <p:cNvPr id="4" name="Picture 3"/>
          <p:cNvPicPr>
            <a:picLocks noChangeAspect="1"/>
          </p:cNvPicPr>
          <p:nvPr/>
        </p:nvPicPr>
        <p:blipFill>
          <a:blip r:embed="rId2"/>
          <a:stretch>
            <a:fillRect/>
          </a:stretch>
        </p:blipFill>
        <p:spPr>
          <a:xfrm>
            <a:off x="9553462" y="4100512"/>
            <a:ext cx="2638537" cy="2757487"/>
          </a:xfrm>
          <a:prstGeom prst="rect">
            <a:avLst/>
          </a:prstGeom>
        </p:spPr>
      </p:pic>
    </p:spTree>
    <p:extLst>
      <p:ext uri="{BB962C8B-B14F-4D97-AF65-F5344CB8AC3E}">
        <p14:creationId xmlns:p14="http://schemas.microsoft.com/office/powerpoint/2010/main" val="1157415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定义</a:t>
            </a:r>
            <a:endParaRPr lang="en-US" dirty="0"/>
          </a:p>
        </p:txBody>
      </p:sp>
      <p:sp>
        <p:nvSpPr>
          <p:cNvPr id="3" name="Content Placeholder 2"/>
          <p:cNvSpPr>
            <a:spLocks noGrp="1"/>
          </p:cNvSpPr>
          <p:nvPr>
            <p:ph idx="1"/>
          </p:nvPr>
        </p:nvSpPr>
        <p:spPr/>
        <p:txBody>
          <a:bodyPr/>
          <a:lstStyle/>
          <a:p>
            <a:r>
              <a:rPr lang="en-US" altLang="zh-CN" dirty="0" smtClean="0"/>
              <a:t>PCA</a:t>
            </a:r>
            <a:r>
              <a:rPr lang="zh-CN" altLang="en-US" dirty="0" smtClean="0"/>
              <a:t>是</a:t>
            </a:r>
            <a:r>
              <a:rPr lang="zh-CN" altLang="en-US" dirty="0"/>
              <a:t>将</a:t>
            </a:r>
            <a:r>
              <a:rPr lang="en-US" altLang="zh-CN" dirty="0"/>
              <a:t>n</a:t>
            </a:r>
            <a:r>
              <a:rPr lang="zh-CN" altLang="en-US" b="1" dirty="0">
                <a:solidFill>
                  <a:srgbClr val="FF0000"/>
                </a:solidFill>
              </a:rPr>
              <a:t>维特征</a:t>
            </a:r>
            <a:r>
              <a:rPr lang="zh-CN" altLang="en-US" dirty="0"/>
              <a:t>映射到</a:t>
            </a:r>
            <a:r>
              <a:rPr lang="en-US" altLang="zh-CN" dirty="0"/>
              <a:t>k</a:t>
            </a:r>
            <a:r>
              <a:rPr lang="zh-CN" altLang="en-US" dirty="0"/>
              <a:t>维上（</a:t>
            </a:r>
            <a:r>
              <a:rPr lang="en-US" altLang="zh-CN" dirty="0"/>
              <a:t>k&lt;n</a:t>
            </a:r>
            <a:r>
              <a:rPr lang="zh-CN" altLang="en-US" dirty="0"/>
              <a:t>），这</a:t>
            </a:r>
            <a:r>
              <a:rPr lang="en-US" altLang="zh-CN" dirty="0"/>
              <a:t>k</a:t>
            </a:r>
            <a:r>
              <a:rPr lang="zh-CN" altLang="en-US" dirty="0"/>
              <a:t>维是全新的</a:t>
            </a:r>
            <a:r>
              <a:rPr lang="zh-CN" altLang="en-US" b="1" dirty="0"/>
              <a:t>正交特征</a:t>
            </a:r>
            <a:r>
              <a:rPr lang="zh-CN" altLang="en-US" dirty="0"/>
              <a:t>。这</a:t>
            </a:r>
            <a:r>
              <a:rPr lang="en-US" altLang="zh-CN" dirty="0"/>
              <a:t>k</a:t>
            </a:r>
            <a:r>
              <a:rPr lang="zh-CN" altLang="en-US" dirty="0"/>
              <a:t>维特征称为</a:t>
            </a:r>
            <a:r>
              <a:rPr lang="zh-CN" altLang="en-US" b="1" dirty="0"/>
              <a:t>主成分</a:t>
            </a:r>
            <a:r>
              <a:rPr lang="zh-CN" altLang="en-US" dirty="0"/>
              <a:t>，是重新构造出来的</a:t>
            </a:r>
            <a:r>
              <a:rPr lang="en-US" altLang="zh-CN" dirty="0"/>
              <a:t>k</a:t>
            </a:r>
            <a:r>
              <a:rPr lang="zh-CN" altLang="en-US" dirty="0"/>
              <a:t>维特征，而不是简单地从</a:t>
            </a:r>
            <a:r>
              <a:rPr lang="en-US" altLang="zh-CN" dirty="0"/>
              <a:t>n</a:t>
            </a:r>
            <a:r>
              <a:rPr lang="zh-CN" altLang="en-US" dirty="0"/>
              <a:t>维特征中去除其余</a:t>
            </a:r>
            <a:r>
              <a:rPr lang="en-US" altLang="zh-CN" dirty="0"/>
              <a:t>n-k</a:t>
            </a:r>
            <a:r>
              <a:rPr lang="zh-CN" altLang="en-US" dirty="0"/>
              <a:t>维特征。</a:t>
            </a:r>
            <a:endParaRPr lang="en-US" dirty="0"/>
          </a:p>
        </p:txBody>
      </p:sp>
    </p:spTree>
    <p:extLst>
      <p:ext uri="{BB962C8B-B14F-4D97-AF65-F5344CB8AC3E}">
        <p14:creationId xmlns:p14="http://schemas.microsoft.com/office/powerpoint/2010/main" val="1953809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这样，就将原始样例的</a:t>
            </a:r>
            <a:r>
              <a:rPr lang="en-US" altLang="zh-CN" dirty="0"/>
              <a:t>n</a:t>
            </a:r>
            <a:r>
              <a:rPr lang="zh-CN" altLang="en-US" dirty="0"/>
              <a:t>维特征变成了</a:t>
            </a:r>
            <a:r>
              <a:rPr lang="en-US" altLang="zh-CN" dirty="0"/>
              <a:t>k</a:t>
            </a:r>
            <a:r>
              <a:rPr lang="zh-CN" altLang="en-US" dirty="0"/>
              <a:t>维，这</a:t>
            </a:r>
            <a:r>
              <a:rPr lang="en-US" altLang="zh-CN" dirty="0"/>
              <a:t>k</a:t>
            </a:r>
            <a:r>
              <a:rPr lang="zh-CN" altLang="en-US" dirty="0"/>
              <a:t>维就是原始特征在</a:t>
            </a:r>
            <a:r>
              <a:rPr lang="en-US" altLang="zh-CN" dirty="0"/>
              <a:t>k</a:t>
            </a:r>
            <a:r>
              <a:rPr lang="zh-CN" altLang="en-US" dirty="0"/>
              <a:t>维上的投影</a:t>
            </a:r>
            <a:r>
              <a:rPr lang="zh-CN" altLang="en-US" dirty="0" smtClean="0"/>
              <a:t>。</a:t>
            </a:r>
            <a:endParaRPr lang="en-US" altLang="zh-CN" dirty="0" smtClean="0"/>
          </a:p>
          <a:p>
            <a:r>
              <a:rPr lang="zh-CN" altLang="en-US" dirty="0" smtClean="0"/>
              <a:t>上面的例子，由原来的</a:t>
            </a:r>
            <a:r>
              <a:rPr lang="en-US" altLang="zh-CN" dirty="0" smtClean="0"/>
              <a:t>2</a:t>
            </a:r>
            <a:r>
              <a:rPr lang="zh-CN" altLang="en-US" dirty="0" smtClean="0"/>
              <a:t>个特征得到了</a:t>
            </a:r>
            <a:r>
              <a:rPr lang="en-US" altLang="zh-CN" dirty="0" smtClean="0"/>
              <a:t>1</a:t>
            </a:r>
            <a:r>
              <a:rPr lang="zh-CN" altLang="en-US" dirty="0" smtClean="0"/>
              <a:t>个新的特征，新特征可以代表原来的两个特征。</a:t>
            </a:r>
            <a:endParaRPr lang="en-US" dirty="0"/>
          </a:p>
        </p:txBody>
      </p:sp>
    </p:spTree>
    <p:extLst>
      <p:ext uri="{BB962C8B-B14F-4D97-AF65-F5344CB8AC3E}">
        <p14:creationId xmlns:p14="http://schemas.microsoft.com/office/powerpoint/2010/main" val="40762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PCA</a:t>
            </a:r>
            <a:r>
              <a:rPr lang="zh-CN" altLang="en-US" dirty="0" smtClean="0"/>
              <a:t>和奇异值分解</a:t>
            </a:r>
            <a:r>
              <a:rPr lang="en-US" altLang="zh-CN" dirty="0" smtClean="0"/>
              <a:t>SVD</a:t>
            </a:r>
            <a:endParaRPr lang="en-US" dirty="0"/>
          </a:p>
        </p:txBody>
      </p:sp>
      <p:sp>
        <p:nvSpPr>
          <p:cNvPr id="3" name="Content Placeholder 2"/>
          <p:cNvSpPr>
            <a:spLocks noGrp="1"/>
          </p:cNvSpPr>
          <p:nvPr>
            <p:ph idx="1"/>
          </p:nvPr>
        </p:nvSpPr>
        <p:spPr/>
        <p:txBody>
          <a:bodyPr/>
          <a:lstStyle/>
          <a:p>
            <a:r>
              <a:rPr lang="en-US" altLang="zh-CN" dirty="0"/>
              <a:t>PCA</a:t>
            </a:r>
            <a:r>
              <a:rPr lang="zh-CN" altLang="en-US" dirty="0"/>
              <a:t>的实现一般有两种，一种是用特征值分解去实现的，一种是用奇异值分解去实现的。</a:t>
            </a:r>
            <a:endParaRPr lang="en-US" dirty="0"/>
          </a:p>
        </p:txBody>
      </p:sp>
    </p:spTree>
    <p:extLst>
      <p:ext uri="{BB962C8B-B14F-4D97-AF65-F5344CB8AC3E}">
        <p14:creationId xmlns:p14="http://schemas.microsoft.com/office/powerpoint/2010/main" val="1634976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奇异值分解</a:t>
            </a:r>
            <a:endParaRPr lang="en-US" dirty="0"/>
          </a:p>
        </p:txBody>
      </p:sp>
      <p:sp>
        <p:nvSpPr>
          <p:cNvPr id="3" name="Content Placeholder 2"/>
          <p:cNvSpPr>
            <a:spLocks noGrp="1"/>
          </p:cNvSpPr>
          <p:nvPr>
            <p:ph idx="1"/>
          </p:nvPr>
        </p:nvSpPr>
        <p:spPr/>
        <p:txBody>
          <a:bodyPr/>
          <a:lstStyle/>
          <a:p>
            <a:r>
              <a:rPr lang="zh-CN" altLang="en-US" dirty="0"/>
              <a:t>奇异值分解是一个有着很明显的物理意义的一种方法，它可以将一个比较复杂的矩阵用更小更简单的几个子矩阵的相乘来表示，这些小矩阵描述的是矩阵的重要的</a:t>
            </a:r>
            <a:r>
              <a:rPr lang="zh-CN" altLang="en-US" dirty="0" smtClean="0"/>
              <a:t>特性。</a:t>
            </a:r>
            <a:endParaRPr lang="en-US" altLang="zh-CN" dirty="0" smtClean="0"/>
          </a:p>
          <a:p>
            <a:endParaRPr lang="en-US" dirty="0"/>
          </a:p>
        </p:txBody>
      </p:sp>
    </p:spTree>
    <p:extLst>
      <p:ext uri="{BB962C8B-B14F-4D97-AF65-F5344CB8AC3E}">
        <p14:creationId xmlns:p14="http://schemas.microsoft.com/office/powerpoint/2010/main" val="260702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举例</a:t>
            </a:r>
            <a:endParaRPr lang="en-US" dirty="0"/>
          </a:p>
        </p:txBody>
      </p:sp>
      <p:sp>
        <p:nvSpPr>
          <p:cNvPr id="3" name="Content Placeholder 2"/>
          <p:cNvSpPr>
            <a:spLocks noGrp="1"/>
          </p:cNvSpPr>
          <p:nvPr>
            <p:ph idx="1"/>
          </p:nvPr>
        </p:nvSpPr>
        <p:spPr/>
        <p:txBody>
          <a:bodyPr>
            <a:normAutofit/>
          </a:bodyPr>
          <a:lstStyle/>
          <a:p>
            <a:r>
              <a:rPr lang="zh-CN" altLang="en-US" dirty="0" smtClean="0"/>
              <a:t>就像是描述一个人一样，给别人描述说这个人长得浓眉大眼，方脸，络腮胡，而且带个黑框的眼镜，这样寥寥的几个特征，就让别人脑海里面就有一个较为清楚的认识。实际上，人脸上的特征是有着无数种的，之所以能这么描述，是因为人天生就有着非常好的</a:t>
            </a:r>
            <a:r>
              <a:rPr lang="zh-CN" altLang="en-US" b="1" dirty="0" smtClean="0">
                <a:solidFill>
                  <a:srgbClr val="FF0000"/>
                </a:solidFill>
              </a:rPr>
              <a:t>抽取重要特征</a:t>
            </a:r>
            <a:r>
              <a:rPr lang="zh-CN" altLang="en-US" dirty="0" smtClean="0"/>
              <a:t>的能力，让机器学会抽取重要的特征，</a:t>
            </a:r>
            <a:r>
              <a:rPr lang="en-US" altLang="zh-CN" dirty="0" smtClean="0"/>
              <a:t>SVD</a:t>
            </a:r>
            <a:r>
              <a:rPr lang="zh-CN" altLang="en-US" dirty="0" smtClean="0"/>
              <a:t>是一个重要的方法。</a:t>
            </a:r>
          </a:p>
          <a:p>
            <a:endParaRPr lang="en-US" altLang="zh-CN" dirty="0" smtClean="0"/>
          </a:p>
        </p:txBody>
      </p:sp>
      <p:sp>
        <p:nvSpPr>
          <p:cNvPr id="4" name="Rectangle 3"/>
          <p:cNvSpPr/>
          <p:nvPr/>
        </p:nvSpPr>
        <p:spPr>
          <a:xfrm>
            <a:off x="0" y="6488668"/>
            <a:ext cx="5774273" cy="369332"/>
          </a:xfrm>
          <a:prstGeom prst="rect">
            <a:avLst/>
          </a:prstGeom>
        </p:spPr>
        <p:txBody>
          <a:bodyPr wrap="none">
            <a:spAutoFit/>
          </a:bodyPr>
          <a:lstStyle/>
          <a:p>
            <a:r>
              <a:rPr lang="en-US" altLang="zh-CN" dirty="0" smtClean="0"/>
              <a:t>https://</a:t>
            </a:r>
            <a:r>
              <a:rPr lang="en-US" altLang="zh-CN" dirty="0" err="1" smtClean="0"/>
              <a:t>blog.csdn.net</a:t>
            </a:r>
            <a:r>
              <a:rPr lang="en-US" altLang="zh-CN" dirty="0" smtClean="0"/>
              <a:t>/fengye2two/article/details/79117718</a:t>
            </a:r>
            <a:endParaRPr lang="en-US" dirty="0"/>
          </a:p>
        </p:txBody>
      </p:sp>
    </p:spTree>
    <p:extLst>
      <p:ext uri="{BB962C8B-B14F-4D97-AF65-F5344CB8AC3E}">
        <p14:creationId xmlns:p14="http://schemas.microsoft.com/office/powerpoint/2010/main" val="2095281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特征分解</a:t>
            </a:r>
            <a:endParaRPr lang="en-US" dirty="0"/>
          </a:p>
        </p:txBody>
      </p:sp>
      <p:sp>
        <p:nvSpPr>
          <p:cNvPr id="3" name="Content Placeholder 2"/>
          <p:cNvSpPr>
            <a:spLocks noGrp="1"/>
          </p:cNvSpPr>
          <p:nvPr>
            <p:ph idx="1"/>
          </p:nvPr>
        </p:nvSpPr>
        <p:spPr/>
        <p:txBody>
          <a:bodyPr/>
          <a:lstStyle/>
          <a:p>
            <a:r>
              <a:rPr lang="zh-CN" altLang="en-US" dirty="0"/>
              <a:t>特征值分解和奇异值分解两者有着很紧密的关系，特征值分解和奇异值分解的目的都是一样，就是提取出一个矩阵最重要的特征</a:t>
            </a:r>
            <a:r>
              <a:rPr lang="zh-CN" altLang="en-US" dirty="0" smtClean="0"/>
              <a:t>。</a:t>
            </a:r>
            <a:endParaRPr lang="en-US" altLang="zh-CN" dirty="0" smtClean="0"/>
          </a:p>
          <a:p>
            <a:r>
              <a:rPr lang="zh-CN" altLang="en-US" dirty="0" smtClean="0"/>
              <a:t>如果一</a:t>
            </a:r>
            <a:r>
              <a:rPr lang="zh-CN" altLang="en-US" dirty="0"/>
              <a:t>个向量</a:t>
            </a:r>
            <a:r>
              <a:rPr lang="en-US" altLang="zh-CN" dirty="0"/>
              <a:t>v</a:t>
            </a:r>
            <a:r>
              <a:rPr lang="zh-CN" altLang="en-US" dirty="0"/>
              <a:t>是方阵</a:t>
            </a:r>
            <a:r>
              <a:rPr lang="en-US" altLang="zh-CN" dirty="0"/>
              <a:t>A</a:t>
            </a:r>
            <a:r>
              <a:rPr lang="zh-CN" altLang="en-US" dirty="0"/>
              <a:t>的特征向量，将一定可以表示成下面的形式：</a:t>
            </a:r>
            <a:endParaRPr lang="en-US" dirty="0"/>
          </a:p>
        </p:txBody>
      </p:sp>
      <p:pic>
        <p:nvPicPr>
          <p:cNvPr id="7" name="Picture 6"/>
          <p:cNvPicPr>
            <a:picLocks noChangeAspect="1"/>
          </p:cNvPicPr>
          <p:nvPr/>
        </p:nvPicPr>
        <p:blipFill>
          <a:blip r:embed="rId2"/>
          <a:stretch>
            <a:fillRect/>
          </a:stretch>
        </p:blipFill>
        <p:spPr>
          <a:xfrm>
            <a:off x="1262061" y="3785394"/>
            <a:ext cx="1272709" cy="515144"/>
          </a:xfrm>
          <a:prstGeom prst="rect">
            <a:avLst/>
          </a:prstGeom>
        </p:spPr>
      </p:pic>
      <p:sp>
        <p:nvSpPr>
          <p:cNvPr id="8" name="Rectangle 7"/>
          <p:cNvSpPr/>
          <p:nvPr/>
        </p:nvSpPr>
        <p:spPr>
          <a:xfrm>
            <a:off x="962025" y="4435475"/>
            <a:ext cx="6096000" cy="923330"/>
          </a:xfrm>
          <a:prstGeom prst="rect">
            <a:avLst/>
          </a:prstGeom>
        </p:spPr>
        <p:txBody>
          <a:bodyPr>
            <a:spAutoFit/>
          </a:bodyPr>
          <a:lstStyle/>
          <a:p>
            <a:r>
              <a:rPr lang="zh-CN" altLang="en-US" b="0" i="0" u="none" strike="noStrike" dirty="0" smtClean="0">
                <a:solidFill>
                  <a:srgbClr val="CC33CC"/>
                </a:solidFill>
                <a:effectLst/>
                <a:latin typeface="Microsoft YaHei" charset="-122"/>
              </a:rPr>
              <a:t>这时候</a:t>
            </a:r>
            <a:r>
              <a:rPr lang="en-US" altLang="zh-CN" b="0" i="0" u="none" strike="noStrike" dirty="0" err="1" smtClean="0">
                <a:solidFill>
                  <a:srgbClr val="CC33CC"/>
                </a:solidFill>
                <a:effectLst/>
                <a:latin typeface="Microsoft YaHei" charset="-122"/>
              </a:rPr>
              <a:t>λ</a:t>
            </a:r>
            <a:r>
              <a:rPr lang="zh-CN" altLang="en-US" b="0" i="0" u="none" strike="noStrike" dirty="0" smtClean="0">
                <a:solidFill>
                  <a:srgbClr val="CC33CC"/>
                </a:solidFill>
                <a:effectLst/>
                <a:latin typeface="Microsoft YaHei" charset="-122"/>
              </a:rPr>
              <a:t>就被称为特征向量</a:t>
            </a:r>
            <a:r>
              <a:rPr lang="en-US" altLang="zh-CN" b="0" i="0" u="none" strike="noStrike" dirty="0" smtClean="0">
                <a:solidFill>
                  <a:srgbClr val="CC33CC"/>
                </a:solidFill>
                <a:effectLst/>
                <a:latin typeface="Microsoft YaHei" charset="-122"/>
              </a:rPr>
              <a:t>v</a:t>
            </a:r>
            <a:r>
              <a:rPr lang="zh-CN" altLang="en-US" b="0" i="0" u="none" strike="noStrike" dirty="0" smtClean="0">
                <a:solidFill>
                  <a:srgbClr val="CC33CC"/>
                </a:solidFill>
                <a:effectLst/>
                <a:latin typeface="Microsoft YaHei" charset="-122"/>
              </a:rPr>
              <a:t>对应的特征值</a:t>
            </a:r>
            <a:r>
              <a:rPr lang="zh-CN" altLang="en-US" b="0" i="0" u="none" strike="noStrike" dirty="0" smtClean="0">
                <a:solidFill>
                  <a:srgbClr val="333333"/>
                </a:solidFill>
                <a:effectLst/>
                <a:latin typeface="Microsoft YaHei" charset="-122"/>
              </a:rPr>
              <a:t>，一个矩阵的一组特征向量是一组正交向量。特征值分解是将一个矩阵分解成成如下形式：</a:t>
            </a:r>
            <a:endParaRPr lang="en-US" dirty="0"/>
          </a:p>
        </p:txBody>
      </p:sp>
      <p:pic>
        <p:nvPicPr>
          <p:cNvPr id="9" name="Picture 8"/>
          <p:cNvPicPr>
            <a:picLocks noChangeAspect="1"/>
          </p:cNvPicPr>
          <p:nvPr/>
        </p:nvPicPr>
        <p:blipFill>
          <a:blip r:embed="rId3"/>
          <a:stretch>
            <a:fillRect/>
          </a:stretch>
        </p:blipFill>
        <p:spPr>
          <a:xfrm>
            <a:off x="1112370" y="5526584"/>
            <a:ext cx="1422400" cy="482600"/>
          </a:xfrm>
          <a:prstGeom prst="rect">
            <a:avLst/>
          </a:prstGeom>
        </p:spPr>
      </p:pic>
      <p:sp>
        <p:nvSpPr>
          <p:cNvPr id="10" name="Rectangle 9"/>
          <p:cNvSpPr/>
          <p:nvPr/>
        </p:nvSpPr>
        <p:spPr>
          <a:xfrm>
            <a:off x="3719512" y="5270520"/>
            <a:ext cx="6096000" cy="1477328"/>
          </a:xfrm>
          <a:prstGeom prst="rect">
            <a:avLst/>
          </a:prstGeom>
        </p:spPr>
        <p:txBody>
          <a:bodyPr>
            <a:spAutoFit/>
          </a:bodyPr>
          <a:lstStyle/>
          <a:p>
            <a:r>
              <a:rPr lang="zh-CN" altLang="en-US" b="0" i="0" u="none" strike="noStrike" dirty="0" smtClean="0">
                <a:solidFill>
                  <a:srgbClr val="333333"/>
                </a:solidFill>
                <a:effectLst/>
                <a:latin typeface="Microsoft YaHei" charset="-122"/>
              </a:rPr>
              <a:t>其中</a:t>
            </a:r>
            <a:r>
              <a:rPr lang="en-US" altLang="zh-CN" b="0" i="0" u="none" strike="noStrike" dirty="0" smtClean="0">
                <a:solidFill>
                  <a:srgbClr val="333333"/>
                </a:solidFill>
                <a:effectLst/>
                <a:latin typeface="Microsoft YaHei" charset="-122"/>
              </a:rPr>
              <a:t>Q</a:t>
            </a:r>
            <a:r>
              <a:rPr lang="zh-CN" altLang="en-US" b="0" i="0" u="none" strike="noStrike" dirty="0" smtClean="0">
                <a:solidFill>
                  <a:srgbClr val="333333"/>
                </a:solidFill>
                <a:effectLst/>
                <a:latin typeface="Microsoft YaHei" charset="-122"/>
              </a:rPr>
              <a:t>是这个矩阵</a:t>
            </a:r>
            <a:r>
              <a:rPr lang="en-US" altLang="zh-CN" b="0" i="0" u="none" strike="noStrike" dirty="0" smtClean="0">
                <a:solidFill>
                  <a:srgbClr val="333333"/>
                </a:solidFill>
                <a:effectLst/>
                <a:latin typeface="Microsoft YaHei" charset="-122"/>
              </a:rPr>
              <a:t>A</a:t>
            </a:r>
            <a:r>
              <a:rPr lang="zh-CN" altLang="en-US" b="0" i="0" u="none" strike="noStrike" dirty="0" smtClean="0">
                <a:solidFill>
                  <a:srgbClr val="333333"/>
                </a:solidFill>
                <a:effectLst/>
                <a:latin typeface="Microsoft YaHei" charset="-122"/>
              </a:rPr>
              <a:t>的特征向量组成的矩阵，</a:t>
            </a:r>
            <a:r>
              <a:rPr lang="en-US" altLang="zh-CN" b="0" i="0" u="none" strike="noStrike" dirty="0" err="1" smtClean="0">
                <a:solidFill>
                  <a:srgbClr val="CC33CC"/>
                </a:solidFill>
                <a:effectLst/>
                <a:latin typeface="Microsoft YaHei" charset="-122"/>
              </a:rPr>
              <a:t>Σ</a:t>
            </a:r>
            <a:r>
              <a:rPr lang="zh-CN" altLang="en-US" b="0" i="0" u="none" strike="noStrike" dirty="0" smtClean="0">
                <a:solidFill>
                  <a:srgbClr val="CC33CC"/>
                </a:solidFill>
                <a:effectLst/>
                <a:latin typeface="Microsoft YaHei" charset="-122"/>
              </a:rPr>
              <a:t>是一个对角阵，每一个对角线上的元素就是一个特征值</a:t>
            </a:r>
            <a:r>
              <a:rPr lang="zh-CN" altLang="en-US" b="0" i="0" u="none" strike="noStrike" dirty="0" smtClean="0">
                <a:solidFill>
                  <a:srgbClr val="333333"/>
                </a:solidFill>
                <a:effectLst/>
                <a:latin typeface="Microsoft YaHei" charset="-122"/>
              </a:rPr>
              <a:t>。首先，要明确的是，一个矩阵其实就是一个线性变换，因为一个矩阵乘以一个向量后得到的向量，其实就相当于将这个向量进行了线性变换。</a:t>
            </a:r>
            <a:endParaRPr lang="en-US" dirty="0"/>
          </a:p>
        </p:txBody>
      </p:sp>
    </p:spTree>
    <p:extLst>
      <p:ext uri="{BB962C8B-B14F-4D97-AF65-F5344CB8AC3E}">
        <p14:creationId xmlns:p14="http://schemas.microsoft.com/office/powerpoint/2010/main" val="651732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分解得到的</a:t>
            </a:r>
            <a:r>
              <a:rPr lang="en-US" altLang="zh-CN" dirty="0" err="1"/>
              <a:t>Σ</a:t>
            </a:r>
            <a:r>
              <a:rPr lang="zh-CN" altLang="en-US" dirty="0"/>
              <a:t>矩阵是一个对角阵，里面的特征值是由大到小排列的，这些特征值所对应的特征向量就是描述这个矩阵变化方向（从主要的变化到次要的变化排列</a:t>
            </a:r>
            <a:r>
              <a:rPr lang="zh-CN" altLang="en-US" dirty="0" smtClean="0"/>
              <a:t>）。</a:t>
            </a:r>
            <a:endParaRPr lang="en-US" altLang="zh-CN" dirty="0" smtClean="0"/>
          </a:p>
          <a:p>
            <a:r>
              <a:rPr lang="zh-CN" altLang="en-US" dirty="0"/>
              <a:t>总结一下，特征值分解可以得到特征值与特征向量，特征值表示的是这个特征到底有多重要，而特征向量表示这个特征是什么</a:t>
            </a:r>
            <a:r>
              <a:rPr lang="zh-CN" altLang="en-US" dirty="0" smtClean="0"/>
              <a:t>，</a:t>
            </a:r>
            <a:endParaRPr lang="en-US" altLang="zh-CN" dirty="0" smtClean="0"/>
          </a:p>
          <a:p>
            <a:r>
              <a:rPr lang="zh-CN" altLang="en-US" dirty="0" smtClean="0"/>
              <a:t>不过</a:t>
            </a:r>
            <a:r>
              <a:rPr lang="zh-CN" altLang="en-US" dirty="0"/>
              <a:t>，特征值分解也有很多的局限，比如说变换的矩阵必须是方阵。</a:t>
            </a:r>
            <a:endParaRPr lang="en-US" dirty="0"/>
          </a:p>
        </p:txBody>
      </p:sp>
    </p:spTree>
    <p:extLst>
      <p:ext uri="{BB962C8B-B14F-4D97-AF65-F5344CB8AC3E}">
        <p14:creationId xmlns:p14="http://schemas.microsoft.com/office/powerpoint/2010/main" val="1488579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奇异值分解</a:t>
            </a:r>
            <a:endParaRPr lang="en-US" dirty="0"/>
          </a:p>
        </p:txBody>
      </p:sp>
      <p:sp>
        <p:nvSpPr>
          <p:cNvPr id="3" name="Content Placeholder 2"/>
          <p:cNvSpPr>
            <a:spLocks noGrp="1"/>
          </p:cNvSpPr>
          <p:nvPr>
            <p:ph idx="1"/>
          </p:nvPr>
        </p:nvSpPr>
        <p:spPr/>
        <p:txBody>
          <a:bodyPr/>
          <a:lstStyle/>
          <a:p>
            <a:r>
              <a:rPr lang="zh-CN" altLang="en-US" dirty="0"/>
              <a:t>比如说有</a:t>
            </a:r>
            <a:r>
              <a:rPr lang="en-US" altLang="zh-CN" dirty="0"/>
              <a:t>N</a:t>
            </a:r>
            <a:r>
              <a:rPr lang="zh-CN" altLang="en-US" dirty="0"/>
              <a:t>个学生，每个学生有</a:t>
            </a:r>
            <a:r>
              <a:rPr lang="en-US" altLang="zh-CN" dirty="0"/>
              <a:t>M</a:t>
            </a:r>
            <a:r>
              <a:rPr lang="zh-CN" altLang="en-US" dirty="0"/>
              <a:t>科成绩，这样形成的一个</a:t>
            </a:r>
            <a:r>
              <a:rPr lang="en-US" altLang="zh-CN" dirty="0"/>
              <a:t>N * M</a:t>
            </a:r>
            <a:r>
              <a:rPr lang="zh-CN" altLang="en-US" dirty="0"/>
              <a:t>的矩阵就不可能是方阵，我们怎样才能描述这样普通的</a:t>
            </a:r>
            <a:r>
              <a:rPr lang="zh-CN" altLang="en-US" dirty="0" smtClean="0"/>
              <a:t>矩阵的</a:t>
            </a:r>
            <a:r>
              <a:rPr lang="zh-CN" altLang="en-US" dirty="0"/>
              <a:t>重要特征呢？奇异值分解可以用来干这个事情，奇异值分解是一个能适用于任意的矩阵的一种分解的方法：</a:t>
            </a:r>
            <a:endParaRPr lang="en-US" dirty="0"/>
          </a:p>
        </p:txBody>
      </p:sp>
      <p:pic>
        <p:nvPicPr>
          <p:cNvPr id="4" name="Picture 3"/>
          <p:cNvPicPr>
            <a:picLocks noChangeAspect="1"/>
          </p:cNvPicPr>
          <p:nvPr/>
        </p:nvPicPr>
        <p:blipFill>
          <a:blip r:embed="rId2"/>
          <a:stretch>
            <a:fillRect/>
          </a:stretch>
        </p:blipFill>
        <p:spPr>
          <a:xfrm>
            <a:off x="5146675" y="3747294"/>
            <a:ext cx="1498600" cy="508000"/>
          </a:xfrm>
          <a:prstGeom prst="rect">
            <a:avLst/>
          </a:prstGeom>
        </p:spPr>
      </p:pic>
    </p:spTree>
    <p:extLst>
      <p:ext uri="{BB962C8B-B14F-4D97-AF65-F5344CB8AC3E}">
        <p14:creationId xmlns:p14="http://schemas.microsoft.com/office/powerpoint/2010/main" val="706998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假设</a:t>
            </a:r>
            <a:r>
              <a:rPr lang="en-US" altLang="zh-CN" dirty="0" smtClean="0"/>
              <a:t>A</a:t>
            </a:r>
            <a:r>
              <a:rPr lang="zh-CN" altLang="en-US" dirty="0" smtClean="0"/>
              <a:t>是一个</a:t>
            </a:r>
            <a:r>
              <a:rPr lang="en-US" altLang="zh-CN" dirty="0" smtClean="0"/>
              <a:t>N * M</a:t>
            </a:r>
            <a:r>
              <a:rPr lang="zh-CN" altLang="en-US" dirty="0" smtClean="0"/>
              <a:t>的矩阵，那么得到的</a:t>
            </a:r>
            <a:r>
              <a:rPr lang="en-US" altLang="zh-CN" dirty="0" smtClean="0"/>
              <a:t>U</a:t>
            </a:r>
            <a:r>
              <a:rPr lang="zh-CN" altLang="en-US" dirty="0" smtClean="0"/>
              <a:t>是一个</a:t>
            </a:r>
            <a:r>
              <a:rPr lang="en-US" altLang="zh-CN" dirty="0" smtClean="0"/>
              <a:t>N * N</a:t>
            </a:r>
            <a:r>
              <a:rPr lang="zh-CN" altLang="en-US" dirty="0" smtClean="0"/>
              <a:t>的方阵（里面的向量是正交的，</a:t>
            </a:r>
            <a:r>
              <a:rPr lang="en-US" altLang="zh-CN" dirty="0" smtClean="0"/>
              <a:t>U</a:t>
            </a:r>
            <a:r>
              <a:rPr lang="zh-CN" altLang="en-US" dirty="0" smtClean="0"/>
              <a:t>里面的向量称为左奇异向量），</a:t>
            </a:r>
            <a:r>
              <a:rPr lang="en-US" altLang="zh-CN" dirty="0" err="1" smtClean="0"/>
              <a:t>Σ</a:t>
            </a:r>
            <a:r>
              <a:rPr lang="zh-CN" altLang="en-US" dirty="0" smtClean="0"/>
              <a:t>是一个</a:t>
            </a:r>
            <a:r>
              <a:rPr lang="en-US" altLang="zh-CN" dirty="0" smtClean="0"/>
              <a:t>N * M</a:t>
            </a:r>
            <a:r>
              <a:rPr lang="zh-CN" altLang="en-US" dirty="0" smtClean="0"/>
              <a:t>的矩阵（除了对角线的元素都是</a:t>
            </a:r>
            <a:r>
              <a:rPr lang="en-US" altLang="zh-CN" dirty="0" smtClean="0"/>
              <a:t>0</a:t>
            </a:r>
            <a:r>
              <a:rPr lang="zh-CN" altLang="en-US" dirty="0" smtClean="0"/>
              <a:t>，对角线上的元素称为奇异值），</a:t>
            </a:r>
            <a:r>
              <a:rPr lang="en-US" altLang="zh-CN" dirty="0" smtClean="0"/>
              <a:t>V</a:t>
            </a:r>
            <a:r>
              <a:rPr lang="en-US" altLang="zh-CN" baseline="30000" dirty="0" smtClean="0"/>
              <a:t>T</a:t>
            </a:r>
            <a:r>
              <a:rPr lang="en-US" altLang="zh-CN" dirty="0" smtClean="0"/>
              <a:t>(V</a:t>
            </a:r>
            <a:r>
              <a:rPr lang="zh-CN" altLang="en-US" dirty="0" smtClean="0"/>
              <a:t>的转置</a:t>
            </a:r>
            <a:r>
              <a:rPr lang="en-US" altLang="zh-CN" dirty="0" smtClean="0"/>
              <a:t>)</a:t>
            </a:r>
            <a:r>
              <a:rPr lang="zh-CN" altLang="en-US" dirty="0" smtClean="0"/>
              <a:t>是一个</a:t>
            </a:r>
            <a:r>
              <a:rPr lang="en-US" altLang="zh-CN" dirty="0" smtClean="0"/>
              <a:t>N * N</a:t>
            </a:r>
            <a:r>
              <a:rPr lang="zh-CN" altLang="en-US" dirty="0" smtClean="0"/>
              <a:t>的矩阵，里面的向量也是正交的，</a:t>
            </a:r>
            <a:r>
              <a:rPr lang="en-US" altLang="zh-CN" dirty="0" smtClean="0"/>
              <a:t>V</a:t>
            </a:r>
            <a:r>
              <a:rPr lang="zh-CN" altLang="en-US" dirty="0" smtClean="0"/>
              <a:t>里面的向量称为右奇异向量）</a:t>
            </a:r>
          </a:p>
        </p:txBody>
      </p:sp>
      <p:pic>
        <p:nvPicPr>
          <p:cNvPr id="4" name="Picture 3"/>
          <p:cNvPicPr>
            <a:picLocks noChangeAspect="1"/>
          </p:cNvPicPr>
          <p:nvPr/>
        </p:nvPicPr>
        <p:blipFill>
          <a:blip r:embed="rId2"/>
          <a:stretch>
            <a:fillRect/>
          </a:stretch>
        </p:blipFill>
        <p:spPr>
          <a:xfrm>
            <a:off x="3308350" y="4121150"/>
            <a:ext cx="5575300" cy="1930400"/>
          </a:xfrm>
          <a:prstGeom prst="rect">
            <a:avLst/>
          </a:prstGeom>
        </p:spPr>
      </p:pic>
    </p:spTree>
    <p:extLst>
      <p:ext uri="{BB962C8B-B14F-4D97-AF65-F5344CB8AC3E}">
        <p14:creationId xmlns:p14="http://schemas.microsoft.com/office/powerpoint/2010/main" val="1041382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altLang="zh-CN" dirty="0"/>
              <a:t>PCA</a:t>
            </a:r>
            <a:r>
              <a:rPr lang="zh-CN" altLang="en-US" dirty="0"/>
              <a:t>的问题其实是一个基的变换，使得变换后的数据有着最大的方差。方差的大小描述的是一个变量的</a:t>
            </a:r>
            <a:r>
              <a:rPr lang="zh-CN" altLang="en-US" dirty="0" smtClean="0"/>
              <a:t>信息量。</a:t>
            </a:r>
            <a:endParaRPr lang="en-US" altLang="zh-CN" dirty="0" smtClean="0"/>
          </a:p>
          <a:p>
            <a:r>
              <a:rPr lang="zh-CN" altLang="en-US" dirty="0"/>
              <a:t>对于我们用于机器学习的数据（主要是训练数据），方差大才有意义，不然输入的数据都是同一个点，那方差就为</a:t>
            </a:r>
            <a:r>
              <a:rPr lang="en-US" altLang="zh-CN" dirty="0"/>
              <a:t>0</a:t>
            </a:r>
            <a:r>
              <a:rPr lang="zh-CN" altLang="en-US" dirty="0"/>
              <a:t>了，这样输入的多个数据就等同于一个数据了</a:t>
            </a:r>
            <a:r>
              <a:rPr lang="zh-CN" altLang="en-US" dirty="0" smtClean="0"/>
              <a:t>。</a:t>
            </a:r>
            <a:endParaRPr lang="en-US" altLang="zh-CN" dirty="0" smtClean="0"/>
          </a:p>
          <a:p>
            <a:r>
              <a:rPr lang="zh-CN" altLang="en-US" dirty="0"/>
              <a:t> 一般来说，方差大的方向是信号的方向，方差小的方向是噪声的方向，我们在数据挖掘中或者数字信号处理中，往往要提高信号与噪声的比例，也就是信噪比。</a:t>
            </a:r>
            <a:endParaRPr lang="en-US" dirty="0"/>
          </a:p>
        </p:txBody>
      </p:sp>
    </p:spTree>
    <p:extLst>
      <p:ext uri="{BB962C8B-B14F-4D97-AF65-F5344CB8AC3E}">
        <p14:creationId xmlns:p14="http://schemas.microsoft.com/office/powerpoint/2010/main" val="1822718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假设</a:t>
            </a:r>
            <a:r>
              <a:rPr lang="zh-CN" altLang="en-US" dirty="0"/>
              <a:t>我们矩阵每一行表示一个样本，每一列表示一个</a:t>
            </a:r>
            <a:r>
              <a:rPr lang="en-US" altLang="zh-CN" dirty="0"/>
              <a:t>feature</a:t>
            </a:r>
            <a:r>
              <a:rPr lang="zh-CN" altLang="en-US" dirty="0"/>
              <a:t>，用矩阵的语言来表示，将一个</a:t>
            </a:r>
            <a:r>
              <a:rPr lang="en-US" altLang="zh-CN" dirty="0"/>
              <a:t>m * n</a:t>
            </a:r>
            <a:r>
              <a:rPr lang="zh-CN" altLang="en-US" dirty="0"/>
              <a:t>的矩阵</a:t>
            </a:r>
            <a:r>
              <a:rPr lang="en-US" altLang="zh-CN" dirty="0"/>
              <a:t>A</a:t>
            </a:r>
            <a:r>
              <a:rPr lang="zh-CN" altLang="en-US" dirty="0"/>
              <a:t>的进行坐标轴的变化，</a:t>
            </a:r>
            <a:r>
              <a:rPr lang="en-US" altLang="zh-CN" dirty="0"/>
              <a:t>P</a:t>
            </a:r>
            <a:r>
              <a:rPr lang="zh-CN" altLang="en-US" dirty="0"/>
              <a:t>就是一个变换的矩阵从一个</a:t>
            </a:r>
            <a:r>
              <a:rPr lang="en-US" altLang="zh-CN" dirty="0"/>
              <a:t>N</a:t>
            </a:r>
            <a:r>
              <a:rPr lang="zh-CN" altLang="en-US" dirty="0"/>
              <a:t>维的空间变换到另一个</a:t>
            </a:r>
            <a:r>
              <a:rPr lang="en-US" altLang="zh-CN" dirty="0"/>
              <a:t>N</a:t>
            </a:r>
            <a:r>
              <a:rPr lang="zh-CN" altLang="en-US" dirty="0"/>
              <a:t>维的空间，在空间中就会进行一些类似于旋转、拉伸的变化。</a:t>
            </a:r>
            <a:endParaRPr lang="en-US" dirty="0"/>
          </a:p>
        </p:txBody>
      </p:sp>
      <p:pic>
        <p:nvPicPr>
          <p:cNvPr id="4" name="Picture 3"/>
          <p:cNvPicPr>
            <a:picLocks noChangeAspect="1"/>
          </p:cNvPicPr>
          <p:nvPr/>
        </p:nvPicPr>
        <p:blipFill>
          <a:blip r:embed="rId2"/>
          <a:stretch>
            <a:fillRect/>
          </a:stretch>
        </p:blipFill>
        <p:spPr>
          <a:xfrm>
            <a:off x="4694237" y="3721894"/>
            <a:ext cx="2032000" cy="558800"/>
          </a:xfrm>
          <a:prstGeom prst="rect">
            <a:avLst/>
          </a:prstGeom>
        </p:spPr>
      </p:pic>
    </p:spTree>
    <p:extLst>
      <p:ext uri="{BB962C8B-B14F-4D97-AF65-F5344CB8AC3E}">
        <p14:creationId xmlns:p14="http://schemas.microsoft.com/office/powerpoint/2010/main" val="1247666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研究背景</a:t>
            </a:r>
            <a:endParaRPr lang="en-US" dirty="0"/>
          </a:p>
        </p:txBody>
      </p:sp>
      <p:sp>
        <p:nvSpPr>
          <p:cNvPr id="3" name="Content Placeholder 2"/>
          <p:cNvSpPr>
            <a:spLocks noGrp="1"/>
          </p:cNvSpPr>
          <p:nvPr>
            <p:ph idx="1"/>
          </p:nvPr>
        </p:nvSpPr>
        <p:spPr/>
        <p:txBody>
          <a:bodyPr/>
          <a:lstStyle/>
          <a:p>
            <a:r>
              <a:rPr lang="zh-CN" altLang="en-US" dirty="0"/>
              <a:t>在许多领域的研究与应用中，往往需要对反映事物的多个变量进行大量的观测，收集大量数据以便进行分析寻找规律。多变量大样本无疑会为研究和应用提供了丰富的信息，但也在一定程度上增加了数据采集的工作量，更重要的是在多数情况下，许多变量之间可能存在相关性，从而增加了问题分析的复杂性，同时对分析带来不便。如果分别对每个指标进行分析，分析往往是孤立的，而不是综合的。盲目减少指标会损失很多信息，容易产生错误的结论。</a:t>
            </a:r>
            <a:endParaRPr lang="en-US" dirty="0"/>
          </a:p>
        </p:txBody>
      </p:sp>
    </p:spTree>
    <p:extLst>
      <p:ext uri="{BB962C8B-B14F-4D97-AF65-F5344CB8AC3E}">
        <p14:creationId xmlns:p14="http://schemas.microsoft.com/office/powerpoint/2010/main" val="659663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而将一个</a:t>
            </a:r>
            <a:r>
              <a:rPr lang="en-US" altLang="zh-CN" dirty="0"/>
              <a:t>m * n</a:t>
            </a:r>
            <a:r>
              <a:rPr lang="zh-CN" altLang="en-US" dirty="0"/>
              <a:t>的矩阵</a:t>
            </a:r>
            <a:r>
              <a:rPr lang="en-US" altLang="zh-CN" dirty="0"/>
              <a:t>A</a:t>
            </a:r>
            <a:r>
              <a:rPr lang="zh-CN" altLang="en-US" dirty="0"/>
              <a:t>变换成一个</a:t>
            </a:r>
            <a:r>
              <a:rPr lang="en-US" altLang="zh-CN" dirty="0"/>
              <a:t>m * r</a:t>
            </a:r>
            <a:r>
              <a:rPr lang="zh-CN" altLang="en-US" dirty="0"/>
              <a:t>的矩阵，这样就会使得本来有</a:t>
            </a:r>
            <a:r>
              <a:rPr lang="en-US" altLang="zh-CN" dirty="0"/>
              <a:t>n</a:t>
            </a:r>
            <a:r>
              <a:rPr lang="zh-CN" altLang="en-US" dirty="0"/>
              <a:t>个</a:t>
            </a:r>
            <a:r>
              <a:rPr lang="en-US" altLang="zh-CN" dirty="0"/>
              <a:t>feature</a:t>
            </a:r>
            <a:r>
              <a:rPr lang="zh-CN" altLang="en-US" dirty="0"/>
              <a:t>的，变成了有</a:t>
            </a:r>
            <a:r>
              <a:rPr lang="en-US" altLang="zh-CN" dirty="0"/>
              <a:t>r</a:t>
            </a:r>
            <a:r>
              <a:rPr lang="zh-CN" altLang="en-US" dirty="0"/>
              <a:t>个</a:t>
            </a:r>
            <a:r>
              <a:rPr lang="en-US" altLang="zh-CN" dirty="0"/>
              <a:t>feature</a:t>
            </a:r>
            <a:r>
              <a:rPr lang="zh-CN" altLang="en-US" dirty="0"/>
              <a:t>了（</a:t>
            </a:r>
            <a:r>
              <a:rPr lang="en-US" altLang="zh-CN" dirty="0"/>
              <a:t>r &lt; n)</a:t>
            </a:r>
            <a:r>
              <a:rPr lang="zh-CN" altLang="en-US" dirty="0"/>
              <a:t>，这</a:t>
            </a:r>
            <a:r>
              <a:rPr lang="en-US" altLang="zh-CN" dirty="0"/>
              <a:t>r</a:t>
            </a:r>
            <a:r>
              <a:rPr lang="zh-CN" altLang="en-US" dirty="0"/>
              <a:t>个其实就是对</a:t>
            </a:r>
            <a:r>
              <a:rPr lang="en-US" altLang="zh-CN" dirty="0"/>
              <a:t>n</a:t>
            </a:r>
            <a:r>
              <a:rPr lang="zh-CN" altLang="en-US" dirty="0"/>
              <a:t>个</a:t>
            </a:r>
            <a:r>
              <a:rPr lang="en-US" altLang="zh-CN" dirty="0"/>
              <a:t>feature</a:t>
            </a:r>
            <a:r>
              <a:rPr lang="zh-CN" altLang="en-US" dirty="0"/>
              <a:t>的一种提炼</a:t>
            </a:r>
            <a:r>
              <a:rPr lang="zh-CN" altLang="en-US" dirty="0" smtClean="0"/>
              <a:t>，</a:t>
            </a:r>
            <a:r>
              <a:rPr lang="zh-CN" altLang="en-US" dirty="0"/>
              <a:t>用数学语言表示就是：</a:t>
            </a:r>
            <a:endParaRPr lang="en-US" dirty="0"/>
          </a:p>
        </p:txBody>
      </p:sp>
      <p:pic>
        <p:nvPicPr>
          <p:cNvPr id="4" name="Picture 3"/>
          <p:cNvPicPr>
            <a:picLocks noChangeAspect="1"/>
          </p:cNvPicPr>
          <p:nvPr/>
        </p:nvPicPr>
        <p:blipFill>
          <a:blip r:embed="rId2"/>
          <a:stretch>
            <a:fillRect/>
          </a:stretch>
        </p:blipFill>
        <p:spPr>
          <a:xfrm>
            <a:off x="5035550" y="3155950"/>
            <a:ext cx="2120900" cy="546100"/>
          </a:xfrm>
          <a:prstGeom prst="rect">
            <a:avLst/>
          </a:prstGeom>
        </p:spPr>
      </p:pic>
    </p:spTree>
    <p:extLst>
      <p:ext uri="{BB962C8B-B14F-4D97-AF65-F5344CB8AC3E}">
        <p14:creationId xmlns:p14="http://schemas.microsoft.com/office/powerpoint/2010/main" val="1497033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SVD</a:t>
            </a:r>
            <a:r>
              <a:rPr lang="zh-CN" altLang="en-US" dirty="0"/>
              <a:t>得出的奇异向量也是从奇异值由大到小排列的，按</a:t>
            </a:r>
            <a:r>
              <a:rPr lang="en-US" altLang="zh-CN" dirty="0"/>
              <a:t>PCA</a:t>
            </a:r>
            <a:r>
              <a:rPr lang="zh-CN" altLang="en-US" dirty="0"/>
              <a:t>的观点来看，就是方差最大的坐标轴就是第一个奇异向量，方差次大的坐标轴就是第二个奇异向量</a:t>
            </a:r>
            <a:endParaRPr lang="en-US" dirty="0"/>
          </a:p>
        </p:txBody>
      </p:sp>
      <p:pic>
        <p:nvPicPr>
          <p:cNvPr id="4" name="Picture 3"/>
          <p:cNvPicPr>
            <a:picLocks noChangeAspect="1"/>
          </p:cNvPicPr>
          <p:nvPr/>
        </p:nvPicPr>
        <p:blipFill>
          <a:blip r:embed="rId2"/>
          <a:stretch>
            <a:fillRect/>
          </a:stretch>
        </p:blipFill>
        <p:spPr>
          <a:xfrm>
            <a:off x="4416425" y="3455194"/>
            <a:ext cx="2844800" cy="546100"/>
          </a:xfrm>
          <a:prstGeom prst="rect">
            <a:avLst/>
          </a:prstGeom>
        </p:spPr>
      </p:pic>
      <p:sp>
        <p:nvSpPr>
          <p:cNvPr id="5" name="Rectangle 4"/>
          <p:cNvSpPr/>
          <p:nvPr/>
        </p:nvSpPr>
        <p:spPr>
          <a:xfrm>
            <a:off x="838200" y="4353223"/>
            <a:ext cx="10515600" cy="830997"/>
          </a:xfrm>
          <a:prstGeom prst="rect">
            <a:avLst/>
          </a:prstGeom>
        </p:spPr>
        <p:txBody>
          <a:bodyPr wrap="square">
            <a:spAutoFit/>
          </a:bodyPr>
          <a:lstStyle/>
          <a:p>
            <a:r>
              <a:rPr lang="zh-CN" altLang="en-US" sz="2400" b="0" i="0" u="none" strike="noStrike" dirty="0" smtClean="0">
                <a:solidFill>
                  <a:srgbClr val="333333"/>
                </a:solidFill>
                <a:effectLst/>
                <a:latin typeface="Microsoft YaHei" charset="-122"/>
              </a:rPr>
              <a:t>在矩阵的两边同时乘上一个矩阵</a:t>
            </a:r>
            <a:r>
              <a:rPr lang="en-US" altLang="zh-CN" sz="2400" b="0" i="0" u="none" strike="noStrike" dirty="0" smtClean="0">
                <a:solidFill>
                  <a:srgbClr val="333333"/>
                </a:solidFill>
                <a:effectLst/>
                <a:latin typeface="Microsoft YaHei" charset="-122"/>
              </a:rPr>
              <a:t>V</a:t>
            </a:r>
            <a:r>
              <a:rPr lang="zh-CN" altLang="en-US" sz="2400" b="0" i="0" u="none" strike="noStrike" dirty="0" smtClean="0">
                <a:solidFill>
                  <a:srgbClr val="333333"/>
                </a:solidFill>
                <a:effectLst/>
                <a:latin typeface="Microsoft YaHei" charset="-122"/>
              </a:rPr>
              <a:t>，由于</a:t>
            </a:r>
            <a:r>
              <a:rPr lang="en-US" altLang="zh-CN" sz="2400" b="0" i="0" u="none" strike="noStrike" dirty="0" smtClean="0">
                <a:solidFill>
                  <a:srgbClr val="333333"/>
                </a:solidFill>
                <a:effectLst/>
                <a:latin typeface="Microsoft YaHei" charset="-122"/>
              </a:rPr>
              <a:t>V</a:t>
            </a:r>
            <a:r>
              <a:rPr lang="zh-CN" altLang="en-US" sz="2400" b="0" i="0" u="none" strike="noStrike" dirty="0" smtClean="0">
                <a:solidFill>
                  <a:srgbClr val="333333"/>
                </a:solidFill>
                <a:effectLst/>
                <a:latin typeface="Microsoft YaHei" charset="-122"/>
              </a:rPr>
              <a:t>是一个正交的矩阵，所以</a:t>
            </a:r>
            <a:r>
              <a:rPr lang="en-US" altLang="zh-CN" sz="2400" b="0" i="0" u="none" strike="noStrike" dirty="0" smtClean="0">
                <a:solidFill>
                  <a:srgbClr val="333333"/>
                </a:solidFill>
                <a:effectLst/>
                <a:latin typeface="Microsoft YaHei" charset="-122"/>
              </a:rPr>
              <a:t>V</a:t>
            </a:r>
            <a:r>
              <a:rPr lang="zh-CN" altLang="en-US" sz="2400" b="0" i="0" u="none" strike="noStrike" dirty="0" smtClean="0">
                <a:solidFill>
                  <a:srgbClr val="333333"/>
                </a:solidFill>
                <a:effectLst/>
                <a:latin typeface="Microsoft YaHei" charset="-122"/>
              </a:rPr>
              <a:t>转置乘以</a:t>
            </a:r>
            <a:r>
              <a:rPr lang="en-US" altLang="zh-CN" sz="2400" b="0" i="0" u="none" strike="noStrike" dirty="0" smtClean="0">
                <a:solidFill>
                  <a:srgbClr val="333333"/>
                </a:solidFill>
                <a:effectLst/>
                <a:latin typeface="Microsoft YaHei" charset="-122"/>
              </a:rPr>
              <a:t>V</a:t>
            </a:r>
            <a:r>
              <a:rPr lang="zh-CN" altLang="en-US" sz="2400" b="0" i="0" u="none" strike="noStrike" dirty="0" smtClean="0">
                <a:solidFill>
                  <a:srgbClr val="333333"/>
                </a:solidFill>
                <a:effectLst/>
                <a:latin typeface="Microsoft YaHei" charset="-122"/>
              </a:rPr>
              <a:t>得到单位阵</a:t>
            </a:r>
            <a:r>
              <a:rPr lang="en-US" altLang="zh-CN" sz="2400" b="0" i="0" u="none" strike="noStrike" dirty="0" smtClean="0">
                <a:solidFill>
                  <a:srgbClr val="333333"/>
                </a:solidFill>
                <a:effectLst/>
                <a:latin typeface="Microsoft YaHei" charset="-122"/>
              </a:rPr>
              <a:t>I</a:t>
            </a:r>
            <a:r>
              <a:rPr lang="zh-CN" altLang="en-US" sz="2400" b="0" i="0" u="none" strike="noStrike" dirty="0" smtClean="0">
                <a:solidFill>
                  <a:srgbClr val="333333"/>
                </a:solidFill>
                <a:effectLst/>
                <a:latin typeface="Microsoft YaHei" charset="-122"/>
              </a:rPr>
              <a:t>，所以可以化成后面的式子：</a:t>
            </a:r>
            <a:endParaRPr lang="en-US" sz="2400" dirty="0"/>
          </a:p>
        </p:txBody>
      </p:sp>
      <p:pic>
        <p:nvPicPr>
          <p:cNvPr id="6" name="Picture 5"/>
          <p:cNvPicPr>
            <a:picLocks noChangeAspect="1"/>
          </p:cNvPicPr>
          <p:nvPr/>
        </p:nvPicPr>
        <p:blipFill>
          <a:blip r:embed="rId3"/>
          <a:stretch>
            <a:fillRect/>
          </a:stretch>
        </p:blipFill>
        <p:spPr>
          <a:xfrm>
            <a:off x="4165600" y="5500192"/>
            <a:ext cx="3860800" cy="1028700"/>
          </a:xfrm>
          <a:prstGeom prst="rect">
            <a:avLst/>
          </a:prstGeom>
        </p:spPr>
      </p:pic>
    </p:spTree>
    <p:extLst>
      <p:ext uri="{BB962C8B-B14F-4D97-AF65-F5344CB8AC3E}">
        <p14:creationId xmlns:p14="http://schemas.microsoft.com/office/powerpoint/2010/main" val="1622933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Python</a:t>
            </a:r>
            <a:r>
              <a:rPr lang="zh-CN" altLang="en-US" dirty="0" smtClean="0"/>
              <a:t>实现</a:t>
            </a:r>
            <a:endParaRPr lang="en-US" dirty="0"/>
          </a:p>
        </p:txBody>
      </p:sp>
      <p:sp>
        <p:nvSpPr>
          <p:cNvPr id="3" name="Content Placeholder 2"/>
          <p:cNvSpPr>
            <a:spLocks noGrp="1"/>
          </p:cNvSpPr>
          <p:nvPr>
            <p:ph idx="1"/>
          </p:nvPr>
        </p:nvSpPr>
        <p:spPr/>
        <p:txBody>
          <a:bodyPr/>
          <a:lstStyle/>
          <a:p>
            <a:pPr marL="0" indent="0">
              <a:buNone/>
            </a:pPr>
            <a:r>
              <a:rPr lang="zh-CN" altLang="en-US" dirty="0" smtClean="0"/>
              <a:t>原始方法实现，网址：</a:t>
            </a:r>
            <a:endParaRPr lang="en-US" altLang="zh-CN" dirty="0" smtClean="0"/>
          </a:p>
          <a:p>
            <a:r>
              <a:rPr lang="en-US" altLang="zh-CN" dirty="0" smtClean="0">
                <a:hlinkClick r:id="rId2"/>
              </a:rPr>
              <a:t>https://github.com/csuldw/MachineLearning/tree/master/PCA</a:t>
            </a:r>
            <a:endParaRPr lang="en-US" altLang="zh-CN" dirty="0" smtClean="0"/>
          </a:p>
          <a:p>
            <a:pPr marL="0" indent="0">
              <a:buNone/>
            </a:pPr>
            <a:r>
              <a:rPr lang="zh-CN" altLang="en-US" dirty="0" smtClean="0"/>
              <a:t>参考注释：</a:t>
            </a:r>
            <a:endParaRPr lang="en-US" altLang="zh-CN" dirty="0" smtClean="0"/>
          </a:p>
          <a:p>
            <a:r>
              <a:rPr lang="en-US" dirty="0" smtClean="0">
                <a:hlinkClick r:id="rId3"/>
              </a:rPr>
              <a:t>https://www.cnblogs.com/clnchanpin/p/7199713.html</a:t>
            </a:r>
            <a:r>
              <a:rPr lang="zh-CN" altLang="en-US" dirty="0" smtClean="0"/>
              <a:t> </a:t>
            </a:r>
            <a:endParaRPr lang="en-US" dirty="0"/>
          </a:p>
        </p:txBody>
      </p:sp>
    </p:spTree>
    <p:extLst>
      <p:ext uri="{BB962C8B-B14F-4D97-AF65-F5344CB8AC3E}">
        <p14:creationId xmlns:p14="http://schemas.microsoft.com/office/powerpoint/2010/main" val="64063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Python</a:t>
            </a:r>
            <a:r>
              <a:rPr lang="zh-CN" altLang="en-US" dirty="0" smtClean="0"/>
              <a:t>实现</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2487613"/>
            <a:ext cx="9098790" cy="3260725"/>
          </a:xfrm>
          <a:prstGeom prst="rect">
            <a:avLst/>
          </a:prstGeom>
        </p:spPr>
      </p:pic>
    </p:spTree>
    <p:extLst>
      <p:ext uri="{BB962C8B-B14F-4D97-AF65-F5344CB8AC3E}">
        <p14:creationId xmlns:p14="http://schemas.microsoft.com/office/powerpoint/2010/main" val="99727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上机练习</a:t>
            </a:r>
            <a:endParaRPr lang="en-US" dirty="0"/>
          </a:p>
        </p:txBody>
      </p:sp>
      <p:sp>
        <p:nvSpPr>
          <p:cNvPr id="3" name="Content Placeholder 2"/>
          <p:cNvSpPr>
            <a:spLocks noGrp="1"/>
          </p:cNvSpPr>
          <p:nvPr>
            <p:ph idx="1"/>
          </p:nvPr>
        </p:nvSpPr>
        <p:spPr/>
        <p:txBody>
          <a:bodyPr/>
          <a:lstStyle/>
          <a:p>
            <a:r>
              <a:rPr lang="zh-CN" altLang="en-US" b="1" dirty="0"/>
              <a:t>通过</a:t>
            </a:r>
            <a:r>
              <a:rPr lang="en-US" altLang="zh-CN" b="1" dirty="0" err="1"/>
              <a:t>Sklearn</a:t>
            </a:r>
            <a:r>
              <a:rPr lang="zh-CN" altLang="en-US" b="1" dirty="0"/>
              <a:t>自带的人脸数据集模拟</a:t>
            </a:r>
            <a:r>
              <a:rPr lang="en-US" altLang="zh-CN" b="1" dirty="0"/>
              <a:t>PCA</a:t>
            </a:r>
            <a:r>
              <a:rPr lang="zh-CN" altLang="en-US" b="1" dirty="0"/>
              <a:t>提取特征脸的</a:t>
            </a:r>
            <a:r>
              <a:rPr lang="zh-CN" altLang="en-US" b="1" dirty="0" smtClean="0"/>
              <a:t>方法。</a:t>
            </a:r>
            <a:endParaRPr lang="en-US" altLang="zh-CN" b="1" dirty="0" smtClean="0"/>
          </a:p>
          <a:p>
            <a:endParaRPr lang="en-US" altLang="zh-CN" b="1" dirty="0"/>
          </a:p>
          <a:p>
            <a:r>
              <a:rPr lang="zh-CN" altLang="en-US" b="1" dirty="0" smtClean="0"/>
              <a:t>参考网址：</a:t>
            </a:r>
            <a:endParaRPr lang="en-US" altLang="zh-CN" b="1" dirty="0" smtClean="0"/>
          </a:p>
          <a:p>
            <a:r>
              <a:rPr lang="en-US" altLang="zh-CN" b="1" dirty="0" smtClean="0"/>
              <a:t>https://</a:t>
            </a:r>
            <a:r>
              <a:rPr lang="en-US" altLang="zh-CN" b="1" dirty="0" err="1" smtClean="0"/>
              <a:t>blog.csdn.net</a:t>
            </a:r>
            <a:r>
              <a:rPr lang="en-US" altLang="zh-CN" b="1" dirty="0" smtClean="0"/>
              <a:t>/u010975589/article/details/88025494</a:t>
            </a:r>
            <a:endParaRPr lang="zh-CN" altLang="en-US" b="1" dirty="0"/>
          </a:p>
          <a:p>
            <a:r>
              <a:rPr lang="en-US" dirty="0">
                <a:hlinkClick r:id="rId2"/>
              </a:rPr>
              <a:t>https://</a:t>
            </a:r>
            <a:r>
              <a:rPr lang="en-US" dirty="0" smtClean="0">
                <a:hlinkClick r:id="rId2"/>
              </a:rPr>
              <a:t>github.com/HeBianGu/Python-sklearn.git</a:t>
            </a:r>
            <a:endParaRPr lang="en-US" dirty="0" smtClean="0"/>
          </a:p>
          <a:p>
            <a:endParaRPr lang="en-US" dirty="0"/>
          </a:p>
        </p:txBody>
      </p:sp>
    </p:spTree>
    <p:extLst>
      <p:ext uri="{BB962C8B-B14F-4D97-AF65-F5344CB8AC3E}">
        <p14:creationId xmlns:p14="http://schemas.microsoft.com/office/powerpoint/2010/main" val="860171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研究背景</a:t>
            </a:r>
            <a:endParaRPr lang="en-US" dirty="0"/>
          </a:p>
        </p:txBody>
      </p:sp>
      <p:sp>
        <p:nvSpPr>
          <p:cNvPr id="3" name="Content Placeholder 2"/>
          <p:cNvSpPr>
            <a:spLocks noGrp="1"/>
          </p:cNvSpPr>
          <p:nvPr>
            <p:ph idx="1"/>
          </p:nvPr>
        </p:nvSpPr>
        <p:spPr/>
        <p:txBody>
          <a:bodyPr/>
          <a:lstStyle/>
          <a:p>
            <a:r>
              <a:rPr lang="zh-CN" altLang="en-US" dirty="0" smtClean="0"/>
              <a:t>如何找到</a:t>
            </a:r>
            <a:r>
              <a:rPr lang="zh-CN" altLang="en-US" dirty="0"/>
              <a:t>一个合理的方法，在减少需要分析的指标同时，尽量减少原指标包含信息的损失，以达到对所收集数据进行全面分析的目的。由于各变量间存在一定的相关关系，因此有可能用较少的综合指标分别综合存在于各变量中的各类信息。主成分分析与因子分析就属于这类降维的方法。</a:t>
            </a:r>
          </a:p>
          <a:p>
            <a:endParaRPr lang="en-US" dirty="0"/>
          </a:p>
        </p:txBody>
      </p:sp>
    </p:spTree>
    <p:extLst>
      <p:ext uri="{BB962C8B-B14F-4D97-AF65-F5344CB8AC3E}">
        <p14:creationId xmlns:p14="http://schemas.microsoft.com/office/powerpoint/2010/main" val="106750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举例</a:t>
            </a:r>
            <a:endParaRPr lang="en-US" dirty="0"/>
          </a:p>
        </p:txBody>
      </p:sp>
      <p:sp>
        <p:nvSpPr>
          <p:cNvPr id="3" name="Content Placeholder 2"/>
          <p:cNvSpPr>
            <a:spLocks noGrp="1"/>
          </p:cNvSpPr>
          <p:nvPr>
            <p:ph idx="1"/>
          </p:nvPr>
        </p:nvSpPr>
        <p:spPr/>
        <p:txBody>
          <a:bodyPr/>
          <a:lstStyle/>
          <a:p>
            <a:r>
              <a:rPr lang="zh-CN" altLang="en-US" dirty="0"/>
              <a:t>比如拿到一个汽车的样本，里面既有以“千米</a:t>
            </a:r>
            <a:r>
              <a:rPr lang="en-US" altLang="zh-CN" dirty="0"/>
              <a:t>/</a:t>
            </a:r>
            <a:r>
              <a:rPr lang="zh-CN" altLang="en-US" dirty="0"/>
              <a:t>每小时”度量的最大速度特征，也有“英里</a:t>
            </a:r>
            <a:r>
              <a:rPr lang="en-US" altLang="zh-CN" dirty="0"/>
              <a:t>/</a:t>
            </a:r>
            <a:r>
              <a:rPr lang="zh-CN" altLang="en-US" dirty="0"/>
              <a:t>小时”的最大速度特征，显然这两个特征有一个多余</a:t>
            </a:r>
            <a:r>
              <a:rPr lang="zh-CN" altLang="en-US" dirty="0" smtClean="0"/>
              <a:t>。</a:t>
            </a:r>
            <a:endParaRPr lang="en-US" altLang="zh-CN" dirty="0" smtClean="0"/>
          </a:p>
          <a:p>
            <a:r>
              <a:rPr lang="zh-CN" altLang="en-US" dirty="0" smtClean="0"/>
              <a:t>学生考试成绩单里面</a:t>
            </a:r>
            <a:r>
              <a:rPr lang="zh-CN" altLang="en-US" dirty="0"/>
              <a:t>有三</a:t>
            </a:r>
            <a:r>
              <a:rPr lang="zh-CN" altLang="en-US" dirty="0" smtClean="0"/>
              <a:t>列（</a:t>
            </a:r>
            <a:r>
              <a:rPr lang="en-US" altLang="zh-CN" dirty="0" smtClean="0"/>
              <a:t>3</a:t>
            </a:r>
            <a:r>
              <a:rPr lang="zh-CN" altLang="en-US" dirty="0" smtClean="0"/>
              <a:t>个特征），</a:t>
            </a:r>
            <a:r>
              <a:rPr lang="zh-CN" altLang="en-US" dirty="0"/>
              <a:t>一列是对数学的兴趣程度，一列是复习时间，还有一列是考试成绩。我们知道要学好数学，需要有浓厚的兴趣，所以第二项与第一项强相关，第三项和第二项也是强相关。</a:t>
            </a:r>
            <a:endParaRPr lang="en-US" dirty="0"/>
          </a:p>
        </p:txBody>
      </p:sp>
    </p:spTree>
    <p:extLst>
      <p:ext uri="{BB962C8B-B14F-4D97-AF65-F5344CB8AC3E}">
        <p14:creationId xmlns:p14="http://schemas.microsoft.com/office/powerpoint/2010/main" val="160310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72840" y="0"/>
            <a:ext cx="4846320" cy="6858000"/>
          </a:xfrm>
          <a:prstGeom prst="rect">
            <a:avLst/>
          </a:prstGeom>
        </p:spPr>
      </p:pic>
      <p:sp>
        <p:nvSpPr>
          <p:cNvPr id="5" name="Rectangle 4"/>
          <p:cNvSpPr/>
          <p:nvPr/>
        </p:nvSpPr>
        <p:spPr>
          <a:xfrm>
            <a:off x="6708768" y="6371471"/>
            <a:ext cx="5483232" cy="369332"/>
          </a:xfrm>
          <a:prstGeom prst="rect">
            <a:avLst/>
          </a:prstGeom>
        </p:spPr>
        <p:txBody>
          <a:bodyPr wrap="none">
            <a:spAutoFit/>
          </a:bodyPr>
          <a:lstStyle/>
          <a:p>
            <a:r>
              <a:rPr lang="en-US" dirty="0" smtClean="0"/>
              <a:t>https://</a:t>
            </a:r>
            <a:r>
              <a:rPr lang="en-US" dirty="0" err="1" smtClean="0"/>
              <a:t>blog.csdn.net</a:t>
            </a:r>
            <a:r>
              <a:rPr lang="en-US" dirty="0" smtClean="0"/>
              <a:t>/</a:t>
            </a:r>
            <a:r>
              <a:rPr lang="en-US" dirty="0" err="1" smtClean="0"/>
              <a:t>mpbchina</a:t>
            </a:r>
            <a:r>
              <a:rPr lang="en-US" dirty="0" smtClean="0"/>
              <a:t>/article/details/7384425</a:t>
            </a:r>
            <a:endParaRPr lang="en-US" dirty="0"/>
          </a:p>
        </p:txBody>
      </p:sp>
    </p:spTree>
    <p:extLst>
      <p:ext uri="{BB962C8B-B14F-4D97-AF65-F5344CB8AC3E}">
        <p14:creationId xmlns:p14="http://schemas.microsoft.com/office/powerpoint/2010/main" val="204103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主成分</a:t>
            </a:r>
            <a:endParaRPr lang="en-US" dirty="0"/>
          </a:p>
        </p:txBody>
      </p:sp>
      <p:sp>
        <p:nvSpPr>
          <p:cNvPr id="3" name="Content Placeholder 2"/>
          <p:cNvSpPr>
            <a:spLocks noGrp="1"/>
          </p:cNvSpPr>
          <p:nvPr>
            <p:ph idx="1"/>
          </p:nvPr>
        </p:nvSpPr>
        <p:spPr/>
        <p:txBody>
          <a:bodyPr/>
          <a:lstStyle/>
          <a:p>
            <a:r>
              <a:rPr lang="zh-CN" altLang="en-US" dirty="0" smtClean="0"/>
              <a:t>什么是主成分？</a:t>
            </a:r>
            <a:endParaRPr lang="en-US" altLang="zh-CN" dirty="0" smtClean="0"/>
          </a:p>
          <a:p>
            <a:r>
              <a:rPr lang="zh-CN" altLang="en-US" dirty="0" smtClean="0"/>
              <a:t>与研究数据最相关的特征。</a:t>
            </a:r>
            <a:endParaRPr lang="en-US" altLang="zh-CN" dirty="0"/>
          </a:p>
          <a:p>
            <a:r>
              <a:rPr lang="zh-CN" altLang="en-US" dirty="0" smtClean="0"/>
              <a:t>特征</a:t>
            </a:r>
            <a:r>
              <a:rPr lang="zh-CN" altLang="en-US" dirty="0"/>
              <a:t>很多是和类标签有关的，但里面存在噪声或者冗余。在这种情况下，需要一种特征</a:t>
            </a:r>
            <a:r>
              <a:rPr lang="zh-CN" altLang="en-US" b="1" dirty="0">
                <a:solidFill>
                  <a:srgbClr val="FF0000"/>
                </a:solidFill>
              </a:rPr>
              <a:t>降维</a:t>
            </a:r>
            <a:r>
              <a:rPr lang="zh-CN" altLang="en-US" dirty="0"/>
              <a:t>的方法来减少特征数，减少噪音和冗余，减少过度拟合的可能性。</a:t>
            </a:r>
            <a:endParaRPr lang="en-US" dirty="0"/>
          </a:p>
        </p:txBody>
      </p:sp>
    </p:spTree>
    <p:extLst>
      <p:ext uri="{BB962C8B-B14F-4D97-AF65-F5344CB8AC3E}">
        <p14:creationId xmlns:p14="http://schemas.microsoft.com/office/powerpoint/2010/main" val="136743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降纬</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4863" y="2229643"/>
            <a:ext cx="7534586" cy="3171031"/>
          </a:xfrm>
          <a:prstGeom prst="rect">
            <a:avLst/>
          </a:prstGeom>
        </p:spPr>
      </p:pic>
      <p:sp>
        <p:nvSpPr>
          <p:cNvPr id="5" name="Rectangle 4"/>
          <p:cNvSpPr/>
          <p:nvPr/>
        </p:nvSpPr>
        <p:spPr>
          <a:xfrm>
            <a:off x="3208863" y="5604152"/>
            <a:ext cx="5774273" cy="369332"/>
          </a:xfrm>
          <a:prstGeom prst="rect">
            <a:avLst/>
          </a:prstGeom>
        </p:spPr>
        <p:txBody>
          <a:bodyPr wrap="none">
            <a:spAutoFit/>
          </a:bodyPr>
          <a:lstStyle/>
          <a:p>
            <a:r>
              <a:rPr lang="en-US" dirty="0" smtClean="0"/>
              <a:t>https://</a:t>
            </a:r>
            <a:r>
              <a:rPr lang="en-US" dirty="0" err="1" smtClean="0"/>
              <a:t>blog.csdn.net</a:t>
            </a:r>
            <a:r>
              <a:rPr lang="en-US" dirty="0" smtClean="0"/>
              <a:t>/fengye2two/article/details/79117718</a:t>
            </a:r>
            <a:endParaRPr lang="en-US" dirty="0"/>
          </a:p>
        </p:txBody>
      </p:sp>
    </p:spTree>
    <p:extLst>
      <p:ext uri="{BB962C8B-B14F-4D97-AF65-F5344CB8AC3E}">
        <p14:creationId xmlns:p14="http://schemas.microsoft.com/office/powerpoint/2010/main" val="133654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假设这些数据在</a:t>
            </a:r>
            <a:r>
              <a:rPr lang="en-US" altLang="zh-CN" dirty="0" smtClean="0"/>
              <a:t>z‘</a:t>
            </a:r>
            <a:r>
              <a:rPr lang="zh-CN" altLang="en-US" dirty="0" smtClean="0"/>
              <a:t>轴</a:t>
            </a:r>
            <a:r>
              <a:rPr lang="zh-CN" altLang="en-US" dirty="0"/>
              <a:t>有一个很小的抖动</a:t>
            </a:r>
            <a:r>
              <a:rPr lang="zh-CN" altLang="en-US" dirty="0" smtClean="0"/>
              <a:t>，但通常仍然</a:t>
            </a:r>
            <a:r>
              <a:rPr lang="zh-CN" altLang="en-US" dirty="0"/>
              <a:t>用上述的二维表示这些数据，理由是我们可以认为这两个轴的信息是数据的主成分，而这些信息对于我们的分析已经足够</a:t>
            </a:r>
            <a:r>
              <a:rPr lang="zh-CN" altLang="en-US" dirty="0" smtClean="0"/>
              <a:t>了。</a:t>
            </a:r>
            <a:endParaRPr lang="en-US" dirty="0"/>
          </a:p>
        </p:txBody>
      </p:sp>
    </p:spTree>
    <p:extLst>
      <p:ext uri="{BB962C8B-B14F-4D97-AF65-F5344CB8AC3E}">
        <p14:creationId xmlns:p14="http://schemas.microsoft.com/office/powerpoint/2010/main" val="24912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2103</Words>
  <Application>Microsoft Macintosh PowerPoint</Application>
  <PresentationFormat>Widescreen</PresentationFormat>
  <Paragraphs>80</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Calibri</vt:lpstr>
      <vt:lpstr>Calibri Light</vt:lpstr>
      <vt:lpstr>DengXian</vt:lpstr>
      <vt:lpstr>DengXian Light</vt:lpstr>
      <vt:lpstr>Mangal</vt:lpstr>
      <vt:lpstr>Microsoft YaHei</vt:lpstr>
      <vt:lpstr>Arial</vt:lpstr>
      <vt:lpstr>Arial</vt:lpstr>
      <vt:lpstr>Office Theme</vt:lpstr>
      <vt:lpstr>主成分分析（PCA）</vt:lpstr>
      <vt:lpstr>定义</vt:lpstr>
      <vt:lpstr>研究背景</vt:lpstr>
      <vt:lpstr>研究背景</vt:lpstr>
      <vt:lpstr>举例</vt:lpstr>
      <vt:lpstr>PowerPoint Presentation</vt:lpstr>
      <vt:lpstr>主成分</vt:lpstr>
      <vt:lpstr>降纬</vt:lpstr>
      <vt:lpstr>PowerPoint Presentation</vt:lpstr>
      <vt:lpstr>降维的本质</vt:lpstr>
      <vt:lpstr>主成分PCA分析的基本步骤</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PCA和奇异值分解SVD</vt:lpstr>
      <vt:lpstr>奇异值分解</vt:lpstr>
      <vt:lpstr>举例</vt:lpstr>
      <vt:lpstr>特征分解</vt:lpstr>
      <vt:lpstr>PowerPoint Presentation</vt:lpstr>
      <vt:lpstr>奇异值分解</vt:lpstr>
      <vt:lpstr>PowerPoint Presentation</vt:lpstr>
      <vt:lpstr>PowerPoint Presentation</vt:lpstr>
      <vt:lpstr>PowerPoint Presentation</vt:lpstr>
      <vt:lpstr>PowerPoint Presentation</vt:lpstr>
      <vt:lpstr>PowerPoint Presentation</vt:lpstr>
      <vt:lpstr>Python实现</vt:lpstr>
      <vt:lpstr>Python实现</vt:lpstr>
      <vt:lpstr>上机练习</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主成分分析（PCA）</dc:title>
  <dc:creator>Microsoft Office User</dc:creator>
  <cp:lastModifiedBy>Microsoft Office User</cp:lastModifiedBy>
  <cp:revision>70</cp:revision>
  <dcterms:created xsi:type="dcterms:W3CDTF">2019-10-24T20:48:10Z</dcterms:created>
  <dcterms:modified xsi:type="dcterms:W3CDTF">2019-10-24T23:13:14Z</dcterms:modified>
</cp:coreProperties>
</file>