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801" r:id="rId2"/>
    <p:sldId id="1530" r:id="rId3"/>
    <p:sldId id="1532" r:id="rId4"/>
    <p:sldId id="1588" r:id="rId5"/>
    <p:sldId id="1589" r:id="rId6"/>
    <p:sldId id="1590" r:id="rId7"/>
    <p:sldId id="1591" r:id="rId8"/>
    <p:sldId id="1592" r:id="rId9"/>
    <p:sldId id="1593" r:id="rId10"/>
    <p:sldId id="1594" r:id="rId11"/>
    <p:sldId id="1595" r:id="rId12"/>
    <p:sldId id="1596" r:id="rId13"/>
    <p:sldId id="1597" r:id="rId14"/>
    <p:sldId id="1598" r:id="rId15"/>
    <p:sldId id="1599" r:id="rId16"/>
    <p:sldId id="1600" r:id="rId17"/>
    <p:sldId id="1601" r:id="rId18"/>
    <p:sldId id="1602" r:id="rId19"/>
    <p:sldId id="1603" r:id="rId20"/>
    <p:sldId id="1604" r:id="rId21"/>
    <p:sldId id="1605" r:id="rId22"/>
    <p:sldId id="1606" r:id="rId23"/>
    <p:sldId id="1608" r:id="rId24"/>
    <p:sldId id="1607" r:id="rId25"/>
    <p:sldId id="1609" r:id="rId26"/>
    <p:sldId id="1610" r:id="rId27"/>
    <p:sldId id="1611" r:id="rId28"/>
    <p:sldId id="80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g"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27" autoAdjust="0"/>
    <p:restoredTop sz="90903" autoAdjust="0"/>
  </p:normalViewPr>
  <p:slideViewPr>
    <p:cSldViewPr>
      <p:cViewPr>
        <p:scale>
          <a:sx n="100" d="100"/>
          <a:sy n="100" d="100"/>
        </p:scale>
        <p:origin x="696" y="-3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DD0B79-4F54-4C3A-9EC1-2CF37FF1D58D}" type="datetimeFigureOut">
              <a:rPr lang="en-US" smtClean="0"/>
              <a:t>10/23/2019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996A62-2ED8-4D44-B314-2969E43DBACD}" type="slidenum">
              <a:rPr lang="en-US" smtClean="0"/>
              <a:t>‹#›</a:t>
            </a:fld>
            <a:endParaRPr lang="en-US"/>
          </a:p>
        </p:txBody>
      </p:sp>
    </p:spTree>
    <p:extLst>
      <p:ext uri="{BB962C8B-B14F-4D97-AF65-F5344CB8AC3E}">
        <p14:creationId xmlns:p14="http://schemas.microsoft.com/office/powerpoint/2010/main" val="422109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1</a:t>
            </a:fld>
            <a:endParaRPr lang="en-US"/>
          </a:p>
        </p:txBody>
      </p:sp>
    </p:spTree>
    <p:extLst>
      <p:ext uri="{BB962C8B-B14F-4D97-AF65-F5344CB8AC3E}">
        <p14:creationId xmlns:p14="http://schemas.microsoft.com/office/powerpoint/2010/main" val="4186466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11</a:t>
            </a:fld>
            <a:endParaRPr lang="en-US"/>
          </a:p>
        </p:txBody>
      </p:sp>
    </p:spTree>
    <p:extLst>
      <p:ext uri="{BB962C8B-B14F-4D97-AF65-F5344CB8AC3E}">
        <p14:creationId xmlns:p14="http://schemas.microsoft.com/office/powerpoint/2010/main" val="3706482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12</a:t>
            </a:fld>
            <a:endParaRPr lang="en-US"/>
          </a:p>
        </p:txBody>
      </p:sp>
    </p:spTree>
    <p:extLst>
      <p:ext uri="{BB962C8B-B14F-4D97-AF65-F5344CB8AC3E}">
        <p14:creationId xmlns:p14="http://schemas.microsoft.com/office/powerpoint/2010/main" val="228849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13</a:t>
            </a:fld>
            <a:endParaRPr lang="en-US"/>
          </a:p>
        </p:txBody>
      </p:sp>
    </p:spTree>
    <p:extLst>
      <p:ext uri="{BB962C8B-B14F-4D97-AF65-F5344CB8AC3E}">
        <p14:creationId xmlns:p14="http://schemas.microsoft.com/office/powerpoint/2010/main" val="1533229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14</a:t>
            </a:fld>
            <a:endParaRPr lang="en-US"/>
          </a:p>
        </p:txBody>
      </p:sp>
    </p:spTree>
    <p:extLst>
      <p:ext uri="{BB962C8B-B14F-4D97-AF65-F5344CB8AC3E}">
        <p14:creationId xmlns:p14="http://schemas.microsoft.com/office/powerpoint/2010/main" val="906197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15</a:t>
            </a:fld>
            <a:endParaRPr lang="en-US"/>
          </a:p>
        </p:txBody>
      </p:sp>
    </p:spTree>
    <p:extLst>
      <p:ext uri="{BB962C8B-B14F-4D97-AF65-F5344CB8AC3E}">
        <p14:creationId xmlns:p14="http://schemas.microsoft.com/office/powerpoint/2010/main" val="2232619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16</a:t>
            </a:fld>
            <a:endParaRPr lang="en-US"/>
          </a:p>
        </p:txBody>
      </p:sp>
    </p:spTree>
    <p:extLst>
      <p:ext uri="{BB962C8B-B14F-4D97-AF65-F5344CB8AC3E}">
        <p14:creationId xmlns:p14="http://schemas.microsoft.com/office/powerpoint/2010/main" val="30982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17</a:t>
            </a:fld>
            <a:endParaRPr lang="en-US"/>
          </a:p>
        </p:txBody>
      </p:sp>
    </p:spTree>
    <p:extLst>
      <p:ext uri="{BB962C8B-B14F-4D97-AF65-F5344CB8AC3E}">
        <p14:creationId xmlns:p14="http://schemas.microsoft.com/office/powerpoint/2010/main" val="422725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18</a:t>
            </a:fld>
            <a:endParaRPr lang="en-US"/>
          </a:p>
        </p:txBody>
      </p:sp>
    </p:spTree>
    <p:extLst>
      <p:ext uri="{BB962C8B-B14F-4D97-AF65-F5344CB8AC3E}">
        <p14:creationId xmlns:p14="http://schemas.microsoft.com/office/powerpoint/2010/main" val="1692860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19</a:t>
            </a:fld>
            <a:endParaRPr lang="en-US"/>
          </a:p>
        </p:txBody>
      </p:sp>
    </p:spTree>
    <p:extLst>
      <p:ext uri="{BB962C8B-B14F-4D97-AF65-F5344CB8AC3E}">
        <p14:creationId xmlns:p14="http://schemas.microsoft.com/office/powerpoint/2010/main" val="3317200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20</a:t>
            </a:fld>
            <a:endParaRPr lang="en-US"/>
          </a:p>
        </p:txBody>
      </p:sp>
    </p:spTree>
    <p:extLst>
      <p:ext uri="{BB962C8B-B14F-4D97-AF65-F5344CB8AC3E}">
        <p14:creationId xmlns:p14="http://schemas.microsoft.com/office/powerpoint/2010/main" val="2192664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3</a:t>
            </a:fld>
            <a:endParaRPr lang="en-US"/>
          </a:p>
        </p:txBody>
      </p:sp>
    </p:spTree>
    <p:extLst>
      <p:ext uri="{BB962C8B-B14F-4D97-AF65-F5344CB8AC3E}">
        <p14:creationId xmlns:p14="http://schemas.microsoft.com/office/powerpoint/2010/main" val="4252070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21</a:t>
            </a:fld>
            <a:endParaRPr lang="en-US"/>
          </a:p>
        </p:txBody>
      </p:sp>
    </p:spTree>
    <p:extLst>
      <p:ext uri="{BB962C8B-B14F-4D97-AF65-F5344CB8AC3E}">
        <p14:creationId xmlns:p14="http://schemas.microsoft.com/office/powerpoint/2010/main" val="1177195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22</a:t>
            </a:fld>
            <a:endParaRPr lang="en-US"/>
          </a:p>
        </p:txBody>
      </p:sp>
    </p:spTree>
    <p:extLst>
      <p:ext uri="{BB962C8B-B14F-4D97-AF65-F5344CB8AC3E}">
        <p14:creationId xmlns:p14="http://schemas.microsoft.com/office/powerpoint/2010/main" val="4201665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23</a:t>
            </a:fld>
            <a:endParaRPr lang="en-US"/>
          </a:p>
        </p:txBody>
      </p:sp>
    </p:spTree>
    <p:extLst>
      <p:ext uri="{BB962C8B-B14F-4D97-AF65-F5344CB8AC3E}">
        <p14:creationId xmlns:p14="http://schemas.microsoft.com/office/powerpoint/2010/main" val="134219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24</a:t>
            </a:fld>
            <a:endParaRPr lang="en-US"/>
          </a:p>
        </p:txBody>
      </p:sp>
    </p:spTree>
    <p:extLst>
      <p:ext uri="{BB962C8B-B14F-4D97-AF65-F5344CB8AC3E}">
        <p14:creationId xmlns:p14="http://schemas.microsoft.com/office/powerpoint/2010/main" val="2856318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25</a:t>
            </a:fld>
            <a:endParaRPr lang="en-US"/>
          </a:p>
        </p:txBody>
      </p:sp>
    </p:spTree>
    <p:extLst>
      <p:ext uri="{BB962C8B-B14F-4D97-AF65-F5344CB8AC3E}">
        <p14:creationId xmlns:p14="http://schemas.microsoft.com/office/powerpoint/2010/main" val="3669242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26</a:t>
            </a:fld>
            <a:endParaRPr lang="en-US"/>
          </a:p>
        </p:txBody>
      </p:sp>
    </p:spTree>
    <p:extLst>
      <p:ext uri="{BB962C8B-B14F-4D97-AF65-F5344CB8AC3E}">
        <p14:creationId xmlns:p14="http://schemas.microsoft.com/office/powerpoint/2010/main" val="4287431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27</a:t>
            </a:fld>
            <a:endParaRPr lang="en-US"/>
          </a:p>
        </p:txBody>
      </p:sp>
    </p:spTree>
    <p:extLst>
      <p:ext uri="{BB962C8B-B14F-4D97-AF65-F5344CB8AC3E}">
        <p14:creationId xmlns:p14="http://schemas.microsoft.com/office/powerpoint/2010/main" val="355344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3996A62-2ED8-4D44-B314-2969E43DBACD}" type="slidenum">
              <a:rPr lang="en-US" smtClean="0"/>
              <a:t>28</a:t>
            </a:fld>
            <a:endParaRPr lang="en-US"/>
          </a:p>
        </p:txBody>
      </p:sp>
    </p:spTree>
    <p:extLst>
      <p:ext uri="{BB962C8B-B14F-4D97-AF65-F5344CB8AC3E}">
        <p14:creationId xmlns:p14="http://schemas.microsoft.com/office/powerpoint/2010/main" val="424429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4</a:t>
            </a:fld>
            <a:endParaRPr lang="en-US"/>
          </a:p>
        </p:txBody>
      </p:sp>
    </p:spTree>
    <p:extLst>
      <p:ext uri="{BB962C8B-B14F-4D97-AF65-F5344CB8AC3E}">
        <p14:creationId xmlns:p14="http://schemas.microsoft.com/office/powerpoint/2010/main" val="3477944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5</a:t>
            </a:fld>
            <a:endParaRPr lang="en-US"/>
          </a:p>
        </p:txBody>
      </p:sp>
    </p:spTree>
    <p:extLst>
      <p:ext uri="{BB962C8B-B14F-4D97-AF65-F5344CB8AC3E}">
        <p14:creationId xmlns:p14="http://schemas.microsoft.com/office/powerpoint/2010/main" val="1005081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6</a:t>
            </a:fld>
            <a:endParaRPr lang="en-US"/>
          </a:p>
        </p:txBody>
      </p:sp>
    </p:spTree>
    <p:extLst>
      <p:ext uri="{BB962C8B-B14F-4D97-AF65-F5344CB8AC3E}">
        <p14:creationId xmlns:p14="http://schemas.microsoft.com/office/powerpoint/2010/main" val="386073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7</a:t>
            </a:fld>
            <a:endParaRPr lang="en-US"/>
          </a:p>
        </p:txBody>
      </p:sp>
    </p:spTree>
    <p:extLst>
      <p:ext uri="{BB962C8B-B14F-4D97-AF65-F5344CB8AC3E}">
        <p14:creationId xmlns:p14="http://schemas.microsoft.com/office/powerpoint/2010/main" val="3912706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8</a:t>
            </a:fld>
            <a:endParaRPr lang="en-US"/>
          </a:p>
        </p:txBody>
      </p:sp>
    </p:spTree>
    <p:extLst>
      <p:ext uri="{BB962C8B-B14F-4D97-AF65-F5344CB8AC3E}">
        <p14:creationId xmlns:p14="http://schemas.microsoft.com/office/powerpoint/2010/main" val="583620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9</a:t>
            </a:fld>
            <a:endParaRPr lang="en-US"/>
          </a:p>
        </p:txBody>
      </p:sp>
    </p:spTree>
    <p:extLst>
      <p:ext uri="{BB962C8B-B14F-4D97-AF65-F5344CB8AC3E}">
        <p14:creationId xmlns:p14="http://schemas.microsoft.com/office/powerpoint/2010/main" val="3387700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认知科学是对人类心智的多学科的科学研究，涉及哲学、心理学、人工智能、神经科学、语言学、人类学和教育学等，是一个蓬勃发展的新兴研究领域</a:t>
            </a:r>
            <a:endParaRPr lang="zh-CN" altLang="en-US" dirty="0"/>
          </a:p>
        </p:txBody>
      </p:sp>
      <p:sp>
        <p:nvSpPr>
          <p:cNvPr id="4" name="灯片编号占位符 3"/>
          <p:cNvSpPr>
            <a:spLocks noGrp="1"/>
          </p:cNvSpPr>
          <p:nvPr>
            <p:ph type="sldNum" sz="quarter" idx="5"/>
          </p:nvPr>
        </p:nvSpPr>
        <p:spPr/>
        <p:txBody>
          <a:bodyPr/>
          <a:lstStyle/>
          <a:p>
            <a:fld id="{D3996A62-2ED8-4D44-B314-2969E43DBACD}" type="slidenum">
              <a:rPr lang="en-US" smtClean="0"/>
              <a:t>10</a:t>
            </a:fld>
            <a:endParaRPr lang="en-US"/>
          </a:p>
        </p:txBody>
      </p:sp>
    </p:spTree>
    <p:extLst>
      <p:ext uri="{BB962C8B-B14F-4D97-AF65-F5344CB8AC3E}">
        <p14:creationId xmlns:p14="http://schemas.microsoft.com/office/powerpoint/2010/main" val="977199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10/23/2019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10/23/2019</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10/23/2019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10/23/2019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baijiahao.baidu.com/s?id=1607651363840614527&amp;wfr=spider&amp;for=pc"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hyperlink" Target="https://github.com/taizilongxu/interview_python"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381000" y="914400"/>
            <a:ext cx="8534400" cy="1546225"/>
          </a:xfrm>
        </p:spPr>
        <p:txBody>
          <a:bodyPr>
            <a:noAutofit/>
          </a:bodyPr>
          <a:lstStyle/>
          <a:p>
            <a:pPr algn="ctr" hangingPunct="0"/>
            <a:r>
              <a:rPr lang="en-US" sz="8000" dirty="0"/>
              <a:t>DL  </a:t>
            </a:r>
            <a:r>
              <a:rPr lang="en-US" altLang="zh-CN" sz="8000" dirty="0"/>
              <a:t>and CV</a:t>
            </a:r>
            <a:endParaRPr lang="en-US" sz="8000" dirty="0"/>
          </a:p>
        </p:txBody>
      </p:sp>
      <p:sp>
        <p:nvSpPr>
          <p:cNvPr id="5" name="Rectangle 9"/>
          <p:cNvSpPr>
            <a:spLocks noChangeArrowheads="1"/>
          </p:cNvSpPr>
          <p:nvPr/>
        </p:nvSpPr>
        <p:spPr bwMode="auto">
          <a:xfrm>
            <a:off x="685800" y="4191000"/>
            <a:ext cx="7620000" cy="135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ct val="20000"/>
              </a:spcAft>
              <a:buClr>
                <a:schemeClr val="accent1"/>
              </a:buClr>
              <a:buSzPct val="75000"/>
              <a:buFont typeface="Monotype Sorts" charset="2"/>
              <a:buChar char="l"/>
              <a:defRPr kumimoji="1" sz="3600">
                <a:solidFill>
                  <a:schemeClr val="tx1"/>
                </a:solidFill>
                <a:latin typeface="Arial" charset="0"/>
                <a:ea typeface="ＭＳ Ｐゴシック" charset="-128"/>
              </a:defRPr>
            </a:lvl1pPr>
            <a:lvl2pPr marL="742950" indent="-285750">
              <a:spcBef>
                <a:spcPct val="10000"/>
              </a:spcBef>
              <a:spcAft>
                <a:spcPct val="20000"/>
              </a:spcAft>
              <a:buClr>
                <a:schemeClr val="accent1"/>
              </a:buClr>
              <a:buSzPct val="110000"/>
              <a:buFont typeface="Monotype Sorts" charset="2"/>
              <a:buChar char="å"/>
              <a:defRPr kumimoji="1" sz="2800">
                <a:solidFill>
                  <a:schemeClr val="tx1"/>
                </a:solidFill>
                <a:latin typeface="Arial" charset="0"/>
                <a:ea typeface="ＭＳ Ｐゴシック" charset="-128"/>
              </a:defRPr>
            </a:lvl2pPr>
            <a:lvl3pPr marL="1143000" indent="-228600">
              <a:spcBef>
                <a:spcPct val="10000"/>
              </a:spcBef>
              <a:spcAft>
                <a:spcPct val="20000"/>
              </a:spcAft>
              <a:buClr>
                <a:schemeClr val="accent1"/>
              </a:buClr>
              <a:buSzPct val="75000"/>
              <a:buFont typeface="Monotype Sorts" charset="2"/>
              <a:buChar char="X"/>
              <a:defRPr kumimoji="1" sz="2400">
                <a:solidFill>
                  <a:schemeClr val="tx1"/>
                </a:solidFill>
                <a:latin typeface="Arial" charset="0"/>
                <a:ea typeface="ＭＳ Ｐゴシック" charset="-128"/>
              </a:defRPr>
            </a:lvl3pPr>
            <a:lvl4pPr marL="1600200" indent="-228600">
              <a:spcBef>
                <a:spcPct val="10000"/>
              </a:spcBef>
              <a:spcAft>
                <a:spcPct val="20000"/>
              </a:spcAft>
              <a:buClr>
                <a:schemeClr val="accent1"/>
              </a:buClr>
              <a:buFont typeface="Monotype Sorts" charset="2"/>
              <a:buChar char="â"/>
              <a:defRPr kumimoji="1" sz="2000">
                <a:solidFill>
                  <a:schemeClr val="tx1"/>
                </a:solidFill>
                <a:latin typeface="Arial" charset="0"/>
                <a:ea typeface="ＭＳ Ｐゴシック" charset="-128"/>
              </a:defRPr>
            </a:lvl4pPr>
            <a:lvl5pPr marL="2057400" indent="-22860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5pPr>
            <a:lvl6pPr marL="25146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6pPr>
            <a:lvl7pPr marL="29718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7pPr>
            <a:lvl8pPr marL="34290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8pPr>
            <a:lvl9pPr marL="3886200" indent="-228600" eaLnBrk="0" fontAlgn="base" hangingPunct="0">
              <a:spcBef>
                <a:spcPct val="10000"/>
              </a:spcBef>
              <a:spcAft>
                <a:spcPct val="20000"/>
              </a:spcAft>
              <a:buClr>
                <a:schemeClr val="accent1"/>
              </a:buClr>
              <a:buFont typeface="Monotype Sorts" charset="2"/>
              <a:buChar char="Õ"/>
              <a:defRPr kumimoji="1" sz="2000">
                <a:solidFill>
                  <a:schemeClr val="tx1"/>
                </a:solidFill>
                <a:latin typeface="Arial" charset="0"/>
                <a:ea typeface="ＭＳ Ｐゴシック" charset="-128"/>
              </a:defRPr>
            </a:lvl9pPr>
          </a:lstStyle>
          <a:p>
            <a:pPr algn="ctr">
              <a:lnSpc>
                <a:spcPct val="30000"/>
              </a:lnSpc>
              <a:spcBef>
                <a:spcPct val="50000"/>
              </a:spcBef>
              <a:spcAft>
                <a:spcPct val="0"/>
              </a:spcAft>
              <a:buClrTx/>
              <a:buSzTx/>
              <a:buFontTx/>
              <a:buNone/>
            </a:pPr>
            <a:r>
              <a:rPr kumimoji="0" lang="en-US" altLang="zh-CN" b="1" dirty="0"/>
              <a:t>Ye Yun</a:t>
            </a:r>
          </a:p>
          <a:p>
            <a:pPr algn="ctr">
              <a:lnSpc>
                <a:spcPct val="30000"/>
              </a:lnSpc>
              <a:spcBef>
                <a:spcPct val="50000"/>
              </a:spcBef>
              <a:spcAft>
                <a:spcPct val="0"/>
              </a:spcAft>
              <a:buClrTx/>
              <a:buSzTx/>
              <a:buFontTx/>
              <a:buNone/>
            </a:pPr>
            <a:r>
              <a:rPr kumimoji="0" lang="en-US" altLang="zh-CN" sz="1200" dirty="0"/>
              <a:t> </a:t>
            </a:r>
          </a:p>
          <a:p>
            <a:pPr algn="ctr">
              <a:lnSpc>
                <a:spcPct val="30000"/>
              </a:lnSpc>
              <a:spcBef>
                <a:spcPct val="50000"/>
              </a:spcBef>
              <a:spcAft>
                <a:spcPct val="0"/>
              </a:spcAft>
              <a:buClrTx/>
              <a:buSzTx/>
              <a:buFontTx/>
              <a:buNone/>
            </a:pPr>
            <a:endParaRPr kumimoji="0" lang="en-US" altLang="zh-CN" sz="2600" i="1" dirty="0"/>
          </a:p>
          <a:p>
            <a:pPr algn="ctr">
              <a:lnSpc>
                <a:spcPct val="50000"/>
              </a:lnSpc>
              <a:spcBef>
                <a:spcPct val="50000"/>
              </a:spcBef>
              <a:spcAft>
                <a:spcPct val="0"/>
              </a:spcAft>
              <a:buClrTx/>
              <a:buSzTx/>
              <a:buFontTx/>
              <a:buNone/>
            </a:pPr>
            <a:endParaRPr kumimoji="0" lang="en-US" altLang="zh-CN" sz="2600" i="1" dirty="0"/>
          </a:p>
          <a:p>
            <a:pPr algn="ctr">
              <a:lnSpc>
                <a:spcPct val="30000"/>
              </a:lnSpc>
              <a:spcBef>
                <a:spcPct val="50000"/>
              </a:spcBef>
              <a:spcAft>
                <a:spcPct val="0"/>
              </a:spcAft>
              <a:buClrTx/>
              <a:buSzTx/>
              <a:buFontTx/>
              <a:buNone/>
            </a:pPr>
            <a:r>
              <a:rPr kumimoji="0" lang="en-US" altLang="zh-CN" sz="1600" i="1" dirty="0"/>
              <a:t> </a:t>
            </a:r>
          </a:p>
        </p:txBody>
      </p:sp>
    </p:spTree>
    <p:extLst>
      <p:ext uri="{BB962C8B-B14F-4D97-AF65-F5344CB8AC3E}">
        <p14:creationId xmlns:p14="http://schemas.microsoft.com/office/powerpoint/2010/main" val="1114105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1.1.7 second winter of NN</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55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NN limitation of gradient unstable, </a:t>
            </a:r>
            <a:r>
              <a:rPr lang="en-US" altLang="zh-CN" dirty="0" err="1"/>
              <a:t>dispear</a:t>
            </a:r>
            <a:r>
              <a:rPr lang="en-US" altLang="zh-CN" dirty="0"/>
              <a:t> or blast </a:t>
            </a:r>
          </a:p>
          <a:p>
            <a:pPr indent="256032">
              <a:lnSpc>
                <a:spcPct val="160000"/>
              </a:lnSpc>
              <a:spcAft>
                <a:spcPts val="600"/>
              </a:spcAft>
            </a:pPr>
            <a:r>
              <a:rPr lang="en-US" altLang="zh-CN" dirty="0"/>
              <a:t>Jurgen </a:t>
            </a:r>
            <a:r>
              <a:rPr lang="en-US" altLang="zh-CN" dirty="0" err="1"/>
              <a:t>Schmidhuber</a:t>
            </a:r>
            <a:r>
              <a:rPr lang="en-US" altLang="zh-CN" dirty="0"/>
              <a:t>, and his student Sepp </a:t>
            </a:r>
            <a:r>
              <a:rPr lang="en-US" altLang="zh-CN" dirty="0" err="1"/>
              <a:t>Hochreiter</a:t>
            </a:r>
            <a:r>
              <a:rPr lang="en-US" altLang="zh-CN" dirty="0"/>
              <a:t> point out the problem and  </a:t>
            </a:r>
            <a:r>
              <a:rPr lang="en-US" altLang="zh-CN" dirty="0" err="1"/>
              <a:t>schimdhuber</a:t>
            </a:r>
            <a:r>
              <a:rPr lang="en-US" altLang="zh-CN" dirty="0"/>
              <a:t> Long short term memory, works well in NLP and voice </a:t>
            </a:r>
            <a:r>
              <a:rPr lang="en-US" altLang="zh-CN" dirty="0" err="1"/>
              <a:t>recognizaiton</a:t>
            </a:r>
            <a:r>
              <a:rPr lang="en-US" altLang="zh-CN" dirty="0"/>
              <a:t>, 2016, his students found DeepMind </a:t>
            </a:r>
          </a:p>
          <a:p>
            <a:pPr indent="256032">
              <a:lnSpc>
                <a:spcPct val="160000"/>
              </a:lnSpc>
              <a:spcAft>
                <a:spcPts val="600"/>
              </a:spcAft>
            </a:pPr>
            <a:r>
              <a:rPr lang="en-US" altLang="zh-CN" dirty="0"/>
              <a:t>BP works only for shallow NN and the 2-3 layer NN has </a:t>
            </a:r>
            <a:r>
              <a:rPr lang="en-US" altLang="zh-CN" dirty="0" err="1"/>
              <a:t>stronge</a:t>
            </a:r>
            <a:r>
              <a:rPr lang="en-US" altLang="zh-CN" dirty="0"/>
              <a:t> fit </a:t>
            </a:r>
            <a:r>
              <a:rPr lang="en-US" altLang="zh-CN" dirty="0" err="1"/>
              <a:t>capablility</a:t>
            </a:r>
            <a:endParaRPr lang="en-US" altLang="zh-CN" dirty="0"/>
          </a:p>
          <a:p>
            <a:pPr indent="256032">
              <a:lnSpc>
                <a:spcPct val="160000"/>
              </a:lnSpc>
              <a:spcAft>
                <a:spcPts val="600"/>
              </a:spcAft>
            </a:pPr>
            <a:r>
              <a:rPr lang="en-US" altLang="zh-CN" dirty="0"/>
              <a:t>Other than shallow network, the too many parameters is the weak of the NN, it got the problem of overfit, </a:t>
            </a:r>
            <a:r>
              <a:rPr lang="en-US" altLang="zh-CN" dirty="0" err="1"/>
              <a:t>generization</a:t>
            </a:r>
            <a:r>
              <a:rPr lang="en-US" altLang="zh-CN" dirty="0"/>
              <a:t> , local minimum of </a:t>
            </a:r>
            <a:r>
              <a:rPr lang="en-US" altLang="zh-CN" dirty="0" err="1"/>
              <a:t>grandient</a:t>
            </a:r>
            <a:endParaRPr lang="en-US" altLang="zh-CN" dirty="0"/>
          </a:p>
          <a:p>
            <a:pPr indent="256032">
              <a:lnSpc>
                <a:spcPct val="160000"/>
              </a:lnSpc>
              <a:spcAft>
                <a:spcPts val="600"/>
              </a:spcAft>
            </a:pPr>
            <a:r>
              <a:rPr lang="en-US" altLang="zh-CN" dirty="0"/>
              <a:t>Mid of 1990s, Vladimir </a:t>
            </a:r>
            <a:r>
              <a:rPr lang="en-US" altLang="zh-CN" dirty="0" err="1"/>
              <a:t>Vapnik</a:t>
            </a:r>
            <a:r>
              <a:rPr lang="en-US" altLang="zh-CN" dirty="0"/>
              <a:t>, Support Vector Machine, come up with SVM in 1963, and statistics learning theory for SVM which defeat the other shallow NN application on handwriting </a:t>
            </a:r>
          </a:p>
          <a:p>
            <a:pPr indent="256032">
              <a:lnSpc>
                <a:spcPct val="160000"/>
              </a:lnSpc>
              <a:spcAft>
                <a:spcPts val="600"/>
              </a:spcAft>
            </a:pPr>
            <a:endParaRPr lang="en-US" altLang="zh-CN" dirty="0"/>
          </a:p>
        </p:txBody>
      </p:sp>
    </p:spTree>
    <p:extLst>
      <p:ext uri="{BB962C8B-B14F-4D97-AF65-F5344CB8AC3E}">
        <p14:creationId xmlns:p14="http://schemas.microsoft.com/office/powerpoint/2010/main" val="323939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1.1.8 2006 the start of DL</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4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The NN strong point  is Distributed Representation,  but has short coming of BP error </a:t>
            </a:r>
            <a:r>
              <a:rPr lang="en-US" altLang="zh-CN" dirty="0" err="1"/>
              <a:t>propogation</a:t>
            </a:r>
            <a:endParaRPr lang="en-US" altLang="zh-CN" dirty="0"/>
          </a:p>
          <a:p>
            <a:pPr indent="256032">
              <a:lnSpc>
                <a:spcPct val="160000"/>
              </a:lnSpc>
              <a:spcAft>
                <a:spcPts val="600"/>
              </a:spcAft>
            </a:pPr>
            <a:r>
              <a:rPr lang="en-US" altLang="zh-CN" dirty="0"/>
              <a:t>1997 </a:t>
            </a:r>
            <a:r>
              <a:rPr lang="en-US" altLang="zh-CN" dirty="0" err="1"/>
              <a:t>Yurgen</a:t>
            </a:r>
            <a:r>
              <a:rPr lang="en-US" altLang="zh-CN" dirty="0"/>
              <a:t> LSTM solves part the problem</a:t>
            </a:r>
          </a:p>
          <a:p>
            <a:pPr indent="256032">
              <a:lnSpc>
                <a:spcPct val="160000"/>
              </a:lnSpc>
              <a:spcAft>
                <a:spcPts val="600"/>
              </a:spcAft>
            </a:pPr>
            <a:r>
              <a:rPr lang="en-US" altLang="zh-CN" dirty="0"/>
              <a:t>2006 Hinton “a fast learning algorithm for Deep belief Nets” by restricted Boltzmann Machines RBM</a:t>
            </a:r>
          </a:p>
          <a:p>
            <a:pPr indent="256032">
              <a:lnSpc>
                <a:spcPct val="160000"/>
              </a:lnSpc>
              <a:spcAft>
                <a:spcPts val="600"/>
              </a:spcAft>
            </a:pPr>
            <a:r>
              <a:rPr lang="en-US" altLang="zh-CN" dirty="0"/>
              <a:t>RBM is the </a:t>
            </a:r>
            <a:r>
              <a:rPr lang="en-US" altLang="zh-CN" dirty="0" err="1"/>
              <a:t>MarKov</a:t>
            </a:r>
            <a:r>
              <a:rPr lang="en-US" altLang="zh-CN" dirty="0"/>
              <a:t> random field, the pre-train: train the network with </a:t>
            </a:r>
            <a:r>
              <a:rPr lang="en-US" altLang="zh-CN" dirty="0" err="1"/>
              <a:t>untage</a:t>
            </a:r>
            <a:r>
              <a:rPr lang="en-US" altLang="zh-CN" dirty="0"/>
              <a:t> data and let the hidden layer got the data distribution, shrinking the dimension or sparse reps, the continue the </a:t>
            </a:r>
            <a:r>
              <a:rPr lang="en-US" altLang="zh-CN" dirty="0" err="1"/>
              <a:t>proccees</a:t>
            </a:r>
            <a:r>
              <a:rPr lang="en-US" altLang="zh-CN" dirty="0"/>
              <a:t> to deep layers, till the output layer. Then the BP is simply the search , finetune</a:t>
            </a:r>
          </a:p>
          <a:p>
            <a:pPr indent="256032">
              <a:lnSpc>
                <a:spcPct val="160000"/>
              </a:lnSpc>
              <a:spcAft>
                <a:spcPts val="600"/>
              </a:spcAft>
            </a:pPr>
            <a:r>
              <a:rPr lang="en-US" altLang="zh-CN" dirty="0"/>
              <a:t>DBN defeat the SVM and later </a:t>
            </a:r>
            <a:r>
              <a:rPr lang="en-US" altLang="zh-CN" dirty="0" err="1"/>
              <a:t>LeCun</a:t>
            </a:r>
            <a:r>
              <a:rPr lang="en-US" altLang="zh-CN" dirty="0"/>
              <a:t> and </a:t>
            </a:r>
            <a:r>
              <a:rPr lang="en-US" altLang="zh-CN" dirty="0" err="1"/>
              <a:t>Bengio</a:t>
            </a:r>
            <a:r>
              <a:rPr lang="en-US" altLang="zh-CN" dirty="0"/>
              <a:t>, application of auto encoder of DNN, and works best on handwriting, </a:t>
            </a:r>
            <a:r>
              <a:rPr lang="en-US" altLang="zh-CN" dirty="0" err="1"/>
              <a:t>Bengio</a:t>
            </a:r>
            <a:r>
              <a:rPr lang="en-US" altLang="zh-CN" dirty="0"/>
              <a:t> got the similar result, in 2006’s Neural Information Processing </a:t>
            </a:r>
            <a:r>
              <a:rPr lang="en-US" altLang="zh-CN" dirty="0" err="1"/>
              <a:t>Sytems</a:t>
            </a:r>
            <a:r>
              <a:rPr lang="en-US" altLang="zh-CN" dirty="0"/>
              <a:t> NIPs</a:t>
            </a:r>
          </a:p>
          <a:p>
            <a:pPr indent="256032">
              <a:lnSpc>
                <a:spcPct val="160000"/>
              </a:lnSpc>
              <a:spcAft>
                <a:spcPts val="600"/>
              </a:spcAft>
            </a:pPr>
            <a:r>
              <a:rPr lang="en-US" altLang="zh-CN" dirty="0"/>
              <a:t> </a:t>
            </a:r>
          </a:p>
          <a:p>
            <a:pPr indent="256032">
              <a:lnSpc>
                <a:spcPct val="160000"/>
              </a:lnSpc>
              <a:spcAft>
                <a:spcPts val="600"/>
              </a:spcAft>
            </a:pPr>
            <a:endParaRPr lang="en-US" altLang="zh-CN" dirty="0"/>
          </a:p>
        </p:txBody>
      </p:sp>
    </p:spTree>
    <p:extLst>
      <p:ext uri="{BB962C8B-B14F-4D97-AF65-F5344CB8AC3E}">
        <p14:creationId xmlns:p14="http://schemas.microsoft.com/office/powerpoint/2010/main" val="395524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1.1.9 DL in daily life </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6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DL breaks in voice </a:t>
            </a:r>
            <a:r>
              <a:rPr lang="en-US" altLang="zh-CN" dirty="0" err="1"/>
              <a:t>recognization</a:t>
            </a:r>
            <a:r>
              <a:rPr lang="en-US" altLang="zh-CN" dirty="0"/>
              <a:t> first, 2011, Hinton defeat the gaussian mixed model with Recurrent NN, the LSTM is an example of RNN, google </a:t>
            </a:r>
            <a:r>
              <a:rPr lang="en-US" altLang="zh-CN" dirty="0" err="1"/>
              <a:t>facebook</a:t>
            </a:r>
            <a:r>
              <a:rPr lang="en-US" altLang="zh-CN" dirty="0"/>
              <a:t> and </a:t>
            </a:r>
            <a:r>
              <a:rPr lang="en-US" altLang="zh-CN" dirty="0" err="1"/>
              <a:t>baidu</a:t>
            </a:r>
            <a:r>
              <a:rPr lang="en-US" altLang="zh-CN" dirty="0"/>
              <a:t>, </a:t>
            </a:r>
            <a:r>
              <a:rPr lang="en-US" altLang="zh-CN" dirty="0" err="1"/>
              <a:t>xunfei</a:t>
            </a:r>
            <a:r>
              <a:rPr lang="en-US" altLang="zh-CN" dirty="0"/>
              <a:t>, </a:t>
            </a:r>
            <a:r>
              <a:rPr lang="en-US" altLang="zh-CN" dirty="0" err="1"/>
              <a:t>siri</a:t>
            </a:r>
            <a:r>
              <a:rPr lang="en-US" altLang="zh-CN" dirty="0"/>
              <a:t>, </a:t>
            </a:r>
            <a:r>
              <a:rPr lang="en-US" altLang="zh-CN" dirty="0" err="1"/>
              <a:t>xiaona</a:t>
            </a:r>
            <a:endParaRPr lang="en-US" altLang="zh-CN" dirty="0"/>
          </a:p>
          <a:p>
            <a:pPr indent="256032">
              <a:lnSpc>
                <a:spcPct val="160000"/>
              </a:lnSpc>
              <a:spcAft>
                <a:spcPts val="600"/>
              </a:spcAft>
            </a:pPr>
            <a:r>
              <a:rPr lang="en-US" altLang="zh-CN" dirty="0"/>
              <a:t>On top of that is NLP, </a:t>
            </a:r>
            <a:r>
              <a:rPr lang="en-US" altLang="zh-CN" dirty="0" err="1"/>
              <a:t>tanslate</a:t>
            </a:r>
            <a:r>
              <a:rPr lang="en-US" altLang="zh-CN" dirty="0"/>
              <a:t> voice to text </a:t>
            </a:r>
          </a:p>
          <a:p>
            <a:pPr indent="256032">
              <a:lnSpc>
                <a:spcPct val="160000"/>
              </a:lnSpc>
              <a:spcAft>
                <a:spcPts val="600"/>
              </a:spcAft>
            </a:pPr>
            <a:r>
              <a:rPr lang="en-US" altLang="zh-CN" dirty="0"/>
              <a:t>Pic and </a:t>
            </a:r>
            <a:r>
              <a:rPr lang="en-US" altLang="zh-CN" dirty="0" err="1"/>
              <a:t>vedio</a:t>
            </a:r>
            <a:r>
              <a:rPr lang="en-US" altLang="zh-CN" dirty="0"/>
              <a:t>, such as facial </a:t>
            </a:r>
            <a:r>
              <a:rPr lang="en-US" altLang="zh-CN" dirty="0" err="1"/>
              <a:t>recognization</a:t>
            </a:r>
            <a:r>
              <a:rPr lang="en-US" altLang="zh-CN" dirty="0"/>
              <a:t> and Taobao pic search, security face search, auto drive</a:t>
            </a:r>
          </a:p>
          <a:p>
            <a:pPr indent="256032">
              <a:lnSpc>
                <a:spcPct val="160000"/>
              </a:lnSpc>
              <a:spcAft>
                <a:spcPts val="600"/>
              </a:spcAft>
            </a:pPr>
            <a:r>
              <a:rPr lang="en-US" altLang="zh-CN" dirty="0"/>
              <a:t>Big data: disease diagnosis on big data, </a:t>
            </a:r>
            <a:r>
              <a:rPr lang="en-US" altLang="zh-CN" dirty="0" err="1"/>
              <a:t>acrdit</a:t>
            </a:r>
            <a:r>
              <a:rPr lang="en-US" altLang="zh-CN" dirty="0"/>
              <a:t> assessment of banking, recommendation system for customers and robots</a:t>
            </a:r>
          </a:p>
          <a:p>
            <a:pPr indent="0">
              <a:lnSpc>
                <a:spcPct val="160000"/>
              </a:lnSpc>
              <a:spcAft>
                <a:spcPts val="600"/>
              </a:spcAft>
              <a:buNone/>
            </a:pPr>
            <a:r>
              <a:rPr lang="en-US" altLang="zh-CN" dirty="0"/>
              <a:t> </a:t>
            </a:r>
          </a:p>
          <a:p>
            <a:pPr indent="256032">
              <a:lnSpc>
                <a:spcPct val="160000"/>
              </a:lnSpc>
              <a:spcAft>
                <a:spcPts val="600"/>
              </a:spcAft>
            </a:pPr>
            <a:endParaRPr lang="en-US" altLang="zh-CN" dirty="0"/>
          </a:p>
        </p:txBody>
      </p:sp>
    </p:spTree>
    <p:extLst>
      <p:ext uri="{BB962C8B-B14F-4D97-AF65-F5344CB8AC3E}">
        <p14:creationId xmlns:p14="http://schemas.microsoft.com/office/powerpoint/2010/main" val="372288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1.1.10 the DL framework</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4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Caffe convolution Arch for </a:t>
            </a:r>
            <a:r>
              <a:rPr lang="en-US" altLang="zh-CN" dirty="0" err="1"/>
              <a:t>gast</a:t>
            </a:r>
            <a:r>
              <a:rPr lang="en-US" altLang="zh-CN" dirty="0"/>
              <a:t> feature embedding, works good with Nvidia GPU and CUDA, R-CNN regional convolutional NN for object detection and </a:t>
            </a:r>
            <a:r>
              <a:rPr lang="en-US" altLang="zh-CN" dirty="0" err="1"/>
              <a:t>recogn</a:t>
            </a:r>
            <a:r>
              <a:rPr lang="en-US" altLang="zh-CN" dirty="0"/>
              <a:t>, based on </a:t>
            </a:r>
          </a:p>
          <a:p>
            <a:pPr indent="256032">
              <a:lnSpc>
                <a:spcPct val="160000"/>
              </a:lnSpc>
              <a:spcAft>
                <a:spcPts val="600"/>
              </a:spcAft>
            </a:pPr>
            <a:r>
              <a:rPr lang="en-US" altLang="zh-CN" dirty="0"/>
              <a:t>Theano, from </a:t>
            </a:r>
            <a:r>
              <a:rPr lang="en-US" altLang="zh-CN" dirty="0" err="1"/>
              <a:t>bengio’s</a:t>
            </a:r>
            <a:r>
              <a:rPr lang="en-US" altLang="zh-CN" dirty="0"/>
              <a:t> MILA, based on python, flexible but hard to use, </a:t>
            </a:r>
            <a:r>
              <a:rPr lang="en-US" altLang="zh-CN" dirty="0" err="1"/>
              <a:t>Keras</a:t>
            </a:r>
            <a:endParaRPr lang="en-US" altLang="zh-CN" dirty="0"/>
          </a:p>
          <a:p>
            <a:pPr indent="256032">
              <a:lnSpc>
                <a:spcPct val="160000"/>
              </a:lnSpc>
              <a:spcAft>
                <a:spcPts val="600"/>
              </a:spcAft>
            </a:pPr>
            <a:r>
              <a:rPr lang="en-US" altLang="zh-CN" dirty="0" err="1"/>
              <a:t>Tensorflow</a:t>
            </a:r>
            <a:r>
              <a:rPr lang="en-US" altLang="zh-CN" dirty="0"/>
              <a:t>, google, work well on GPU and multi machines</a:t>
            </a:r>
          </a:p>
          <a:p>
            <a:pPr indent="256032">
              <a:lnSpc>
                <a:spcPct val="160000"/>
              </a:lnSpc>
              <a:spcAft>
                <a:spcPts val="600"/>
              </a:spcAft>
            </a:pPr>
            <a:r>
              <a:rPr lang="en-US" altLang="zh-CN" dirty="0"/>
              <a:t>Torch, from </a:t>
            </a:r>
            <a:r>
              <a:rPr lang="en-US" altLang="zh-CN" dirty="0" err="1"/>
              <a:t>LeCun</a:t>
            </a:r>
            <a:r>
              <a:rPr lang="en-US" altLang="zh-CN" dirty="0"/>
              <a:t> of Facebook, works  on GPUs, based on Lua</a:t>
            </a:r>
          </a:p>
          <a:p>
            <a:pPr indent="256032">
              <a:lnSpc>
                <a:spcPct val="160000"/>
              </a:lnSpc>
              <a:spcAft>
                <a:spcPts val="600"/>
              </a:spcAft>
            </a:pPr>
            <a:r>
              <a:rPr lang="en-US" altLang="zh-CN" dirty="0" err="1"/>
              <a:t>MxNet</a:t>
            </a:r>
            <a:r>
              <a:rPr lang="en-US" altLang="zh-CN" dirty="0"/>
              <a:t> (Distributed Machine learning Community), light weighted and high performance, based on R and works well on statistics, but bad documents, supported by Amazon 2016</a:t>
            </a:r>
          </a:p>
          <a:p>
            <a:pPr indent="256032">
              <a:lnSpc>
                <a:spcPct val="160000"/>
              </a:lnSpc>
              <a:spcAft>
                <a:spcPts val="600"/>
              </a:spcAft>
            </a:pPr>
            <a:r>
              <a:rPr lang="en-US" altLang="zh-CN" dirty="0"/>
              <a:t>Cuda-convnet2, form </a:t>
            </a:r>
            <a:r>
              <a:rPr lang="en-US" altLang="zh-CN" dirty="0" err="1"/>
              <a:t>hinton</a:t>
            </a:r>
            <a:r>
              <a:rPr lang="en-US" altLang="zh-CN" dirty="0"/>
              <a:t> student Alex </a:t>
            </a:r>
            <a:r>
              <a:rPr lang="en-US" altLang="zh-CN" dirty="0" err="1"/>
              <a:t>Krizhevsky</a:t>
            </a:r>
            <a:r>
              <a:rPr lang="en-US" altLang="zh-CN" dirty="0"/>
              <a:t>, no updates </a:t>
            </a:r>
            <a:r>
              <a:rPr lang="en-US" altLang="zh-CN" dirty="0" err="1"/>
              <a:t>anymre</a:t>
            </a:r>
            <a:endParaRPr lang="en-US" altLang="zh-CN" dirty="0"/>
          </a:p>
          <a:p>
            <a:pPr indent="256032">
              <a:lnSpc>
                <a:spcPct val="160000"/>
              </a:lnSpc>
              <a:spcAft>
                <a:spcPts val="600"/>
              </a:spcAft>
            </a:pPr>
            <a:r>
              <a:rPr lang="en-US" altLang="zh-CN" dirty="0"/>
              <a:t>Neon 2015,based on hardware and </a:t>
            </a:r>
            <a:r>
              <a:rPr lang="en-US" altLang="zh-CN" dirty="0" err="1"/>
              <a:t>broght</a:t>
            </a:r>
            <a:r>
              <a:rPr lang="en-US" altLang="zh-CN" dirty="0"/>
              <a:t> by Intel </a:t>
            </a:r>
          </a:p>
          <a:p>
            <a:pPr indent="256032">
              <a:lnSpc>
                <a:spcPct val="160000"/>
              </a:lnSpc>
              <a:spcAft>
                <a:spcPts val="600"/>
              </a:spcAft>
            </a:pPr>
            <a:r>
              <a:rPr lang="en-US" altLang="zh-CN" dirty="0"/>
              <a:t>Deeplearning4j, support Java used mainly in consultant </a:t>
            </a:r>
          </a:p>
          <a:p>
            <a:pPr indent="256032">
              <a:lnSpc>
                <a:spcPct val="160000"/>
              </a:lnSpc>
              <a:spcAft>
                <a:spcPts val="600"/>
              </a:spcAft>
            </a:pPr>
            <a:r>
              <a:rPr lang="en-US" altLang="zh-CN" dirty="0"/>
              <a:t>CNTK computational toolkit, from Microsoft works well in both CPU and GPU</a:t>
            </a:r>
          </a:p>
          <a:p>
            <a:pPr indent="256032">
              <a:lnSpc>
                <a:spcPct val="160000"/>
              </a:lnSpc>
              <a:spcAft>
                <a:spcPts val="600"/>
              </a:spcAft>
            </a:pPr>
            <a:endParaRPr lang="en-US" altLang="zh-CN" dirty="0"/>
          </a:p>
        </p:txBody>
      </p:sp>
    </p:spTree>
    <p:extLst>
      <p:ext uri="{BB962C8B-B14F-4D97-AF65-F5344CB8AC3E}">
        <p14:creationId xmlns:p14="http://schemas.microsoft.com/office/powerpoint/2010/main" val="25971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1.2  computer visioning</a:t>
            </a:r>
          </a:p>
          <a:p>
            <a:r>
              <a:rPr lang="en-GB" altLang="x-none" b="1" dirty="0">
                <a:solidFill>
                  <a:srgbClr val="0000FF"/>
                </a:solidFill>
              </a:rPr>
              <a:t>1.2.1 </a:t>
            </a:r>
            <a:r>
              <a:rPr lang="en-GB" altLang="x-none" b="1" dirty="0" err="1">
                <a:solidFill>
                  <a:srgbClr val="0000FF"/>
                </a:solidFill>
              </a:rPr>
              <a:t>histry</a:t>
            </a:r>
            <a:endParaRPr lang="en-GB" altLang="x-none" b="1" dirty="0">
              <a:solidFill>
                <a:srgbClr val="0000FF"/>
              </a:solidFill>
            </a:endParaRP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40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It is favorite filed of the ai</a:t>
            </a:r>
          </a:p>
          <a:p>
            <a:pPr indent="256032">
              <a:lnSpc>
                <a:spcPct val="160000"/>
              </a:lnSpc>
              <a:spcAft>
                <a:spcPts val="600"/>
              </a:spcAft>
            </a:pPr>
            <a:r>
              <a:rPr lang="en-US" altLang="zh-CN" dirty="0"/>
              <a:t>1956 Rosenblatt 20X20 perceptron for chars</a:t>
            </a:r>
          </a:p>
          <a:p>
            <a:pPr indent="256032">
              <a:lnSpc>
                <a:spcPct val="160000"/>
              </a:lnSpc>
              <a:spcAft>
                <a:spcPts val="600"/>
              </a:spcAft>
            </a:pPr>
            <a:r>
              <a:rPr lang="en-US" altLang="zh-CN" dirty="0"/>
              <a:t>1963, Larry Roberts from MIT “machines perception of three dim solids”, come up the idea rebuild the 3d from 2d pictures, by understanding the space relations of object and identifying objects with pix edges on gradients </a:t>
            </a:r>
          </a:p>
          <a:p>
            <a:pPr indent="256032">
              <a:lnSpc>
                <a:spcPct val="160000"/>
              </a:lnSpc>
              <a:spcAft>
                <a:spcPts val="600"/>
              </a:spcAft>
            </a:pPr>
            <a:r>
              <a:rPr lang="en-US" altLang="zh-CN" dirty="0"/>
              <a:t>1966, Minsky’s undergraduate Gerald jay Sussman how to represent the photo by computer</a:t>
            </a:r>
          </a:p>
          <a:p>
            <a:pPr indent="256032">
              <a:lnSpc>
                <a:spcPct val="160000"/>
              </a:lnSpc>
              <a:spcAft>
                <a:spcPts val="600"/>
              </a:spcAft>
            </a:pPr>
            <a:r>
              <a:rPr lang="en-US" altLang="zh-CN" dirty="0"/>
              <a:t>1970s, research focus on how to model the photo content, cylinder and pictorial structures</a:t>
            </a:r>
          </a:p>
          <a:p>
            <a:pPr indent="256032">
              <a:lnSpc>
                <a:spcPct val="160000"/>
              </a:lnSpc>
              <a:spcAft>
                <a:spcPts val="600"/>
              </a:spcAft>
            </a:pPr>
            <a:r>
              <a:rPr lang="en-US" altLang="zh-CN" dirty="0"/>
              <a:t>By the end of 1070s,  </a:t>
            </a:r>
            <a:r>
              <a:rPr lang="en-US" altLang="zh-CN" dirty="0" err="1"/>
              <a:t>british</a:t>
            </a:r>
            <a:r>
              <a:rPr lang="en-US" altLang="zh-CN" dirty="0"/>
              <a:t> David Marr get into the field and worked in MIT by Minsky</a:t>
            </a:r>
          </a:p>
          <a:p>
            <a:pPr indent="256032">
              <a:lnSpc>
                <a:spcPct val="160000"/>
              </a:lnSpc>
              <a:spcAft>
                <a:spcPts val="600"/>
              </a:spcAft>
            </a:pPr>
            <a:r>
              <a:rPr lang="en-US" altLang="zh-CN" dirty="0"/>
              <a:t>1982 Marr book </a:t>
            </a:r>
            <a:r>
              <a:rPr lang="zh-CN" altLang="en-US" dirty="0"/>
              <a:t>“</a:t>
            </a:r>
            <a:r>
              <a:rPr lang="en-US" altLang="zh-CN" dirty="0"/>
              <a:t>vision</a:t>
            </a:r>
            <a:r>
              <a:rPr lang="zh-CN" altLang="en-US" dirty="0"/>
              <a:t>： </a:t>
            </a:r>
            <a:r>
              <a:rPr lang="en-US" altLang="zh-CN" dirty="0"/>
              <a:t>a computational investigation into the human representation and </a:t>
            </a:r>
            <a:r>
              <a:rPr lang="en-US" altLang="zh-CN" dirty="0" err="1"/>
              <a:t>prcessing</a:t>
            </a:r>
            <a:r>
              <a:rPr lang="en-US" altLang="zh-CN" dirty="0"/>
              <a:t> of visual information”, his point: brain make the transform of the visual data and rebuild the 3d concept</a:t>
            </a:r>
          </a:p>
          <a:p>
            <a:pPr indent="256032">
              <a:lnSpc>
                <a:spcPct val="160000"/>
              </a:lnSpc>
              <a:spcAft>
                <a:spcPts val="600"/>
              </a:spcAft>
            </a:pPr>
            <a:r>
              <a:rPr lang="en-US" altLang="zh-CN" dirty="0"/>
              <a:t>Nowadays, the pic canny edge detection, pic </a:t>
            </a:r>
            <a:r>
              <a:rPr lang="en-US" altLang="zh-CN" dirty="0" err="1"/>
              <a:t>cublism</a:t>
            </a:r>
            <a:r>
              <a:rPr lang="en-US" altLang="zh-CN" dirty="0"/>
              <a:t>, and pattern </a:t>
            </a:r>
            <a:r>
              <a:rPr lang="en-US" altLang="zh-CN" dirty="0" err="1"/>
              <a:t>reconization</a:t>
            </a:r>
            <a:r>
              <a:rPr lang="en-US" altLang="zh-CN" dirty="0"/>
              <a:t> with DL</a:t>
            </a:r>
          </a:p>
          <a:p>
            <a:pPr indent="256032">
              <a:lnSpc>
                <a:spcPct val="160000"/>
              </a:lnSpc>
              <a:spcAft>
                <a:spcPts val="600"/>
              </a:spcAft>
            </a:pPr>
            <a:r>
              <a:rPr lang="en-US" altLang="zh-CN" dirty="0"/>
              <a:t>1990s, </a:t>
            </a:r>
            <a:r>
              <a:rPr lang="en-US" altLang="zh-CN" dirty="0" err="1"/>
              <a:t>recogn</a:t>
            </a:r>
            <a:r>
              <a:rPr lang="en-US" altLang="zh-CN" dirty="0"/>
              <a:t>, detection and classify are main application of ML, t</a:t>
            </a:r>
          </a:p>
          <a:p>
            <a:pPr indent="256032">
              <a:lnSpc>
                <a:spcPct val="160000"/>
              </a:lnSpc>
              <a:spcAft>
                <a:spcPts val="600"/>
              </a:spcAft>
            </a:pPr>
            <a:r>
              <a:rPr lang="en-US" altLang="zh-CN" dirty="0"/>
              <a:t>21 century, ImageNet 14million 20,00 classes picture are tagged and I:SVRC is popular</a:t>
            </a:r>
          </a:p>
          <a:p>
            <a:pPr indent="256032">
              <a:lnSpc>
                <a:spcPct val="160000"/>
              </a:lnSpc>
              <a:spcAft>
                <a:spcPts val="600"/>
              </a:spcAft>
            </a:pPr>
            <a:endParaRPr lang="en-US" altLang="zh-CN" dirty="0"/>
          </a:p>
        </p:txBody>
      </p:sp>
    </p:spTree>
    <p:extLst>
      <p:ext uri="{BB962C8B-B14F-4D97-AF65-F5344CB8AC3E}">
        <p14:creationId xmlns:p14="http://schemas.microsoft.com/office/powerpoint/2010/main" val="3684571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1.2.2 2012 the new start of CV</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ILSVRC first few years: hand design features + coding + SVM, 2010 28%</a:t>
            </a:r>
          </a:p>
          <a:p>
            <a:pPr indent="256032">
              <a:lnSpc>
                <a:spcPct val="160000"/>
              </a:lnSpc>
              <a:spcAft>
                <a:spcPts val="600"/>
              </a:spcAft>
            </a:pPr>
            <a:r>
              <a:rPr lang="en-US" altLang="zh-CN" dirty="0"/>
              <a:t>2012, </a:t>
            </a:r>
            <a:r>
              <a:rPr lang="en-US" altLang="zh-CN" dirty="0" err="1"/>
              <a:t>alex</a:t>
            </a:r>
            <a:r>
              <a:rPr lang="en-US" altLang="zh-CN" dirty="0"/>
              <a:t> </a:t>
            </a:r>
            <a:r>
              <a:rPr lang="en-US" altLang="zh-CN" dirty="0" err="1"/>
              <a:t>Krizhevsky</a:t>
            </a:r>
            <a:r>
              <a:rPr lang="en-US" altLang="zh-CN" dirty="0"/>
              <a:t>, </a:t>
            </a:r>
            <a:r>
              <a:rPr lang="en-US" altLang="zh-CN" dirty="0" err="1"/>
              <a:t>CNN+CUDA+relu</a:t>
            </a:r>
            <a:r>
              <a:rPr lang="en-US" altLang="zh-CN" dirty="0"/>
              <a:t> =</a:t>
            </a:r>
            <a:r>
              <a:rPr lang="en-US" altLang="zh-CN" dirty="0" err="1"/>
              <a:t>alexNet</a:t>
            </a:r>
            <a:r>
              <a:rPr lang="en-US" altLang="zh-CN" dirty="0"/>
              <a:t>, 15.3% </a:t>
            </a:r>
          </a:p>
          <a:p>
            <a:pPr indent="0">
              <a:lnSpc>
                <a:spcPct val="160000"/>
              </a:lnSpc>
              <a:spcAft>
                <a:spcPts val="600"/>
              </a:spcAft>
              <a:buNone/>
            </a:pPr>
            <a:endParaRPr lang="en-US" altLang="zh-CN" dirty="0"/>
          </a:p>
        </p:txBody>
      </p:sp>
    </p:spTree>
    <p:extLst>
      <p:ext uri="{BB962C8B-B14F-4D97-AF65-F5344CB8AC3E}">
        <p14:creationId xmlns:p14="http://schemas.microsoft.com/office/powerpoint/2010/main" val="2117592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1.2.3 CV application</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55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Security: face and finger print recognition </a:t>
            </a:r>
          </a:p>
          <a:p>
            <a:pPr indent="256032">
              <a:lnSpc>
                <a:spcPct val="160000"/>
              </a:lnSpc>
              <a:spcAft>
                <a:spcPts val="600"/>
              </a:spcAft>
            </a:pPr>
            <a:r>
              <a:rPr lang="en-US" altLang="zh-CN" dirty="0"/>
              <a:t>Transportation: car plate recognition, car driving assistant</a:t>
            </a:r>
          </a:p>
          <a:p>
            <a:pPr indent="256032">
              <a:lnSpc>
                <a:spcPct val="160000"/>
              </a:lnSpc>
              <a:spcAft>
                <a:spcPts val="600"/>
              </a:spcAft>
            </a:pPr>
            <a:r>
              <a:rPr lang="en-US" altLang="zh-CN" dirty="0"/>
              <a:t>Industry: defects, classification, 3D rebuild</a:t>
            </a:r>
          </a:p>
          <a:p>
            <a:pPr indent="256032">
              <a:lnSpc>
                <a:spcPct val="160000"/>
              </a:lnSpc>
              <a:spcAft>
                <a:spcPts val="600"/>
              </a:spcAft>
            </a:pPr>
            <a:r>
              <a:rPr lang="en-US" altLang="zh-CN" dirty="0"/>
              <a:t>Online: recommendation, picture capturing, OCR</a:t>
            </a:r>
          </a:p>
          <a:p>
            <a:pPr indent="256032">
              <a:lnSpc>
                <a:spcPct val="160000"/>
              </a:lnSpc>
              <a:spcAft>
                <a:spcPts val="600"/>
              </a:spcAft>
            </a:pPr>
            <a:r>
              <a:rPr lang="en-US" altLang="zh-CN" dirty="0"/>
              <a:t>Search: </a:t>
            </a:r>
          </a:p>
          <a:p>
            <a:pPr indent="256032">
              <a:lnSpc>
                <a:spcPct val="160000"/>
              </a:lnSpc>
              <a:spcAft>
                <a:spcPts val="600"/>
              </a:spcAft>
            </a:pPr>
            <a:r>
              <a:rPr lang="en-US" altLang="zh-CN" dirty="0"/>
              <a:t>Gaming</a:t>
            </a:r>
          </a:p>
          <a:p>
            <a:pPr indent="256032">
              <a:lnSpc>
                <a:spcPct val="160000"/>
              </a:lnSpc>
              <a:spcAft>
                <a:spcPts val="600"/>
              </a:spcAft>
            </a:pPr>
            <a:r>
              <a:rPr lang="en-US" altLang="zh-CN" dirty="0"/>
              <a:t>Robot : vision interact with </a:t>
            </a:r>
            <a:r>
              <a:rPr lang="en-US" altLang="zh-CN" dirty="0" err="1"/>
              <a:t>envirment</a:t>
            </a:r>
            <a:endParaRPr lang="en-US" altLang="zh-CN" dirty="0"/>
          </a:p>
          <a:p>
            <a:pPr indent="256032">
              <a:lnSpc>
                <a:spcPct val="160000"/>
              </a:lnSpc>
              <a:spcAft>
                <a:spcPts val="600"/>
              </a:spcAft>
            </a:pPr>
            <a:r>
              <a:rPr lang="en-US" altLang="zh-CN" dirty="0"/>
              <a:t>Sport: </a:t>
            </a:r>
          </a:p>
          <a:p>
            <a:pPr indent="256032">
              <a:lnSpc>
                <a:spcPct val="160000"/>
              </a:lnSpc>
              <a:spcAft>
                <a:spcPts val="600"/>
              </a:spcAft>
            </a:pPr>
            <a:r>
              <a:rPr lang="en-US" altLang="zh-CN" dirty="0" err="1"/>
              <a:t>Madical</a:t>
            </a:r>
            <a:r>
              <a:rPr lang="en-US" altLang="zh-CN" dirty="0"/>
              <a:t> CT tomography</a:t>
            </a:r>
            <a:r>
              <a:rPr lang="zh-CN" altLang="en-US" dirty="0"/>
              <a:t>， </a:t>
            </a:r>
            <a:r>
              <a:rPr lang="en-US" altLang="zh-CN" dirty="0"/>
              <a:t>MRI magnetic </a:t>
            </a:r>
            <a:r>
              <a:rPr lang="en-US" altLang="zh-CN" dirty="0" err="1"/>
              <a:t>resonnant</a:t>
            </a:r>
            <a:r>
              <a:rPr lang="zh-CN" altLang="en-US" dirty="0"/>
              <a:t> </a:t>
            </a:r>
            <a:r>
              <a:rPr lang="en-US" altLang="zh-CN" dirty="0"/>
              <a:t>image</a:t>
            </a:r>
          </a:p>
          <a:p>
            <a:pPr indent="256032">
              <a:lnSpc>
                <a:spcPct val="160000"/>
              </a:lnSpc>
              <a:spcAft>
                <a:spcPts val="600"/>
              </a:spcAft>
            </a:pPr>
            <a:endParaRPr lang="en-US" altLang="zh-CN" dirty="0"/>
          </a:p>
        </p:txBody>
      </p:sp>
    </p:spTree>
    <p:extLst>
      <p:ext uri="{BB962C8B-B14F-4D97-AF65-F5344CB8AC3E}">
        <p14:creationId xmlns:p14="http://schemas.microsoft.com/office/powerpoint/2010/main" val="662225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1.2.3CV </a:t>
            </a:r>
            <a:r>
              <a:rPr lang="en-GB" altLang="x-none" b="1" dirty="0" err="1">
                <a:solidFill>
                  <a:srgbClr val="0000FF"/>
                </a:solidFill>
              </a:rPr>
              <a:t>pakage</a:t>
            </a:r>
            <a:r>
              <a:rPr lang="en-GB" altLang="x-none" b="1" dirty="0">
                <a:solidFill>
                  <a:srgbClr val="0000FF"/>
                </a:solidFill>
              </a:rPr>
              <a:t> </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indent="256032">
              <a:lnSpc>
                <a:spcPct val="160000"/>
              </a:lnSpc>
              <a:spcAft>
                <a:spcPts val="600"/>
              </a:spcAft>
            </a:pPr>
            <a:r>
              <a:rPr lang="en-US" altLang="zh-CN" dirty="0"/>
              <a:t>OpenCV, intel, C++ and support python</a:t>
            </a:r>
          </a:p>
          <a:p>
            <a:pPr lvl="1" indent="256032">
              <a:lnSpc>
                <a:spcPct val="160000"/>
              </a:lnSpc>
              <a:spcAft>
                <a:spcPts val="600"/>
              </a:spcAft>
            </a:pPr>
            <a:r>
              <a:rPr lang="en-US" altLang="zh-CN" dirty="0" err="1"/>
              <a:t>Matlab</a:t>
            </a:r>
            <a:r>
              <a:rPr lang="en-US" altLang="zh-CN" dirty="0"/>
              <a:t> cv toolkit</a:t>
            </a:r>
          </a:p>
          <a:p>
            <a:pPr lvl="1" indent="256032">
              <a:lnSpc>
                <a:spcPct val="160000"/>
              </a:lnSpc>
              <a:spcAft>
                <a:spcPts val="600"/>
              </a:spcAft>
            </a:pPr>
            <a:r>
              <a:rPr lang="en-US" altLang="zh-CN" dirty="0" err="1"/>
              <a:t>SimpleCV</a:t>
            </a:r>
            <a:r>
              <a:rPr lang="en-US" altLang="zh-CN" dirty="0"/>
              <a:t> python, based on OpenCV PIL</a:t>
            </a:r>
          </a:p>
          <a:p>
            <a:pPr lvl="1" indent="256032">
              <a:lnSpc>
                <a:spcPct val="160000"/>
              </a:lnSpc>
              <a:spcAft>
                <a:spcPts val="600"/>
              </a:spcAft>
            </a:pPr>
            <a:r>
              <a:rPr lang="en-US" altLang="zh-CN" dirty="0"/>
              <a:t>CCV</a:t>
            </a:r>
          </a:p>
        </p:txBody>
      </p:sp>
    </p:spTree>
    <p:extLst>
      <p:ext uri="{BB962C8B-B14F-4D97-AF65-F5344CB8AC3E}">
        <p14:creationId xmlns:p14="http://schemas.microsoft.com/office/powerpoint/2010/main" val="2772879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a:t>
            </a:r>
            <a:r>
              <a:rPr lang="en-US" altLang="zh-CN" b="1" dirty="0">
                <a:solidFill>
                  <a:srgbClr val="0000FF"/>
                </a:solidFill>
              </a:rPr>
              <a:t>3 DL based CV</a:t>
            </a:r>
          </a:p>
          <a:p>
            <a:r>
              <a:rPr lang="en-US" altLang="zh-CN" b="1" dirty="0">
                <a:solidFill>
                  <a:srgbClr val="0000FF"/>
                </a:solidFill>
              </a:rPr>
              <a:t>1.3.1 from ImageNet to AlphaGo</a:t>
            </a:r>
            <a:endParaRPr lang="en-GB" altLang="x-none" b="1" dirty="0">
              <a:solidFill>
                <a:srgbClr val="0000FF"/>
              </a:solidFill>
            </a:endParaRP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2013</a:t>
            </a:r>
            <a:r>
              <a:rPr lang="zh-CN" altLang="en-US" dirty="0"/>
              <a:t>， </a:t>
            </a:r>
            <a:r>
              <a:rPr lang="en-US" altLang="zh-CN" dirty="0"/>
              <a:t>Mathew</a:t>
            </a:r>
            <a:r>
              <a:rPr lang="zh-CN" altLang="en-US" dirty="0"/>
              <a:t> </a:t>
            </a:r>
            <a:r>
              <a:rPr lang="en-US" altLang="zh-CN" dirty="0" err="1"/>
              <a:t>Zeiler</a:t>
            </a:r>
            <a:r>
              <a:rPr lang="en-US" altLang="zh-CN" dirty="0"/>
              <a:t>  11.7%</a:t>
            </a:r>
          </a:p>
          <a:p>
            <a:pPr indent="256032">
              <a:lnSpc>
                <a:spcPct val="160000"/>
              </a:lnSpc>
              <a:spcAft>
                <a:spcPts val="600"/>
              </a:spcAft>
            </a:pPr>
            <a:r>
              <a:rPr lang="en-US" altLang="zh-CN" dirty="0"/>
              <a:t>2014</a:t>
            </a:r>
            <a:r>
              <a:rPr lang="zh-CN" altLang="en-US" dirty="0"/>
              <a:t>， </a:t>
            </a:r>
            <a:r>
              <a:rPr lang="en-US" altLang="zh-CN" dirty="0"/>
              <a:t>google Christian 6.66% </a:t>
            </a:r>
            <a:r>
              <a:rPr lang="en-US" altLang="zh-CN" dirty="0" err="1"/>
              <a:t>googleNet</a:t>
            </a:r>
            <a:endParaRPr lang="en-US" altLang="zh-CN" dirty="0"/>
          </a:p>
          <a:p>
            <a:pPr indent="256032">
              <a:lnSpc>
                <a:spcPct val="160000"/>
              </a:lnSpc>
              <a:spcAft>
                <a:spcPts val="600"/>
              </a:spcAft>
            </a:pPr>
            <a:r>
              <a:rPr lang="en-US" altLang="zh-CN" dirty="0"/>
              <a:t>2015</a:t>
            </a:r>
            <a:r>
              <a:rPr lang="zh-CN" altLang="en-US" dirty="0"/>
              <a:t>， </a:t>
            </a:r>
            <a:r>
              <a:rPr lang="en-US" altLang="zh-CN" dirty="0"/>
              <a:t>Microsoft </a:t>
            </a:r>
            <a:r>
              <a:rPr lang="en-US" altLang="zh-CN" dirty="0" err="1"/>
              <a:t>Hemingkai</a:t>
            </a:r>
            <a:r>
              <a:rPr lang="en-US" altLang="zh-CN" dirty="0"/>
              <a:t> deep residual Net, 3.5% with 152 deep network</a:t>
            </a:r>
          </a:p>
          <a:p>
            <a:pPr indent="256032">
              <a:lnSpc>
                <a:spcPct val="160000"/>
              </a:lnSpc>
              <a:spcAft>
                <a:spcPts val="600"/>
              </a:spcAft>
            </a:pPr>
            <a:r>
              <a:rPr lang="en-US" altLang="zh-CN" dirty="0"/>
              <a:t>Human 5%</a:t>
            </a:r>
          </a:p>
          <a:p>
            <a:pPr indent="256032">
              <a:lnSpc>
                <a:spcPct val="160000"/>
              </a:lnSpc>
              <a:spcAft>
                <a:spcPts val="600"/>
              </a:spcAft>
            </a:pPr>
            <a:r>
              <a:rPr lang="en-US" altLang="zh-CN" dirty="0"/>
              <a:t>LFW human 97.5% vs 99.5%</a:t>
            </a:r>
          </a:p>
        </p:txBody>
      </p:sp>
    </p:spTree>
    <p:extLst>
      <p:ext uri="{BB962C8B-B14F-4D97-AF65-F5344CB8AC3E}">
        <p14:creationId xmlns:p14="http://schemas.microsoft.com/office/powerpoint/2010/main" val="95067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a:t>
            </a:r>
            <a:r>
              <a:rPr lang="en-US" altLang="zh-CN" b="1" dirty="0">
                <a:solidFill>
                  <a:srgbClr val="0000FF"/>
                </a:solidFill>
              </a:rPr>
              <a:t>3.2 GPU</a:t>
            </a:r>
            <a:r>
              <a:rPr lang="zh-CN" altLang="en-US" b="1" dirty="0">
                <a:solidFill>
                  <a:srgbClr val="0000FF"/>
                </a:solidFill>
              </a:rPr>
              <a:t> </a:t>
            </a:r>
            <a:r>
              <a:rPr lang="en-US" altLang="zh-CN" b="1" dirty="0">
                <a:solidFill>
                  <a:srgbClr val="0000FF"/>
                </a:solidFill>
              </a:rPr>
              <a:t>and</a:t>
            </a:r>
            <a:r>
              <a:rPr lang="zh-CN" altLang="en-US" b="1" dirty="0">
                <a:solidFill>
                  <a:srgbClr val="0000FF"/>
                </a:solidFill>
              </a:rPr>
              <a:t> </a:t>
            </a:r>
            <a:r>
              <a:rPr lang="en-US" altLang="zh-CN" b="1" dirty="0">
                <a:solidFill>
                  <a:srgbClr val="0000FF"/>
                </a:solidFill>
              </a:rPr>
              <a:t>parallel computing – DL and CV accelerator</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Better performance for big data</a:t>
            </a:r>
          </a:p>
          <a:p>
            <a:pPr indent="256032">
              <a:lnSpc>
                <a:spcPct val="160000"/>
              </a:lnSpc>
              <a:spcAft>
                <a:spcPts val="600"/>
              </a:spcAft>
            </a:pPr>
            <a:r>
              <a:rPr lang="en-US" altLang="zh-CN" dirty="0"/>
              <a:t>1999 </a:t>
            </a:r>
            <a:r>
              <a:rPr lang="en-US" altLang="zh-CN" dirty="0" err="1"/>
              <a:t>nvidia</a:t>
            </a:r>
            <a:r>
              <a:rPr lang="en-US" altLang="zh-CN" dirty="0"/>
              <a:t> </a:t>
            </a:r>
            <a:r>
              <a:rPr lang="en-US" altLang="zh-CN" dirty="0" err="1"/>
              <a:t>Geforce</a:t>
            </a:r>
            <a:r>
              <a:rPr lang="en-US" altLang="zh-CN" dirty="0"/>
              <a:t> GPU and 2002 GPGPU CUDA</a:t>
            </a:r>
          </a:p>
          <a:p>
            <a:pPr indent="256032">
              <a:lnSpc>
                <a:spcPct val="160000"/>
              </a:lnSpc>
              <a:spcAft>
                <a:spcPts val="600"/>
              </a:spcAft>
            </a:pPr>
            <a:r>
              <a:rPr lang="en-US" altLang="zh-CN" dirty="0" err="1"/>
              <a:t>Geforce</a:t>
            </a:r>
            <a:r>
              <a:rPr lang="en-US" altLang="zh-CN" dirty="0"/>
              <a:t>  GTX 580 for video and Tesla M P serial for computing </a:t>
            </a:r>
          </a:p>
        </p:txBody>
      </p:sp>
    </p:spTree>
    <p:extLst>
      <p:ext uri="{BB962C8B-B14F-4D97-AF65-F5344CB8AC3E}">
        <p14:creationId xmlns:p14="http://schemas.microsoft.com/office/powerpoint/2010/main" val="26366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D86B6-A8E1-4CBD-B4AE-34FAD737D8F0}"/>
              </a:ext>
            </a:extLst>
          </p:cNvPr>
          <p:cNvSpPr>
            <a:spLocks noGrp="1"/>
          </p:cNvSpPr>
          <p:nvPr>
            <p:ph type="title"/>
          </p:nvPr>
        </p:nvSpPr>
        <p:spPr>
          <a:xfrm>
            <a:off x="722313" y="1295400"/>
            <a:ext cx="7772400" cy="1362075"/>
          </a:xfrm>
        </p:spPr>
        <p:txBody>
          <a:bodyPr/>
          <a:lstStyle/>
          <a:p>
            <a:pPr algn="ctr"/>
            <a:r>
              <a:rPr lang="en-US" altLang="zh-CN" dirty="0"/>
              <a:t>Part 1 </a:t>
            </a:r>
            <a:endParaRPr lang="zh-CN" altLang="en-US" dirty="0"/>
          </a:p>
        </p:txBody>
      </p:sp>
      <p:sp>
        <p:nvSpPr>
          <p:cNvPr id="3" name="文本占位符 2">
            <a:extLst>
              <a:ext uri="{FF2B5EF4-FFF2-40B4-BE49-F238E27FC236}">
                <a16:creationId xmlns:a16="http://schemas.microsoft.com/office/drawing/2014/main" id="{AE1C8C19-4E5E-4CCC-B8A7-640E1BE3EA1E}"/>
              </a:ext>
            </a:extLst>
          </p:cNvPr>
          <p:cNvSpPr>
            <a:spLocks noGrp="1"/>
          </p:cNvSpPr>
          <p:nvPr>
            <p:ph type="body" idx="1"/>
          </p:nvPr>
        </p:nvSpPr>
        <p:spPr>
          <a:xfrm>
            <a:off x="722313" y="2681288"/>
            <a:ext cx="7772400" cy="1509712"/>
          </a:xfrm>
        </p:spPr>
        <p:txBody>
          <a:bodyPr>
            <a:noAutofit/>
          </a:bodyPr>
          <a:lstStyle/>
          <a:p>
            <a:pPr algn="ctr"/>
            <a:r>
              <a:rPr lang="en-US" altLang="zh-CN" sz="4800" b="1" dirty="0"/>
              <a:t>Basics</a:t>
            </a:r>
          </a:p>
          <a:p>
            <a:pPr algn="ctr"/>
            <a:r>
              <a:rPr lang="en-US" altLang="zh-CN" sz="4800" b="1" dirty="0"/>
              <a:t> </a:t>
            </a:r>
          </a:p>
          <a:p>
            <a:pPr algn="ctr"/>
            <a:r>
              <a:rPr lang="en-US" altLang="zh-CN" sz="4800" b="1" dirty="0"/>
              <a:t> </a:t>
            </a:r>
            <a:endParaRPr lang="zh-CN" altLang="en-US" sz="4800" dirty="0"/>
          </a:p>
        </p:txBody>
      </p:sp>
    </p:spTree>
    <p:extLst>
      <p:ext uri="{BB962C8B-B14F-4D97-AF65-F5344CB8AC3E}">
        <p14:creationId xmlns:p14="http://schemas.microsoft.com/office/powerpoint/2010/main" val="2130480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1.3.3 CNN based CV</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4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Pic classification, from MNIST to ImageNet</a:t>
            </a:r>
          </a:p>
          <a:p>
            <a:pPr indent="256032">
              <a:lnSpc>
                <a:spcPct val="160000"/>
              </a:lnSpc>
              <a:spcAft>
                <a:spcPts val="600"/>
              </a:spcAft>
            </a:pPr>
            <a:r>
              <a:rPr lang="en-US" altLang="zh-CN" dirty="0"/>
              <a:t>Object Detection</a:t>
            </a:r>
            <a:r>
              <a:rPr lang="zh-CN" altLang="en-US" dirty="0"/>
              <a:t>： </a:t>
            </a:r>
            <a:r>
              <a:rPr lang="en-US" altLang="zh-CN" dirty="0"/>
              <a:t>the location of object</a:t>
            </a:r>
          </a:p>
          <a:p>
            <a:pPr indent="256032">
              <a:lnSpc>
                <a:spcPct val="160000"/>
              </a:lnSpc>
              <a:spcAft>
                <a:spcPts val="600"/>
              </a:spcAft>
            </a:pPr>
            <a:r>
              <a:rPr lang="en-US" altLang="zh-CN" dirty="0"/>
              <a:t>Face </a:t>
            </a:r>
            <a:r>
              <a:rPr lang="en-US" altLang="zh-CN" dirty="0" err="1"/>
              <a:t>recogn</a:t>
            </a:r>
            <a:r>
              <a:rPr lang="en-US" altLang="zh-CN" dirty="0"/>
              <a:t>: metric learning, LFW, 99.5 vs human 97.5%</a:t>
            </a:r>
          </a:p>
          <a:p>
            <a:pPr indent="256032">
              <a:lnSpc>
                <a:spcPct val="160000"/>
              </a:lnSpc>
              <a:spcAft>
                <a:spcPts val="600"/>
              </a:spcAft>
            </a:pPr>
            <a:r>
              <a:rPr lang="en-US" altLang="zh-CN" dirty="0"/>
              <a:t>Pic search content based image retrial</a:t>
            </a:r>
          </a:p>
          <a:p>
            <a:pPr indent="256032">
              <a:lnSpc>
                <a:spcPct val="160000"/>
              </a:lnSpc>
              <a:spcAft>
                <a:spcPts val="600"/>
              </a:spcAft>
            </a:pPr>
            <a:r>
              <a:rPr lang="en-US" altLang="zh-CN" dirty="0"/>
              <a:t>Pic slicing: object detection, photoshop magic, </a:t>
            </a:r>
            <a:r>
              <a:rPr lang="en-US" altLang="zh-CN" dirty="0" err="1"/>
              <a:t>Kmeans</a:t>
            </a:r>
            <a:r>
              <a:rPr lang="en-US" altLang="zh-CN" dirty="0"/>
              <a:t>, </a:t>
            </a:r>
            <a:r>
              <a:rPr lang="en-US" altLang="zh-CN" dirty="0" err="1"/>
              <a:t>minimux</a:t>
            </a:r>
            <a:r>
              <a:rPr lang="en-US" altLang="zh-CN" dirty="0"/>
              <a:t> power graph cut/</a:t>
            </a:r>
            <a:r>
              <a:rPr lang="en-US" altLang="zh-CN" dirty="0" err="1"/>
              <a:t>grabcut</a:t>
            </a:r>
            <a:r>
              <a:rPr lang="en-US" altLang="zh-CN" dirty="0"/>
              <a:t>, conditional random field, DL content based Fully convolutional networks, </a:t>
            </a:r>
            <a:r>
              <a:rPr lang="en-US" altLang="zh-CN" dirty="0" err="1"/>
              <a:t>facebook</a:t>
            </a:r>
            <a:r>
              <a:rPr lang="en-US" altLang="zh-CN" dirty="0"/>
              <a:t> </a:t>
            </a:r>
            <a:r>
              <a:rPr lang="en-US" altLang="zh-CN" dirty="0" err="1"/>
              <a:t>deepmask</a:t>
            </a:r>
            <a:r>
              <a:rPr lang="en-US" altLang="zh-CN" dirty="0"/>
              <a:t> and sharp mask</a:t>
            </a:r>
          </a:p>
          <a:p>
            <a:pPr indent="256032">
              <a:lnSpc>
                <a:spcPct val="160000"/>
              </a:lnSpc>
              <a:spcAft>
                <a:spcPts val="600"/>
              </a:spcAft>
            </a:pPr>
            <a:r>
              <a:rPr lang="en-US" altLang="zh-CN" dirty="0"/>
              <a:t>Video </a:t>
            </a:r>
            <a:r>
              <a:rPr lang="en-US" altLang="zh-CN" dirty="0" err="1"/>
              <a:t>recogn</a:t>
            </a:r>
            <a:r>
              <a:rPr lang="en-US" altLang="zh-CN" dirty="0"/>
              <a:t>: 2014 sport-1M of </a:t>
            </a:r>
            <a:r>
              <a:rPr lang="en-US" altLang="zh-CN" dirty="0" err="1"/>
              <a:t>youtube</a:t>
            </a:r>
            <a:r>
              <a:rPr lang="en-US" altLang="zh-CN" dirty="0"/>
              <a:t> tagged video</a:t>
            </a:r>
          </a:p>
          <a:p>
            <a:pPr indent="256032">
              <a:lnSpc>
                <a:spcPct val="160000"/>
              </a:lnSpc>
              <a:spcAft>
                <a:spcPts val="600"/>
              </a:spcAft>
            </a:pPr>
            <a:r>
              <a:rPr lang="en-US" altLang="zh-CN" dirty="0"/>
              <a:t>2014 oxford visual geometry group two stream, </a:t>
            </a:r>
            <a:r>
              <a:rPr lang="en-US" altLang="zh-CN" dirty="0" err="1"/>
              <a:t>marryland</a:t>
            </a:r>
            <a:r>
              <a:rPr lang="en-US" altLang="zh-CN" dirty="0"/>
              <a:t> university LSTM 3 stream with audio </a:t>
            </a:r>
          </a:p>
          <a:p>
            <a:pPr indent="256032">
              <a:lnSpc>
                <a:spcPct val="160000"/>
              </a:lnSpc>
              <a:spcAft>
                <a:spcPts val="600"/>
              </a:spcAft>
            </a:pPr>
            <a:r>
              <a:rPr lang="en-US" altLang="zh-CN" dirty="0"/>
              <a:t>2016 </a:t>
            </a:r>
            <a:r>
              <a:rPr lang="en-US" altLang="zh-CN" dirty="0" err="1"/>
              <a:t>eder</a:t>
            </a:r>
            <a:r>
              <a:rPr lang="en-US" altLang="zh-CN" dirty="0"/>
              <a:t>  and </a:t>
            </a:r>
            <a:r>
              <a:rPr lang="en-US" altLang="zh-CN" dirty="0" err="1"/>
              <a:t>holtz</a:t>
            </a:r>
            <a:r>
              <a:rPr lang="en-US" altLang="zh-CN" dirty="0"/>
              <a:t>  </a:t>
            </a:r>
            <a:r>
              <a:rPr lang="en-US" altLang="zh-CN" dirty="0" err="1"/>
              <a:t>gan</a:t>
            </a:r>
            <a:r>
              <a:rPr lang="en-US" altLang="zh-CN" dirty="0"/>
              <a:t> for </a:t>
            </a:r>
            <a:r>
              <a:rPr lang="en-US" altLang="zh-CN" dirty="0" err="1"/>
              <a:t>dedimensition</a:t>
            </a:r>
            <a:endParaRPr lang="en-US" altLang="zh-CN" dirty="0"/>
          </a:p>
          <a:p>
            <a:pPr indent="256032">
              <a:lnSpc>
                <a:spcPct val="160000"/>
              </a:lnSpc>
              <a:spcAft>
                <a:spcPts val="600"/>
              </a:spcAft>
            </a:pPr>
            <a:r>
              <a:rPr lang="en-US" altLang="zh-CN" dirty="0"/>
              <a:t>Prisma merge: </a:t>
            </a:r>
            <a:r>
              <a:rPr lang="en-US" altLang="zh-CN" dirty="0" err="1"/>
              <a:t>leon</a:t>
            </a:r>
            <a:r>
              <a:rPr lang="en-US" altLang="zh-CN" dirty="0"/>
              <a:t> a neural </a:t>
            </a:r>
            <a:r>
              <a:rPr lang="en-US" altLang="zh-CN" dirty="0" err="1"/>
              <a:t>algorithsm</a:t>
            </a:r>
            <a:r>
              <a:rPr lang="en-US" altLang="zh-CN" dirty="0"/>
              <a:t> of </a:t>
            </a:r>
            <a:r>
              <a:rPr lang="en-US" altLang="zh-CN" dirty="0" err="1"/>
              <a:t>artistics</a:t>
            </a:r>
            <a:r>
              <a:rPr lang="en-US" altLang="zh-CN" dirty="0"/>
              <a:t> style  </a:t>
            </a:r>
          </a:p>
          <a:p>
            <a:pPr indent="256032">
              <a:lnSpc>
                <a:spcPct val="160000"/>
              </a:lnSpc>
              <a:spcAft>
                <a:spcPts val="600"/>
              </a:spcAft>
            </a:pPr>
            <a:endParaRPr lang="en-US" altLang="zh-CN" dirty="0"/>
          </a:p>
          <a:p>
            <a:pPr indent="256032">
              <a:lnSpc>
                <a:spcPct val="160000"/>
              </a:lnSpc>
              <a:spcAft>
                <a:spcPts val="600"/>
              </a:spcAft>
            </a:pPr>
            <a:endParaRPr lang="en-US" altLang="zh-CN" dirty="0"/>
          </a:p>
          <a:p>
            <a:pPr indent="256032">
              <a:lnSpc>
                <a:spcPct val="160000"/>
              </a:lnSpc>
              <a:spcAft>
                <a:spcPts val="600"/>
              </a:spcAft>
            </a:pPr>
            <a:endParaRPr lang="en-US" altLang="zh-CN" dirty="0"/>
          </a:p>
        </p:txBody>
      </p:sp>
    </p:spTree>
    <p:extLst>
      <p:ext uri="{BB962C8B-B14F-4D97-AF65-F5344CB8AC3E}">
        <p14:creationId xmlns:p14="http://schemas.microsoft.com/office/powerpoint/2010/main" val="283556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1.1.10 the DL framework</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endParaRPr lang="en-US" altLang="zh-CN" dirty="0"/>
          </a:p>
        </p:txBody>
      </p:sp>
    </p:spTree>
    <p:extLst>
      <p:ext uri="{BB962C8B-B14F-4D97-AF65-F5344CB8AC3E}">
        <p14:creationId xmlns:p14="http://schemas.microsoft.com/office/powerpoint/2010/main" val="1113894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a:t>
            </a:r>
            <a:r>
              <a:rPr lang="zh-CN" altLang="en-US" b="1" dirty="0">
                <a:solidFill>
                  <a:srgbClr val="0000FF"/>
                </a:solidFill>
              </a:rPr>
              <a:t>作业</a:t>
            </a:r>
            <a:r>
              <a:rPr lang="en-US" altLang="zh-CN" b="1" dirty="0">
                <a:solidFill>
                  <a:srgbClr val="0000FF"/>
                </a:solidFill>
              </a:rPr>
              <a:t>1</a:t>
            </a:r>
            <a:endParaRPr lang="en-GB" altLang="x-none" b="1" dirty="0">
              <a:solidFill>
                <a:srgbClr val="0000FF"/>
              </a:solidFill>
            </a:endParaRP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85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zh-CN" altLang="en-US" dirty="0"/>
              <a:t>线性变换</a:t>
            </a:r>
            <a:r>
              <a:rPr lang="en-US" altLang="zh-CN" dirty="0"/>
              <a:t>f, Additivity</a:t>
            </a:r>
            <a:r>
              <a:rPr lang="zh-CN" altLang="en-US" dirty="0"/>
              <a:t>：</a:t>
            </a:r>
            <a:r>
              <a:rPr lang="en-US" altLang="zh-CN" dirty="0"/>
              <a:t>f(V+U)=f(v)+f(u); homogeneity f(</a:t>
            </a:r>
            <a:r>
              <a:rPr lang="en-US" altLang="zh-CN" dirty="0" err="1"/>
              <a:t>aV</a:t>
            </a:r>
            <a:r>
              <a:rPr lang="en-US" altLang="zh-CN" dirty="0"/>
              <a:t>)=</a:t>
            </a:r>
            <a:r>
              <a:rPr lang="en-US" altLang="zh-CN" dirty="0" err="1"/>
              <a:t>af</a:t>
            </a:r>
            <a:r>
              <a:rPr lang="en-US" altLang="zh-CN" dirty="0"/>
              <a:t>(V)</a:t>
            </a:r>
          </a:p>
          <a:p>
            <a:pPr indent="256032">
              <a:lnSpc>
                <a:spcPct val="160000"/>
              </a:lnSpc>
              <a:spcAft>
                <a:spcPts val="600"/>
              </a:spcAft>
            </a:pPr>
            <a:r>
              <a:rPr lang="zh-CN" altLang="en-US" dirty="0"/>
              <a:t>证明变</a:t>
            </a:r>
            <a:r>
              <a:rPr lang="en-US" altLang="zh-CN" dirty="0"/>
              <a:t>f</a:t>
            </a:r>
            <a:r>
              <a:rPr lang="zh-CN" altLang="en-US" dirty="0"/>
              <a:t>（</a:t>
            </a:r>
            <a:r>
              <a:rPr lang="en-US" altLang="zh-CN" dirty="0"/>
              <a:t>X</a:t>
            </a:r>
            <a:r>
              <a:rPr lang="zh-CN" altLang="en-US" dirty="0"/>
              <a:t>）</a:t>
            </a:r>
            <a:r>
              <a:rPr lang="en-US" altLang="zh-CN" dirty="0"/>
              <a:t>= AX +b </a:t>
            </a:r>
            <a:r>
              <a:rPr lang="zh-CN" altLang="en-US" dirty="0"/>
              <a:t>不是线性变换</a:t>
            </a:r>
            <a:endParaRPr lang="en-US" altLang="zh-CN" dirty="0"/>
          </a:p>
          <a:p>
            <a:pPr indent="256032">
              <a:lnSpc>
                <a:spcPct val="160000"/>
              </a:lnSpc>
              <a:spcAft>
                <a:spcPts val="600"/>
              </a:spcAft>
            </a:pPr>
            <a:r>
              <a:rPr lang="en-US" altLang="zh-CN" dirty="0"/>
              <a:t>f(X+Y)= A(X+Y) + b  </a:t>
            </a:r>
            <a:r>
              <a:rPr lang="zh-CN" altLang="en-US" dirty="0"/>
              <a:t>不等 </a:t>
            </a:r>
            <a:r>
              <a:rPr lang="en-US" altLang="zh-CN" dirty="0"/>
              <a:t>f</a:t>
            </a:r>
            <a:r>
              <a:rPr lang="zh-CN" altLang="en-US" dirty="0"/>
              <a:t>（</a:t>
            </a:r>
            <a:r>
              <a:rPr lang="en-US" altLang="zh-CN" dirty="0"/>
              <a:t>X</a:t>
            </a:r>
            <a:r>
              <a:rPr lang="zh-CN" altLang="en-US" dirty="0"/>
              <a:t>）</a:t>
            </a:r>
            <a:r>
              <a:rPr lang="en-US" altLang="zh-CN" dirty="0"/>
              <a:t>+  f(Y)   </a:t>
            </a:r>
          </a:p>
          <a:p>
            <a:pPr indent="256032">
              <a:lnSpc>
                <a:spcPct val="160000"/>
              </a:lnSpc>
              <a:spcAft>
                <a:spcPts val="600"/>
              </a:spcAft>
            </a:pPr>
            <a:r>
              <a:rPr lang="en-US" altLang="zh-CN" dirty="0"/>
              <a:t> </a:t>
            </a:r>
            <a:r>
              <a:rPr lang="zh-CN" altLang="en-US" dirty="0"/>
              <a:t>不符合可加性，称为仿射变换</a:t>
            </a:r>
            <a:endParaRPr lang="en-US" altLang="zh-CN" dirty="0"/>
          </a:p>
          <a:p>
            <a:pPr indent="256032">
              <a:lnSpc>
                <a:spcPct val="160000"/>
              </a:lnSpc>
              <a:spcAft>
                <a:spcPts val="600"/>
              </a:spcAft>
            </a:pPr>
            <a:r>
              <a:rPr lang="zh-CN" altLang="en-US" dirty="0"/>
              <a:t>通过把</a:t>
            </a:r>
            <a:r>
              <a:rPr lang="en-US" altLang="zh-CN" dirty="0"/>
              <a:t>b</a:t>
            </a:r>
            <a:r>
              <a:rPr lang="zh-CN" altLang="en-US" dirty="0"/>
              <a:t>加到</a:t>
            </a:r>
            <a:r>
              <a:rPr lang="en-US" altLang="zh-CN" dirty="0"/>
              <a:t>A</a:t>
            </a:r>
            <a:r>
              <a:rPr lang="zh-CN" altLang="en-US" dirty="0"/>
              <a:t>的最后一列，</a:t>
            </a:r>
            <a:r>
              <a:rPr lang="en-US" altLang="zh-CN" dirty="0"/>
              <a:t>X</a:t>
            </a:r>
            <a:r>
              <a:rPr lang="zh-CN" altLang="en-US" dirty="0"/>
              <a:t>向量增加一维，是常数</a:t>
            </a:r>
            <a:r>
              <a:rPr lang="en-US" altLang="zh-CN" dirty="0"/>
              <a:t>1</a:t>
            </a:r>
            <a:r>
              <a:rPr lang="zh-CN" altLang="en-US" dirty="0"/>
              <a:t>，新的变换是线性变换。</a:t>
            </a:r>
            <a:endParaRPr lang="en-US" altLang="zh-CN" dirty="0"/>
          </a:p>
          <a:p>
            <a:pPr indent="256032">
              <a:lnSpc>
                <a:spcPct val="160000"/>
              </a:lnSpc>
              <a:spcAft>
                <a:spcPts val="600"/>
              </a:spcAft>
            </a:pPr>
            <a:endParaRPr lang="en-US" altLang="zh-CN" dirty="0"/>
          </a:p>
          <a:p>
            <a:pPr indent="256032">
              <a:lnSpc>
                <a:spcPct val="160000"/>
              </a:lnSpc>
              <a:spcAft>
                <a:spcPts val="600"/>
              </a:spcAft>
            </a:pPr>
            <a:endParaRPr lang="en-US" altLang="zh-CN" dirty="0"/>
          </a:p>
        </p:txBody>
      </p:sp>
    </p:spTree>
    <p:extLst>
      <p:ext uri="{BB962C8B-B14F-4D97-AF65-F5344CB8AC3E}">
        <p14:creationId xmlns:p14="http://schemas.microsoft.com/office/powerpoint/2010/main" val="2637388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a:t>
            </a:r>
            <a:r>
              <a:rPr lang="zh-CN" altLang="en-US" b="1" dirty="0">
                <a:solidFill>
                  <a:srgbClr val="0000FF"/>
                </a:solidFill>
              </a:rPr>
              <a:t>作业</a:t>
            </a:r>
            <a:r>
              <a:rPr lang="en-US" altLang="zh-CN" b="1" dirty="0">
                <a:solidFill>
                  <a:srgbClr val="0000FF"/>
                </a:solidFill>
              </a:rPr>
              <a:t>2</a:t>
            </a:r>
            <a:r>
              <a:rPr lang="zh-CN" altLang="en-US" b="1" dirty="0">
                <a:solidFill>
                  <a:srgbClr val="0000FF"/>
                </a:solidFill>
              </a:rPr>
              <a:t>：本征变换</a:t>
            </a:r>
            <a:endParaRPr lang="en-GB" altLang="x-none" b="1" dirty="0">
              <a:solidFill>
                <a:srgbClr val="0000FF"/>
              </a:solidFill>
            </a:endParaRP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zh-CN" altLang="en-US" dirty="0"/>
              <a:t>给定变换矩阵 </a:t>
            </a:r>
            <a:r>
              <a:rPr lang="en-US" altLang="zh-CN" dirty="0"/>
              <a:t>A=[[1.5 , 0.5], [0.5, 1.5]]</a:t>
            </a:r>
          </a:p>
          <a:p>
            <a:pPr indent="256032">
              <a:lnSpc>
                <a:spcPct val="160000"/>
              </a:lnSpc>
              <a:spcAft>
                <a:spcPts val="600"/>
              </a:spcAft>
            </a:pPr>
            <a:r>
              <a:rPr lang="zh-CN" altLang="en-US" dirty="0"/>
              <a:t>通过作图，证明单位向量集合的</a:t>
            </a:r>
            <a:r>
              <a:rPr lang="en-US" altLang="zh-CN" dirty="0"/>
              <a:t>A</a:t>
            </a:r>
            <a:r>
              <a:rPr lang="zh-CN" altLang="en-US" dirty="0"/>
              <a:t>变换，是</a:t>
            </a:r>
            <a:r>
              <a:rPr lang="en-US" altLang="zh-CN" dirty="0"/>
              <a:t>A</a:t>
            </a:r>
            <a:r>
              <a:rPr lang="zh-CN" altLang="en-US" dirty="0"/>
              <a:t>的本征向量为轴的椭圆</a:t>
            </a:r>
            <a:endParaRPr lang="en-US" altLang="zh-CN" dirty="0"/>
          </a:p>
          <a:p>
            <a:pPr indent="256032">
              <a:lnSpc>
                <a:spcPct val="160000"/>
              </a:lnSpc>
              <a:spcAft>
                <a:spcPts val="600"/>
              </a:spcAft>
            </a:pPr>
            <a:r>
              <a:rPr lang="zh-CN" altLang="en-US" dirty="0"/>
              <a:t>给定</a:t>
            </a:r>
            <a:r>
              <a:rPr lang="en-US" altLang="zh-CN" dirty="0"/>
              <a:t>A</a:t>
            </a:r>
            <a:r>
              <a:rPr lang="zh-CN" altLang="en-US" dirty="0"/>
              <a:t>的本征变换为</a:t>
            </a:r>
            <a:r>
              <a:rPr lang="en-US" altLang="zh-CN" dirty="0"/>
              <a:t>UDV</a:t>
            </a:r>
            <a:r>
              <a:rPr lang="zh-CN" altLang="en-US" dirty="0"/>
              <a:t>，画出</a:t>
            </a:r>
            <a:r>
              <a:rPr lang="en-US" altLang="zh-CN" dirty="0" err="1"/>
              <a:t>xy</a:t>
            </a:r>
            <a:r>
              <a:rPr lang="zh-CN" altLang="en-US" dirty="0"/>
              <a:t>平面中由点（</a:t>
            </a:r>
            <a:r>
              <a:rPr lang="en-US" altLang="zh-CN" dirty="0"/>
              <a:t>0</a:t>
            </a:r>
            <a:r>
              <a:rPr lang="zh-CN" altLang="en-US" dirty="0"/>
              <a:t>，</a:t>
            </a:r>
            <a:r>
              <a:rPr lang="en-US" altLang="zh-CN" dirty="0"/>
              <a:t>0), (0,1),(1,1),(1,0)</a:t>
            </a:r>
            <a:r>
              <a:rPr lang="zh-CN" altLang="en-US" dirty="0"/>
              <a:t>形成的正方形内的点的集合，依次经过</a:t>
            </a:r>
            <a:r>
              <a:rPr lang="en-US" altLang="zh-CN" dirty="0"/>
              <a:t>V</a:t>
            </a:r>
            <a:r>
              <a:rPr lang="zh-CN" altLang="en-US" dirty="0"/>
              <a:t>、</a:t>
            </a:r>
            <a:r>
              <a:rPr lang="en-US" altLang="zh-CN" dirty="0"/>
              <a:t>D</a:t>
            </a:r>
            <a:r>
              <a:rPr lang="zh-CN" altLang="en-US" dirty="0"/>
              <a:t>、</a:t>
            </a:r>
            <a:r>
              <a:rPr lang="en-US" altLang="zh-CN" dirty="0"/>
              <a:t>U</a:t>
            </a:r>
            <a:r>
              <a:rPr lang="zh-CN" altLang="en-US" dirty="0"/>
              <a:t>变换后的区域。</a:t>
            </a:r>
            <a:endParaRPr lang="en-US" altLang="zh-CN" dirty="0"/>
          </a:p>
        </p:txBody>
      </p:sp>
    </p:spTree>
    <p:extLst>
      <p:ext uri="{BB962C8B-B14F-4D97-AF65-F5344CB8AC3E}">
        <p14:creationId xmlns:p14="http://schemas.microsoft.com/office/powerpoint/2010/main" val="1752997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a:t>
            </a:r>
            <a:r>
              <a:rPr lang="zh-CN" altLang="en-US" b="1" dirty="0">
                <a:solidFill>
                  <a:srgbClr val="0000FF"/>
                </a:solidFill>
              </a:rPr>
              <a:t>作业</a:t>
            </a:r>
            <a:r>
              <a:rPr lang="en-US" altLang="zh-CN" b="1" dirty="0">
                <a:solidFill>
                  <a:srgbClr val="0000FF"/>
                </a:solidFill>
              </a:rPr>
              <a:t>3</a:t>
            </a:r>
            <a:r>
              <a:rPr lang="zh-CN" altLang="en-US" b="1" dirty="0">
                <a:solidFill>
                  <a:srgbClr val="0000FF"/>
                </a:solidFill>
              </a:rPr>
              <a:t>：条件几率</a:t>
            </a:r>
            <a:endParaRPr lang="en-GB" altLang="x-none" b="1" dirty="0">
              <a:solidFill>
                <a:srgbClr val="0000FF"/>
              </a:solidFill>
            </a:endParaRP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6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zh-CN" altLang="en-US" dirty="0"/>
              <a:t>在已知</a:t>
            </a:r>
            <a:r>
              <a:rPr lang="en-US" altLang="zh-CN" dirty="0"/>
              <a:t>B</a:t>
            </a:r>
            <a:r>
              <a:rPr lang="zh-CN" altLang="en-US" dirty="0"/>
              <a:t>事件发生条件下，</a:t>
            </a:r>
            <a:r>
              <a:rPr lang="en-US" altLang="zh-CN" dirty="0"/>
              <a:t>A</a:t>
            </a:r>
            <a:r>
              <a:rPr lang="zh-CN" altLang="en-US" dirty="0"/>
              <a:t>事件发生的几率 </a:t>
            </a:r>
            <a:endParaRPr lang="en-US" altLang="zh-CN" dirty="0"/>
          </a:p>
          <a:p>
            <a:pPr indent="0">
              <a:lnSpc>
                <a:spcPct val="160000"/>
              </a:lnSpc>
              <a:spcAft>
                <a:spcPts val="600"/>
              </a:spcAft>
              <a:buNone/>
            </a:pPr>
            <a:r>
              <a:rPr lang="en-US" altLang="zh-CN" dirty="0"/>
              <a:t> P</a:t>
            </a:r>
            <a:r>
              <a:rPr lang="zh-CN" altLang="en-US" dirty="0"/>
              <a:t>（</a:t>
            </a:r>
            <a:r>
              <a:rPr lang="en-US" altLang="zh-CN" dirty="0"/>
              <a:t>A|B</a:t>
            </a:r>
            <a:r>
              <a:rPr lang="zh-CN" altLang="en-US" dirty="0"/>
              <a:t>）</a:t>
            </a:r>
            <a:endParaRPr lang="en-US" altLang="zh-CN" dirty="0"/>
          </a:p>
          <a:p>
            <a:pPr indent="0">
              <a:lnSpc>
                <a:spcPct val="160000"/>
              </a:lnSpc>
              <a:spcAft>
                <a:spcPts val="600"/>
              </a:spcAft>
              <a:buNone/>
            </a:pPr>
            <a:r>
              <a:rPr lang="en-US" altLang="zh-CN" dirty="0"/>
              <a:t>A</a:t>
            </a:r>
            <a:r>
              <a:rPr lang="zh-CN" altLang="en-US" dirty="0"/>
              <a:t>，</a:t>
            </a:r>
            <a:r>
              <a:rPr lang="en-US" altLang="zh-CN" dirty="0"/>
              <a:t>B</a:t>
            </a:r>
            <a:r>
              <a:rPr lang="zh-CN" altLang="en-US" dirty="0"/>
              <a:t>同时发生的机率为</a:t>
            </a:r>
            <a:r>
              <a:rPr lang="en-US" altLang="zh-CN" dirty="0"/>
              <a:t>P</a:t>
            </a:r>
            <a:r>
              <a:rPr lang="zh-CN" altLang="en-US" dirty="0"/>
              <a:t>（</a:t>
            </a:r>
            <a:r>
              <a:rPr lang="en-US" altLang="zh-CN" dirty="0"/>
              <a:t>AB</a:t>
            </a:r>
            <a:r>
              <a:rPr lang="zh-CN" altLang="en-US" dirty="0"/>
              <a:t>）</a:t>
            </a:r>
            <a:r>
              <a:rPr lang="en-US" altLang="zh-CN" dirty="0"/>
              <a:t>=P(A|B)P(B)</a:t>
            </a:r>
          </a:p>
          <a:p>
            <a:pPr indent="0">
              <a:lnSpc>
                <a:spcPct val="160000"/>
              </a:lnSpc>
              <a:spcAft>
                <a:spcPts val="600"/>
              </a:spcAft>
              <a:buNone/>
            </a:pPr>
            <a:endParaRPr lang="en-US" altLang="zh-CN" dirty="0"/>
          </a:p>
          <a:p>
            <a:pPr indent="256032">
              <a:lnSpc>
                <a:spcPct val="160000"/>
              </a:lnSpc>
              <a:spcAft>
                <a:spcPts val="600"/>
              </a:spcAft>
            </a:pPr>
            <a:r>
              <a:rPr lang="zh-CN" altLang="en-US" dirty="0"/>
              <a:t>如果 北京下雨和不下雨的概率分别为</a:t>
            </a:r>
            <a:r>
              <a:rPr lang="en-US" altLang="zh-CN" dirty="0"/>
              <a:t>0.4 </a:t>
            </a:r>
            <a:r>
              <a:rPr lang="zh-CN" altLang="en-US" dirty="0"/>
              <a:t>和</a:t>
            </a:r>
            <a:r>
              <a:rPr lang="en-US" altLang="zh-CN" dirty="0"/>
              <a:t>0.6</a:t>
            </a:r>
            <a:r>
              <a:rPr lang="zh-CN" altLang="en-US" dirty="0"/>
              <a:t>，两种情况下跳舞与不跳舞的条件几率分别为</a:t>
            </a:r>
            <a:r>
              <a:rPr lang="en-US" altLang="zh-CN" dirty="0"/>
              <a:t>0.5 </a:t>
            </a:r>
            <a:r>
              <a:rPr lang="zh-CN" altLang="en-US" dirty="0"/>
              <a:t>和</a:t>
            </a:r>
            <a:r>
              <a:rPr lang="en-US" altLang="zh-CN" dirty="0"/>
              <a:t>0.9</a:t>
            </a:r>
            <a:r>
              <a:rPr lang="zh-CN" altLang="en-US" dirty="0"/>
              <a:t>，则大妈下雨跳舞几率 </a:t>
            </a:r>
            <a:r>
              <a:rPr lang="en-US" altLang="zh-CN" dirty="0"/>
              <a:t>= 0.4</a:t>
            </a:r>
            <a:r>
              <a:rPr lang="zh-CN" altLang="en-US" dirty="0"/>
              <a:t>*</a:t>
            </a:r>
            <a:r>
              <a:rPr lang="en-US" altLang="zh-CN" dirty="0"/>
              <a:t>0.5, </a:t>
            </a:r>
            <a:r>
              <a:rPr lang="zh-CN" altLang="en-US" dirty="0"/>
              <a:t>求</a:t>
            </a:r>
            <a:endParaRPr lang="en-US" altLang="zh-CN" dirty="0"/>
          </a:p>
          <a:p>
            <a:pPr indent="0">
              <a:lnSpc>
                <a:spcPct val="160000"/>
              </a:lnSpc>
              <a:spcAft>
                <a:spcPts val="600"/>
              </a:spcAft>
              <a:buNone/>
            </a:pPr>
            <a:r>
              <a:rPr lang="en-US" altLang="zh-CN" dirty="0"/>
              <a:t>   - </a:t>
            </a:r>
            <a:r>
              <a:rPr lang="zh-CN" altLang="en-US" dirty="0"/>
              <a:t>大妈跳舞下雨与不下雨都跳舞的几率</a:t>
            </a:r>
            <a:endParaRPr lang="en-US" altLang="zh-CN" dirty="0"/>
          </a:p>
          <a:p>
            <a:pPr indent="0">
              <a:lnSpc>
                <a:spcPct val="160000"/>
              </a:lnSpc>
              <a:spcAft>
                <a:spcPts val="600"/>
              </a:spcAft>
              <a:buNone/>
            </a:pPr>
            <a:r>
              <a:rPr lang="en-US" altLang="zh-CN" dirty="0"/>
              <a:t>   - </a:t>
            </a:r>
            <a:r>
              <a:rPr lang="zh-CN" altLang="en-US" dirty="0"/>
              <a:t>大妈跳舞时天下雨的条件几率</a:t>
            </a:r>
            <a:endParaRPr lang="en-US" altLang="zh-CN" dirty="0"/>
          </a:p>
        </p:txBody>
      </p:sp>
    </p:spTree>
    <p:extLst>
      <p:ext uri="{BB962C8B-B14F-4D97-AF65-F5344CB8AC3E}">
        <p14:creationId xmlns:p14="http://schemas.microsoft.com/office/powerpoint/2010/main" val="556626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a:t>
            </a:r>
            <a:r>
              <a:rPr lang="zh-CN" altLang="en-US" b="1" dirty="0">
                <a:solidFill>
                  <a:srgbClr val="0000FF"/>
                </a:solidFill>
              </a:rPr>
              <a:t>作业</a:t>
            </a:r>
            <a:r>
              <a:rPr lang="en-US" altLang="zh-CN" b="1" dirty="0">
                <a:solidFill>
                  <a:srgbClr val="0000FF"/>
                </a:solidFill>
              </a:rPr>
              <a:t>4</a:t>
            </a:r>
            <a:r>
              <a:rPr lang="zh-CN" altLang="en-US" b="1" dirty="0">
                <a:solidFill>
                  <a:srgbClr val="0000FF"/>
                </a:solidFill>
              </a:rPr>
              <a:t>：熵</a:t>
            </a:r>
            <a:r>
              <a:rPr lang="en-US" altLang="zh-CN" b="1" dirty="0">
                <a:solidFill>
                  <a:srgbClr val="0000FF"/>
                </a:solidFill>
              </a:rPr>
              <a:t>entropy</a:t>
            </a:r>
            <a:endParaRPr lang="en-GB" altLang="x-none" b="1" dirty="0">
              <a:solidFill>
                <a:srgbClr val="0000FF"/>
              </a:solidFill>
            </a:endParaRP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H</a:t>
            </a:r>
            <a:r>
              <a:rPr lang="zh-CN" altLang="en-US" dirty="0"/>
              <a:t>（</a:t>
            </a:r>
            <a:r>
              <a:rPr lang="en-US" altLang="zh-CN" dirty="0"/>
              <a:t>X</a:t>
            </a:r>
            <a:r>
              <a:rPr lang="zh-CN" altLang="en-US" dirty="0"/>
              <a:t>）</a:t>
            </a:r>
            <a:r>
              <a:rPr lang="en-US" altLang="zh-CN" dirty="0"/>
              <a:t> = E[-log2(P(X</a:t>
            </a:r>
            <a:r>
              <a:rPr lang="zh-CN" altLang="en-US" dirty="0"/>
              <a:t>）</a:t>
            </a:r>
            <a:r>
              <a:rPr lang="en-US" altLang="zh-CN" dirty="0"/>
              <a:t>)]  = sum(P(X</a:t>
            </a:r>
            <a:r>
              <a:rPr lang="zh-CN" altLang="en-US" dirty="0"/>
              <a:t>（</a:t>
            </a:r>
            <a:r>
              <a:rPr lang="en-US" altLang="zh-CN" dirty="0" err="1"/>
              <a:t>i</a:t>
            </a:r>
            <a:r>
              <a:rPr lang="zh-CN" altLang="en-US" dirty="0"/>
              <a:t>））*</a:t>
            </a:r>
            <a:r>
              <a:rPr lang="en-US" altLang="zh-CN" dirty="0"/>
              <a:t>log2</a:t>
            </a:r>
            <a:r>
              <a:rPr lang="zh-CN" altLang="en-US" dirty="0"/>
              <a:t>（</a:t>
            </a:r>
            <a:r>
              <a:rPr lang="en-US" altLang="zh-CN" dirty="0"/>
              <a:t> P(X</a:t>
            </a:r>
            <a:r>
              <a:rPr lang="zh-CN" altLang="en-US" dirty="0"/>
              <a:t>（</a:t>
            </a:r>
            <a:r>
              <a:rPr lang="en-US" altLang="zh-CN" dirty="0" err="1"/>
              <a:t>i</a:t>
            </a:r>
            <a:r>
              <a:rPr lang="zh-CN" altLang="en-US" dirty="0"/>
              <a:t>））））</a:t>
            </a:r>
            <a:endParaRPr lang="en-US" altLang="zh-CN" dirty="0"/>
          </a:p>
          <a:p>
            <a:pPr indent="0">
              <a:lnSpc>
                <a:spcPct val="160000"/>
              </a:lnSpc>
              <a:spcAft>
                <a:spcPts val="600"/>
              </a:spcAft>
              <a:buNone/>
            </a:pPr>
            <a:r>
              <a:rPr lang="zh-CN" altLang="en-US" dirty="0"/>
              <a:t>以两位</a:t>
            </a:r>
            <a:r>
              <a:rPr lang="en-US" altLang="zh-CN" dirty="0"/>
              <a:t>bit</a:t>
            </a:r>
            <a:r>
              <a:rPr lang="zh-CN" altLang="en-US" dirty="0"/>
              <a:t>编码为例，说明每个编码的几率</a:t>
            </a:r>
            <a:endParaRPr lang="en-US" altLang="zh-CN" dirty="0"/>
          </a:p>
          <a:p>
            <a:pPr indent="0">
              <a:lnSpc>
                <a:spcPct val="160000"/>
              </a:lnSpc>
              <a:spcAft>
                <a:spcPts val="600"/>
              </a:spcAft>
              <a:buNone/>
            </a:pPr>
            <a:r>
              <a:rPr lang="zh-CN" altLang="en-US" dirty="0"/>
              <a:t>证明 熵为编码的长度</a:t>
            </a:r>
            <a:endParaRPr lang="en-US" altLang="zh-CN" dirty="0"/>
          </a:p>
        </p:txBody>
      </p:sp>
    </p:spTree>
    <p:extLst>
      <p:ext uri="{BB962C8B-B14F-4D97-AF65-F5344CB8AC3E}">
        <p14:creationId xmlns:p14="http://schemas.microsoft.com/office/powerpoint/2010/main" val="2808911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a:t>
            </a:r>
            <a:r>
              <a:rPr lang="zh-CN" altLang="en-US" b="1" dirty="0">
                <a:solidFill>
                  <a:srgbClr val="0000FF"/>
                </a:solidFill>
              </a:rPr>
              <a:t>作业</a:t>
            </a:r>
            <a:r>
              <a:rPr lang="en-US" altLang="zh-CN" b="1" dirty="0">
                <a:solidFill>
                  <a:srgbClr val="0000FF"/>
                </a:solidFill>
              </a:rPr>
              <a:t>5</a:t>
            </a:r>
            <a:r>
              <a:rPr lang="zh-CN" altLang="en-US" b="1" dirty="0">
                <a:solidFill>
                  <a:srgbClr val="0000FF"/>
                </a:solidFill>
              </a:rPr>
              <a:t>：</a:t>
            </a:r>
            <a:r>
              <a:rPr lang="en-US" altLang="zh-CN" b="1" dirty="0">
                <a:solidFill>
                  <a:srgbClr val="0000FF"/>
                </a:solidFill>
              </a:rPr>
              <a:t>PYTHON</a:t>
            </a:r>
            <a:r>
              <a:rPr lang="zh-CN" altLang="en-US" b="1" dirty="0">
                <a:solidFill>
                  <a:srgbClr val="0000FF"/>
                </a:solidFill>
              </a:rPr>
              <a:t>面试题</a:t>
            </a:r>
            <a:endParaRPr lang="en-US" altLang="zh-CN" b="1" dirty="0">
              <a:solidFill>
                <a:srgbClr val="0000FF"/>
              </a:solidFill>
            </a:endParaRP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0">
              <a:lnSpc>
                <a:spcPct val="160000"/>
              </a:lnSpc>
              <a:spcAft>
                <a:spcPts val="600"/>
              </a:spcAft>
              <a:buNone/>
            </a:pPr>
            <a:r>
              <a:rPr lang="en-US" altLang="zh-CN" dirty="0">
                <a:hlinkClick r:id="rId3"/>
              </a:rPr>
              <a:t>1</a:t>
            </a:r>
            <a:r>
              <a:rPr lang="zh-CN" altLang="en-US" dirty="0">
                <a:hlinkClick r:id="rId3"/>
              </a:rPr>
              <a:t>）</a:t>
            </a:r>
            <a:r>
              <a:rPr lang="en-US" altLang="zh-CN" dirty="0">
                <a:hlinkClick r:id="rId3"/>
              </a:rPr>
              <a:t>https://baijiahao.baidu.com/s?id=1607651363840614527&amp;wfr=spider&amp;for=pc</a:t>
            </a:r>
            <a:endParaRPr lang="en-US" altLang="zh-CN" dirty="0"/>
          </a:p>
          <a:p>
            <a:pPr indent="0">
              <a:lnSpc>
                <a:spcPct val="160000"/>
              </a:lnSpc>
              <a:spcAft>
                <a:spcPts val="600"/>
              </a:spcAft>
              <a:buNone/>
            </a:pPr>
            <a:r>
              <a:rPr lang="zh-CN" altLang="en-US" b="1" dirty="0"/>
              <a:t>最常见的 </a:t>
            </a:r>
            <a:r>
              <a:rPr lang="en-US" altLang="zh-CN" b="1" dirty="0"/>
              <a:t>35 </a:t>
            </a:r>
            <a:r>
              <a:rPr lang="zh-CN" altLang="en-US" b="1" dirty="0"/>
              <a:t>个 </a:t>
            </a:r>
            <a:r>
              <a:rPr lang="en-US" altLang="zh-CN" b="1" dirty="0"/>
              <a:t>Python </a:t>
            </a:r>
            <a:r>
              <a:rPr lang="zh-CN" altLang="en-US" b="1" dirty="0"/>
              <a:t>面试题及答案，测试一下自己能做对多少？</a:t>
            </a:r>
            <a:endParaRPr lang="en-US" altLang="zh-CN" b="1" dirty="0"/>
          </a:p>
          <a:p>
            <a:pPr indent="0">
              <a:lnSpc>
                <a:spcPct val="160000"/>
              </a:lnSpc>
              <a:spcAft>
                <a:spcPts val="600"/>
              </a:spcAft>
              <a:buNone/>
            </a:pPr>
            <a:r>
              <a:rPr lang="en-US" altLang="zh-CN" b="1" dirty="0"/>
              <a:t>2</a:t>
            </a:r>
            <a:r>
              <a:rPr lang="zh-CN" altLang="en-US" b="1" dirty="0"/>
              <a:t>）</a:t>
            </a:r>
            <a:r>
              <a:rPr lang="en-US" altLang="zh-CN" b="1" dirty="0">
                <a:hlinkClick r:id="rId4"/>
              </a:rPr>
              <a:t>https://github.com/taizilongxu/interview_python</a:t>
            </a:r>
            <a:endParaRPr lang="en-US" altLang="zh-CN" b="1" dirty="0"/>
          </a:p>
          <a:p>
            <a:pPr indent="0">
              <a:lnSpc>
                <a:spcPct val="160000"/>
              </a:lnSpc>
              <a:spcAft>
                <a:spcPts val="600"/>
              </a:spcAft>
              <a:buNone/>
            </a:pPr>
            <a:r>
              <a:rPr lang="zh-CN" altLang="en-US" dirty="0"/>
              <a:t>做一下语言特性和编程题，看一下能对多少</a:t>
            </a:r>
            <a:endParaRPr lang="en-US" altLang="zh-CN" dirty="0"/>
          </a:p>
        </p:txBody>
      </p:sp>
    </p:spTree>
    <p:extLst>
      <p:ext uri="{BB962C8B-B14F-4D97-AF65-F5344CB8AC3E}">
        <p14:creationId xmlns:p14="http://schemas.microsoft.com/office/powerpoint/2010/main" val="873311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a:t>
            </a:r>
            <a:r>
              <a:rPr lang="zh-CN" altLang="en-US" b="1" dirty="0">
                <a:solidFill>
                  <a:srgbClr val="0000FF"/>
                </a:solidFill>
              </a:rPr>
              <a:t>作业</a:t>
            </a:r>
            <a:r>
              <a:rPr lang="en-US" altLang="zh-CN" b="1" dirty="0">
                <a:solidFill>
                  <a:srgbClr val="0000FF"/>
                </a:solidFill>
              </a:rPr>
              <a:t>6</a:t>
            </a:r>
            <a:r>
              <a:rPr lang="zh-CN" altLang="en-US" b="1" dirty="0">
                <a:solidFill>
                  <a:srgbClr val="0000FF"/>
                </a:solidFill>
              </a:rPr>
              <a:t>：开放题</a:t>
            </a:r>
            <a:endParaRPr lang="en-GB" altLang="x-none" b="1" dirty="0">
              <a:solidFill>
                <a:srgbClr val="0000FF"/>
              </a:solidFill>
            </a:endParaRP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0">
              <a:lnSpc>
                <a:spcPct val="160000"/>
              </a:lnSpc>
              <a:spcAft>
                <a:spcPts val="600"/>
              </a:spcAft>
              <a:buNone/>
            </a:pPr>
            <a:r>
              <a:rPr lang="zh-CN" altLang="en-US" dirty="0"/>
              <a:t>请给出一个你喜欢的网上关于线性代数、</a:t>
            </a:r>
            <a:r>
              <a:rPr lang="en-US" altLang="zh-CN" dirty="0"/>
              <a:t>python</a:t>
            </a:r>
            <a:r>
              <a:rPr lang="zh-CN" altLang="en-US" dirty="0"/>
              <a:t>和</a:t>
            </a:r>
            <a:r>
              <a:rPr lang="en-US" altLang="zh-CN" dirty="0"/>
              <a:t>deep learning</a:t>
            </a:r>
            <a:r>
              <a:rPr lang="zh-CN" altLang="en-US" dirty="0"/>
              <a:t>考题网址</a:t>
            </a:r>
            <a:endParaRPr lang="en-US" altLang="zh-CN" dirty="0"/>
          </a:p>
          <a:p>
            <a:pPr indent="0">
              <a:lnSpc>
                <a:spcPct val="160000"/>
              </a:lnSpc>
              <a:spcAft>
                <a:spcPts val="600"/>
              </a:spcAft>
              <a:buNone/>
            </a:pPr>
            <a:r>
              <a:rPr lang="zh-CN" altLang="en-US" dirty="0"/>
              <a:t>说明你使用该考题时的成绩</a:t>
            </a:r>
            <a:endParaRPr lang="en-US" altLang="zh-CN" dirty="0"/>
          </a:p>
        </p:txBody>
      </p:sp>
    </p:spTree>
    <p:extLst>
      <p:ext uri="{BB962C8B-B14F-4D97-AF65-F5344CB8AC3E}">
        <p14:creationId xmlns:p14="http://schemas.microsoft.com/office/powerpoint/2010/main" val="3380284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p:nvPr>
        </p:nvSpPr>
        <p:spPr>
          <a:xfrm>
            <a:off x="914399" y="1295400"/>
            <a:ext cx="7529513" cy="777875"/>
          </a:xfrm>
        </p:spPr>
        <p:txBody>
          <a:bodyPr/>
          <a:lstStyle/>
          <a:p>
            <a:pPr algn="ctr"/>
            <a:r>
              <a:rPr lang="en-US" altLang="x-none" sz="4400" b="1" dirty="0">
                <a:solidFill>
                  <a:srgbClr val="0000FF"/>
                </a:solidFill>
                <a:latin typeface="Calibri" charset="0"/>
                <a:ea typeface="Calibri" charset="0"/>
                <a:cs typeface="Calibri" charset="0"/>
              </a:rPr>
              <a:t>Acknowledgments</a:t>
            </a:r>
            <a:endParaRPr lang="en-US" altLang="x-none" b="1" dirty="0">
              <a:solidFill>
                <a:srgbClr val="0000FF"/>
              </a:solidFill>
              <a:latin typeface="Calibri" charset="0"/>
              <a:ea typeface="Calibri" charset="0"/>
              <a:cs typeface="Calibri" charset="0"/>
            </a:endParaRPr>
          </a:p>
        </p:txBody>
      </p:sp>
      <p:sp>
        <p:nvSpPr>
          <p:cNvPr id="157698" name="Rectangle 3"/>
          <p:cNvSpPr>
            <a:spLocks noGrp="1" noChangeArrowheads="1"/>
          </p:cNvSpPr>
          <p:nvPr>
            <p:ph type="body" idx="1"/>
          </p:nvPr>
        </p:nvSpPr>
        <p:spPr>
          <a:xfrm>
            <a:off x="646906" y="2286000"/>
            <a:ext cx="8064500" cy="3276600"/>
          </a:xfrm>
          <a:noFill/>
        </p:spPr>
        <p:txBody>
          <a:bodyPr>
            <a:normAutofit/>
          </a:bodyPr>
          <a:lstStyle/>
          <a:p>
            <a:pPr>
              <a:spcBef>
                <a:spcPct val="50000"/>
              </a:spcBef>
              <a:buFont typeface="Monotype Sorts" charset="2"/>
              <a:buNone/>
            </a:pPr>
            <a:r>
              <a:rPr lang="en-US" altLang="x-none" sz="3200" dirty="0"/>
              <a:t>  This file is for the educational purpose only. Some materials (including pictures and text) were taken from the Internet at the public domain.</a:t>
            </a:r>
          </a:p>
        </p:txBody>
      </p:sp>
    </p:spTree>
    <p:extLst>
      <p:ext uri="{BB962C8B-B14F-4D97-AF65-F5344CB8AC3E}">
        <p14:creationId xmlns:p14="http://schemas.microsoft.com/office/powerpoint/2010/main" val="105500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162339" y="381000"/>
            <a:ext cx="6172200" cy="1143000"/>
          </a:xfrm>
        </p:spPr>
        <p:txBody>
          <a:bodyPr/>
          <a:lstStyle/>
          <a:p>
            <a:r>
              <a:rPr lang="en-US" altLang="x-none" b="1" dirty="0">
                <a:solidFill>
                  <a:srgbClr val="0000FF"/>
                </a:solidFill>
                <a:latin typeface="Arial" charset="0"/>
                <a:ea typeface="Arial" charset="0"/>
                <a:cs typeface="Arial" charset="0"/>
              </a:rPr>
              <a:t>Topics</a:t>
            </a:r>
          </a:p>
        </p:txBody>
      </p:sp>
      <p:sp>
        <p:nvSpPr>
          <p:cNvPr id="6146" name="Rectangle 3"/>
          <p:cNvSpPr>
            <a:spLocks noGrp="1" noChangeArrowheads="1"/>
          </p:cNvSpPr>
          <p:nvPr>
            <p:ph type="body" idx="1"/>
          </p:nvPr>
        </p:nvSpPr>
        <p:spPr>
          <a:xfrm>
            <a:off x="152400" y="1295400"/>
            <a:ext cx="8686800" cy="5562600"/>
          </a:xfrm>
        </p:spPr>
        <p:txBody>
          <a:bodyPr>
            <a:normAutofit/>
          </a:bodyPr>
          <a:lstStyle/>
          <a:p>
            <a:pPr marL="109728" lvl="0" indent="0">
              <a:buNone/>
            </a:pPr>
            <a:r>
              <a:rPr lang="en-US" altLang="zh-CN" b="1" dirty="0"/>
              <a:t>1</a:t>
            </a:r>
            <a:r>
              <a:rPr lang="zh-CN" altLang="en-US" b="1" dirty="0"/>
              <a:t>、</a:t>
            </a:r>
            <a:r>
              <a:rPr lang="en-US" altLang="zh-CN" b="1" dirty="0"/>
              <a:t> Introduction to AI</a:t>
            </a:r>
          </a:p>
          <a:p>
            <a:pPr marL="109728" lvl="0" indent="0">
              <a:buNone/>
            </a:pPr>
            <a:r>
              <a:rPr lang="en-US" altLang="zh-CN" b="1" dirty="0"/>
              <a:t>     1.1 new hot DL</a:t>
            </a:r>
          </a:p>
          <a:p>
            <a:pPr marL="109728" lvl="0" indent="0">
              <a:buNone/>
            </a:pPr>
            <a:r>
              <a:rPr lang="en-US" altLang="zh-CN" dirty="0">
                <a:solidFill>
                  <a:srgbClr val="FF0000"/>
                </a:solidFill>
              </a:rPr>
              <a:t>	</a:t>
            </a:r>
            <a:endParaRPr lang="en-US" altLang="zh-CN" dirty="0"/>
          </a:p>
          <a:p>
            <a:pPr marL="109728" lvl="0" indent="0">
              <a:buNone/>
            </a:pPr>
            <a:endParaRPr lang="en-US" dirty="0"/>
          </a:p>
          <a:p>
            <a:pPr marL="109728" lvl="0" indent="0">
              <a:buNone/>
            </a:pPr>
            <a:r>
              <a:rPr lang="en-US" altLang="zh-CN" b="1" dirty="0"/>
              <a:t>2</a:t>
            </a:r>
            <a:r>
              <a:rPr lang="zh-CN" altLang="en-US" b="1" dirty="0"/>
              <a:t>、</a:t>
            </a:r>
            <a:r>
              <a:rPr lang="en-US" altLang="zh-CN" b="1" dirty="0"/>
              <a:t> Introduction to </a:t>
            </a:r>
            <a:r>
              <a:rPr lang="en-US" altLang="zh-CN" b="1" dirty="0" err="1"/>
              <a:t>Nerual</a:t>
            </a:r>
            <a:r>
              <a:rPr lang="en-US" altLang="zh-CN" b="1" dirty="0"/>
              <a:t> Network</a:t>
            </a:r>
          </a:p>
          <a:p>
            <a:pPr marL="109728" lvl="0" indent="0">
              <a:buNone/>
            </a:pPr>
            <a:r>
              <a:rPr lang="en-US" altLang="zh-CN" dirty="0"/>
              <a:t>	</a:t>
            </a:r>
            <a:r>
              <a:rPr lang="en-US" altLang="zh-CN" dirty="0">
                <a:solidFill>
                  <a:srgbClr val="FF0000"/>
                </a:solidFill>
              </a:rPr>
              <a:t>2.1 concept of artificial neural network</a:t>
            </a:r>
          </a:p>
          <a:p>
            <a:pPr marL="109728" lvl="0" indent="0">
              <a:buNone/>
            </a:pPr>
            <a:r>
              <a:rPr lang="en-US" altLang="zh-CN" dirty="0"/>
              <a:t>	2.2 neural network training process</a:t>
            </a:r>
          </a:p>
          <a:p>
            <a:pPr marL="109728" lvl="0" indent="0">
              <a:buNone/>
            </a:pPr>
            <a:r>
              <a:rPr lang="en-US" altLang="zh-CN" dirty="0">
                <a:ea typeface="宋体" charset="-122"/>
              </a:rPr>
              <a:t>	2.3 concept of </a:t>
            </a:r>
            <a:r>
              <a:rPr lang="en-US" altLang="zh-CN" dirty="0"/>
              <a:t>Deep Neural Networks </a:t>
            </a:r>
            <a:endParaRPr lang="en-US" altLang="zh-CN" dirty="0">
              <a:ea typeface="宋体" charset="-122"/>
            </a:endParaRPr>
          </a:p>
        </p:txBody>
      </p:sp>
    </p:spTree>
    <p:extLst>
      <p:ext uri="{BB962C8B-B14F-4D97-AF65-F5344CB8AC3E}">
        <p14:creationId xmlns:p14="http://schemas.microsoft.com/office/powerpoint/2010/main" val="7828753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1.1 new hot  DL </a:t>
            </a:r>
          </a:p>
          <a:p>
            <a:r>
              <a:rPr lang="en-GB" altLang="x-none" b="1" dirty="0">
                <a:solidFill>
                  <a:srgbClr val="0000FF"/>
                </a:solidFill>
              </a:rPr>
              <a:t>1.1.1 AI from mythical to cartoons</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362200"/>
            <a:ext cx="8229600" cy="4343400"/>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Hephaestus  </a:t>
            </a:r>
            <a:r>
              <a:rPr lang="en-US" altLang="zh-CN" dirty="0" err="1"/>
              <a:t>Talos</a:t>
            </a:r>
            <a:r>
              <a:rPr lang="en-US" altLang="zh-CN" dirty="0"/>
              <a:t> </a:t>
            </a:r>
          </a:p>
          <a:p>
            <a:pPr indent="256032">
              <a:lnSpc>
                <a:spcPct val="160000"/>
              </a:lnSpc>
              <a:spcAft>
                <a:spcPts val="600"/>
              </a:spcAft>
            </a:pPr>
            <a:r>
              <a:rPr lang="zh-CN" altLang="en-US" dirty="0"/>
              <a:t>偃师 </a:t>
            </a:r>
            <a:endParaRPr lang="en-US" altLang="zh-CN" dirty="0"/>
          </a:p>
          <a:p>
            <a:pPr indent="256032">
              <a:lnSpc>
                <a:spcPct val="160000"/>
              </a:lnSpc>
              <a:spcAft>
                <a:spcPts val="600"/>
              </a:spcAft>
            </a:pPr>
            <a:r>
              <a:rPr lang="en-US" altLang="zh-CN" dirty="0"/>
              <a:t>Star war R2-D2,  Matrix, </a:t>
            </a:r>
            <a:br>
              <a:rPr lang="en-US" altLang="zh-CN" dirty="0"/>
            </a:br>
            <a:endParaRPr lang="en-US" altLang="x-none" dirty="0"/>
          </a:p>
        </p:txBody>
      </p:sp>
    </p:spTree>
    <p:extLst>
      <p:ext uri="{BB962C8B-B14F-4D97-AF65-F5344CB8AC3E}">
        <p14:creationId xmlns:p14="http://schemas.microsoft.com/office/powerpoint/2010/main" val="127643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1.1.2 Birth of AI</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362200"/>
            <a:ext cx="8229600" cy="4343400"/>
          </a:xfrm>
          <a:prstGeom prst="rect">
            <a:avLst/>
          </a:prstGeom>
        </p:spPr>
        <p:txBody>
          <a:bodyPr>
            <a:normAutofit fontScale="55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1956 Dartmouth AI conference</a:t>
            </a:r>
            <a:r>
              <a:rPr lang="zh-CN" altLang="en-US" dirty="0"/>
              <a:t>，</a:t>
            </a:r>
            <a:r>
              <a:rPr lang="en-US" altLang="zh-CN" dirty="0"/>
              <a:t>John McCarthy</a:t>
            </a:r>
            <a:r>
              <a:rPr lang="zh-CN" altLang="en-US" dirty="0"/>
              <a:t>， </a:t>
            </a:r>
            <a:r>
              <a:rPr lang="en-US" altLang="zh-CN" dirty="0"/>
              <a:t>Harvard Marvin Minsky</a:t>
            </a:r>
            <a:r>
              <a:rPr lang="zh-CN" altLang="en-US" dirty="0"/>
              <a:t>， </a:t>
            </a:r>
            <a:r>
              <a:rPr lang="en-US" altLang="zh-CN" dirty="0"/>
              <a:t>IBM Nathaniel Rochester</a:t>
            </a:r>
            <a:r>
              <a:rPr lang="zh-CN" altLang="en-US" dirty="0"/>
              <a:t>， </a:t>
            </a:r>
            <a:r>
              <a:rPr lang="en-US" altLang="zh-CN" dirty="0"/>
              <a:t>Bell Lab Claude Shannon</a:t>
            </a:r>
          </a:p>
          <a:p>
            <a:pPr indent="256032">
              <a:lnSpc>
                <a:spcPct val="160000"/>
              </a:lnSpc>
              <a:spcAft>
                <a:spcPts val="600"/>
              </a:spcAft>
            </a:pPr>
            <a:r>
              <a:rPr lang="en-US" altLang="zh-CN" dirty="0"/>
              <a:t>1949, Norbert Wiener, Cybernetics</a:t>
            </a:r>
          </a:p>
          <a:p>
            <a:pPr indent="256032">
              <a:lnSpc>
                <a:spcPct val="160000"/>
              </a:lnSpc>
              <a:spcAft>
                <a:spcPts val="600"/>
              </a:spcAft>
            </a:pPr>
            <a:r>
              <a:rPr lang="en-US" altLang="zh-CN" dirty="0"/>
              <a:t>1955, Herbert Simon and Allen Newell, symbolism</a:t>
            </a:r>
          </a:p>
          <a:p>
            <a:pPr indent="256032">
              <a:lnSpc>
                <a:spcPct val="160000"/>
              </a:lnSpc>
              <a:spcAft>
                <a:spcPts val="600"/>
              </a:spcAft>
            </a:pPr>
            <a:r>
              <a:rPr lang="en-US" altLang="zh-CN" dirty="0"/>
              <a:t>1950, Alan Turing  “computing machinery and Intelligence”, to </a:t>
            </a:r>
            <a:r>
              <a:rPr lang="en-US" altLang="zh-CN" dirty="0" err="1"/>
              <a:t>programme</a:t>
            </a:r>
            <a:r>
              <a:rPr lang="en-US" altLang="zh-CN" dirty="0"/>
              <a:t> computers to make them play the imitation game so well that an average interrogator will not have more than 70 percent chance of making the right identification after five minutes of questioning</a:t>
            </a:r>
          </a:p>
          <a:p>
            <a:pPr indent="256032">
              <a:lnSpc>
                <a:spcPct val="160000"/>
              </a:lnSpc>
              <a:spcAft>
                <a:spcPts val="600"/>
              </a:spcAft>
            </a:pPr>
            <a:r>
              <a:rPr lang="en-US" altLang="zh-CN" dirty="0"/>
              <a:t>1930-1950, neuron network</a:t>
            </a:r>
          </a:p>
          <a:p>
            <a:pPr indent="256032">
              <a:lnSpc>
                <a:spcPct val="160000"/>
              </a:lnSpc>
              <a:spcAft>
                <a:spcPts val="600"/>
              </a:spcAft>
            </a:pPr>
            <a:r>
              <a:rPr lang="en-US" altLang="zh-CN" dirty="0"/>
              <a:t>1951, chees playing</a:t>
            </a:r>
          </a:p>
        </p:txBody>
      </p:sp>
    </p:spTree>
    <p:extLst>
      <p:ext uri="{BB962C8B-B14F-4D97-AF65-F5344CB8AC3E}">
        <p14:creationId xmlns:p14="http://schemas.microsoft.com/office/powerpoint/2010/main" val="178500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1.1.3 neuron sciences</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362200"/>
            <a:ext cx="8229600" cy="4343400"/>
          </a:xfrm>
          <a:prstGeom prst="rect">
            <a:avLst/>
          </a:prstGeom>
        </p:spPr>
        <p:txBody>
          <a:bodyPr>
            <a:normAutofit fontScale="85000"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17</a:t>
            </a:r>
            <a:r>
              <a:rPr lang="en-US" altLang="zh-CN" baseline="30000" dirty="0"/>
              <a:t>th</a:t>
            </a:r>
            <a:r>
              <a:rPr lang="en-US" altLang="zh-CN" dirty="0"/>
              <a:t> </a:t>
            </a:r>
            <a:r>
              <a:rPr lang="en-US" altLang="zh-CN" dirty="0" err="1"/>
              <a:t>centry</a:t>
            </a:r>
            <a:r>
              <a:rPr lang="en-US" altLang="zh-CN" dirty="0"/>
              <a:t> Descartes the brain is the source of </a:t>
            </a:r>
            <a:r>
              <a:rPr lang="en-US" altLang="zh-CN" dirty="0" err="1"/>
              <a:t>conciancise</a:t>
            </a:r>
            <a:endParaRPr lang="en-US" altLang="zh-CN" dirty="0"/>
          </a:p>
          <a:p>
            <a:pPr indent="256032">
              <a:lnSpc>
                <a:spcPct val="160000"/>
              </a:lnSpc>
              <a:spcAft>
                <a:spcPts val="600"/>
              </a:spcAft>
            </a:pPr>
            <a:r>
              <a:rPr lang="en-US" altLang="zh-CN" dirty="0"/>
              <a:t>End of 18</a:t>
            </a:r>
            <a:r>
              <a:rPr lang="en-US" altLang="zh-CN" baseline="30000" dirty="0"/>
              <a:t>th century </a:t>
            </a:r>
            <a:r>
              <a:rPr lang="en-US" altLang="zh-CN" baseline="30000" dirty="0" err="1"/>
              <a:t>franz</a:t>
            </a:r>
            <a:r>
              <a:rPr lang="en-US" altLang="zh-CN" baseline="30000" dirty="0"/>
              <a:t> Joseph Gall </a:t>
            </a:r>
            <a:r>
              <a:rPr lang="zh-CN" altLang="en-US" baseline="30000" dirty="0"/>
              <a:t>头颅相图学</a:t>
            </a:r>
            <a:endParaRPr lang="en-US" altLang="zh-CN" dirty="0"/>
          </a:p>
          <a:p>
            <a:pPr indent="256032">
              <a:lnSpc>
                <a:spcPct val="160000"/>
              </a:lnSpc>
              <a:spcAft>
                <a:spcPts val="600"/>
              </a:spcAft>
            </a:pPr>
            <a:r>
              <a:rPr lang="en-US" altLang="zh-CN" dirty="0"/>
              <a:t>19</a:t>
            </a:r>
            <a:r>
              <a:rPr lang="en-US" altLang="zh-CN" baseline="30000" dirty="0"/>
              <a:t>th</a:t>
            </a:r>
            <a:r>
              <a:rPr lang="en-US" altLang="zh-CN" dirty="0"/>
              <a:t>  century Camillo Golgi neuron cell structure</a:t>
            </a:r>
          </a:p>
          <a:p>
            <a:pPr indent="256032">
              <a:lnSpc>
                <a:spcPct val="160000"/>
              </a:lnSpc>
              <a:spcAft>
                <a:spcPts val="600"/>
              </a:spcAft>
            </a:pPr>
            <a:r>
              <a:rPr lang="en-US" altLang="zh-CN" dirty="0"/>
              <a:t>1904, Spanish Santiago </a:t>
            </a:r>
            <a:r>
              <a:rPr lang="en-US" altLang="zh-CN" dirty="0" err="1"/>
              <a:t>Ramony</a:t>
            </a:r>
            <a:r>
              <a:rPr lang="en-US" altLang="zh-CN" dirty="0"/>
              <a:t> </a:t>
            </a:r>
            <a:r>
              <a:rPr lang="en-US" altLang="zh-CN" dirty="0" err="1"/>
              <a:t>Cajal</a:t>
            </a:r>
            <a:r>
              <a:rPr lang="en-US" altLang="zh-CN" dirty="0"/>
              <a:t>, found Neurons</a:t>
            </a:r>
          </a:p>
          <a:p>
            <a:pPr indent="256032">
              <a:lnSpc>
                <a:spcPct val="160000"/>
              </a:lnSpc>
              <a:spcAft>
                <a:spcPts val="600"/>
              </a:spcAft>
            </a:pPr>
            <a:r>
              <a:rPr lang="en-US" altLang="zh-CN" dirty="0"/>
              <a:t>Neuron consists of cell core, </a:t>
            </a:r>
            <a:r>
              <a:rPr lang="en-US" altLang="zh-CN" dirty="0" err="1"/>
              <a:t>dentri</a:t>
            </a:r>
            <a:r>
              <a:rPr lang="en-US" altLang="zh-CN" dirty="0"/>
              <a:t> and </a:t>
            </a:r>
            <a:r>
              <a:rPr lang="en-US" altLang="zh-CN" dirty="0" err="1"/>
              <a:t>axitri</a:t>
            </a:r>
            <a:r>
              <a:rPr lang="en-US" altLang="zh-CN" dirty="0"/>
              <a:t> </a:t>
            </a:r>
          </a:p>
        </p:txBody>
      </p:sp>
    </p:spTree>
    <p:extLst>
      <p:ext uri="{BB962C8B-B14F-4D97-AF65-F5344CB8AC3E}">
        <p14:creationId xmlns:p14="http://schemas.microsoft.com/office/powerpoint/2010/main" val="403115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1.1.4 rise of artificial neuron network</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55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1943 Warren McCulloch and Walter Pitts, MP neuron model</a:t>
            </a:r>
          </a:p>
          <a:p>
            <a:pPr indent="256032">
              <a:lnSpc>
                <a:spcPct val="160000"/>
              </a:lnSpc>
              <a:spcAft>
                <a:spcPts val="600"/>
              </a:spcAft>
            </a:pPr>
            <a:r>
              <a:rPr lang="en-US" altLang="zh-CN" dirty="0"/>
              <a:t>All inputs are binary and output is the sum and the threshold of the sum</a:t>
            </a:r>
          </a:p>
          <a:p>
            <a:pPr indent="256032">
              <a:lnSpc>
                <a:spcPct val="160000"/>
              </a:lnSpc>
              <a:spcAft>
                <a:spcPts val="600"/>
              </a:spcAft>
            </a:pPr>
            <a:r>
              <a:rPr lang="en-US" altLang="zh-CN" dirty="0"/>
              <a:t>1949 </a:t>
            </a:r>
            <a:r>
              <a:rPr lang="en-US" altLang="zh-CN" dirty="0" err="1"/>
              <a:t>canandian</a:t>
            </a:r>
            <a:r>
              <a:rPr lang="en-US" altLang="zh-CN" dirty="0"/>
              <a:t> Donald Hebb  Hebbian Learning, when responding to a stimulation, the connections between activated neurons will be reinforced, add weight to the input and make the model to learn</a:t>
            </a:r>
          </a:p>
          <a:p>
            <a:pPr indent="256032">
              <a:lnSpc>
                <a:spcPct val="160000"/>
              </a:lnSpc>
              <a:spcAft>
                <a:spcPts val="600"/>
              </a:spcAft>
            </a:pPr>
            <a:r>
              <a:rPr lang="en-US" altLang="zh-CN" dirty="0"/>
              <a:t>1956, Frank Rosenblatt Perceptron</a:t>
            </a:r>
            <a:r>
              <a:rPr lang="zh-CN" altLang="en-US" dirty="0"/>
              <a:t>， </a:t>
            </a:r>
            <a:r>
              <a:rPr lang="en-US" altLang="zh-CN" dirty="0"/>
              <a:t>add weight and</a:t>
            </a:r>
            <a:r>
              <a:rPr lang="zh-CN" altLang="en-US" dirty="0"/>
              <a:t> </a:t>
            </a:r>
            <a:r>
              <a:rPr lang="en-US" altLang="zh-CN" dirty="0"/>
              <a:t>none</a:t>
            </a:r>
            <a:r>
              <a:rPr lang="zh-CN" altLang="en-US" dirty="0"/>
              <a:t> </a:t>
            </a:r>
            <a:r>
              <a:rPr lang="en-US" altLang="zh-CN" dirty="0"/>
              <a:t>binary inputs, and trains the network and corrects the weight based on the results</a:t>
            </a:r>
          </a:p>
          <a:p>
            <a:pPr indent="256032">
              <a:lnSpc>
                <a:spcPct val="160000"/>
              </a:lnSpc>
              <a:spcAft>
                <a:spcPts val="600"/>
              </a:spcAft>
            </a:pPr>
            <a:r>
              <a:rPr lang="en-US" altLang="zh-CN" dirty="0"/>
              <a:t>In </a:t>
            </a:r>
            <a:r>
              <a:rPr lang="en-US" altLang="zh-CN" dirty="0" err="1"/>
              <a:t>Mit</a:t>
            </a:r>
            <a:r>
              <a:rPr lang="en-US" altLang="zh-CN" dirty="0"/>
              <a:t> McCulloch and Pitts are  students of Wiener</a:t>
            </a:r>
          </a:p>
          <a:p>
            <a:pPr indent="256032">
              <a:lnSpc>
                <a:spcPct val="160000"/>
              </a:lnSpc>
              <a:spcAft>
                <a:spcPts val="600"/>
              </a:spcAft>
            </a:pPr>
            <a:r>
              <a:rPr lang="en-US" altLang="zh-CN" dirty="0"/>
              <a:t>1962 Rosenblatt “principles of </a:t>
            </a:r>
            <a:r>
              <a:rPr lang="en-US" altLang="zh-CN" dirty="0" err="1"/>
              <a:t>Neurondynamics</a:t>
            </a:r>
            <a:r>
              <a:rPr lang="en-US" altLang="zh-CN" dirty="0"/>
              <a:t>: </a:t>
            </a:r>
            <a:r>
              <a:rPr lang="en-US" altLang="zh-CN" dirty="0" err="1"/>
              <a:t>Perceptrons</a:t>
            </a:r>
            <a:r>
              <a:rPr lang="en-US" altLang="zh-CN" dirty="0"/>
              <a:t> and the theory of brain mechanisms” </a:t>
            </a:r>
          </a:p>
          <a:p>
            <a:pPr indent="256032">
              <a:lnSpc>
                <a:spcPct val="160000"/>
              </a:lnSpc>
              <a:spcAft>
                <a:spcPts val="600"/>
              </a:spcAft>
            </a:pPr>
            <a:endParaRPr lang="en-US" altLang="zh-CN" dirty="0"/>
          </a:p>
        </p:txBody>
      </p:sp>
    </p:spTree>
    <p:extLst>
      <p:ext uri="{BB962C8B-B14F-4D97-AF65-F5344CB8AC3E}">
        <p14:creationId xmlns:p14="http://schemas.microsoft.com/office/powerpoint/2010/main" val="113738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1.1.5 first downtime of AI</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70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Connectionism and symbolism </a:t>
            </a:r>
          </a:p>
          <a:p>
            <a:pPr indent="256032">
              <a:lnSpc>
                <a:spcPct val="160000"/>
              </a:lnSpc>
              <a:spcAft>
                <a:spcPts val="600"/>
              </a:spcAft>
            </a:pPr>
            <a:r>
              <a:rPr lang="en-US" altLang="zh-CN" dirty="0"/>
              <a:t>Marvin Minsky from connection to symbolism,</a:t>
            </a:r>
          </a:p>
          <a:p>
            <a:pPr indent="256032">
              <a:lnSpc>
                <a:spcPct val="160000"/>
              </a:lnSpc>
              <a:spcAft>
                <a:spcPts val="600"/>
              </a:spcAft>
            </a:pPr>
            <a:r>
              <a:rPr lang="en-US" altLang="zh-CN" dirty="0"/>
              <a:t>Rosenblatt and Minsky are classmate in high school and becomes </a:t>
            </a:r>
            <a:r>
              <a:rPr lang="en-US" altLang="zh-CN" dirty="0" err="1"/>
              <a:t>emeny</a:t>
            </a:r>
            <a:r>
              <a:rPr lang="en-US" altLang="zh-CN" dirty="0"/>
              <a:t> later</a:t>
            </a:r>
          </a:p>
          <a:p>
            <a:pPr indent="256032">
              <a:lnSpc>
                <a:spcPct val="160000"/>
              </a:lnSpc>
              <a:spcAft>
                <a:spcPts val="600"/>
              </a:spcAft>
            </a:pPr>
            <a:r>
              <a:rPr lang="en-US" altLang="zh-CN" dirty="0"/>
              <a:t>1969, Minsky “</a:t>
            </a:r>
            <a:r>
              <a:rPr lang="en-US" altLang="zh-CN" dirty="0" err="1"/>
              <a:t>perceptrons</a:t>
            </a:r>
            <a:r>
              <a:rPr lang="en-US" altLang="zh-CN" dirty="0"/>
              <a:t>: an intro to computational geometry”, points out the single layer perceptron limitation of EOR</a:t>
            </a:r>
          </a:p>
          <a:p>
            <a:pPr indent="256032">
              <a:lnSpc>
                <a:spcPct val="160000"/>
              </a:lnSpc>
              <a:spcAft>
                <a:spcPts val="600"/>
              </a:spcAft>
            </a:pPr>
            <a:r>
              <a:rPr lang="en-US" altLang="zh-CN" dirty="0"/>
              <a:t>1971, Rosenblatt died of car crash</a:t>
            </a:r>
          </a:p>
          <a:p>
            <a:pPr indent="256032">
              <a:lnSpc>
                <a:spcPct val="160000"/>
              </a:lnSpc>
              <a:spcAft>
                <a:spcPts val="600"/>
              </a:spcAft>
            </a:pPr>
            <a:endParaRPr lang="en-US" altLang="zh-CN" dirty="0"/>
          </a:p>
        </p:txBody>
      </p:sp>
    </p:spTree>
    <p:extLst>
      <p:ext uri="{BB962C8B-B14F-4D97-AF65-F5344CB8AC3E}">
        <p14:creationId xmlns:p14="http://schemas.microsoft.com/office/powerpoint/2010/main" val="383487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C474AD-F67A-4679-A714-D1D4A4087005}"/>
              </a:ext>
            </a:extLst>
          </p:cNvPr>
          <p:cNvSpPr txBox="1">
            <a:spLocks noChangeArrowheads="1"/>
          </p:cNvSpPr>
          <p:nvPr/>
        </p:nvSpPr>
        <p:spPr>
          <a:xfrm>
            <a:off x="304800" y="838200"/>
            <a:ext cx="85344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altLang="x-none" b="1" dirty="0">
                <a:solidFill>
                  <a:srgbClr val="0000FF"/>
                </a:solidFill>
              </a:rPr>
              <a:t> 1.1.6 first revive of AI</a:t>
            </a:r>
          </a:p>
        </p:txBody>
      </p:sp>
      <p:sp>
        <p:nvSpPr>
          <p:cNvPr id="3" name="Rectangle 3">
            <a:extLst>
              <a:ext uri="{FF2B5EF4-FFF2-40B4-BE49-F238E27FC236}">
                <a16:creationId xmlns:a16="http://schemas.microsoft.com/office/drawing/2014/main" id="{C3D0772E-9A51-4E96-88C4-1684E90FEA21}"/>
              </a:ext>
            </a:extLst>
          </p:cNvPr>
          <p:cNvSpPr txBox="1">
            <a:spLocks noChangeArrowheads="1"/>
          </p:cNvSpPr>
          <p:nvPr/>
        </p:nvSpPr>
        <p:spPr>
          <a:xfrm>
            <a:off x="457200" y="2286000"/>
            <a:ext cx="8229600" cy="4343400"/>
          </a:xfrm>
          <a:prstGeom prst="rect">
            <a:avLst/>
          </a:prstGeom>
        </p:spPr>
        <p:txBody>
          <a:bodyPr>
            <a:normAutofit fontScale="4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6032">
              <a:lnSpc>
                <a:spcPct val="160000"/>
              </a:lnSpc>
              <a:spcAft>
                <a:spcPts val="600"/>
              </a:spcAft>
            </a:pPr>
            <a:r>
              <a:rPr lang="en-US" altLang="zh-CN" dirty="0"/>
              <a:t>1982, John Hopfield, feedback </a:t>
            </a:r>
            <a:r>
              <a:rPr lang="en-US" altLang="zh-CN" dirty="0" err="1"/>
              <a:t>nn</a:t>
            </a:r>
            <a:r>
              <a:rPr lang="en-US" altLang="zh-CN" dirty="0"/>
              <a:t>, solve the problem of </a:t>
            </a:r>
            <a:r>
              <a:rPr lang="en-US" altLang="zh-CN" dirty="0" err="1"/>
              <a:t>recognization</a:t>
            </a:r>
            <a:r>
              <a:rPr lang="en-US" altLang="zh-CN" dirty="0"/>
              <a:t> and restrictions</a:t>
            </a:r>
          </a:p>
          <a:p>
            <a:pPr indent="256032">
              <a:lnSpc>
                <a:spcPct val="160000"/>
              </a:lnSpc>
              <a:spcAft>
                <a:spcPts val="600"/>
              </a:spcAft>
            </a:pPr>
            <a:r>
              <a:rPr lang="en-US" altLang="zh-CN" dirty="0"/>
              <a:t>Geoffrey Hinton, 1978 </a:t>
            </a:r>
            <a:r>
              <a:rPr lang="en-US" altLang="zh-CN" dirty="0" err="1"/>
              <a:t>phd</a:t>
            </a:r>
            <a:r>
              <a:rPr lang="en-US" altLang="zh-CN" dirty="0"/>
              <a:t> from </a:t>
            </a:r>
            <a:r>
              <a:rPr lang="en-US" altLang="zh-CN" dirty="0" err="1"/>
              <a:t>edinburg</a:t>
            </a:r>
            <a:r>
              <a:rPr lang="en-US" altLang="zh-CN" dirty="0"/>
              <a:t> University and 1980 UCSD, meet David </a:t>
            </a:r>
            <a:r>
              <a:rPr lang="en-US" altLang="zh-CN" dirty="0" err="1"/>
              <a:t>Rumelhart</a:t>
            </a:r>
            <a:r>
              <a:rPr lang="en-US" altLang="zh-CN" dirty="0"/>
              <a:t> and James McClelland</a:t>
            </a:r>
          </a:p>
          <a:p>
            <a:pPr indent="256032">
              <a:lnSpc>
                <a:spcPct val="160000"/>
              </a:lnSpc>
              <a:spcAft>
                <a:spcPts val="600"/>
              </a:spcAft>
            </a:pPr>
            <a:r>
              <a:rPr lang="en-US" altLang="zh-CN" dirty="0"/>
              <a:t>1982, Hinton </a:t>
            </a:r>
            <a:r>
              <a:rPr lang="en-US" altLang="zh-CN" dirty="0" err="1"/>
              <a:t>Carniege</a:t>
            </a:r>
            <a:r>
              <a:rPr lang="en-US" altLang="zh-CN" dirty="0"/>
              <a:t> Mellon University </a:t>
            </a:r>
            <a:r>
              <a:rPr lang="en-US" altLang="zh-CN" dirty="0" err="1"/>
              <a:t>Rumelhart</a:t>
            </a:r>
            <a:r>
              <a:rPr lang="en-US" altLang="zh-CN" dirty="0"/>
              <a:t> “learning by back </a:t>
            </a:r>
            <a:r>
              <a:rPr lang="en-US" altLang="zh-CN" dirty="0" err="1"/>
              <a:t>propogating</a:t>
            </a:r>
            <a:r>
              <a:rPr lang="en-US" altLang="zh-CN" dirty="0"/>
              <a:t> errors”, </a:t>
            </a:r>
            <a:r>
              <a:rPr lang="en-US" altLang="zh-CN" dirty="0" err="1"/>
              <a:t>sloving</a:t>
            </a:r>
            <a:r>
              <a:rPr lang="en-US" altLang="zh-CN" dirty="0"/>
              <a:t> the problem the difficulties of training multi-layer NN </a:t>
            </a:r>
            <a:r>
              <a:rPr lang="en-US" altLang="zh-CN" dirty="0" err="1"/>
              <a:t>pointedout</a:t>
            </a:r>
            <a:r>
              <a:rPr lang="en-US" altLang="zh-CN" dirty="0"/>
              <a:t> by Minsky </a:t>
            </a:r>
          </a:p>
          <a:p>
            <a:pPr indent="256032">
              <a:lnSpc>
                <a:spcPct val="160000"/>
              </a:lnSpc>
              <a:spcAft>
                <a:spcPts val="600"/>
              </a:spcAft>
            </a:pPr>
            <a:r>
              <a:rPr lang="en-US" altLang="zh-CN" dirty="0"/>
              <a:t>1987, </a:t>
            </a:r>
            <a:r>
              <a:rPr lang="en-US" altLang="zh-CN" dirty="0" err="1"/>
              <a:t>Rumelhart</a:t>
            </a:r>
            <a:r>
              <a:rPr lang="en-US" altLang="zh-CN" dirty="0"/>
              <a:t> </a:t>
            </a:r>
            <a:r>
              <a:rPr lang="en-US" altLang="zh-CN" dirty="0" err="1"/>
              <a:t>Standford</a:t>
            </a:r>
            <a:r>
              <a:rPr lang="en-US" altLang="zh-CN" dirty="0"/>
              <a:t> student </a:t>
            </a:r>
            <a:r>
              <a:rPr lang="en-US" altLang="zh-CN" dirty="0" err="1"/>
              <a:t>Micheal</a:t>
            </a:r>
            <a:r>
              <a:rPr lang="en-US" altLang="zh-CN" dirty="0"/>
              <a:t> Jordan and Andrew Ng and </a:t>
            </a:r>
            <a:r>
              <a:rPr lang="en-US" altLang="zh-CN" dirty="0" err="1"/>
              <a:t>Yoshua</a:t>
            </a:r>
            <a:r>
              <a:rPr lang="en-US" altLang="zh-CN" dirty="0"/>
              <a:t> </a:t>
            </a:r>
            <a:r>
              <a:rPr lang="en-US" altLang="zh-CN" dirty="0" err="1"/>
              <a:t>Bengio</a:t>
            </a:r>
            <a:endParaRPr lang="en-US" altLang="zh-CN" dirty="0"/>
          </a:p>
          <a:p>
            <a:pPr indent="256032">
              <a:lnSpc>
                <a:spcPct val="160000"/>
              </a:lnSpc>
              <a:spcAft>
                <a:spcPts val="600"/>
              </a:spcAft>
            </a:pPr>
            <a:r>
              <a:rPr lang="en-US" altLang="zh-CN" dirty="0"/>
              <a:t>Hinton 1987 Toronto University and met Yann </a:t>
            </a:r>
            <a:r>
              <a:rPr lang="en-US" altLang="zh-CN" dirty="0" err="1"/>
              <a:t>LeCun</a:t>
            </a:r>
            <a:r>
              <a:rPr lang="en-US" altLang="zh-CN" dirty="0"/>
              <a:t> </a:t>
            </a:r>
            <a:r>
              <a:rPr lang="en-US" altLang="zh-CN" dirty="0" err="1"/>
              <a:t>postdr</a:t>
            </a:r>
            <a:r>
              <a:rPr lang="en-US" altLang="zh-CN" dirty="0"/>
              <a:t> </a:t>
            </a:r>
          </a:p>
          <a:p>
            <a:pPr indent="256032">
              <a:lnSpc>
                <a:spcPct val="160000"/>
              </a:lnSpc>
              <a:spcAft>
                <a:spcPts val="600"/>
              </a:spcAft>
            </a:pPr>
            <a:r>
              <a:rPr lang="en-US" altLang="zh-CN" dirty="0"/>
              <a:t>Bell Lab, </a:t>
            </a:r>
            <a:r>
              <a:rPr lang="en-US" altLang="zh-CN" dirty="0" err="1"/>
              <a:t>LeCun</a:t>
            </a:r>
            <a:r>
              <a:rPr lang="en-US" altLang="zh-CN" dirty="0"/>
              <a:t> Convolutional NN which works well on handwriting </a:t>
            </a:r>
          </a:p>
          <a:p>
            <a:pPr indent="256032">
              <a:lnSpc>
                <a:spcPct val="160000"/>
              </a:lnSpc>
              <a:spcAft>
                <a:spcPts val="600"/>
              </a:spcAft>
            </a:pPr>
            <a:r>
              <a:rPr lang="en-US" altLang="zh-CN" dirty="0"/>
              <a:t>1989 George </a:t>
            </a:r>
            <a:r>
              <a:rPr lang="en-US" altLang="zh-CN" dirty="0" err="1"/>
              <a:t>Cybenko</a:t>
            </a:r>
            <a:r>
              <a:rPr lang="en-US" altLang="zh-CN" dirty="0"/>
              <a:t> prove  the NN can be seen as a fit function, 1 hidden layer can fit continuous function and 2 hidden layers can fit any functions.  Hungary  Kurt </a:t>
            </a:r>
            <a:r>
              <a:rPr lang="en-US" altLang="zh-CN" dirty="0" err="1"/>
              <a:t>Hornik</a:t>
            </a:r>
            <a:r>
              <a:rPr lang="en-US" altLang="zh-CN" dirty="0"/>
              <a:t> prove any complicated classification problem can be solved </a:t>
            </a:r>
          </a:p>
          <a:p>
            <a:pPr indent="256032">
              <a:lnSpc>
                <a:spcPct val="160000"/>
              </a:lnSpc>
              <a:spcAft>
                <a:spcPts val="600"/>
              </a:spcAft>
            </a:pPr>
            <a:endParaRPr lang="en-US" altLang="zh-CN" dirty="0"/>
          </a:p>
        </p:txBody>
      </p:sp>
    </p:spTree>
    <p:extLst>
      <p:ext uri="{BB962C8B-B14F-4D97-AF65-F5344CB8AC3E}">
        <p14:creationId xmlns:p14="http://schemas.microsoft.com/office/powerpoint/2010/main" val="3056470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2866</Words>
  <Application>Microsoft Office PowerPoint</Application>
  <PresentationFormat>全屏显示(4:3)</PresentationFormat>
  <Paragraphs>223</Paragraphs>
  <Slides>28</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Monotype Sorts</vt:lpstr>
      <vt:lpstr>Arial</vt:lpstr>
      <vt:lpstr>Calibri</vt:lpstr>
      <vt:lpstr>Georgia</vt:lpstr>
      <vt:lpstr>Trebuchet MS</vt:lpstr>
      <vt:lpstr>Wingdings 2</vt:lpstr>
      <vt:lpstr>Urban</vt:lpstr>
      <vt:lpstr>DL  and CV</vt:lpstr>
      <vt:lpstr>Part 1 </vt:lpstr>
      <vt:lpstr>Topics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Research Overview</dc:title>
  <dc:creator>Joshi, Trupti</dc:creator>
  <cp:lastModifiedBy>zhbit</cp:lastModifiedBy>
  <cp:revision>1109</cp:revision>
  <dcterms:created xsi:type="dcterms:W3CDTF">2006-08-16T00:00:00Z</dcterms:created>
  <dcterms:modified xsi:type="dcterms:W3CDTF">2019-10-28T05:32:53Z</dcterms:modified>
</cp:coreProperties>
</file>