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4" r:id="rId4"/>
    <p:sldId id="257" r:id="rId5"/>
    <p:sldId id="264" r:id="rId6"/>
    <p:sldId id="265" r:id="rId7"/>
    <p:sldId id="266" r:id="rId8"/>
    <p:sldId id="263" r:id="rId9"/>
    <p:sldId id="262" r:id="rId10"/>
    <p:sldId id="261" r:id="rId11"/>
    <p:sldId id="267" r:id="rId12"/>
    <p:sldId id="270" r:id="rId13"/>
    <p:sldId id="268" r:id="rId14"/>
    <p:sldId id="271" r:id="rId15"/>
    <p:sldId id="258" r:id="rId16"/>
    <p:sldId id="272" r:id="rId17"/>
    <p:sldId id="273" r:id="rId18"/>
    <p:sldId id="275"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295" r:id="rId37"/>
    <p:sldId id="291" r:id="rId38"/>
    <p:sldId id="296" r:id="rId39"/>
    <p:sldId id="297" r:id="rId40"/>
    <p:sldId id="298" r:id="rId41"/>
    <p:sldId id="299" r:id="rId42"/>
    <p:sldId id="300" r:id="rId43"/>
    <p:sldId id="301" r:id="rId44"/>
    <p:sldId id="302" r:id="rId45"/>
    <p:sldId id="303" r:id="rId46"/>
    <p:sldId id="305" r:id="rId47"/>
    <p:sldId id="306" r:id="rId48"/>
    <p:sldId id="304" r:id="rId49"/>
    <p:sldId id="307" r:id="rId50"/>
    <p:sldId id="308" r:id="rId51"/>
    <p:sldId id="310" r:id="rId52"/>
    <p:sldId id="309"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6906-B339-46CF-B2A8-0AE44DC8B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1F99D1-E752-40DD-8265-5A80C9DC7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12084-514E-428C-B4F4-CE622930CC01}"/>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048B4B78-638C-42D1-9A0E-422C58ECF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996B1-712E-488D-A262-3D118711892E}"/>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286031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436F-3E98-4E6A-BCAE-172AF54AB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A5694-8D40-4D6C-B653-A2486113C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B3422-B40A-449C-AB11-1CFCFDCD4522}"/>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7F50E960-42FC-4FF5-A8CE-0C0283FE6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2A6EE-7461-4CE5-BEA7-C8989F9B7AAF}"/>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90502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9B8E2-E07F-4B31-85C6-B403F0B89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BB101-CB6D-4AFA-BEB5-557F2EE17C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51D2F-4668-4F06-B3D8-36B01D6FEE28}"/>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610CCEAD-A08C-4DA0-B766-565884677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A7B57-898A-4554-9059-D95AE1EB4C4A}"/>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249399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94CA-B92A-431A-96E9-5ADFCF0B4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8A83E-B687-4E4E-B277-D4E9429D85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E784-430A-40B4-BD9E-2442D5554B27}"/>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66F61E54-BB42-4D5B-A442-2A2295A46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CACD-19D7-4240-B2EF-7BADE9585645}"/>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96817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F13-AFBF-45FB-A781-3B90731CD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3ADCD-B7F8-4962-8E27-2FFF2CD39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7EF597-EAEC-4299-8567-19FA7A93A6BA}"/>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6338D596-806B-465C-A720-386D2D260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C4EBA-E599-49EF-AE69-D0522E22AB21}"/>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266727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CEEC-BFF3-43E5-B8F6-0DA3F7D33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0F1A6-B126-4D67-9C33-831085C2B1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03F47-51C0-4366-8262-12FEB0A3FF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A5907B-D83A-4D46-B381-98BCFF3118AE}"/>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6" name="Footer Placeholder 5">
            <a:extLst>
              <a:ext uri="{FF2B5EF4-FFF2-40B4-BE49-F238E27FC236}">
                <a16:creationId xmlns:a16="http://schemas.microsoft.com/office/drawing/2014/main" id="{A38C64A4-3C5D-458B-9909-E8C0894C1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8E2C3-7341-4A7B-8567-DBDF33B33A6B}"/>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5292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305-C402-4F44-A38A-1DE146A66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9F582-9E70-4B1A-B4E6-06A94169F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7225DC-FA27-443C-853A-0D8C6A3C7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0237ED-1462-4BAB-AB5D-EF8572E20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46869A-269F-4D2E-9091-ADF2F6BC43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E8AB6F-840F-4DE0-9695-C1C545FDD974}"/>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8" name="Footer Placeholder 7">
            <a:extLst>
              <a:ext uri="{FF2B5EF4-FFF2-40B4-BE49-F238E27FC236}">
                <a16:creationId xmlns:a16="http://schemas.microsoft.com/office/drawing/2014/main" id="{E044254F-D0CF-4019-B172-BF8434BFDD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EE2D38-581D-4159-82A8-6B25A7D6F0C4}"/>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131052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C500-5FCD-4C6C-998F-B5936B5F5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49CA8E-4E7D-413D-81F9-63DBCD0615AF}"/>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4" name="Footer Placeholder 3">
            <a:extLst>
              <a:ext uri="{FF2B5EF4-FFF2-40B4-BE49-F238E27FC236}">
                <a16:creationId xmlns:a16="http://schemas.microsoft.com/office/drawing/2014/main" id="{71F333AE-5310-48B4-813E-55E23BA62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D02DF-D47A-46F7-9555-FD08FC513E3D}"/>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7431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81074-6BC5-42AC-80CD-1794231FE467}"/>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3" name="Footer Placeholder 2">
            <a:extLst>
              <a:ext uri="{FF2B5EF4-FFF2-40B4-BE49-F238E27FC236}">
                <a16:creationId xmlns:a16="http://schemas.microsoft.com/office/drawing/2014/main" id="{D5A325C7-6EEE-4F56-B61B-693F23D3C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6E4846-0E3E-4FFA-B62E-8CC382406235}"/>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266804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6625-2E85-4441-BF6E-0DDF34A4C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8A8072-BAEE-41BB-85B7-B14F35B79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35633-E9AF-470D-A281-9D7E38BD1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B3EF9B-3F1F-4549-8F26-97ACE1F44063}"/>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6" name="Footer Placeholder 5">
            <a:extLst>
              <a:ext uri="{FF2B5EF4-FFF2-40B4-BE49-F238E27FC236}">
                <a16:creationId xmlns:a16="http://schemas.microsoft.com/office/drawing/2014/main" id="{92DCF7D3-0448-4AE2-B605-288B92815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817F3-DFFA-49C0-9F13-40FC349D8617}"/>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48792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CC5E-0C7B-4256-A0C2-54D03DF4E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C210EA-0288-4CAE-9BE2-3BABA8ECF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AAA31C-FD33-496F-980C-30859FF3F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05091-C72D-4002-A569-B587C2AFCE67}"/>
              </a:ext>
            </a:extLst>
          </p:cNvPr>
          <p:cNvSpPr>
            <a:spLocks noGrp="1"/>
          </p:cNvSpPr>
          <p:nvPr>
            <p:ph type="dt" sz="half" idx="10"/>
          </p:nvPr>
        </p:nvSpPr>
        <p:spPr/>
        <p:txBody>
          <a:bodyPr/>
          <a:lstStyle/>
          <a:p>
            <a:fld id="{955F85A2-9E8F-40BD-9B3F-564591D5AF07}" type="datetimeFigureOut">
              <a:rPr lang="en-US" smtClean="0"/>
              <a:t>11/12/2019</a:t>
            </a:fld>
            <a:endParaRPr lang="en-US"/>
          </a:p>
        </p:txBody>
      </p:sp>
      <p:sp>
        <p:nvSpPr>
          <p:cNvPr id="6" name="Footer Placeholder 5">
            <a:extLst>
              <a:ext uri="{FF2B5EF4-FFF2-40B4-BE49-F238E27FC236}">
                <a16:creationId xmlns:a16="http://schemas.microsoft.com/office/drawing/2014/main" id="{DF3783C3-1621-4D03-AA64-D82AC3E06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5FDC9-DDCB-47FA-8BCC-CE8FA9348AF6}"/>
              </a:ext>
            </a:extLst>
          </p:cNvPr>
          <p:cNvSpPr>
            <a:spLocks noGrp="1"/>
          </p:cNvSpPr>
          <p:nvPr>
            <p:ph type="sldNum" sz="quarter" idx="12"/>
          </p:nvPr>
        </p:nvSpPr>
        <p:spPr/>
        <p:txBody>
          <a:bodyPr/>
          <a:lstStyle/>
          <a:p>
            <a:fld id="{A2A5774B-627F-4EC2-BBFE-6F2D8B5F211A}" type="slidenum">
              <a:rPr lang="en-US" smtClean="0"/>
              <a:t>‹#›</a:t>
            </a:fld>
            <a:endParaRPr lang="en-US"/>
          </a:p>
        </p:txBody>
      </p:sp>
    </p:spTree>
    <p:extLst>
      <p:ext uri="{BB962C8B-B14F-4D97-AF65-F5344CB8AC3E}">
        <p14:creationId xmlns:p14="http://schemas.microsoft.com/office/powerpoint/2010/main" val="64488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AF341-497B-4ED3-B703-8C026FF8C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D15F9-1152-446C-93A2-8CE2E7572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17625-6A8A-410F-B8D0-49726C98A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F85A2-9E8F-40BD-9B3F-564591D5AF07}" type="datetimeFigureOut">
              <a:rPr lang="en-US" smtClean="0"/>
              <a:t>11/12/2019</a:t>
            </a:fld>
            <a:endParaRPr lang="en-US"/>
          </a:p>
        </p:txBody>
      </p:sp>
      <p:sp>
        <p:nvSpPr>
          <p:cNvPr id="5" name="Footer Placeholder 4">
            <a:extLst>
              <a:ext uri="{FF2B5EF4-FFF2-40B4-BE49-F238E27FC236}">
                <a16:creationId xmlns:a16="http://schemas.microsoft.com/office/drawing/2014/main" id="{84CC3E21-9155-439B-ACB2-C27B8AAFB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ED57AB-86A0-4FFA-BB19-67C579BDD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774B-627F-4EC2-BBFE-6F2D8B5F211A}" type="slidenum">
              <a:rPr lang="en-US" smtClean="0"/>
              <a:t>‹#›</a:t>
            </a:fld>
            <a:endParaRPr lang="en-US"/>
          </a:p>
        </p:txBody>
      </p:sp>
    </p:spTree>
    <p:extLst>
      <p:ext uri="{BB962C8B-B14F-4D97-AF65-F5344CB8AC3E}">
        <p14:creationId xmlns:p14="http://schemas.microsoft.com/office/powerpoint/2010/main" val="40361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nakohvx-k5U&amp;list=PLduGZax9wmiHg-XPFSgqGg8PEAV51q1FT&amp;index=2" TargetMode="External"/><Relationship Id="rId2" Type="http://schemas.openxmlformats.org/officeDocument/2006/relationships/hyperlink" Target="https://www.youtube.com/watch?v=AG0EqPTjgV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time_continue=122&amp;v=YOW8m2YGtRg&amp;feature=emb_log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channel/UC2ggjtuuWvxrHHHiaDH1dlQ" TargetMode="External"/><Relationship Id="rId2" Type="http://schemas.openxmlformats.org/officeDocument/2006/relationships/hyperlink" Target="https://www.youtube.com/playlist?list=PLzuuYNsE1EZAXYR4FJ75jcJseBmo4KQ9-" TargetMode="External"/><Relationship Id="rId1" Type="http://schemas.openxmlformats.org/officeDocument/2006/relationships/slideLayout" Target="../slideLayouts/slideLayout2.xml"/><Relationship Id="rId5" Type="http://schemas.openxmlformats.org/officeDocument/2006/relationships/hyperlink" Target="https://www.youtube.com/channel/UCdyjiB5H8Pu7aDTNVXTTpcg" TargetMode="External"/><Relationship Id="rId4" Type="http://schemas.openxmlformats.org/officeDocument/2006/relationships/hyperlink" Target="https://www.youtube.com/watch?v=2-JNBzCq77c"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omputer_science" TargetMode="External"/><Relationship Id="rId3" Type="http://schemas.openxmlformats.org/officeDocument/2006/relationships/hyperlink" Target="https://en.wikipedia.org/wiki/Reinforcement_learning" TargetMode="External"/><Relationship Id="rId7"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hyperlink" Target="https://en.wikipedia.org/wiki/University_College_London" TargetMode="External"/><Relationship Id="rId5" Type="http://schemas.openxmlformats.org/officeDocument/2006/relationships/hyperlink" Target="https://en.wikipedia.org/wiki/AlphaGo" TargetMode="External"/><Relationship Id="rId10" Type="http://schemas.openxmlformats.org/officeDocument/2006/relationships/image" Target="../media/image3.tiff"/><Relationship Id="rId4" Type="http://schemas.openxmlformats.org/officeDocument/2006/relationships/hyperlink" Target="https://en.wikipedia.org/wiki/DeepMind" TargetMode="External"/><Relationship Id="rId9" Type="http://schemas.openxmlformats.org/officeDocument/2006/relationships/hyperlink" Target="https://en.wikipedia.org/wiki/University_of_Massachusetts_Amherst"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en.wikipedia.org/wiki/File:AAMarkov.jp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5339-F897-4A71-A6BD-0F3C641C4A4D}"/>
              </a:ext>
            </a:extLst>
          </p:cNvPr>
          <p:cNvSpPr>
            <a:spLocks noGrp="1"/>
          </p:cNvSpPr>
          <p:nvPr>
            <p:ph type="ctrTitle"/>
          </p:nvPr>
        </p:nvSpPr>
        <p:spPr/>
        <p:txBody>
          <a:bodyPr/>
          <a:lstStyle/>
          <a:p>
            <a:r>
              <a:rPr lang="en-US" dirty="0"/>
              <a:t>Introduction to Reinforcement Learning</a:t>
            </a:r>
          </a:p>
        </p:txBody>
      </p:sp>
      <p:sp>
        <p:nvSpPr>
          <p:cNvPr id="3" name="Subtitle 2">
            <a:extLst>
              <a:ext uri="{FF2B5EF4-FFF2-40B4-BE49-F238E27FC236}">
                <a16:creationId xmlns:a16="http://schemas.microsoft.com/office/drawing/2014/main" id="{41DAF8ED-2E18-4CE8-8EA0-971972290505}"/>
              </a:ext>
            </a:extLst>
          </p:cNvPr>
          <p:cNvSpPr>
            <a:spLocks noGrp="1"/>
          </p:cNvSpPr>
          <p:nvPr>
            <p:ph type="subTitle" idx="1"/>
          </p:nvPr>
        </p:nvSpPr>
        <p:spPr>
          <a:xfrm>
            <a:off x="1524000" y="3602038"/>
            <a:ext cx="9144000" cy="1655762"/>
          </a:xfrm>
        </p:spPr>
        <p:txBody>
          <a:bodyPr/>
          <a:lstStyle/>
          <a:p>
            <a:endParaRPr lang="en-US" altLang="zh-CN" dirty="0"/>
          </a:p>
          <a:p>
            <a:r>
              <a:rPr lang="zh-CN" altLang="en-US" dirty="0"/>
              <a:t>姜玥旭</a:t>
            </a:r>
            <a:endParaRPr lang="en-US" dirty="0"/>
          </a:p>
        </p:txBody>
      </p:sp>
    </p:spTree>
    <p:extLst>
      <p:ext uri="{BB962C8B-B14F-4D97-AF65-F5344CB8AC3E}">
        <p14:creationId xmlns:p14="http://schemas.microsoft.com/office/powerpoint/2010/main" val="87179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9F0A-0DCF-4AEC-B1CC-3D38DB49030E}"/>
              </a:ext>
            </a:extLst>
          </p:cNvPr>
          <p:cNvSpPr>
            <a:spLocks noGrp="1"/>
          </p:cNvSpPr>
          <p:nvPr>
            <p:ph type="title"/>
          </p:nvPr>
        </p:nvSpPr>
        <p:spPr/>
        <p:txBody>
          <a:bodyPr/>
          <a:lstStyle/>
          <a:p>
            <a:r>
              <a:rPr lang="en-US" dirty="0"/>
              <a:t>Application examples</a:t>
            </a:r>
          </a:p>
        </p:txBody>
      </p:sp>
      <p:sp>
        <p:nvSpPr>
          <p:cNvPr id="3" name="Content Placeholder 2">
            <a:extLst>
              <a:ext uri="{FF2B5EF4-FFF2-40B4-BE49-F238E27FC236}">
                <a16:creationId xmlns:a16="http://schemas.microsoft.com/office/drawing/2014/main" id="{AFE1BF44-A051-4CA9-948F-C8B149B9A7C3}"/>
              </a:ext>
            </a:extLst>
          </p:cNvPr>
          <p:cNvSpPr>
            <a:spLocks noGrp="1"/>
          </p:cNvSpPr>
          <p:nvPr>
            <p:ph idx="1"/>
          </p:nvPr>
        </p:nvSpPr>
        <p:spPr/>
        <p:txBody>
          <a:bodyPr/>
          <a:lstStyle/>
          <a:p>
            <a:r>
              <a:rPr lang="en-US" dirty="0"/>
              <a:t>Alpha Go</a:t>
            </a:r>
          </a:p>
          <a:p>
            <a:r>
              <a:rPr lang="en-US" dirty="0"/>
              <a:t>Auto Driving</a:t>
            </a:r>
          </a:p>
          <a:p>
            <a:pPr lvl="1"/>
            <a:r>
              <a:rPr lang="en-US" dirty="0">
                <a:hlinkClick r:id="rId2"/>
              </a:rPr>
              <a:t>https://www.youtube.com/watch?v=AG0EqPTjgVE</a:t>
            </a:r>
            <a:endParaRPr lang="en-US" dirty="0"/>
          </a:p>
          <a:p>
            <a:r>
              <a:rPr lang="en-US" dirty="0"/>
              <a:t>Video Games</a:t>
            </a:r>
          </a:p>
          <a:p>
            <a:pPr lvl="1"/>
            <a:r>
              <a:rPr lang="en-US" dirty="0">
                <a:hlinkClick r:id="rId3"/>
              </a:rPr>
              <a:t>https://www.youtube.com/watch?v=nakohvx-k5U&amp;list=PLduGZax9wmiHg-XPFSgqGg8PEAV51q1FT&amp;index=2</a:t>
            </a:r>
            <a:endParaRPr lang="en-US" dirty="0"/>
          </a:p>
        </p:txBody>
      </p:sp>
    </p:spTree>
    <p:extLst>
      <p:ext uri="{BB962C8B-B14F-4D97-AF65-F5344CB8AC3E}">
        <p14:creationId xmlns:p14="http://schemas.microsoft.com/office/powerpoint/2010/main" val="139615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FCCF-1BE1-4797-9AB2-77615DAE36AE}"/>
              </a:ext>
            </a:extLst>
          </p:cNvPr>
          <p:cNvSpPr>
            <a:spLocks noGrp="1"/>
          </p:cNvSpPr>
          <p:nvPr>
            <p:ph type="title"/>
          </p:nvPr>
        </p:nvSpPr>
        <p:spPr/>
        <p:txBody>
          <a:bodyPr/>
          <a:lstStyle/>
          <a:p>
            <a:r>
              <a:rPr lang="en-US" dirty="0"/>
              <a:t>What is Reinforcement Learning </a:t>
            </a:r>
          </a:p>
        </p:txBody>
      </p:sp>
      <p:sp>
        <p:nvSpPr>
          <p:cNvPr id="3" name="Content Placeholder 2">
            <a:extLst>
              <a:ext uri="{FF2B5EF4-FFF2-40B4-BE49-F238E27FC236}">
                <a16:creationId xmlns:a16="http://schemas.microsoft.com/office/drawing/2014/main" id="{26CC7008-EEDC-4021-AAFC-CB8A67D039F8}"/>
              </a:ext>
            </a:extLst>
          </p:cNvPr>
          <p:cNvSpPr>
            <a:spLocks noGrp="1"/>
          </p:cNvSpPr>
          <p:nvPr>
            <p:ph idx="1"/>
          </p:nvPr>
        </p:nvSpPr>
        <p:spPr/>
        <p:txBody>
          <a:bodyPr/>
          <a:lstStyle/>
          <a:p>
            <a:r>
              <a:rPr lang="en-US" dirty="0"/>
              <a:t>No supervisor, </a:t>
            </a:r>
            <a:r>
              <a:rPr lang="en-US" dirty="0">
                <a:solidFill>
                  <a:srgbClr val="FF0000"/>
                </a:solidFill>
              </a:rPr>
              <a:t>agent</a:t>
            </a:r>
            <a:r>
              <a:rPr lang="en-US" dirty="0"/>
              <a:t> interact with environment to get </a:t>
            </a:r>
            <a:r>
              <a:rPr lang="en-US" dirty="0">
                <a:solidFill>
                  <a:srgbClr val="FF0000"/>
                </a:solidFill>
              </a:rPr>
              <a:t>reward</a:t>
            </a:r>
            <a:r>
              <a:rPr lang="en-US" dirty="0"/>
              <a:t> signal (Exploration and Exploitation)</a:t>
            </a:r>
          </a:p>
          <a:p>
            <a:r>
              <a:rPr lang="en-US" dirty="0"/>
              <a:t>Reward signal could be delayed (</a:t>
            </a:r>
            <a:r>
              <a:rPr lang="en-US" dirty="0">
                <a:solidFill>
                  <a:srgbClr val="FF0000"/>
                </a:solidFill>
              </a:rPr>
              <a:t>discount</a:t>
            </a:r>
            <a:r>
              <a:rPr lang="en-US" dirty="0"/>
              <a:t>)</a:t>
            </a:r>
          </a:p>
          <a:p>
            <a:r>
              <a:rPr lang="en-US" dirty="0"/>
              <a:t>Time really matters (sequential, non </a:t>
            </a:r>
            <a:r>
              <a:rPr lang="en-US" dirty="0" err="1"/>
              <a:t>i.i.d</a:t>
            </a:r>
            <a:r>
              <a:rPr lang="en-US" dirty="0"/>
              <a:t> data, </a:t>
            </a:r>
            <a:r>
              <a:rPr lang="en-US" dirty="0">
                <a:solidFill>
                  <a:srgbClr val="FF0000"/>
                </a:solidFill>
              </a:rPr>
              <a:t>Markov decision process</a:t>
            </a:r>
            <a:r>
              <a:rPr lang="en-US" dirty="0"/>
              <a:t>)</a:t>
            </a:r>
          </a:p>
          <a:p>
            <a:r>
              <a:rPr lang="en-US" dirty="0"/>
              <a:t>Agent’s action affect the </a:t>
            </a:r>
            <a:r>
              <a:rPr lang="en-US" dirty="0">
                <a:solidFill>
                  <a:srgbClr val="FF0000"/>
                </a:solidFill>
              </a:rPr>
              <a:t>states</a:t>
            </a:r>
            <a:r>
              <a:rPr lang="en-US" dirty="0"/>
              <a:t> and the subsequent data it receives</a:t>
            </a:r>
          </a:p>
        </p:txBody>
      </p:sp>
    </p:spTree>
    <p:extLst>
      <p:ext uri="{BB962C8B-B14F-4D97-AF65-F5344CB8AC3E}">
        <p14:creationId xmlns:p14="http://schemas.microsoft.com/office/powerpoint/2010/main" val="349498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AEBA-4B6C-4B58-8E6E-EBA971099108}"/>
              </a:ext>
            </a:extLst>
          </p:cNvPr>
          <p:cNvSpPr>
            <a:spLocks noGrp="1"/>
          </p:cNvSpPr>
          <p:nvPr>
            <p:ph type="title"/>
          </p:nvPr>
        </p:nvSpPr>
        <p:spPr/>
        <p:txBody>
          <a:bodyPr/>
          <a:lstStyle/>
          <a:p>
            <a:r>
              <a:rPr lang="en-US" dirty="0"/>
              <a:t>Examples of Reinforcement Learning</a:t>
            </a:r>
          </a:p>
        </p:txBody>
      </p:sp>
      <p:sp>
        <p:nvSpPr>
          <p:cNvPr id="3" name="Content Placeholder 2">
            <a:extLst>
              <a:ext uri="{FF2B5EF4-FFF2-40B4-BE49-F238E27FC236}">
                <a16:creationId xmlns:a16="http://schemas.microsoft.com/office/drawing/2014/main" id="{1782743F-4B3A-42EF-B145-E8631D7CDE50}"/>
              </a:ext>
            </a:extLst>
          </p:cNvPr>
          <p:cNvSpPr>
            <a:spLocks noGrp="1"/>
          </p:cNvSpPr>
          <p:nvPr>
            <p:ph idx="1"/>
          </p:nvPr>
        </p:nvSpPr>
        <p:spPr/>
        <p:txBody>
          <a:bodyPr/>
          <a:lstStyle/>
          <a:p>
            <a:r>
              <a:rPr lang="en-US" dirty="0"/>
              <a:t>Atari games</a:t>
            </a:r>
          </a:p>
          <a:p>
            <a:pPr lvl="1"/>
            <a:r>
              <a:rPr lang="en-US" dirty="0">
                <a:hlinkClick r:id="rId2"/>
              </a:rPr>
              <a:t>https://www.youtube.com/watch?time_continue=122&amp;v=YOW8m2YGtRg&amp;feature=emb_logo</a:t>
            </a:r>
            <a:endParaRPr lang="en-US" dirty="0"/>
          </a:p>
          <a:p>
            <a:r>
              <a:rPr lang="en-US" dirty="0"/>
              <a:t>Make a humanoid robot walk</a:t>
            </a:r>
          </a:p>
          <a:p>
            <a:r>
              <a:rPr lang="en-US" dirty="0"/>
              <a:t>E.g..</a:t>
            </a:r>
          </a:p>
          <a:p>
            <a:endParaRPr lang="en-US" dirty="0"/>
          </a:p>
        </p:txBody>
      </p:sp>
    </p:spTree>
    <p:extLst>
      <p:ext uri="{BB962C8B-B14F-4D97-AF65-F5344CB8AC3E}">
        <p14:creationId xmlns:p14="http://schemas.microsoft.com/office/powerpoint/2010/main" val="318212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1A6D-A24F-4089-B153-36A97A6AC3E8}"/>
              </a:ext>
            </a:extLst>
          </p:cNvPr>
          <p:cNvSpPr>
            <a:spLocks noGrp="1"/>
          </p:cNvSpPr>
          <p:nvPr>
            <p:ph type="title"/>
          </p:nvPr>
        </p:nvSpPr>
        <p:spPr/>
        <p:txBody>
          <a:bodyPr/>
          <a:lstStyle/>
          <a:p>
            <a:r>
              <a:rPr lang="en-US" dirty="0"/>
              <a:t>Agent and environment</a:t>
            </a:r>
          </a:p>
        </p:txBody>
      </p:sp>
      <p:sp>
        <p:nvSpPr>
          <p:cNvPr id="3" name="Content Placeholder 2">
            <a:extLst>
              <a:ext uri="{FF2B5EF4-FFF2-40B4-BE49-F238E27FC236}">
                <a16:creationId xmlns:a16="http://schemas.microsoft.com/office/drawing/2014/main" id="{4042A86D-F4C8-4562-898D-37F5B950680A}"/>
              </a:ext>
            </a:extLst>
          </p:cNvPr>
          <p:cNvSpPr>
            <a:spLocks noGrp="1"/>
          </p:cNvSpPr>
          <p:nvPr>
            <p:ph idx="1"/>
          </p:nvPr>
        </p:nvSpPr>
        <p:spPr/>
        <p:txBody>
          <a:bodyPr/>
          <a:lstStyle/>
          <a:p>
            <a:r>
              <a:rPr lang="en-US" dirty="0"/>
              <a:t>Agent: mouse</a:t>
            </a:r>
          </a:p>
          <a:p>
            <a:r>
              <a:rPr lang="en-US" dirty="0"/>
              <a:t>State: mouse’s location</a:t>
            </a:r>
          </a:p>
          <a:p>
            <a:r>
              <a:rPr lang="en-US" dirty="0"/>
              <a:t>Reward: water, cheese, shock</a:t>
            </a:r>
          </a:p>
          <a:p>
            <a:r>
              <a:rPr lang="en-US" dirty="0"/>
              <a:t>Actions: move directions</a:t>
            </a:r>
          </a:p>
          <a:p>
            <a:endParaRPr lang="en-US" dirty="0"/>
          </a:p>
        </p:txBody>
      </p:sp>
      <p:pic>
        <p:nvPicPr>
          <p:cNvPr id="4" name="Picture 3">
            <a:extLst>
              <a:ext uri="{FF2B5EF4-FFF2-40B4-BE49-F238E27FC236}">
                <a16:creationId xmlns:a16="http://schemas.microsoft.com/office/drawing/2014/main" id="{4ED308A7-39C4-4CE7-9EBE-D7B3552A9F7E}"/>
              </a:ext>
            </a:extLst>
          </p:cNvPr>
          <p:cNvPicPr>
            <a:picLocks noChangeAspect="1"/>
          </p:cNvPicPr>
          <p:nvPr/>
        </p:nvPicPr>
        <p:blipFill>
          <a:blip r:embed="rId2"/>
          <a:stretch>
            <a:fillRect/>
          </a:stretch>
        </p:blipFill>
        <p:spPr>
          <a:xfrm>
            <a:off x="7417569" y="1991519"/>
            <a:ext cx="3752850" cy="4019550"/>
          </a:xfrm>
          <a:prstGeom prst="rect">
            <a:avLst/>
          </a:prstGeom>
        </p:spPr>
      </p:pic>
    </p:spTree>
    <p:extLst>
      <p:ext uri="{BB962C8B-B14F-4D97-AF65-F5344CB8AC3E}">
        <p14:creationId xmlns:p14="http://schemas.microsoft.com/office/powerpoint/2010/main" val="6365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10A35C8-AEDD-4780-83DA-3601875AAACD}"/>
              </a:ext>
            </a:extLst>
          </p:cNvPr>
          <p:cNvSpPr>
            <a:spLocks noGrp="1"/>
          </p:cNvSpPr>
          <p:nvPr>
            <p:ph type="title"/>
          </p:nvPr>
        </p:nvSpPr>
        <p:spPr/>
        <p:txBody>
          <a:bodyPr/>
          <a:lstStyle/>
          <a:p>
            <a:endParaRPr lang="en-US"/>
          </a:p>
        </p:txBody>
      </p:sp>
      <p:sp>
        <p:nvSpPr>
          <p:cNvPr id="22" name="Content Placeholder 21">
            <a:extLst>
              <a:ext uri="{FF2B5EF4-FFF2-40B4-BE49-F238E27FC236}">
                <a16:creationId xmlns:a16="http://schemas.microsoft.com/office/drawing/2014/main" id="{81C164F4-D1BD-472F-B575-C8AFE66B5394}"/>
              </a:ext>
            </a:extLst>
          </p:cNvPr>
          <p:cNvSpPr>
            <a:spLocks noGrp="1"/>
          </p:cNvSpPr>
          <p:nvPr>
            <p:ph idx="1"/>
          </p:nvPr>
        </p:nvSpPr>
        <p:spPr/>
        <p:txBody>
          <a:bodyPr/>
          <a:lstStyle/>
          <a:p>
            <a:endParaRPr lang="en-US"/>
          </a:p>
        </p:txBody>
      </p:sp>
      <p:pic>
        <p:nvPicPr>
          <p:cNvPr id="4" name="Picture 2" descr="http://www.is-scam.com/wp-content/uploads/2014/12/question-robot.png">
            <a:extLst>
              <a:ext uri="{FF2B5EF4-FFF2-40B4-BE49-F238E27FC236}">
                <a16:creationId xmlns:a16="http://schemas.microsoft.com/office/drawing/2014/main" id="{0B5ED17C-3DDC-4B98-86CE-4697C2A98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051" y="1733729"/>
            <a:ext cx="1835587" cy="236869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29C431B6-978B-405E-961A-8159C49D84A3}"/>
              </a:ext>
            </a:extLst>
          </p:cNvPr>
          <p:cNvSpPr txBox="1"/>
          <p:nvPr/>
        </p:nvSpPr>
        <p:spPr>
          <a:xfrm>
            <a:off x="4654560" y="3237123"/>
            <a:ext cx="1088572" cy="461665"/>
          </a:xfrm>
          <a:prstGeom prst="rect">
            <a:avLst/>
          </a:prstGeom>
          <a:noFill/>
        </p:spPr>
        <p:txBody>
          <a:bodyPr wrap="square" rtlCol="0">
            <a:spAutoFit/>
          </a:bodyPr>
          <a:lstStyle/>
          <a:p>
            <a:r>
              <a:rPr lang="en-US" altLang="zh-TW" sz="2400"/>
              <a:t>Agent</a:t>
            </a:r>
            <a:endParaRPr lang="zh-TW" altLang="en-US" sz="2400"/>
          </a:p>
        </p:txBody>
      </p:sp>
      <p:pic>
        <p:nvPicPr>
          <p:cNvPr id="6" name="Picture 2" descr="https://pixabay.com/static/uploads/photo/2013/07/12/13/55/earth-147591_960_720.png">
            <a:extLst>
              <a:ext uri="{FF2B5EF4-FFF2-40B4-BE49-F238E27FC236}">
                <a16:creationId xmlns:a16="http://schemas.microsoft.com/office/drawing/2014/main" id="{266260A0-E73A-4A8B-9AFE-A8B522C982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4736"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56D3BCD4-A699-42CC-9A34-C8A4483AE649}"/>
              </a:ext>
            </a:extLst>
          </p:cNvPr>
          <p:cNvSpPr txBox="1"/>
          <p:nvPr/>
        </p:nvSpPr>
        <p:spPr>
          <a:xfrm>
            <a:off x="6788091"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8" name="直線接點 7">
            <a:extLst>
              <a:ext uri="{FF2B5EF4-FFF2-40B4-BE49-F238E27FC236}">
                <a16:creationId xmlns:a16="http://schemas.microsoft.com/office/drawing/2014/main" id="{D5E457B6-8CA5-4B79-85D0-51EB5D8A6F90}"/>
              </a:ext>
            </a:extLst>
          </p:cNvPr>
          <p:cNvCxnSpPr/>
          <p:nvPr/>
        </p:nvCxnSpPr>
        <p:spPr>
          <a:xfrm>
            <a:off x="3811963"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9">
            <a:extLst>
              <a:ext uri="{FF2B5EF4-FFF2-40B4-BE49-F238E27FC236}">
                <a16:creationId xmlns:a16="http://schemas.microsoft.com/office/drawing/2014/main" id="{8855717A-D99C-4ADC-AC66-5BBC7CD558C9}"/>
              </a:ext>
            </a:extLst>
          </p:cNvPr>
          <p:cNvCxnSpPr/>
          <p:nvPr/>
        </p:nvCxnSpPr>
        <p:spPr>
          <a:xfrm flipH="1">
            <a:off x="3811964"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11">
            <a:extLst>
              <a:ext uri="{FF2B5EF4-FFF2-40B4-BE49-F238E27FC236}">
                <a16:creationId xmlns:a16="http://schemas.microsoft.com/office/drawing/2014/main" id="{9809209D-1990-4D90-9AB1-460C07CEB638}"/>
              </a:ext>
            </a:extLst>
          </p:cNvPr>
          <p:cNvCxnSpPr/>
          <p:nvPr/>
        </p:nvCxnSpPr>
        <p:spPr>
          <a:xfrm>
            <a:off x="3811965"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接點 13">
            <a:extLst>
              <a:ext uri="{FF2B5EF4-FFF2-40B4-BE49-F238E27FC236}">
                <a16:creationId xmlns:a16="http://schemas.microsoft.com/office/drawing/2014/main" id="{46C51563-F3E7-48CE-98ED-2203D2A38A91}"/>
              </a:ext>
            </a:extLst>
          </p:cNvPr>
          <p:cNvCxnSpPr/>
          <p:nvPr/>
        </p:nvCxnSpPr>
        <p:spPr>
          <a:xfrm flipV="1">
            <a:off x="6220068" y="4245693"/>
            <a:ext cx="0" cy="98889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7">
            <a:extLst>
              <a:ext uri="{FF2B5EF4-FFF2-40B4-BE49-F238E27FC236}">
                <a16:creationId xmlns:a16="http://schemas.microsoft.com/office/drawing/2014/main" id="{7D994168-0104-4DC7-B0EB-85F1B5980EEE}"/>
              </a:ext>
            </a:extLst>
          </p:cNvPr>
          <p:cNvSpPr txBox="1"/>
          <p:nvPr/>
        </p:nvSpPr>
        <p:spPr>
          <a:xfrm>
            <a:off x="3680742"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pic>
        <p:nvPicPr>
          <p:cNvPr id="13" name="Picture 4" descr="http://pics.sc.chinaz.com/files/pic/pic9/201512/apic17222.jpg">
            <a:extLst>
              <a:ext uri="{FF2B5EF4-FFF2-40B4-BE49-F238E27FC236}">
                <a16:creationId xmlns:a16="http://schemas.microsoft.com/office/drawing/2014/main" id="{BFAA0DE2-7ABE-4AEE-86F3-1234098DB2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80441" y="3508542"/>
            <a:ext cx="926785" cy="147430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接點 19">
            <a:extLst>
              <a:ext uri="{FF2B5EF4-FFF2-40B4-BE49-F238E27FC236}">
                <a16:creationId xmlns:a16="http://schemas.microsoft.com/office/drawing/2014/main" id="{467F3203-E604-4FBB-9EBD-674625D5A94D}"/>
              </a:ext>
            </a:extLst>
          </p:cNvPr>
          <p:cNvCxnSpPr/>
          <p:nvPr/>
        </p:nvCxnSpPr>
        <p:spPr>
          <a:xfrm>
            <a:off x="7086622"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字方塊 20">
            <a:extLst>
              <a:ext uri="{FF2B5EF4-FFF2-40B4-BE49-F238E27FC236}">
                <a16:creationId xmlns:a16="http://schemas.microsoft.com/office/drawing/2014/main" id="{8EDBDA0B-F270-4643-91F4-B6074438B104}"/>
              </a:ext>
            </a:extLst>
          </p:cNvPr>
          <p:cNvSpPr txBox="1"/>
          <p:nvPr/>
        </p:nvSpPr>
        <p:spPr>
          <a:xfrm>
            <a:off x="7256003"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6" name="直線接點 21">
            <a:extLst>
              <a:ext uri="{FF2B5EF4-FFF2-40B4-BE49-F238E27FC236}">
                <a16:creationId xmlns:a16="http://schemas.microsoft.com/office/drawing/2014/main" id="{C88CBD09-FB9C-4D5A-B196-13745C43CC97}"/>
              </a:ext>
            </a:extLst>
          </p:cNvPr>
          <p:cNvCxnSpPr/>
          <p:nvPr/>
        </p:nvCxnSpPr>
        <p:spPr>
          <a:xfrm>
            <a:off x="8771814"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22">
            <a:extLst>
              <a:ext uri="{FF2B5EF4-FFF2-40B4-BE49-F238E27FC236}">
                <a16:creationId xmlns:a16="http://schemas.microsoft.com/office/drawing/2014/main" id="{9F11CF55-A70E-423E-A5CF-5B8EDFBE779E}"/>
              </a:ext>
            </a:extLst>
          </p:cNvPr>
          <p:cNvCxnSpPr/>
          <p:nvPr/>
        </p:nvCxnSpPr>
        <p:spPr>
          <a:xfrm flipH="1">
            <a:off x="7053638"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23">
            <a:extLst>
              <a:ext uri="{FF2B5EF4-FFF2-40B4-BE49-F238E27FC236}">
                <a16:creationId xmlns:a16="http://schemas.microsoft.com/office/drawing/2014/main" id="{80B70F67-9E69-430A-B488-94B86262AC5B}"/>
              </a:ext>
            </a:extLst>
          </p:cNvPr>
          <p:cNvSpPr txBox="1"/>
          <p:nvPr/>
        </p:nvSpPr>
        <p:spPr>
          <a:xfrm>
            <a:off x="6294246" y="4591080"/>
            <a:ext cx="1324105" cy="461665"/>
          </a:xfrm>
          <a:prstGeom prst="rect">
            <a:avLst/>
          </a:prstGeom>
          <a:noFill/>
        </p:spPr>
        <p:txBody>
          <a:bodyPr wrap="square" rtlCol="0">
            <a:spAutoFit/>
          </a:bodyPr>
          <a:lstStyle/>
          <a:p>
            <a:r>
              <a:rPr lang="en-US" altLang="zh-TW" sz="2400"/>
              <a:t>Reward</a:t>
            </a:r>
            <a:endParaRPr lang="zh-TW" altLang="en-US" sz="2400"/>
          </a:p>
        </p:txBody>
      </p:sp>
      <p:pic>
        <p:nvPicPr>
          <p:cNvPr id="19" name="Picture 6" descr="http://static.flickr.com/6101/6305382526_f4c4c0c613.jpg">
            <a:extLst>
              <a:ext uri="{FF2B5EF4-FFF2-40B4-BE49-F238E27FC236}">
                <a16:creationId xmlns:a16="http://schemas.microsoft.com/office/drawing/2014/main" id="{2C3CBFAF-406A-4EDE-9C66-0C7785900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089" y="3302629"/>
            <a:ext cx="2097449" cy="1391165"/>
          </a:xfrm>
          <a:prstGeom prst="rect">
            <a:avLst/>
          </a:prstGeom>
          <a:noFill/>
          <a:extLst>
            <a:ext uri="{909E8E84-426E-40DD-AFC4-6F175D3DCCD1}">
              <a14:hiddenFill xmlns:a14="http://schemas.microsoft.com/office/drawing/2010/main">
                <a:solidFill>
                  <a:srgbClr val="FFFFFF"/>
                </a:solidFill>
              </a14:hiddenFill>
            </a:ext>
          </a:extLst>
        </p:spPr>
      </p:pic>
      <p:sp>
        <p:nvSpPr>
          <p:cNvPr id="20" name="圓角矩形圖說文字 16">
            <a:extLst>
              <a:ext uri="{FF2B5EF4-FFF2-40B4-BE49-F238E27FC236}">
                <a16:creationId xmlns:a16="http://schemas.microsoft.com/office/drawing/2014/main" id="{B7012AC6-CB9A-406F-9B2C-96436BC3DA27}"/>
              </a:ext>
            </a:extLst>
          </p:cNvPr>
          <p:cNvSpPr/>
          <p:nvPr/>
        </p:nvSpPr>
        <p:spPr>
          <a:xfrm>
            <a:off x="4325406" y="4533421"/>
            <a:ext cx="1810438" cy="786777"/>
          </a:xfrm>
          <a:prstGeom prst="wedgeRoundRectCallout">
            <a:avLst>
              <a:gd name="adj1" fmla="val 54527"/>
              <a:gd name="adj2" fmla="val 117843"/>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a:t>Don’t do that</a:t>
            </a:r>
            <a:endParaRPr lang="zh-TW" altLang="en-US" sz="2400"/>
          </a:p>
        </p:txBody>
      </p:sp>
    </p:spTree>
    <p:extLst>
      <p:ext uri="{BB962C8B-B14F-4D97-AF65-F5344CB8AC3E}">
        <p14:creationId xmlns:p14="http://schemas.microsoft.com/office/powerpoint/2010/main" val="419078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B584-C058-49A5-AD25-F617F89474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344A2F-0819-44F0-8A1A-B8273D3B9968}"/>
              </a:ext>
            </a:extLst>
          </p:cNvPr>
          <p:cNvSpPr>
            <a:spLocks noGrp="1"/>
          </p:cNvSpPr>
          <p:nvPr>
            <p:ph idx="1"/>
          </p:nvPr>
        </p:nvSpPr>
        <p:spPr/>
        <p:txBody>
          <a:bodyPr/>
          <a:lstStyle/>
          <a:p>
            <a:endParaRPr lang="en-US"/>
          </a:p>
        </p:txBody>
      </p:sp>
      <p:pic>
        <p:nvPicPr>
          <p:cNvPr id="4" name="Picture 2" descr="http://www.is-scam.com/wp-content/uploads/2014/12/question-robot.png">
            <a:extLst>
              <a:ext uri="{FF2B5EF4-FFF2-40B4-BE49-F238E27FC236}">
                <a16:creationId xmlns:a16="http://schemas.microsoft.com/office/drawing/2014/main" id="{E3A61593-1EEE-4970-B96C-0884143F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928" y="1733729"/>
            <a:ext cx="1835587" cy="236869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D635633D-899F-421C-BDF8-B552325CDABF}"/>
              </a:ext>
            </a:extLst>
          </p:cNvPr>
          <p:cNvSpPr txBox="1"/>
          <p:nvPr/>
        </p:nvSpPr>
        <p:spPr>
          <a:xfrm>
            <a:off x="4541437" y="3237123"/>
            <a:ext cx="1088572" cy="461665"/>
          </a:xfrm>
          <a:prstGeom prst="rect">
            <a:avLst/>
          </a:prstGeom>
          <a:noFill/>
        </p:spPr>
        <p:txBody>
          <a:bodyPr wrap="square" rtlCol="0">
            <a:spAutoFit/>
          </a:bodyPr>
          <a:lstStyle/>
          <a:p>
            <a:r>
              <a:rPr lang="en-US" altLang="zh-TW" sz="2400"/>
              <a:t>Agent</a:t>
            </a:r>
            <a:endParaRPr lang="zh-TW" altLang="en-US" sz="2400"/>
          </a:p>
        </p:txBody>
      </p:sp>
      <p:pic>
        <p:nvPicPr>
          <p:cNvPr id="6" name="Picture 2" descr="https://pixabay.com/static/uploads/photo/2013/07/12/13/55/earth-147591_960_720.png">
            <a:extLst>
              <a:ext uri="{FF2B5EF4-FFF2-40B4-BE49-F238E27FC236}">
                <a16:creationId xmlns:a16="http://schemas.microsoft.com/office/drawing/2014/main" id="{948A4504-5D3B-43DE-9E73-CC5D6EDE8C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613"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622289A4-28DE-4524-91DB-2EA787D78BD8}"/>
              </a:ext>
            </a:extLst>
          </p:cNvPr>
          <p:cNvSpPr txBox="1"/>
          <p:nvPr/>
        </p:nvSpPr>
        <p:spPr>
          <a:xfrm>
            <a:off x="6674968"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8" name="直線接點 7">
            <a:extLst>
              <a:ext uri="{FF2B5EF4-FFF2-40B4-BE49-F238E27FC236}">
                <a16:creationId xmlns:a16="http://schemas.microsoft.com/office/drawing/2014/main" id="{DDF40F98-E65B-4B24-8637-FC323A18914A}"/>
              </a:ext>
            </a:extLst>
          </p:cNvPr>
          <p:cNvCxnSpPr/>
          <p:nvPr/>
        </p:nvCxnSpPr>
        <p:spPr>
          <a:xfrm>
            <a:off x="3698840"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9">
            <a:extLst>
              <a:ext uri="{FF2B5EF4-FFF2-40B4-BE49-F238E27FC236}">
                <a16:creationId xmlns:a16="http://schemas.microsoft.com/office/drawing/2014/main" id="{A3D3286A-40D3-4A3F-93DD-0ADA30F7146B}"/>
              </a:ext>
            </a:extLst>
          </p:cNvPr>
          <p:cNvCxnSpPr/>
          <p:nvPr/>
        </p:nvCxnSpPr>
        <p:spPr>
          <a:xfrm flipH="1">
            <a:off x="3698841"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11">
            <a:extLst>
              <a:ext uri="{FF2B5EF4-FFF2-40B4-BE49-F238E27FC236}">
                <a16:creationId xmlns:a16="http://schemas.microsoft.com/office/drawing/2014/main" id="{38E19912-0934-4D4A-800D-76B5ED85EA89}"/>
              </a:ext>
            </a:extLst>
          </p:cNvPr>
          <p:cNvCxnSpPr/>
          <p:nvPr/>
        </p:nvCxnSpPr>
        <p:spPr>
          <a:xfrm>
            <a:off x="3698842"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接點 13">
            <a:extLst>
              <a:ext uri="{FF2B5EF4-FFF2-40B4-BE49-F238E27FC236}">
                <a16:creationId xmlns:a16="http://schemas.microsoft.com/office/drawing/2014/main" id="{60C5C7B8-6843-4633-B3A9-47F82CFB77E4}"/>
              </a:ext>
            </a:extLst>
          </p:cNvPr>
          <p:cNvCxnSpPr/>
          <p:nvPr/>
        </p:nvCxnSpPr>
        <p:spPr>
          <a:xfrm flipV="1">
            <a:off x="6106945" y="4245693"/>
            <a:ext cx="0" cy="988895"/>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7">
            <a:extLst>
              <a:ext uri="{FF2B5EF4-FFF2-40B4-BE49-F238E27FC236}">
                <a16:creationId xmlns:a16="http://schemas.microsoft.com/office/drawing/2014/main" id="{B8003E78-4E50-4011-87DD-6F0BD03DDDEE}"/>
              </a:ext>
            </a:extLst>
          </p:cNvPr>
          <p:cNvSpPr txBox="1"/>
          <p:nvPr/>
        </p:nvSpPr>
        <p:spPr>
          <a:xfrm>
            <a:off x="3567619"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pic>
        <p:nvPicPr>
          <p:cNvPr id="13" name="Picture 4" descr="http://pics.sc.chinaz.com/files/pic/pic9/201512/apic17222.jpg">
            <a:extLst>
              <a:ext uri="{FF2B5EF4-FFF2-40B4-BE49-F238E27FC236}">
                <a16:creationId xmlns:a16="http://schemas.microsoft.com/office/drawing/2014/main" id="{6C10C7AE-F9FE-49ED-97B8-151575284D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667318" y="3508542"/>
            <a:ext cx="926785" cy="147430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接點 19">
            <a:extLst>
              <a:ext uri="{FF2B5EF4-FFF2-40B4-BE49-F238E27FC236}">
                <a16:creationId xmlns:a16="http://schemas.microsoft.com/office/drawing/2014/main" id="{5C30840A-47AE-4558-9D70-5F8E6BE6BE69}"/>
              </a:ext>
            </a:extLst>
          </p:cNvPr>
          <p:cNvCxnSpPr/>
          <p:nvPr/>
        </p:nvCxnSpPr>
        <p:spPr>
          <a:xfrm>
            <a:off x="6973499"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字方塊 20">
            <a:extLst>
              <a:ext uri="{FF2B5EF4-FFF2-40B4-BE49-F238E27FC236}">
                <a16:creationId xmlns:a16="http://schemas.microsoft.com/office/drawing/2014/main" id="{31E65D7C-3500-4C40-9EF5-25E50807BBB2}"/>
              </a:ext>
            </a:extLst>
          </p:cNvPr>
          <p:cNvSpPr txBox="1"/>
          <p:nvPr/>
        </p:nvSpPr>
        <p:spPr>
          <a:xfrm>
            <a:off x="7142880"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6" name="直線接點 21">
            <a:extLst>
              <a:ext uri="{FF2B5EF4-FFF2-40B4-BE49-F238E27FC236}">
                <a16:creationId xmlns:a16="http://schemas.microsoft.com/office/drawing/2014/main" id="{4DA434CD-C30B-41E2-B655-2DF6A8467090}"/>
              </a:ext>
            </a:extLst>
          </p:cNvPr>
          <p:cNvCxnSpPr/>
          <p:nvPr/>
        </p:nvCxnSpPr>
        <p:spPr>
          <a:xfrm>
            <a:off x="8658691"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22">
            <a:extLst>
              <a:ext uri="{FF2B5EF4-FFF2-40B4-BE49-F238E27FC236}">
                <a16:creationId xmlns:a16="http://schemas.microsoft.com/office/drawing/2014/main" id="{548478AE-8BCF-4CE7-A8C6-B7F5C90689F1}"/>
              </a:ext>
            </a:extLst>
          </p:cNvPr>
          <p:cNvCxnSpPr/>
          <p:nvPr/>
        </p:nvCxnSpPr>
        <p:spPr>
          <a:xfrm flipH="1">
            <a:off x="6940515"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23">
            <a:extLst>
              <a:ext uri="{FF2B5EF4-FFF2-40B4-BE49-F238E27FC236}">
                <a16:creationId xmlns:a16="http://schemas.microsoft.com/office/drawing/2014/main" id="{048745B4-B978-468B-9DEE-554A85A4E0CD}"/>
              </a:ext>
            </a:extLst>
          </p:cNvPr>
          <p:cNvSpPr txBox="1"/>
          <p:nvPr/>
        </p:nvSpPr>
        <p:spPr>
          <a:xfrm>
            <a:off x="6181123" y="4591080"/>
            <a:ext cx="1324105" cy="461665"/>
          </a:xfrm>
          <a:prstGeom prst="rect">
            <a:avLst/>
          </a:prstGeom>
          <a:noFill/>
        </p:spPr>
        <p:txBody>
          <a:bodyPr wrap="square" rtlCol="0">
            <a:spAutoFit/>
          </a:bodyPr>
          <a:lstStyle/>
          <a:p>
            <a:r>
              <a:rPr lang="en-US" altLang="zh-TW" sz="2400"/>
              <a:t>Reward</a:t>
            </a:r>
            <a:endParaRPr lang="zh-TW" altLang="en-US" sz="2400"/>
          </a:p>
        </p:txBody>
      </p:sp>
      <p:sp>
        <p:nvSpPr>
          <p:cNvPr id="19" name="圓角矩形圖說文字 16">
            <a:extLst>
              <a:ext uri="{FF2B5EF4-FFF2-40B4-BE49-F238E27FC236}">
                <a16:creationId xmlns:a16="http://schemas.microsoft.com/office/drawing/2014/main" id="{4D02F756-719E-48CF-A151-999897BF7BE3}"/>
              </a:ext>
            </a:extLst>
          </p:cNvPr>
          <p:cNvSpPr/>
          <p:nvPr/>
        </p:nvSpPr>
        <p:spPr>
          <a:xfrm>
            <a:off x="4212283" y="4533421"/>
            <a:ext cx="1810438" cy="786777"/>
          </a:xfrm>
          <a:prstGeom prst="wedgeRoundRectCallout">
            <a:avLst>
              <a:gd name="adj1" fmla="val 54527"/>
              <a:gd name="adj2" fmla="val 117843"/>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a:t>Thank you.</a:t>
            </a:r>
            <a:endParaRPr lang="zh-TW" altLang="en-US" sz="2400"/>
          </a:p>
        </p:txBody>
      </p:sp>
      <p:pic>
        <p:nvPicPr>
          <p:cNvPr id="20" name="Picture 2" descr="http://www.sznews.com/news/content/images/attachement/jpg/site3/20131126/001e4f9daa8713fe8c001c.jpg">
            <a:extLst>
              <a:ext uri="{FF2B5EF4-FFF2-40B4-BE49-F238E27FC236}">
                <a16:creationId xmlns:a16="http://schemas.microsoft.com/office/drawing/2014/main" id="{B49ECEBD-9743-4C86-980D-E8B4307995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113" y="2740677"/>
            <a:ext cx="1756798" cy="2658622"/>
          </a:xfrm>
          <a:prstGeom prst="rect">
            <a:avLst/>
          </a:prstGeom>
          <a:noFill/>
          <a:extLst>
            <a:ext uri="{909E8E84-426E-40DD-AFC4-6F175D3DCCD1}">
              <a14:hiddenFill xmlns:a14="http://schemas.microsoft.com/office/drawing/2010/main">
                <a:solidFill>
                  <a:srgbClr val="FFFFFF"/>
                </a:solidFill>
              </a14:hiddenFill>
            </a:ext>
          </a:extLst>
        </p:spPr>
      </p:pic>
      <p:sp>
        <p:nvSpPr>
          <p:cNvPr id="21" name="文字方塊 2">
            <a:extLst>
              <a:ext uri="{FF2B5EF4-FFF2-40B4-BE49-F238E27FC236}">
                <a16:creationId xmlns:a16="http://schemas.microsoft.com/office/drawing/2014/main" id="{804A89BA-5D3E-4AD7-ACD6-13EBEBE8196E}"/>
              </a:ext>
            </a:extLst>
          </p:cNvPr>
          <p:cNvSpPr txBox="1"/>
          <p:nvPr/>
        </p:nvSpPr>
        <p:spPr>
          <a:xfrm>
            <a:off x="5991959" y="1125984"/>
            <a:ext cx="405053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Agent learns to take actions to maximize expected reward. </a:t>
            </a:r>
            <a:endParaRPr lang="zh-TW" altLang="en-US" sz="2400"/>
          </a:p>
        </p:txBody>
      </p:sp>
    </p:spTree>
    <p:extLst>
      <p:ext uri="{BB962C8B-B14F-4D97-AF65-F5344CB8AC3E}">
        <p14:creationId xmlns:p14="http://schemas.microsoft.com/office/powerpoint/2010/main" val="1166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47F6-4F58-4216-B520-6B86BACE5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46741D-ECEE-4089-BD87-1CE6DC06F7AC}"/>
              </a:ext>
            </a:extLst>
          </p:cNvPr>
          <p:cNvSpPr>
            <a:spLocks noGrp="1"/>
          </p:cNvSpPr>
          <p:nvPr>
            <p:ph idx="1"/>
          </p:nvPr>
        </p:nvSpPr>
        <p:spPr/>
        <p:txBody>
          <a:bodyPr/>
          <a:lstStyle/>
          <a:p>
            <a:endParaRPr lang="en-US"/>
          </a:p>
        </p:txBody>
      </p:sp>
      <p:pic>
        <p:nvPicPr>
          <p:cNvPr id="4" name="Picture 2" descr="https://pixabay.com/static/uploads/photo/2013/07/12/13/55/earth-147591_960_720.png">
            <a:extLst>
              <a:ext uri="{FF2B5EF4-FFF2-40B4-BE49-F238E27FC236}">
                <a16:creationId xmlns:a16="http://schemas.microsoft.com/office/drawing/2014/main" id="{6578B983-CDE9-45E9-99E3-CDAD27725B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322" y="5377857"/>
            <a:ext cx="1172306" cy="1172306"/>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6">
            <a:extLst>
              <a:ext uri="{FF2B5EF4-FFF2-40B4-BE49-F238E27FC236}">
                <a16:creationId xmlns:a16="http://schemas.microsoft.com/office/drawing/2014/main" id="{037D3729-7FB4-485F-8314-9F31B8228501}"/>
              </a:ext>
            </a:extLst>
          </p:cNvPr>
          <p:cNvSpPr txBox="1"/>
          <p:nvPr/>
        </p:nvSpPr>
        <p:spPr>
          <a:xfrm>
            <a:off x="6712677" y="6028080"/>
            <a:ext cx="2042674" cy="461665"/>
          </a:xfrm>
          <a:prstGeom prst="rect">
            <a:avLst/>
          </a:prstGeom>
          <a:noFill/>
        </p:spPr>
        <p:txBody>
          <a:bodyPr wrap="square" rtlCol="0">
            <a:spAutoFit/>
          </a:bodyPr>
          <a:lstStyle/>
          <a:p>
            <a:r>
              <a:rPr lang="en-US" altLang="zh-TW" sz="2400"/>
              <a:t>Environment</a:t>
            </a:r>
            <a:endParaRPr lang="zh-TW" altLang="en-US" sz="2400"/>
          </a:p>
        </p:txBody>
      </p:sp>
      <p:cxnSp>
        <p:nvCxnSpPr>
          <p:cNvPr id="6" name="直線接點 7">
            <a:extLst>
              <a:ext uri="{FF2B5EF4-FFF2-40B4-BE49-F238E27FC236}">
                <a16:creationId xmlns:a16="http://schemas.microsoft.com/office/drawing/2014/main" id="{8C297EC0-A39F-41CB-908C-F1140990F599}"/>
              </a:ext>
            </a:extLst>
          </p:cNvPr>
          <p:cNvCxnSpPr/>
          <p:nvPr/>
        </p:nvCxnSpPr>
        <p:spPr>
          <a:xfrm>
            <a:off x="3736549" y="2443512"/>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9">
            <a:extLst>
              <a:ext uri="{FF2B5EF4-FFF2-40B4-BE49-F238E27FC236}">
                <a16:creationId xmlns:a16="http://schemas.microsoft.com/office/drawing/2014/main" id="{5B4275D6-458A-43EE-BEC3-C63AE1CFD3AE}"/>
              </a:ext>
            </a:extLst>
          </p:cNvPr>
          <p:cNvCxnSpPr/>
          <p:nvPr/>
        </p:nvCxnSpPr>
        <p:spPr>
          <a:xfrm flipH="1">
            <a:off x="3736550" y="5730915"/>
            <a:ext cx="16851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11">
            <a:extLst>
              <a:ext uri="{FF2B5EF4-FFF2-40B4-BE49-F238E27FC236}">
                <a16:creationId xmlns:a16="http://schemas.microsoft.com/office/drawing/2014/main" id="{A2B705D9-E454-4E65-81C7-B5ED7D09E862}"/>
              </a:ext>
            </a:extLst>
          </p:cNvPr>
          <p:cNvCxnSpPr/>
          <p:nvPr/>
        </p:nvCxnSpPr>
        <p:spPr>
          <a:xfrm>
            <a:off x="3736551" y="2443512"/>
            <a:ext cx="1685192"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線接點 13">
            <a:extLst>
              <a:ext uri="{FF2B5EF4-FFF2-40B4-BE49-F238E27FC236}">
                <a16:creationId xmlns:a16="http://schemas.microsoft.com/office/drawing/2014/main" id="{4C515384-E139-406B-BA9E-38CCF9710D61}"/>
              </a:ext>
            </a:extLst>
          </p:cNvPr>
          <p:cNvCxnSpPr/>
          <p:nvPr/>
        </p:nvCxnSpPr>
        <p:spPr>
          <a:xfrm flipV="1">
            <a:off x="6144654" y="3355777"/>
            <a:ext cx="0" cy="1878812"/>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字方塊 17">
            <a:extLst>
              <a:ext uri="{FF2B5EF4-FFF2-40B4-BE49-F238E27FC236}">
                <a16:creationId xmlns:a16="http://schemas.microsoft.com/office/drawing/2014/main" id="{3C8D2DD3-ECBF-409B-8814-F7FF71D798DD}"/>
              </a:ext>
            </a:extLst>
          </p:cNvPr>
          <p:cNvSpPr txBox="1"/>
          <p:nvPr/>
        </p:nvSpPr>
        <p:spPr>
          <a:xfrm>
            <a:off x="3605328" y="2016700"/>
            <a:ext cx="1947636" cy="461665"/>
          </a:xfrm>
          <a:prstGeom prst="rect">
            <a:avLst/>
          </a:prstGeom>
          <a:noFill/>
        </p:spPr>
        <p:txBody>
          <a:bodyPr wrap="square" rtlCol="0">
            <a:spAutoFit/>
          </a:bodyPr>
          <a:lstStyle/>
          <a:p>
            <a:pPr algn="ctr"/>
            <a:r>
              <a:rPr lang="en-US" altLang="zh-TW" sz="2400"/>
              <a:t>Observation</a:t>
            </a:r>
            <a:endParaRPr lang="zh-TW" altLang="en-US" sz="2400"/>
          </a:p>
        </p:txBody>
      </p:sp>
      <p:cxnSp>
        <p:nvCxnSpPr>
          <p:cNvPr id="11" name="直線接點 19">
            <a:extLst>
              <a:ext uri="{FF2B5EF4-FFF2-40B4-BE49-F238E27FC236}">
                <a16:creationId xmlns:a16="http://schemas.microsoft.com/office/drawing/2014/main" id="{25A1BE30-486F-4604-AD79-9E9D95673F92}"/>
              </a:ext>
            </a:extLst>
          </p:cNvPr>
          <p:cNvCxnSpPr/>
          <p:nvPr/>
        </p:nvCxnSpPr>
        <p:spPr>
          <a:xfrm>
            <a:off x="7011208" y="2443512"/>
            <a:ext cx="168519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字方塊 20">
            <a:extLst>
              <a:ext uri="{FF2B5EF4-FFF2-40B4-BE49-F238E27FC236}">
                <a16:creationId xmlns:a16="http://schemas.microsoft.com/office/drawing/2014/main" id="{B1A91197-5536-4337-9287-4C27A77BE6E9}"/>
              </a:ext>
            </a:extLst>
          </p:cNvPr>
          <p:cNvSpPr txBox="1"/>
          <p:nvPr/>
        </p:nvSpPr>
        <p:spPr>
          <a:xfrm>
            <a:off x="7180589" y="1978501"/>
            <a:ext cx="1334944" cy="461665"/>
          </a:xfrm>
          <a:prstGeom prst="rect">
            <a:avLst/>
          </a:prstGeom>
          <a:noFill/>
        </p:spPr>
        <p:txBody>
          <a:bodyPr wrap="square" rtlCol="0">
            <a:spAutoFit/>
          </a:bodyPr>
          <a:lstStyle/>
          <a:p>
            <a:pPr algn="ctr"/>
            <a:r>
              <a:rPr lang="en-US" altLang="zh-TW" sz="2400"/>
              <a:t>Action</a:t>
            </a:r>
            <a:endParaRPr lang="zh-TW" altLang="en-US" sz="2400"/>
          </a:p>
        </p:txBody>
      </p:sp>
      <p:cxnSp>
        <p:nvCxnSpPr>
          <p:cNvPr id="13" name="直線接點 21">
            <a:extLst>
              <a:ext uri="{FF2B5EF4-FFF2-40B4-BE49-F238E27FC236}">
                <a16:creationId xmlns:a16="http://schemas.microsoft.com/office/drawing/2014/main" id="{CD164FDB-DCCA-4EE7-A796-C1AB8E79AA93}"/>
              </a:ext>
            </a:extLst>
          </p:cNvPr>
          <p:cNvCxnSpPr/>
          <p:nvPr/>
        </p:nvCxnSpPr>
        <p:spPr>
          <a:xfrm>
            <a:off x="8696400" y="2440166"/>
            <a:ext cx="0" cy="32874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22">
            <a:extLst>
              <a:ext uri="{FF2B5EF4-FFF2-40B4-BE49-F238E27FC236}">
                <a16:creationId xmlns:a16="http://schemas.microsoft.com/office/drawing/2014/main" id="{F3914420-7C18-4416-A8A1-7A654F5AA1F0}"/>
              </a:ext>
            </a:extLst>
          </p:cNvPr>
          <p:cNvCxnSpPr/>
          <p:nvPr/>
        </p:nvCxnSpPr>
        <p:spPr>
          <a:xfrm flipH="1">
            <a:off x="6978224" y="5727568"/>
            <a:ext cx="1685193"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字方塊 23">
            <a:extLst>
              <a:ext uri="{FF2B5EF4-FFF2-40B4-BE49-F238E27FC236}">
                <a16:creationId xmlns:a16="http://schemas.microsoft.com/office/drawing/2014/main" id="{24F65CC6-D778-4249-9ED8-900F587510AA}"/>
              </a:ext>
            </a:extLst>
          </p:cNvPr>
          <p:cNvSpPr txBox="1"/>
          <p:nvPr/>
        </p:nvSpPr>
        <p:spPr>
          <a:xfrm>
            <a:off x="6217933" y="3690403"/>
            <a:ext cx="1324105" cy="461665"/>
          </a:xfrm>
          <a:prstGeom prst="rect">
            <a:avLst/>
          </a:prstGeom>
          <a:noFill/>
        </p:spPr>
        <p:txBody>
          <a:bodyPr wrap="square" rtlCol="0">
            <a:spAutoFit/>
          </a:bodyPr>
          <a:lstStyle/>
          <a:p>
            <a:r>
              <a:rPr lang="en-US" altLang="zh-TW" sz="2400"/>
              <a:t>Reward</a:t>
            </a:r>
            <a:endParaRPr lang="zh-TW" altLang="en-US" sz="2400"/>
          </a:p>
        </p:txBody>
      </p:sp>
      <p:sp>
        <p:nvSpPr>
          <p:cNvPr id="16" name="文字方塊 2">
            <a:extLst>
              <a:ext uri="{FF2B5EF4-FFF2-40B4-BE49-F238E27FC236}">
                <a16:creationId xmlns:a16="http://schemas.microsoft.com/office/drawing/2014/main" id="{50308E10-EE43-40D6-94C5-2E9FD68888FF}"/>
              </a:ext>
            </a:extLst>
          </p:cNvPr>
          <p:cNvSpPr txBox="1"/>
          <p:nvPr/>
        </p:nvSpPr>
        <p:spPr>
          <a:xfrm>
            <a:off x="7813249" y="3694069"/>
            <a:ext cx="1752863"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Next Move</a:t>
            </a:r>
            <a:endParaRPr lang="zh-TW" altLang="en-US" sz="2400"/>
          </a:p>
        </p:txBody>
      </p:sp>
      <p:pic>
        <p:nvPicPr>
          <p:cNvPr id="17" name="Picture 4" descr="http://blog.sina.com.tw/myimages/222/22494/images/20080927173000107.jpg">
            <a:extLst>
              <a:ext uri="{FF2B5EF4-FFF2-40B4-BE49-F238E27FC236}">
                <a16:creationId xmlns:a16="http://schemas.microsoft.com/office/drawing/2014/main" id="{07BF0EEF-8F5F-442D-9C26-551E03380F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767" y="3347558"/>
            <a:ext cx="1785343" cy="11858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www.chen-design.com/blog/blogimg/20160310-alphago-logo-1.png">
            <a:extLst>
              <a:ext uri="{FF2B5EF4-FFF2-40B4-BE49-F238E27FC236}">
                <a16:creationId xmlns:a16="http://schemas.microsoft.com/office/drawing/2014/main" id="{3739969B-9B23-417D-8736-3F727BA576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573" y="2631804"/>
            <a:ext cx="1972112" cy="723973"/>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25">
            <a:extLst>
              <a:ext uri="{FF2B5EF4-FFF2-40B4-BE49-F238E27FC236}">
                <a16:creationId xmlns:a16="http://schemas.microsoft.com/office/drawing/2014/main" id="{C1DCBC90-30EE-42F7-880B-F5E1B3EE3815}"/>
              </a:ext>
            </a:extLst>
          </p:cNvPr>
          <p:cNvSpPr txBox="1"/>
          <p:nvPr/>
        </p:nvSpPr>
        <p:spPr>
          <a:xfrm>
            <a:off x="4821499" y="4406655"/>
            <a:ext cx="274401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a:t>If win, reward = 1</a:t>
            </a:r>
            <a:endParaRPr lang="zh-TW" altLang="en-US" sz="2400"/>
          </a:p>
        </p:txBody>
      </p:sp>
      <p:sp>
        <p:nvSpPr>
          <p:cNvPr id="20" name="文字方塊 26">
            <a:extLst>
              <a:ext uri="{FF2B5EF4-FFF2-40B4-BE49-F238E27FC236}">
                <a16:creationId xmlns:a16="http://schemas.microsoft.com/office/drawing/2014/main" id="{B1566D78-383A-4CC7-BC53-95C3DBE0CCF2}"/>
              </a:ext>
            </a:extLst>
          </p:cNvPr>
          <p:cNvSpPr txBox="1"/>
          <p:nvPr/>
        </p:nvSpPr>
        <p:spPr>
          <a:xfrm>
            <a:off x="4813596" y="4961290"/>
            <a:ext cx="2744016"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a:t>If loss, reward = -1</a:t>
            </a:r>
            <a:endParaRPr lang="zh-TW" altLang="en-US" sz="2400"/>
          </a:p>
        </p:txBody>
      </p:sp>
      <p:sp>
        <p:nvSpPr>
          <p:cNvPr id="21" name="文字方塊 27">
            <a:extLst>
              <a:ext uri="{FF2B5EF4-FFF2-40B4-BE49-F238E27FC236}">
                <a16:creationId xmlns:a16="http://schemas.microsoft.com/office/drawing/2014/main" id="{E57C1A40-D6D2-4F0C-BBD5-6D8E2DA2D0D3}"/>
              </a:ext>
            </a:extLst>
          </p:cNvPr>
          <p:cNvSpPr txBox="1"/>
          <p:nvPr/>
        </p:nvSpPr>
        <p:spPr>
          <a:xfrm>
            <a:off x="4585057" y="5500385"/>
            <a:ext cx="3216899"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a:t>Otherwise, reward = 0</a:t>
            </a:r>
            <a:endParaRPr lang="zh-TW" altLang="en-US" sz="2400"/>
          </a:p>
        </p:txBody>
      </p:sp>
      <p:sp>
        <p:nvSpPr>
          <p:cNvPr id="22" name="文字方塊 28">
            <a:extLst>
              <a:ext uri="{FF2B5EF4-FFF2-40B4-BE49-F238E27FC236}">
                <a16:creationId xmlns:a16="http://schemas.microsoft.com/office/drawing/2014/main" id="{15019482-21D3-4008-B6D4-47F4F30F0B12}"/>
              </a:ext>
            </a:extLst>
          </p:cNvPr>
          <p:cNvSpPr txBox="1"/>
          <p:nvPr/>
        </p:nvSpPr>
        <p:spPr>
          <a:xfrm>
            <a:off x="5832050" y="1125984"/>
            <a:ext cx="4248150"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a:t>Agent learns to take actions to maximize expected reward. </a:t>
            </a:r>
            <a:endParaRPr lang="zh-TW" altLang="en-US" sz="2400"/>
          </a:p>
        </p:txBody>
      </p:sp>
    </p:spTree>
    <p:extLst>
      <p:ext uri="{BB962C8B-B14F-4D97-AF65-F5344CB8AC3E}">
        <p14:creationId xmlns:p14="http://schemas.microsoft.com/office/powerpoint/2010/main" val="414995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CF32-2E9E-41B7-B1C9-48BDCBC2ABEF}"/>
              </a:ext>
            </a:extLst>
          </p:cNvPr>
          <p:cNvSpPr>
            <a:spLocks noGrp="1"/>
          </p:cNvSpPr>
          <p:nvPr>
            <p:ph type="title"/>
          </p:nvPr>
        </p:nvSpPr>
        <p:spPr/>
        <p:txBody>
          <a:bodyPr/>
          <a:lstStyle/>
          <a:p>
            <a:r>
              <a:rPr lang="en-US" dirty="0"/>
              <a:t>Reward</a:t>
            </a:r>
          </a:p>
        </p:txBody>
      </p:sp>
      <p:sp>
        <p:nvSpPr>
          <p:cNvPr id="3" name="Content Placeholder 2">
            <a:extLst>
              <a:ext uri="{FF2B5EF4-FFF2-40B4-BE49-F238E27FC236}">
                <a16:creationId xmlns:a16="http://schemas.microsoft.com/office/drawing/2014/main" id="{652CE97A-F68A-428C-AE14-8FCB8B2A7077}"/>
              </a:ext>
            </a:extLst>
          </p:cNvPr>
          <p:cNvSpPr>
            <a:spLocks noGrp="1"/>
          </p:cNvSpPr>
          <p:nvPr>
            <p:ph idx="1"/>
          </p:nvPr>
        </p:nvSpPr>
        <p:spPr/>
        <p:txBody>
          <a:bodyPr/>
          <a:lstStyle/>
          <a:p>
            <a:r>
              <a:rPr lang="en-US" dirty="0"/>
              <a:t>A reward Rt is a scalar feedback signal</a:t>
            </a:r>
          </a:p>
          <a:p>
            <a:r>
              <a:rPr lang="en-US" dirty="0"/>
              <a:t>Indicates how well agent is doing at step t</a:t>
            </a:r>
          </a:p>
          <a:p>
            <a:r>
              <a:rPr lang="en-US" dirty="0"/>
              <a:t>The agent’s job is to maximize cumulative reward</a:t>
            </a:r>
          </a:p>
        </p:txBody>
      </p:sp>
      <p:pic>
        <p:nvPicPr>
          <p:cNvPr id="4" name="Picture 3">
            <a:extLst>
              <a:ext uri="{FF2B5EF4-FFF2-40B4-BE49-F238E27FC236}">
                <a16:creationId xmlns:a16="http://schemas.microsoft.com/office/drawing/2014/main" id="{9E362EC3-686C-4383-9905-1F25EEC0D86C}"/>
              </a:ext>
            </a:extLst>
          </p:cNvPr>
          <p:cNvPicPr>
            <a:picLocks noChangeAspect="1"/>
          </p:cNvPicPr>
          <p:nvPr/>
        </p:nvPicPr>
        <p:blipFill>
          <a:blip r:embed="rId2"/>
          <a:stretch>
            <a:fillRect/>
          </a:stretch>
        </p:blipFill>
        <p:spPr>
          <a:xfrm>
            <a:off x="8271009" y="2292350"/>
            <a:ext cx="3752850" cy="4019550"/>
          </a:xfrm>
          <a:prstGeom prst="rect">
            <a:avLst/>
          </a:prstGeom>
        </p:spPr>
      </p:pic>
    </p:spTree>
    <p:extLst>
      <p:ext uri="{BB962C8B-B14F-4D97-AF65-F5344CB8AC3E}">
        <p14:creationId xmlns:p14="http://schemas.microsoft.com/office/powerpoint/2010/main" val="347967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D596-9CB9-4041-A17D-CDCF0B1579E2}"/>
              </a:ext>
            </a:extLst>
          </p:cNvPr>
          <p:cNvSpPr>
            <a:spLocks noGrp="1"/>
          </p:cNvSpPr>
          <p:nvPr>
            <p:ph type="title"/>
          </p:nvPr>
        </p:nvSpPr>
        <p:spPr/>
        <p:txBody>
          <a:bodyPr/>
          <a:lstStyle/>
          <a:p>
            <a:r>
              <a:rPr lang="en-US" dirty="0"/>
              <a:t>Examples of Rewards</a:t>
            </a:r>
          </a:p>
        </p:txBody>
      </p:sp>
      <p:sp>
        <p:nvSpPr>
          <p:cNvPr id="3" name="Content Placeholder 2">
            <a:extLst>
              <a:ext uri="{FF2B5EF4-FFF2-40B4-BE49-F238E27FC236}">
                <a16:creationId xmlns:a16="http://schemas.microsoft.com/office/drawing/2014/main" id="{4E330D53-94BD-45B7-A71D-7F63CB851CC0}"/>
              </a:ext>
            </a:extLst>
          </p:cNvPr>
          <p:cNvSpPr>
            <a:spLocks noGrp="1"/>
          </p:cNvSpPr>
          <p:nvPr>
            <p:ph idx="1"/>
          </p:nvPr>
        </p:nvSpPr>
        <p:spPr/>
        <p:txBody>
          <a:bodyPr/>
          <a:lstStyle/>
          <a:p>
            <a:r>
              <a:rPr lang="en-US" dirty="0"/>
              <a:t>Play Ping-Pong</a:t>
            </a:r>
          </a:p>
          <a:p>
            <a:r>
              <a:rPr lang="en-US" dirty="0"/>
              <a:t>Mange investments</a:t>
            </a:r>
          </a:p>
          <a:p>
            <a:r>
              <a:rPr lang="en-US" dirty="0"/>
              <a:t>Train a robot to collect trash</a:t>
            </a:r>
          </a:p>
        </p:txBody>
      </p:sp>
    </p:spTree>
    <p:extLst>
      <p:ext uri="{BB962C8B-B14F-4D97-AF65-F5344CB8AC3E}">
        <p14:creationId xmlns:p14="http://schemas.microsoft.com/office/powerpoint/2010/main" val="346535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E05A-AEAE-47FA-866A-18573C306D75}"/>
              </a:ext>
            </a:extLst>
          </p:cNvPr>
          <p:cNvSpPr>
            <a:spLocks noGrp="1"/>
          </p:cNvSpPr>
          <p:nvPr>
            <p:ph type="title"/>
          </p:nvPr>
        </p:nvSpPr>
        <p:spPr/>
        <p:txBody>
          <a:bodyPr/>
          <a:lstStyle/>
          <a:p>
            <a:r>
              <a:rPr lang="en-US" dirty="0"/>
              <a:t>Major Components of an RL </a:t>
            </a:r>
            <a:r>
              <a:rPr lang="en-US" dirty="0" err="1"/>
              <a:t>agnet</a:t>
            </a:r>
            <a:endParaRPr lang="en-US" dirty="0"/>
          </a:p>
        </p:txBody>
      </p:sp>
      <p:sp>
        <p:nvSpPr>
          <p:cNvPr id="3" name="Content Placeholder 2">
            <a:extLst>
              <a:ext uri="{FF2B5EF4-FFF2-40B4-BE49-F238E27FC236}">
                <a16:creationId xmlns:a16="http://schemas.microsoft.com/office/drawing/2014/main" id="{67681129-F5E1-4EF6-A4FF-2F87E67CE1A7}"/>
              </a:ext>
            </a:extLst>
          </p:cNvPr>
          <p:cNvSpPr>
            <a:spLocks noGrp="1"/>
          </p:cNvSpPr>
          <p:nvPr>
            <p:ph idx="1"/>
          </p:nvPr>
        </p:nvSpPr>
        <p:spPr/>
        <p:txBody>
          <a:bodyPr/>
          <a:lstStyle/>
          <a:p>
            <a:r>
              <a:rPr lang="en-US" dirty="0"/>
              <a:t>An RL agent may include one or more of these components:</a:t>
            </a:r>
          </a:p>
          <a:p>
            <a:pPr lvl="1"/>
            <a:r>
              <a:rPr lang="en-US" dirty="0"/>
              <a:t>Policy: agent’s behavior function</a:t>
            </a:r>
          </a:p>
          <a:p>
            <a:pPr lvl="1"/>
            <a:r>
              <a:rPr lang="en-US" dirty="0"/>
              <a:t>Value function: how good is each state and/or action</a:t>
            </a:r>
          </a:p>
          <a:p>
            <a:pPr lvl="1"/>
            <a:r>
              <a:rPr lang="en-US" dirty="0"/>
              <a:t>Model: agent’s representation of the environment</a:t>
            </a:r>
          </a:p>
        </p:txBody>
      </p:sp>
    </p:spTree>
    <p:extLst>
      <p:ext uri="{BB962C8B-B14F-4D97-AF65-F5344CB8AC3E}">
        <p14:creationId xmlns:p14="http://schemas.microsoft.com/office/powerpoint/2010/main" val="383846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C0A4-5856-4C7B-91A9-8942CCBE4372}"/>
              </a:ext>
            </a:extLst>
          </p:cNvPr>
          <p:cNvSpPr>
            <a:spLocks noGrp="1"/>
          </p:cNvSpPr>
          <p:nvPr>
            <p:ph type="title"/>
          </p:nvPr>
        </p:nvSpPr>
        <p:spPr/>
        <p:txBody>
          <a:bodyPr/>
          <a:lstStyle/>
          <a:p>
            <a:r>
              <a:rPr lang="en-US" dirty="0"/>
              <a:t>Goal of the lecture</a:t>
            </a:r>
          </a:p>
        </p:txBody>
      </p:sp>
      <p:sp>
        <p:nvSpPr>
          <p:cNvPr id="3" name="Content Placeholder 2">
            <a:extLst>
              <a:ext uri="{FF2B5EF4-FFF2-40B4-BE49-F238E27FC236}">
                <a16:creationId xmlns:a16="http://schemas.microsoft.com/office/drawing/2014/main" id="{C480B721-2452-4567-9553-638DF3FA5838}"/>
              </a:ext>
            </a:extLst>
          </p:cNvPr>
          <p:cNvSpPr>
            <a:spLocks noGrp="1"/>
          </p:cNvSpPr>
          <p:nvPr>
            <p:ph idx="1"/>
          </p:nvPr>
        </p:nvSpPr>
        <p:spPr/>
        <p:txBody>
          <a:bodyPr/>
          <a:lstStyle/>
          <a:p>
            <a:r>
              <a:rPr lang="en-US" dirty="0"/>
              <a:t>Basic understand and application of reinforcement learning</a:t>
            </a:r>
          </a:p>
          <a:p>
            <a:r>
              <a:rPr lang="en-US" dirty="0"/>
              <a:t>Approach</a:t>
            </a:r>
          </a:p>
          <a:p>
            <a:pPr lvl="1"/>
            <a:r>
              <a:rPr lang="en-US" dirty="0"/>
              <a:t>Examples, math formula</a:t>
            </a:r>
          </a:p>
          <a:p>
            <a:pPr lvl="1"/>
            <a:r>
              <a:rPr lang="en-US" dirty="0"/>
              <a:t>Application</a:t>
            </a:r>
          </a:p>
          <a:p>
            <a:pPr lvl="1"/>
            <a:r>
              <a:rPr lang="en-US" dirty="0"/>
              <a:t>Interactive</a:t>
            </a:r>
          </a:p>
          <a:p>
            <a:pPr lvl="1"/>
            <a:endParaRPr lang="en-US" dirty="0"/>
          </a:p>
        </p:txBody>
      </p:sp>
    </p:spTree>
    <p:extLst>
      <p:ext uri="{BB962C8B-B14F-4D97-AF65-F5344CB8AC3E}">
        <p14:creationId xmlns:p14="http://schemas.microsoft.com/office/powerpoint/2010/main" val="101060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2FA7-5753-41CD-8D00-C4DEFCF2A09F}"/>
              </a:ext>
            </a:extLst>
          </p:cNvPr>
          <p:cNvSpPr>
            <a:spLocks noGrp="1"/>
          </p:cNvSpPr>
          <p:nvPr>
            <p:ph type="title"/>
          </p:nvPr>
        </p:nvSpPr>
        <p:spPr/>
        <p:txBody>
          <a:bodyPr/>
          <a:lstStyle/>
          <a:p>
            <a:r>
              <a:rPr lang="en-US" dirty="0"/>
              <a:t>Policy</a:t>
            </a:r>
          </a:p>
        </p:txBody>
      </p:sp>
      <p:sp>
        <p:nvSpPr>
          <p:cNvPr id="3" name="Content Placeholder 2">
            <a:extLst>
              <a:ext uri="{FF2B5EF4-FFF2-40B4-BE49-F238E27FC236}">
                <a16:creationId xmlns:a16="http://schemas.microsoft.com/office/drawing/2014/main" id="{96AF31AB-AE8A-4E45-B8B7-C4FD214597CC}"/>
              </a:ext>
            </a:extLst>
          </p:cNvPr>
          <p:cNvSpPr>
            <a:spLocks noGrp="1"/>
          </p:cNvSpPr>
          <p:nvPr>
            <p:ph idx="1"/>
          </p:nvPr>
        </p:nvSpPr>
        <p:spPr/>
        <p:txBody>
          <a:bodyPr/>
          <a:lstStyle/>
          <a:p>
            <a:r>
              <a:rPr lang="en-US" dirty="0"/>
              <a:t>A policy is the agent’s behavior</a:t>
            </a:r>
          </a:p>
          <a:p>
            <a:r>
              <a:rPr lang="en-US" dirty="0"/>
              <a:t>It is a map from state to action, e.g.</a:t>
            </a:r>
          </a:p>
          <a:p>
            <a:r>
              <a:rPr lang="en-US" dirty="0"/>
              <a:t>Deterministic policy: a = </a:t>
            </a:r>
            <a:r>
              <a:rPr lang="el-GR" dirty="0"/>
              <a:t>π(</a:t>
            </a:r>
            <a:r>
              <a:rPr lang="en-US" dirty="0"/>
              <a:t>s)</a:t>
            </a:r>
          </a:p>
          <a:p>
            <a:r>
              <a:rPr lang="en-US" dirty="0"/>
              <a:t>Stochastic policy: π(</a:t>
            </a:r>
            <a:r>
              <a:rPr lang="en-US" dirty="0" err="1"/>
              <a:t>a|s</a:t>
            </a:r>
            <a:r>
              <a:rPr lang="en-US" dirty="0"/>
              <a:t>) = P[At = </a:t>
            </a:r>
            <a:r>
              <a:rPr lang="en-US" dirty="0" err="1"/>
              <a:t>a|St</a:t>
            </a:r>
            <a:r>
              <a:rPr lang="en-US" dirty="0"/>
              <a:t> = s]</a:t>
            </a:r>
          </a:p>
        </p:txBody>
      </p:sp>
    </p:spTree>
    <p:extLst>
      <p:ext uri="{BB962C8B-B14F-4D97-AF65-F5344CB8AC3E}">
        <p14:creationId xmlns:p14="http://schemas.microsoft.com/office/powerpoint/2010/main" val="59994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6D6A-797B-4C8F-AF46-9D2CBA9A2657}"/>
              </a:ext>
            </a:extLst>
          </p:cNvPr>
          <p:cNvSpPr>
            <a:spLocks noGrp="1"/>
          </p:cNvSpPr>
          <p:nvPr>
            <p:ph type="title"/>
          </p:nvPr>
        </p:nvSpPr>
        <p:spPr/>
        <p:txBody>
          <a:bodyPr/>
          <a:lstStyle/>
          <a:p>
            <a:r>
              <a:rPr lang="en-US" dirty="0"/>
              <a:t>Value Function</a:t>
            </a:r>
          </a:p>
        </p:txBody>
      </p:sp>
      <p:sp>
        <p:nvSpPr>
          <p:cNvPr id="3" name="Content Placeholder 2">
            <a:extLst>
              <a:ext uri="{FF2B5EF4-FFF2-40B4-BE49-F238E27FC236}">
                <a16:creationId xmlns:a16="http://schemas.microsoft.com/office/drawing/2014/main" id="{2CCAFD7D-CF0A-40F3-BFD0-074D5B0CA215}"/>
              </a:ext>
            </a:extLst>
          </p:cNvPr>
          <p:cNvSpPr>
            <a:spLocks noGrp="1"/>
          </p:cNvSpPr>
          <p:nvPr>
            <p:ph idx="1"/>
          </p:nvPr>
        </p:nvSpPr>
        <p:spPr/>
        <p:txBody>
          <a:bodyPr/>
          <a:lstStyle/>
          <a:p>
            <a:r>
              <a:rPr lang="en-US" dirty="0"/>
              <a:t>Value function is a prediction of future reward</a:t>
            </a:r>
          </a:p>
          <a:p>
            <a:r>
              <a:rPr lang="en-US" dirty="0"/>
              <a:t>Used to evaluate the goodness/badness of states</a:t>
            </a:r>
          </a:p>
          <a:p>
            <a:r>
              <a:rPr lang="en-US" dirty="0"/>
              <a:t>And therefore to select between actions, e.g.</a:t>
            </a:r>
          </a:p>
          <a:p>
            <a:pPr lvl="1"/>
            <a:endParaRPr lang="en-US" dirty="0"/>
          </a:p>
        </p:txBody>
      </p:sp>
      <p:pic>
        <p:nvPicPr>
          <p:cNvPr id="4" name="Picture 3">
            <a:extLst>
              <a:ext uri="{FF2B5EF4-FFF2-40B4-BE49-F238E27FC236}">
                <a16:creationId xmlns:a16="http://schemas.microsoft.com/office/drawing/2014/main" id="{D8FF8FA9-4748-42F1-9BD1-1527F92BB881}"/>
              </a:ext>
            </a:extLst>
          </p:cNvPr>
          <p:cNvPicPr>
            <a:picLocks noChangeAspect="1"/>
          </p:cNvPicPr>
          <p:nvPr/>
        </p:nvPicPr>
        <p:blipFill>
          <a:blip r:embed="rId2"/>
          <a:stretch>
            <a:fillRect/>
          </a:stretch>
        </p:blipFill>
        <p:spPr>
          <a:xfrm>
            <a:off x="1964982" y="3429000"/>
            <a:ext cx="6953275" cy="802958"/>
          </a:xfrm>
          <a:prstGeom prst="rect">
            <a:avLst/>
          </a:prstGeom>
        </p:spPr>
      </p:pic>
    </p:spTree>
    <p:extLst>
      <p:ext uri="{BB962C8B-B14F-4D97-AF65-F5344CB8AC3E}">
        <p14:creationId xmlns:p14="http://schemas.microsoft.com/office/powerpoint/2010/main" val="214276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D604-D307-4923-A321-354777B5B0AD}"/>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8D998DF-EC29-4AAA-9E9D-CC23092D4C06}"/>
              </a:ext>
            </a:extLst>
          </p:cNvPr>
          <p:cNvSpPr>
            <a:spLocks noGrp="1"/>
          </p:cNvSpPr>
          <p:nvPr>
            <p:ph idx="1"/>
          </p:nvPr>
        </p:nvSpPr>
        <p:spPr/>
        <p:txBody>
          <a:bodyPr/>
          <a:lstStyle/>
          <a:p>
            <a:r>
              <a:rPr lang="en-US" dirty="0"/>
              <a:t>A model predicts what the environment will do next</a:t>
            </a:r>
          </a:p>
          <a:p>
            <a:r>
              <a:rPr lang="en-US" dirty="0"/>
              <a:t>P predicts the next state</a:t>
            </a:r>
          </a:p>
          <a:p>
            <a:r>
              <a:rPr lang="en-US" dirty="0"/>
              <a:t>R predicts the next (immediate) reward, e.g.</a:t>
            </a:r>
          </a:p>
        </p:txBody>
      </p:sp>
      <p:pic>
        <p:nvPicPr>
          <p:cNvPr id="4" name="Picture 3">
            <a:extLst>
              <a:ext uri="{FF2B5EF4-FFF2-40B4-BE49-F238E27FC236}">
                <a16:creationId xmlns:a16="http://schemas.microsoft.com/office/drawing/2014/main" id="{9D329C11-A437-4448-91A9-CD9B669067A6}"/>
              </a:ext>
            </a:extLst>
          </p:cNvPr>
          <p:cNvPicPr>
            <a:picLocks noChangeAspect="1"/>
          </p:cNvPicPr>
          <p:nvPr/>
        </p:nvPicPr>
        <p:blipFill>
          <a:blip r:embed="rId2"/>
          <a:stretch>
            <a:fillRect/>
          </a:stretch>
        </p:blipFill>
        <p:spPr>
          <a:xfrm>
            <a:off x="3031807" y="3429000"/>
            <a:ext cx="5443833" cy="1229836"/>
          </a:xfrm>
          <a:prstGeom prst="rect">
            <a:avLst/>
          </a:prstGeom>
        </p:spPr>
      </p:pic>
    </p:spTree>
    <p:extLst>
      <p:ext uri="{BB962C8B-B14F-4D97-AF65-F5344CB8AC3E}">
        <p14:creationId xmlns:p14="http://schemas.microsoft.com/office/powerpoint/2010/main" val="201377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0AFC-142A-4E20-BCDA-2C3BDDC29510}"/>
              </a:ext>
            </a:extLst>
          </p:cNvPr>
          <p:cNvSpPr>
            <a:spLocks noGrp="1"/>
          </p:cNvSpPr>
          <p:nvPr>
            <p:ph type="title"/>
          </p:nvPr>
        </p:nvSpPr>
        <p:spPr/>
        <p:txBody>
          <a:bodyPr/>
          <a:lstStyle/>
          <a:p>
            <a:r>
              <a:rPr lang="en-US" dirty="0"/>
              <a:t>Maze Example: Policy</a:t>
            </a:r>
          </a:p>
        </p:txBody>
      </p:sp>
      <p:sp>
        <p:nvSpPr>
          <p:cNvPr id="3" name="Content Placeholder 2">
            <a:extLst>
              <a:ext uri="{FF2B5EF4-FFF2-40B4-BE49-F238E27FC236}">
                <a16:creationId xmlns:a16="http://schemas.microsoft.com/office/drawing/2014/main" id="{05528B84-E5A2-4CC6-AB05-6327E04EDCE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F4CD796-E1DA-4129-AA9B-E269C0E81C00}"/>
              </a:ext>
            </a:extLst>
          </p:cNvPr>
          <p:cNvPicPr>
            <a:picLocks noChangeAspect="1"/>
          </p:cNvPicPr>
          <p:nvPr/>
        </p:nvPicPr>
        <p:blipFill>
          <a:blip r:embed="rId2"/>
          <a:stretch>
            <a:fillRect/>
          </a:stretch>
        </p:blipFill>
        <p:spPr>
          <a:xfrm>
            <a:off x="1997392" y="1886585"/>
            <a:ext cx="5043488" cy="4242537"/>
          </a:xfrm>
          <a:prstGeom prst="rect">
            <a:avLst/>
          </a:prstGeom>
        </p:spPr>
      </p:pic>
    </p:spTree>
    <p:extLst>
      <p:ext uri="{BB962C8B-B14F-4D97-AF65-F5344CB8AC3E}">
        <p14:creationId xmlns:p14="http://schemas.microsoft.com/office/powerpoint/2010/main" val="78186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05BA-B94D-49CD-9F63-BF81C6588B98}"/>
              </a:ext>
            </a:extLst>
          </p:cNvPr>
          <p:cNvSpPr>
            <a:spLocks noGrp="1"/>
          </p:cNvSpPr>
          <p:nvPr>
            <p:ph type="title"/>
          </p:nvPr>
        </p:nvSpPr>
        <p:spPr/>
        <p:txBody>
          <a:bodyPr/>
          <a:lstStyle/>
          <a:p>
            <a:r>
              <a:rPr lang="en-US" dirty="0"/>
              <a:t>Maze Example: Value Function</a:t>
            </a:r>
          </a:p>
        </p:txBody>
      </p:sp>
      <p:sp>
        <p:nvSpPr>
          <p:cNvPr id="3" name="Content Placeholder 2">
            <a:extLst>
              <a:ext uri="{FF2B5EF4-FFF2-40B4-BE49-F238E27FC236}">
                <a16:creationId xmlns:a16="http://schemas.microsoft.com/office/drawing/2014/main" id="{20EEE5BF-C7CF-4F2B-BF63-A4DB87BF38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11AE5A9-05B2-4B4E-B094-84A1795492BE}"/>
              </a:ext>
            </a:extLst>
          </p:cNvPr>
          <p:cNvPicPr>
            <a:picLocks noChangeAspect="1"/>
          </p:cNvPicPr>
          <p:nvPr/>
        </p:nvPicPr>
        <p:blipFill>
          <a:blip r:embed="rId2"/>
          <a:stretch>
            <a:fillRect/>
          </a:stretch>
        </p:blipFill>
        <p:spPr>
          <a:xfrm>
            <a:off x="1943100" y="1825624"/>
            <a:ext cx="5189220" cy="4349787"/>
          </a:xfrm>
          <a:prstGeom prst="rect">
            <a:avLst/>
          </a:prstGeom>
        </p:spPr>
      </p:pic>
    </p:spTree>
    <p:extLst>
      <p:ext uri="{BB962C8B-B14F-4D97-AF65-F5344CB8AC3E}">
        <p14:creationId xmlns:p14="http://schemas.microsoft.com/office/powerpoint/2010/main" val="61688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3CF5-1D7B-4CAC-9D78-D5D2C73405E4}"/>
              </a:ext>
            </a:extLst>
          </p:cNvPr>
          <p:cNvSpPr>
            <a:spLocks noGrp="1"/>
          </p:cNvSpPr>
          <p:nvPr>
            <p:ph type="title"/>
          </p:nvPr>
        </p:nvSpPr>
        <p:spPr/>
        <p:txBody>
          <a:bodyPr/>
          <a:lstStyle/>
          <a:p>
            <a:r>
              <a:rPr lang="en-US" dirty="0"/>
              <a:t>Maze Example: Model</a:t>
            </a:r>
          </a:p>
        </p:txBody>
      </p:sp>
      <p:sp>
        <p:nvSpPr>
          <p:cNvPr id="3" name="Content Placeholder 2">
            <a:extLst>
              <a:ext uri="{FF2B5EF4-FFF2-40B4-BE49-F238E27FC236}">
                <a16:creationId xmlns:a16="http://schemas.microsoft.com/office/drawing/2014/main" id="{0D8C1058-699C-4E3C-B750-5AF8FFBEED8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90FF2D1-0C1D-4D94-8E9E-E0A6F2D13ABE}"/>
              </a:ext>
            </a:extLst>
          </p:cNvPr>
          <p:cNvPicPr>
            <a:picLocks noChangeAspect="1"/>
          </p:cNvPicPr>
          <p:nvPr/>
        </p:nvPicPr>
        <p:blipFill>
          <a:blip r:embed="rId2"/>
          <a:stretch>
            <a:fillRect/>
          </a:stretch>
        </p:blipFill>
        <p:spPr>
          <a:xfrm>
            <a:off x="1912619" y="1825625"/>
            <a:ext cx="7673925" cy="4351338"/>
          </a:xfrm>
          <a:prstGeom prst="rect">
            <a:avLst/>
          </a:prstGeom>
        </p:spPr>
      </p:pic>
    </p:spTree>
    <p:extLst>
      <p:ext uri="{BB962C8B-B14F-4D97-AF65-F5344CB8AC3E}">
        <p14:creationId xmlns:p14="http://schemas.microsoft.com/office/powerpoint/2010/main" val="222854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A6DD-AFCB-47AB-B51C-79899A81A643}"/>
              </a:ext>
            </a:extLst>
          </p:cNvPr>
          <p:cNvSpPr>
            <a:spLocks noGrp="1"/>
          </p:cNvSpPr>
          <p:nvPr>
            <p:ph type="title"/>
          </p:nvPr>
        </p:nvSpPr>
        <p:spPr/>
        <p:txBody>
          <a:bodyPr/>
          <a:lstStyle/>
          <a:p>
            <a:r>
              <a:rPr lang="en-US" dirty="0"/>
              <a:t>Categorizing RL agents (1)</a:t>
            </a:r>
          </a:p>
        </p:txBody>
      </p:sp>
      <p:sp>
        <p:nvSpPr>
          <p:cNvPr id="3" name="Content Placeholder 2">
            <a:extLst>
              <a:ext uri="{FF2B5EF4-FFF2-40B4-BE49-F238E27FC236}">
                <a16:creationId xmlns:a16="http://schemas.microsoft.com/office/drawing/2014/main" id="{EF495200-D397-4583-8EEE-52EEDC89F33E}"/>
              </a:ext>
            </a:extLst>
          </p:cNvPr>
          <p:cNvSpPr>
            <a:spLocks noGrp="1"/>
          </p:cNvSpPr>
          <p:nvPr>
            <p:ph idx="1"/>
          </p:nvPr>
        </p:nvSpPr>
        <p:spPr/>
        <p:txBody>
          <a:bodyPr/>
          <a:lstStyle/>
          <a:p>
            <a:r>
              <a:rPr lang="en-US" dirty="0"/>
              <a:t>Value Based</a:t>
            </a:r>
          </a:p>
          <a:p>
            <a:pPr lvl="1"/>
            <a:r>
              <a:rPr lang="en-US" dirty="0">
                <a:solidFill>
                  <a:schemeClr val="bg1">
                    <a:lumMod val="85000"/>
                  </a:schemeClr>
                </a:solidFill>
              </a:rPr>
              <a:t>No Policy (Implicit) </a:t>
            </a:r>
          </a:p>
          <a:p>
            <a:pPr lvl="1"/>
            <a:r>
              <a:rPr lang="en-US" dirty="0"/>
              <a:t>Value Function</a:t>
            </a:r>
          </a:p>
          <a:p>
            <a:r>
              <a:rPr lang="en-US" dirty="0"/>
              <a:t>Policy Based</a:t>
            </a:r>
          </a:p>
          <a:p>
            <a:pPr lvl="1"/>
            <a:r>
              <a:rPr lang="en-US" dirty="0"/>
              <a:t>Policy </a:t>
            </a:r>
          </a:p>
          <a:p>
            <a:pPr lvl="1"/>
            <a:r>
              <a:rPr lang="en-US" dirty="0">
                <a:solidFill>
                  <a:schemeClr val="bg1">
                    <a:lumMod val="85000"/>
                  </a:schemeClr>
                </a:solidFill>
              </a:rPr>
              <a:t>No Value Function</a:t>
            </a:r>
          </a:p>
          <a:p>
            <a:r>
              <a:rPr lang="en-US" dirty="0"/>
              <a:t>Actor Critic</a:t>
            </a:r>
          </a:p>
          <a:p>
            <a:pPr lvl="1"/>
            <a:r>
              <a:rPr lang="en-US" dirty="0"/>
              <a:t>Policy </a:t>
            </a:r>
          </a:p>
          <a:p>
            <a:pPr lvl="1"/>
            <a:r>
              <a:rPr lang="en-US" dirty="0"/>
              <a:t>Value Function</a:t>
            </a:r>
          </a:p>
        </p:txBody>
      </p:sp>
    </p:spTree>
    <p:extLst>
      <p:ext uri="{BB962C8B-B14F-4D97-AF65-F5344CB8AC3E}">
        <p14:creationId xmlns:p14="http://schemas.microsoft.com/office/powerpoint/2010/main" val="262733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843B-B923-4A8D-9EC6-885C33C70382}"/>
              </a:ext>
            </a:extLst>
          </p:cNvPr>
          <p:cNvSpPr>
            <a:spLocks noGrp="1"/>
          </p:cNvSpPr>
          <p:nvPr>
            <p:ph type="title"/>
          </p:nvPr>
        </p:nvSpPr>
        <p:spPr/>
        <p:txBody>
          <a:bodyPr/>
          <a:lstStyle/>
          <a:p>
            <a:r>
              <a:rPr lang="en-US" dirty="0"/>
              <a:t>Categorizing RL agents (2)</a:t>
            </a:r>
          </a:p>
        </p:txBody>
      </p:sp>
      <p:sp>
        <p:nvSpPr>
          <p:cNvPr id="3" name="Content Placeholder 2">
            <a:extLst>
              <a:ext uri="{FF2B5EF4-FFF2-40B4-BE49-F238E27FC236}">
                <a16:creationId xmlns:a16="http://schemas.microsoft.com/office/drawing/2014/main" id="{8EBD626B-76D4-4D08-B1D3-581E66D5A601}"/>
              </a:ext>
            </a:extLst>
          </p:cNvPr>
          <p:cNvSpPr>
            <a:spLocks noGrp="1"/>
          </p:cNvSpPr>
          <p:nvPr>
            <p:ph idx="1"/>
          </p:nvPr>
        </p:nvSpPr>
        <p:spPr/>
        <p:txBody>
          <a:bodyPr/>
          <a:lstStyle/>
          <a:p>
            <a:r>
              <a:rPr lang="en-US" dirty="0"/>
              <a:t>Model Free</a:t>
            </a:r>
          </a:p>
          <a:p>
            <a:pPr lvl="1"/>
            <a:r>
              <a:rPr lang="en-US" dirty="0"/>
              <a:t>Policy and/or Value Function </a:t>
            </a:r>
          </a:p>
          <a:p>
            <a:pPr lvl="1"/>
            <a:r>
              <a:rPr lang="en-US" dirty="0">
                <a:solidFill>
                  <a:schemeClr val="bg1">
                    <a:lumMod val="85000"/>
                  </a:schemeClr>
                </a:solidFill>
              </a:rPr>
              <a:t>No Model</a:t>
            </a:r>
          </a:p>
          <a:p>
            <a:r>
              <a:rPr lang="en-US" dirty="0"/>
              <a:t>Model Based </a:t>
            </a:r>
          </a:p>
          <a:p>
            <a:pPr lvl="1"/>
            <a:r>
              <a:rPr lang="en-US" dirty="0"/>
              <a:t>Policy and/or Value Function </a:t>
            </a:r>
          </a:p>
          <a:p>
            <a:pPr lvl="1"/>
            <a:r>
              <a:rPr lang="en-US" dirty="0"/>
              <a:t>Model</a:t>
            </a:r>
          </a:p>
        </p:txBody>
      </p:sp>
    </p:spTree>
    <p:extLst>
      <p:ext uri="{BB962C8B-B14F-4D97-AF65-F5344CB8AC3E}">
        <p14:creationId xmlns:p14="http://schemas.microsoft.com/office/powerpoint/2010/main" val="179056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11D-9147-4DAA-866F-6D995A729767}"/>
              </a:ext>
            </a:extLst>
          </p:cNvPr>
          <p:cNvSpPr>
            <a:spLocks noGrp="1"/>
          </p:cNvSpPr>
          <p:nvPr>
            <p:ph type="title"/>
          </p:nvPr>
        </p:nvSpPr>
        <p:spPr>
          <a:xfrm>
            <a:off x="838200" y="365125"/>
            <a:ext cx="10515600" cy="1325563"/>
          </a:xfrm>
        </p:spPr>
        <p:txBody>
          <a:bodyPr/>
          <a:lstStyle/>
          <a:p>
            <a:r>
              <a:rPr lang="en-US" dirty="0"/>
              <a:t>RL Agent Taxonomy</a:t>
            </a:r>
          </a:p>
        </p:txBody>
      </p:sp>
      <p:sp>
        <p:nvSpPr>
          <p:cNvPr id="3" name="Content Placeholder 2">
            <a:extLst>
              <a:ext uri="{FF2B5EF4-FFF2-40B4-BE49-F238E27FC236}">
                <a16:creationId xmlns:a16="http://schemas.microsoft.com/office/drawing/2014/main" id="{A81A6BBC-BC59-46F5-B308-0583B15E440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CAB2026-B3FB-445E-A614-52617FD40A83}"/>
              </a:ext>
            </a:extLst>
          </p:cNvPr>
          <p:cNvPicPr>
            <a:picLocks noChangeAspect="1"/>
          </p:cNvPicPr>
          <p:nvPr/>
        </p:nvPicPr>
        <p:blipFill>
          <a:blip r:embed="rId2"/>
          <a:stretch>
            <a:fillRect/>
          </a:stretch>
        </p:blipFill>
        <p:spPr>
          <a:xfrm>
            <a:off x="2819399" y="1825625"/>
            <a:ext cx="4721957" cy="4351338"/>
          </a:xfrm>
          <a:prstGeom prst="rect">
            <a:avLst/>
          </a:prstGeom>
        </p:spPr>
      </p:pic>
    </p:spTree>
    <p:extLst>
      <p:ext uri="{BB962C8B-B14F-4D97-AF65-F5344CB8AC3E}">
        <p14:creationId xmlns:p14="http://schemas.microsoft.com/office/powerpoint/2010/main" val="3624486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0B99-6905-43CE-B593-FF4CF6325943}"/>
              </a:ext>
            </a:extLst>
          </p:cNvPr>
          <p:cNvSpPr>
            <a:spLocks noGrp="1"/>
          </p:cNvSpPr>
          <p:nvPr>
            <p:ph type="title"/>
          </p:nvPr>
        </p:nvSpPr>
        <p:spPr/>
        <p:txBody>
          <a:bodyPr/>
          <a:lstStyle/>
          <a:p>
            <a:r>
              <a:rPr lang="en-US" dirty="0"/>
              <a:t>Learning and Planning</a:t>
            </a:r>
          </a:p>
        </p:txBody>
      </p:sp>
      <p:sp>
        <p:nvSpPr>
          <p:cNvPr id="3" name="Content Placeholder 2">
            <a:extLst>
              <a:ext uri="{FF2B5EF4-FFF2-40B4-BE49-F238E27FC236}">
                <a16:creationId xmlns:a16="http://schemas.microsoft.com/office/drawing/2014/main" id="{831C2F17-2AE4-442F-A347-67DE4A03599C}"/>
              </a:ext>
            </a:extLst>
          </p:cNvPr>
          <p:cNvSpPr>
            <a:spLocks noGrp="1"/>
          </p:cNvSpPr>
          <p:nvPr>
            <p:ph idx="1"/>
          </p:nvPr>
        </p:nvSpPr>
        <p:spPr/>
        <p:txBody>
          <a:bodyPr/>
          <a:lstStyle/>
          <a:p>
            <a:r>
              <a:rPr lang="en-US" dirty="0"/>
              <a:t>Two fundamental problems in sequential decision making</a:t>
            </a:r>
          </a:p>
          <a:p>
            <a:pPr lvl="1"/>
            <a:r>
              <a:rPr lang="en-US" dirty="0"/>
              <a:t>Reinforcement Learning:</a:t>
            </a:r>
          </a:p>
          <a:p>
            <a:pPr lvl="2"/>
            <a:r>
              <a:rPr lang="en-US" dirty="0"/>
              <a:t>The environment is initially unknown </a:t>
            </a:r>
          </a:p>
          <a:p>
            <a:pPr lvl="2"/>
            <a:r>
              <a:rPr lang="en-US" dirty="0"/>
              <a:t>The agent interacts with the environment </a:t>
            </a:r>
          </a:p>
          <a:p>
            <a:pPr lvl="2"/>
            <a:r>
              <a:rPr lang="en-US" dirty="0"/>
              <a:t>The agent improves its policy</a:t>
            </a:r>
          </a:p>
          <a:p>
            <a:r>
              <a:rPr lang="en-US" dirty="0"/>
              <a:t>Planning:</a:t>
            </a:r>
          </a:p>
          <a:p>
            <a:pPr lvl="1"/>
            <a:r>
              <a:rPr lang="en-US" dirty="0"/>
              <a:t>A model of the environment is known </a:t>
            </a:r>
          </a:p>
          <a:p>
            <a:pPr lvl="1"/>
            <a:r>
              <a:rPr lang="en-US" dirty="0"/>
              <a:t>The agent performs computations with its model (without any external interaction) </a:t>
            </a:r>
          </a:p>
          <a:p>
            <a:pPr lvl="1"/>
            <a:r>
              <a:rPr lang="en-US" dirty="0"/>
              <a:t>The agent improves its policy </a:t>
            </a:r>
          </a:p>
          <a:p>
            <a:pPr lvl="1"/>
            <a:r>
              <a:rPr lang="en-US" dirty="0"/>
              <a:t>a.k.a. deliberation, reasoning, introspection, pondering, thought, search</a:t>
            </a:r>
          </a:p>
        </p:txBody>
      </p:sp>
    </p:spTree>
    <p:extLst>
      <p:ext uri="{BB962C8B-B14F-4D97-AF65-F5344CB8AC3E}">
        <p14:creationId xmlns:p14="http://schemas.microsoft.com/office/powerpoint/2010/main" val="100513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7DC5-0048-475E-BACA-F41DA3369D7B}"/>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A3C858E4-578E-4908-A2F0-B839C68EE14E}"/>
              </a:ext>
            </a:extLst>
          </p:cNvPr>
          <p:cNvSpPr>
            <a:spLocks noGrp="1"/>
          </p:cNvSpPr>
          <p:nvPr>
            <p:ph idx="1"/>
          </p:nvPr>
        </p:nvSpPr>
        <p:spPr/>
        <p:txBody>
          <a:bodyPr/>
          <a:lstStyle/>
          <a:p>
            <a:r>
              <a:rPr lang="en-US" dirty="0"/>
              <a:t>Background</a:t>
            </a:r>
          </a:p>
          <a:p>
            <a:r>
              <a:rPr lang="en-US" dirty="0"/>
              <a:t>Define the problem</a:t>
            </a:r>
          </a:p>
          <a:p>
            <a:r>
              <a:rPr lang="en-US" dirty="0"/>
              <a:t>Term clarification</a:t>
            </a:r>
          </a:p>
          <a:p>
            <a:endParaRPr lang="en-US" dirty="0"/>
          </a:p>
        </p:txBody>
      </p:sp>
    </p:spTree>
    <p:extLst>
      <p:ext uri="{BB962C8B-B14F-4D97-AF65-F5344CB8AC3E}">
        <p14:creationId xmlns:p14="http://schemas.microsoft.com/office/powerpoint/2010/main" val="4168506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9297-C55F-4F29-BF97-78CFDA0C4428}"/>
              </a:ext>
            </a:extLst>
          </p:cNvPr>
          <p:cNvSpPr>
            <a:spLocks noGrp="1"/>
          </p:cNvSpPr>
          <p:nvPr>
            <p:ph type="title"/>
          </p:nvPr>
        </p:nvSpPr>
        <p:spPr/>
        <p:txBody>
          <a:bodyPr/>
          <a:lstStyle/>
          <a:p>
            <a:r>
              <a:rPr lang="en-US" dirty="0"/>
              <a:t>Atari Example: Reinforcement Learning</a:t>
            </a:r>
          </a:p>
        </p:txBody>
      </p:sp>
      <p:sp>
        <p:nvSpPr>
          <p:cNvPr id="3" name="Content Placeholder 2">
            <a:extLst>
              <a:ext uri="{FF2B5EF4-FFF2-40B4-BE49-F238E27FC236}">
                <a16:creationId xmlns:a16="http://schemas.microsoft.com/office/drawing/2014/main" id="{79D37C1E-7D40-4B57-9878-C7CAB981338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3C0EEF4-A808-4B15-AD2F-606FE305BE62}"/>
              </a:ext>
            </a:extLst>
          </p:cNvPr>
          <p:cNvPicPr>
            <a:picLocks noChangeAspect="1"/>
          </p:cNvPicPr>
          <p:nvPr/>
        </p:nvPicPr>
        <p:blipFill>
          <a:blip r:embed="rId2"/>
          <a:stretch>
            <a:fillRect/>
          </a:stretch>
        </p:blipFill>
        <p:spPr>
          <a:xfrm>
            <a:off x="1419224" y="1825624"/>
            <a:ext cx="9175645" cy="4351337"/>
          </a:xfrm>
          <a:prstGeom prst="rect">
            <a:avLst/>
          </a:prstGeom>
        </p:spPr>
      </p:pic>
    </p:spTree>
    <p:extLst>
      <p:ext uri="{BB962C8B-B14F-4D97-AF65-F5344CB8AC3E}">
        <p14:creationId xmlns:p14="http://schemas.microsoft.com/office/powerpoint/2010/main" val="859103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38B7-74B3-48F2-8FD4-FC1EDD0855C1}"/>
              </a:ext>
            </a:extLst>
          </p:cNvPr>
          <p:cNvSpPr>
            <a:spLocks noGrp="1"/>
          </p:cNvSpPr>
          <p:nvPr>
            <p:ph type="title"/>
          </p:nvPr>
        </p:nvSpPr>
        <p:spPr/>
        <p:txBody>
          <a:bodyPr/>
          <a:lstStyle/>
          <a:p>
            <a:r>
              <a:rPr lang="en-US" dirty="0"/>
              <a:t>Atari Example: Planning</a:t>
            </a:r>
          </a:p>
        </p:txBody>
      </p:sp>
      <p:sp>
        <p:nvSpPr>
          <p:cNvPr id="3" name="Content Placeholder 2">
            <a:extLst>
              <a:ext uri="{FF2B5EF4-FFF2-40B4-BE49-F238E27FC236}">
                <a16:creationId xmlns:a16="http://schemas.microsoft.com/office/drawing/2014/main" id="{D04BF618-3A15-4504-ABBE-3793F7C1B7E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D9D72AA-B078-4C82-A5DE-44A954A79D5B}"/>
              </a:ext>
            </a:extLst>
          </p:cNvPr>
          <p:cNvPicPr>
            <a:picLocks noChangeAspect="1"/>
          </p:cNvPicPr>
          <p:nvPr/>
        </p:nvPicPr>
        <p:blipFill>
          <a:blip r:embed="rId2"/>
          <a:stretch>
            <a:fillRect/>
          </a:stretch>
        </p:blipFill>
        <p:spPr>
          <a:xfrm>
            <a:off x="1046063" y="1825625"/>
            <a:ext cx="10099874" cy="4194175"/>
          </a:xfrm>
          <a:prstGeom prst="rect">
            <a:avLst/>
          </a:prstGeom>
        </p:spPr>
      </p:pic>
    </p:spTree>
    <p:extLst>
      <p:ext uri="{BB962C8B-B14F-4D97-AF65-F5344CB8AC3E}">
        <p14:creationId xmlns:p14="http://schemas.microsoft.com/office/powerpoint/2010/main" val="100153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60A0-4E45-4011-96C5-47DD5BC83A13}"/>
              </a:ext>
            </a:extLst>
          </p:cNvPr>
          <p:cNvSpPr>
            <a:spLocks noGrp="1"/>
          </p:cNvSpPr>
          <p:nvPr>
            <p:ph type="title"/>
          </p:nvPr>
        </p:nvSpPr>
        <p:spPr/>
        <p:txBody>
          <a:bodyPr/>
          <a:lstStyle/>
          <a:p>
            <a:r>
              <a:rPr lang="en-US" dirty="0"/>
              <a:t>Exploration and Exploitation</a:t>
            </a:r>
          </a:p>
        </p:txBody>
      </p:sp>
      <p:sp>
        <p:nvSpPr>
          <p:cNvPr id="3" name="Content Placeholder 2">
            <a:extLst>
              <a:ext uri="{FF2B5EF4-FFF2-40B4-BE49-F238E27FC236}">
                <a16:creationId xmlns:a16="http://schemas.microsoft.com/office/drawing/2014/main" id="{0F6302A9-66F6-4CC3-B770-FEA576FDFB47}"/>
              </a:ext>
            </a:extLst>
          </p:cNvPr>
          <p:cNvSpPr>
            <a:spLocks noGrp="1"/>
          </p:cNvSpPr>
          <p:nvPr>
            <p:ph idx="1"/>
          </p:nvPr>
        </p:nvSpPr>
        <p:spPr/>
        <p:txBody>
          <a:bodyPr/>
          <a:lstStyle/>
          <a:p>
            <a:pPr marL="368068" indent="-342900">
              <a:spcBef>
                <a:spcPts val="664"/>
              </a:spcBef>
              <a:buFont typeface="Courier New" panose="02070309020205020404" pitchFamily="49" charset="0"/>
              <a:buChar char="o"/>
            </a:pPr>
            <a:r>
              <a:rPr lang="en-US" spc="10" dirty="0">
                <a:latin typeface="Arial"/>
                <a:cs typeface="Arial"/>
              </a:rPr>
              <a:t>Exploration finds more information about the environment  </a:t>
            </a:r>
          </a:p>
          <a:p>
            <a:pPr marL="368068" indent="-342900">
              <a:spcBef>
                <a:spcPts val="664"/>
              </a:spcBef>
              <a:buFont typeface="Courier New" panose="02070309020205020404" pitchFamily="49" charset="0"/>
              <a:buChar char="o"/>
            </a:pPr>
            <a:r>
              <a:rPr lang="en-US" spc="10" dirty="0">
                <a:latin typeface="Arial"/>
                <a:cs typeface="Arial"/>
              </a:rPr>
              <a:t>Exploitation exploits known information to maximize reward </a:t>
            </a:r>
          </a:p>
          <a:p>
            <a:endParaRPr lang="en-US" dirty="0"/>
          </a:p>
        </p:txBody>
      </p:sp>
      <p:pic>
        <p:nvPicPr>
          <p:cNvPr id="4" name="Picture 3">
            <a:extLst>
              <a:ext uri="{FF2B5EF4-FFF2-40B4-BE49-F238E27FC236}">
                <a16:creationId xmlns:a16="http://schemas.microsoft.com/office/drawing/2014/main" id="{25E991DB-DF21-4A5B-A97B-EA2A7996B00F}"/>
              </a:ext>
            </a:extLst>
          </p:cNvPr>
          <p:cNvPicPr>
            <a:picLocks noChangeAspect="1"/>
          </p:cNvPicPr>
          <p:nvPr/>
        </p:nvPicPr>
        <p:blipFill>
          <a:blip r:embed="rId2"/>
          <a:stretch>
            <a:fillRect/>
          </a:stretch>
        </p:blipFill>
        <p:spPr>
          <a:xfrm>
            <a:off x="4219575" y="2838450"/>
            <a:ext cx="3752850" cy="4019550"/>
          </a:xfrm>
          <a:prstGeom prst="rect">
            <a:avLst/>
          </a:prstGeom>
        </p:spPr>
      </p:pic>
    </p:spTree>
    <p:extLst>
      <p:ext uri="{BB962C8B-B14F-4D97-AF65-F5344CB8AC3E}">
        <p14:creationId xmlns:p14="http://schemas.microsoft.com/office/powerpoint/2010/main" val="2564304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6FC3-6C57-4D3F-B881-135319D8EA8F}"/>
              </a:ext>
            </a:extLst>
          </p:cNvPr>
          <p:cNvSpPr>
            <a:spLocks noGrp="1"/>
          </p:cNvSpPr>
          <p:nvPr>
            <p:ph type="title"/>
          </p:nvPr>
        </p:nvSpPr>
        <p:spPr/>
        <p:txBody>
          <a:bodyPr/>
          <a:lstStyle/>
          <a:p>
            <a:r>
              <a:rPr lang="en-US" dirty="0"/>
              <a:t>Exploration and Exploitation</a:t>
            </a:r>
          </a:p>
        </p:txBody>
      </p:sp>
      <p:sp>
        <p:nvSpPr>
          <p:cNvPr id="3" name="Content Placeholder 2">
            <a:extLst>
              <a:ext uri="{FF2B5EF4-FFF2-40B4-BE49-F238E27FC236}">
                <a16:creationId xmlns:a16="http://schemas.microsoft.com/office/drawing/2014/main" id="{06122499-A1D4-48DE-9534-9A7CF709C623}"/>
              </a:ext>
            </a:extLst>
          </p:cNvPr>
          <p:cNvSpPr>
            <a:spLocks noGrp="1"/>
          </p:cNvSpPr>
          <p:nvPr>
            <p:ph idx="1"/>
          </p:nvPr>
        </p:nvSpPr>
        <p:spPr/>
        <p:txBody>
          <a:bodyPr/>
          <a:lstStyle/>
          <a:p>
            <a:pPr marL="368068" indent="-342900">
              <a:spcBef>
                <a:spcPts val="664"/>
              </a:spcBef>
              <a:buFont typeface="Courier New" panose="02070309020205020404" pitchFamily="49" charset="0"/>
              <a:buChar char="o"/>
            </a:pPr>
            <a:r>
              <a:rPr lang="en-US" sz="2200" spc="10" dirty="0">
                <a:latin typeface="Arial"/>
                <a:cs typeface="Arial"/>
              </a:rPr>
              <a:t>Restaurant Selection</a:t>
            </a:r>
          </a:p>
          <a:p>
            <a:pPr marL="874344" marR="257968" lvl="1" indent="-342900">
              <a:lnSpc>
                <a:spcPct val="102600"/>
              </a:lnSpc>
              <a:spcBef>
                <a:spcPts val="396"/>
              </a:spcBef>
            </a:pPr>
            <a:r>
              <a:rPr lang="en-US" sz="2200" spc="10" dirty="0">
                <a:solidFill>
                  <a:srgbClr val="3333B2"/>
                </a:solidFill>
                <a:latin typeface="Arial"/>
                <a:cs typeface="Arial"/>
              </a:rPr>
              <a:t>Exploitation </a:t>
            </a:r>
            <a:r>
              <a:rPr lang="en-US" sz="2200" spc="10" dirty="0">
                <a:latin typeface="Arial"/>
                <a:cs typeface="Arial"/>
              </a:rPr>
              <a:t>Go to your favorite restaurant</a:t>
            </a:r>
          </a:p>
          <a:p>
            <a:pPr marL="874344" marR="257968" lvl="1" indent="-342900">
              <a:lnSpc>
                <a:spcPct val="102600"/>
              </a:lnSpc>
              <a:spcBef>
                <a:spcPts val="396"/>
              </a:spcBef>
            </a:pPr>
            <a:r>
              <a:rPr lang="en-US" sz="2200" spc="10" dirty="0">
                <a:solidFill>
                  <a:srgbClr val="3333B2"/>
                </a:solidFill>
                <a:latin typeface="Arial"/>
                <a:cs typeface="Arial"/>
              </a:rPr>
              <a:t>Exploration </a:t>
            </a:r>
            <a:r>
              <a:rPr lang="en-US" sz="2200" spc="10" dirty="0">
                <a:latin typeface="Arial"/>
                <a:cs typeface="Arial"/>
              </a:rPr>
              <a:t>Try a new restaurant</a:t>
            </a:r>
          </a:p>
          <a:p>
            <a:pPr marL="368068" indent="-342900">
              <a:spcBef>
                <a:spcPts val="654"/>
              </a:spcBef>
              <a:buFont typeface="Courier New" panose="02070309020205020404" pitchFamily="49" charset="0"/>
              <a:buChar char="o"/>
            </a:pPr>
            <a:r>
              <a:rPr lang="en-US" sz="2200" spc="10" dirty="0">
                <a:latin typeface="Arial"/>
                <a:cs typeface="Arial"/>
              </a:rPr>
              <a:t>Oil Drilling</a:t>
            </a:r>
          </a:p>
          <a:p>
            <a:pPr marL="874344" marR="176173" lvl="1" indent="-342900">
              <a:lnSpc>
                <a:spcPct val="102600"/>
              </a:lnSpc>
              <a:spcBef>
                <a:spcPts val="396"/>
              </a:spcBef>
            </a:pPr>
            <a:r>
              <a:rPr lang="en-US" sz="2200" spc="10" dirty="0">
                <a:solidFill>
                  <a:srgbClr val="3333B2"/>
                </a:solidFill>
                <a:latin typeface="Arial"/>
                <a:cs typeface="Arial"/>
              </a:rPr>
              <a:t>Exploitation </a:t>
            </a:r>
            <a:r>
              <a:rPr lang="en-US" sz="2200" spc="10" dirty="0">
                <a:latin typeface="Arial"/>
                <a:cs typeface="Arial"/>
              </a:rPr>
              <a:t>Drill at the best known location </a:t>
            </a:r>
          </a:p>
          <a:p>
            <a:pPr marL="874344" marR="176173" lvl="1" indent="-342900">
              <a:lnSpc>
                <a:spcPct val="102600"/>
              </a:lnSpc>
              <a:spcBef>
                <a:spcPts val="396"/>
              </a:spcBef>
            </a:pPr>
            <a:r>
              <a:rPr lang="en-US" sz="2200" spc="10" dirty="0">
                <a:solidFill>
                  <a:srgbClr val="3333B2"/>
                </a:solidFill>
                <a:latin typeface="Arial"/>
                <a:cs typeface="Arial"/>
              </a:rPr>
              <a:t>Exploration </a:t>
            </a:r>
            <a:r>
              <a:rPr lang="en-US" sz="2200" spc="10" dirty="0">
                <a:latin typeface="Arial"/>
                <a:cs typeface="Arial"/>
              </a:rPr>
              <a:t>Drill at a new location</a:t>
            </a:r>
          </a:p>
          <a:p>
            <a:pPr marL="368068" indent="-342900">
              <a:spcBef>
                <a:spcPts val="664"/>
              </a:spcBef>
              <a:buFont typeface="Courier New" panose="02070309020205020404" pitchFamily="49" charset="0"/>
              <a:buChar char="o"/>
            </a:pPr>
            <a:r>
              <a:rPr lang="en-US" sz="2200" spc="10" dirty="0">
                <a:latin typeface="Arial"/>
                <a:cs typeface="Arial"/>
              </a:rPr>
              <a:t>Game Playing</a:t>
            </a:r>
          </a:p>
          <a:p>
            <a:pPr marL="874344" marR="10067" lvl="1" indent="-342900">
              <a:lnSpc>
                <a:spcPct val="102600"/>
              </a:lnSpc>
              <a:spcBef>
                <a:spcPts val="396"/>
              </a:spcBef>
            </a:pPr>
            <a:r>
              <a:rPr lang="en-US" sz="2200" spc="10" dirty="0">
                <a:solidFill>
                  <a:srgbClr val="3333B2"/>
                </a:solidFill>
                <a:latin typeface="Arial"/>
                <a:cs typeface="Arial"/>
              </a:rPr>
              <a:t>Exploitation </a:t>
            </a:r>
            <a:r>
              <a:rPr lang="en-US" sz="2200" spc="10" dirty="0">
                <a:latin typeface="Arial"/>
                <a:cs typeface="Arial"/>
              </a:rPr>
              <a:t>Play the move you believe is best  </a:t>
            </a:r>
          </a:p>
          <a:p>
            <a:pPr marL="874344" marR="10067" lvl="1" indent="-342900">
              <a:lnSpc>
                <a:spcPct val="102600"/>
              </a:lnSpc>
              <a:spcBef>
                <a:spcPts val="396"/>
              </a:spcBef>
            </a:pPr>
            <a:r>
              <a:rPr lang="en-US" sz="2200" spc="10" dirty="0">
                <a:solidFill>
                  <a:srgbClr val="3333B2"/>
                </a:solidFill>
                <a:latin typeface="Arial"/>
                <a:cs typeface="Arial"/>
              </a:rPr>
              <a:t>Exploration </a:t>
            </a:r>
            <a:r>
              <a:rPr lang="en-US" sz="2200" spc="10" dirty="0">
                <a:latin typeface="Arial"/>
                <a:cs typeface="Arial"/>
              </a:rPr>
              <a:t>Play an experimental move</a:t>
            </a:r>
          </a:p>
          <a:p>
            <a:r>
              <a:rPr lang="en-US" dirty="0" err="1"/>
              <a:t>E.g</a:t>
            </a:r>
            <a:r>
              <a:rPr lang="en-US" dirty="0"/>
              <a:t>…</a:t>
            </a:r>
          </a:p>
          <a:p>
            <a:endParaRPr lang="en-US" dirty="0"/>
          </a:p>
        </p:txBody>
      </p:sp>
    </p:spTree>
    <p:extLst>
      <p:ext uri="{BB962C8B-B14F-4D97-AF65-F5344CB8AC3E}">
        <p14:creationId xmlns:p14="http://schemas.microsoft.com/office/powerpoint/2010/main" val="2499704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3611-22AB-4B1C-99A3-04710D7CD77B}"/>
              </a:ext>
            </a:extLst>
          </p:cNvPr>
          <p:cNvSpPr>
            <a:spLocks noGrp="1"/>
          </p:cNvSpPr>
          <p:nvPr>
            <p:ph type="title"/>
          </p:nvPr>
        </p:nvSpPr>
        <p:spPr/>
        <p:txBody>
          <a:bodyPr/>
          <a:lstStyle/>
          <a:p>
            <a:r>
              <a:rPr lang="en-US" dirty="0"/>
              <a:t>Environment state</a:t>
            </a:r>
          </a:p>
        </p:txBody>
      </p:sp>
      <p:sp>
        <p:nvSpPr>
          <p:cNvPr id="3" name="Content Placeholder 2">
            <a:extLst>
              <a:ext uri="{FF2B5EF4-FFF2-40B4-BE49-F238E27FC236}">
                <a16:creationId xmlns:a16="http://schemas.microsoft.com/office/drawing/2014/main" id="{414DCA9B-EB00-41E4-B799-00ECC00A7375}"/>
              </a:ext>
            </a:extLst>
          </p:cNvPr>
          <p:cNvSpPr>
            <a:spLocks noGrp="1"/>
          </p:cNvSpPr>
          <p:nvPr>
            <p:ph idx="1"/>
          </p:nvPr>
        </p:nvSpPr>
        <p:spPr/>
        <p:txBody>
          <a:bodyPr/>
          <a:lstStyle/>
          <a:p>
            <a:r>
              <a:rPr lang="en-US" dirty="0"/>
              <a:t>Fully Observable Environments</a:t>
            </a:r>
          </a:p>
          <a:p>
            <a:pPr lvl="1"/>
            <a:r>
              <a:rPr lang="en-US" dirty="0"/>
              <a:t>Agent directly observes environment state</a:t>
            </a:r>
          </a:p>
          <a:p>
            <a:pPr lvl="1"/>
            <a:endParaRPr lang="en-US" dirty="0"/>
          </a:p>
          <a:p>
            <a:pPr lvl="1"/>
            <a:r>
              <a:rPr lang="en-US" dirty="0"/>
              <a:t>Environment state = Agent state (Markov decision process)</a:t>
            </a:r>
          </a:p>
          <a:p>
            <a:r>
              <a:rPr lang="en-US" dirty="0"/>
              <a:t>Partially Observable Environments</a:t>
            </a:r>
          </a:p>
          <a:p>
            <a:pPr lvl="1"/>
            <a:r>
              <a:rPr lang="en-US" dirty="0"/>
              <a:t>E.g. </a:t>
            </a:r>
          </a:p>
          <a:p>
            <a:pPr lvl="1"/>
            <a:r>
              <a:rPr lang="en-US" dirty="0"/>
              <a:t>A robot with camera</a:t>
            </a:r>
          </a:p>
          <a:p>
            <a:pPr lvl="1"/>
            <a:r>
              <a:rPr lang="en-US" dirty="0"/>
              <a:t>Poker</a:t>
            </a:r>
          </a:p>
        </p:txBody>
      </p:sp>
      <p:pic>
        <p:nvPicPr>
          <p:cNvPr id="4" name="Picture 3">
            <a:extLst>
              <a:ext uri="{FF2B5EF4-FFF2-40B4-BE49-F238E27FC236}">
                <a16:creationId xmlns:a16="http://schemas.microsoft.com/office/drawing/2014/main" id="{5F549E4A-3F91-4D11-9416-41163B607C72}"/>
              </a:ext>
            </a:extLst>
          </p:cNvPr>
          <p:cNvPicPr>
            <a:picLocks noChangeAspect="1"/>
          </p:cNvPicPr>
          <p:nvPr/>
        </p:nvPicPr>
        <p:blipFill>
          <a:blip r:embed="rId2"/>
          <a:stretch>
            <a:fillRect/>
          </a:stretch>
        </p:blipFill>
        <p:spPr>
          <a:xfrm>
            <a:off x="4780597" y="2601277"/>
            <a:ext cx="1686244" cy="492443"/>
          </a:xfrm>
          <a:prstGeom prst="rect">
            <a:avLst/>
          </a:prstGeom>
        </p:spPr>
      </p:pic>
    </p:spTree>
    <p:extLst>
      <p:ext uri="{BB962C8B-B14F-4D97-AF65-F5344CB8AC3E}">
        <p14:creationId xmlns:p14="http://schemas.microsoft.com/office/powerpoint/2010/main" val="384813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D15-66E2-441E-9E5A-C2E58B714040}"/>
              </a:ext>
            </a:extLst>
          </p:cNvPr>
          <p:cNvSpPr>
            <a:spLocks noGrp="1"/>
          </p:cNvSpPr>
          <p:nvPr>
            <p:ph type="title"/>
          </p:nvPr>
        </p:nvSpPr>
        <p:spPr/>
        <p:txBody>
          <a:bodyPr/>
          <a:lstStyle/>
          <a:p>
            <a:r>
              <a:rPr lang="en-US" altLang="zh-CN" dirty="0"/>
              <a:t>Message to take home</a:t>
            </a:r>
            <a:endParaRPr lang="en-US" dirty="0"/>
          </a:p>
        </p:txBody>
      </p:sp>
      <p:sp>
        <p:nvSpPr>
          <p:cNvPr id="3" name="Content Placeholder 2">
            <a:extLst>
              <a:ext uri="{FF2B5EF4-FFF2-40B4-BE49-F238E27FC236}">
                <a16:creationId xmlns:a16="http://schemas.microsoft.com/office/drawing/2014/main" id="{2AD2EDBF-677E-42A7-8E48-8A852C92EA4E}"/>
              </a:ext>
            </a:extLst>
          </p:cNvPr>
          <p:cNvSpPr>
            <a:spLocks noGrp="1"/>
          </p:cNvSpPr>
          <p:nvPr>
            <p:ph idx="1"/>
          </p:nvPr>
        </p:nvSpPr>
        <p:spPr/>
        <p:txBody>
          <a:bodyPr>
            <a:normAutofit lnSpcReduction="10000"/>
          </a:bodyPr>
          <a:lstStyle/>
          <a:p>
            <a:r>
              <a:rPr lang="en-US" dirty="0"/>
              <a:t>Name to remember</a:t>
            </a:r>
          </a:p>
          <a:p>
            <a:r>
              <a:rPr lang="en-US" dirty="0"/>
              <a:t>Branches of machine learning</a:t>
            </a:r>
          </a:p>
          <a:p>
            <a:r>
              <a:rPr lang="en-US" dirty="0"/>
              <a:t>What is RL?</a:t>
            </a:r>
          </a:p>
          <a:p>
            <a:r>
              <a:rPr lang="en-US" dirty="0"/>
              <a:t>Terms definition</a:t>
            </a:r>
          </a:p>
          <a:p>
            <a:pPr lvl="1"/>
            <a:r>
              <a:rPr lang="en-US" dirty="0"/>
              <a:t>Agent</a:t>
            </a:r>
          </a:p>
          <a:p>
            <a:pPr lvl="2"/>
            <a:r>
              <a:rPr lang="en-US" dirty="0"/>
              <a:t>Policy</a:t>
            </a:r>
          </a:p>
          <a:p>
            <a:pPr lvl="2"/>
            <a:r>
              <a:rPr lang="en-US" dirty="0"/>
              <a:t>Value</a:t>
            </a:r>
          </a:p>
          <a:p>
            <a:pPr lvl="2"/>
            <a:r>
              <a:rPr lang="en-US" dirty="0"/>
              <a:t>Model</a:t>
            </a:r>
          </a:p>
          <a:p>
            <a:pPr lvl="1"/>
            <a:r>
              <a:rPr lang="en-US" dirty="0"/>
              <a:t>Reward</a:t>
            </a:r>
          </a:p>
          <a:p>
            <a:pPr lvl="1"/>
            <a:r>
              <a:rPr lang="en-US" dirty="0"/>
              <a:t>Environment state</a:t>
            </a:r>
          </a:p>
          <a:p>
            <a:pPr lvl="1"/>
            <a:r>
              <a:rPr lang="en-US" dirty="0"/>
              <a:t>Exploitation and exploration</a:t>
            </a:r>
          </a:p>
          <a:p>
            <a:pPr lvl="1"/>
            <a:endParaRPr lang="en-US" dirty="0"/>
          </a:p>
          <a:p>
            <a:endParaRPr lang="en-US" dirty="0"/>
          </a:p>
        </p:txBody>
      </p:sp>
    </p:spTree>
    <p:extLst>
      <p:ext uri="{BB962C8B-B14F-4D97-AF65-F5344CB8AC3E}">
        <p14:creationId xmlns:p14="http://schemas.microsoft.com/office/powerpoint/2010/main" val="3543405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F18D55-0D40-4349-8898-210DC03124DD}"/>
              </a:ext>
            </a:extLst>
          </p:cNvPr>
          <p:cNvSpPr>
            <a:spLocks noGrp="1"/>
          </p:cNvSpPr>
          <p:nvPr>
            <p:ph type="ctrTitle"/>
          </p:nvPr>
        </p:nvSpPr>
        <p:spPr/>
        <p:txBody>
          <a:bodyPr/>
          <a:lstStyle/>
          <a:p>
            <a:r>
              <a:rPr lang="en-US" dirty="0"/>
              <a:t>Markov Decision Processes</a:t>
            </a:r>
          </a:p>
        </p:txBody>
      </p:sp>
      <p:sp>
        <p:nvSpPr>
          <p:cNvPr id="5" name="Subtitle 4">
            <a:extLst>
              <a:ext uri="{FF2B5EF4-FFF2-40B4-BE49-F238E27FC236}">
                <a16:creationId xmlns:a16="http://schemas.microsoft.com/office/drawing/2014/main" id="{74749FA5-B474-4CD3-951F-E11299A4A2AA}"/>
              </a:ext>
            </a:extLst>
          </p:cNvPr>
          <p:cNvSpPr>
            <a:spLocks noGrp="1"/>
          </p:cNvSpPr>
          <p:nvPr>
            <p:ph type="subTitle" idx="1"/>
          </p:nvPr>
        </p:nvSpPr>
        <p:spPr/>
        <p:txBody>
          <a:bodyPr/>
          <a:lstStyle/>
          <a:p>
            <a:endParaRPr lang="en-US" dirty="0"/>
          </a:p>
          <a:p>
            <a:r>
              <a:rPr lang="zh-CN" altLang="en-US" dirty="0"/>
              <a:t>姜玥旭</a:t>
            </a:r>
            <a:endParaRPr lang="en-US" dirty="0"/>
          </a:p>
        </p:txBody>
      </p:sp>
    </p:spTree>
    <p:extLst>
      <p:ext uri="{BB962C8B-B14F-4D97-AF65-F5344CB8AC3E}">
        <p14:creationId xmlns:p14="http://schemas.microsoft.com/office/powerpoint/2010/main" val="3324146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7258-E7E0-4996-B97D-2FE3FA2134EA}"/>
              </a:ext>
            </a:extLst>
          </p:cNvPr>
          <p:cNvSpPr>
            <a:spLocks noGrp="1"/>
          </p:cNvSpPr>
          <p:nvPr>
            <p:ph type="title"/>
          </p:nvPr>
        </p:nvSpPr>
        <p:spPr/>
        <p:txBody>
          <a:bodyPr/>
          <a:lstStyle/>
          <a:p>
            <a:r>
              <a:rPr lang="en-US" altLang="zh-CN" dirty="0"/>
              <a:t>Coverage</a:t>
            </a:r>
            <a:endParaRPr lang="en-US" dirty="0"/>
          </a:p>
        </p:txBody>
      </p:sp>
      <p:sp>
        <p:nvSpPr>
          <p:cNvPr id="3" name="Content Placeholder 2">
            <a:extLst>
              <a:ext uri="{FF2B5EF4-FFF2-40B4-BE49-F238E27FC236}">
                <a16:creationId xmlns:a16="http://schemas.microsoft.com/office/drawing/2014/main" id="{E5F0DFDB-5138-4D63-901A-FB32FBED6B8F}"/>
              </a:ext>
            </a:extLst>
          </p:cNvPr>
          <p:cNvSpPr>
            <a:spLocks noGrp="1"/>
          </p:cNvSpPr>
          <p:nvPr>
            <p:ph idx="1"/>
          </p:nvPr>
        </p:nvSpPr>
        <p:spPr/>
        <p:txBody>
          <a:bodyPr/>
          <a:lstStyle/>
          <a:p>
            <a:r>
              <a:rPr lang="en-US" dirty="0"/>
              <a:t>Markov Processes</a:t>
            </a:r>
          </a:p>
          <a:p>
            <a:r>
              <a:rPr lang="en-US" dirty="0"/>
              <a:t>Markov Reward Processes</a:t>
            </a:r>
          </a:p>
          <a:p>
            <a:r>
              <a:rPr lang="en-US" dirty="0"/>
              <a:t>Markov Decision Processes</a:t>
            </a:r>
          </a:p>
        </p:txBody>
      </p:sp>
    </p:spTree>
    <p:extLst>
      <p:ext uri="{BB962C8B-B14F-4D97-AF65-F5344CB8AC3E}">
        <p14:creationId xmlns:p14="http://schemas.microsoft.com/office/powerpoint/2010/main" val="3713302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6348-0644-499A-AC83-7790EBDDCB7E}"/>
              </a:ext>
            </a:extLst>
          </p:cNvPr>
          <p:cNvSpPr>
            <a:spLocks noGrp="1"/>
          </p:cNvSpPr>
          <p:nvPr>
            <p:ph type="title"/>
          </p:nvPr>
        </p:nvSpPr>
        <p:spPr/>
        <p:txBody>
          <a:bodyPr/>
          <a:lstStyle/>
          <a:p>
            <a:r>
              <a:rPr lang="en-US" dirty="0"/>
              <a:t>Introduction to MDPs</a:t>
            </a:r>
          </a:p>
        </p:txBody>
      </p:sp>
      <p:sp>
        <p:nvSpPr>
          <p:cNvPr id="3" name="Content Placeholder 2">
            <a:extLst>
              <a:ext uri="{FF2B5EF4-FFF2-40B4-BE49-F238E27FC236}">
                <a16:creationId xmlns:a16="http://schemas.microsoft.com/office/drawing/2014/main" id="{1ADA3916-0878-4ECB-9218-C29F45C6C903}"/>
              </a:ext>
            </a:extLst>
          </p:cNvPr>
          <p:cNvSpPr>
            <a:spLocks noGrp="1"/>
          </p:cNvSpPr>
          <p:nvPr>
            <p:ph idx="1"/>
          </p:nvPr>
        </p:nvSpPr>
        <p:spPr/>
        <p:txBody>
          <a:bodyPr/>
          <a:lstStyle/>
          <a:p>
            <a:r>
              <a:rPr lang="en-US" dirty="0"/>
              <a:t>Markov decision processes formally describe an environment for reinforcement learning </a:t>
            </a:r>
          </a:p>
          <a:p>
            <a:r>
              <a:rPr lang="en-US" dirty="0"/>
              <a:t>Where the environment is fully observable </a:t>
            </a:r>
          </a:p>
          <a:p>
            <a:r>
              <a:rPr lang="en-US" dirty="0"/>
              <a:t>i.e. The current state completely </a:t>
            </a:r>
            <a:r>
              <a:rPr lang="en-US" dirty="0" err="1"/>
              <a:t>characterises</a:t>
            </a:r>
            <a:r>
              <a:rPr lang="en-US" dirty="0"/>
              <a:t> the process </a:t>
            </a:r>
          </a:p>
          <a:p>
            <a:r>
              <a:rPr lang="en-US" dirty="0"/>
              <a:t>Almost all RL problems can be </a:t>
            </a:r>
            <a:r>
              <a:rPr lang="en-US" dirty="0" err="1"/>
              <a:t>formalised</a:t>
            </a:r>
            <a:r>
              <a:rPr lang="en-US" dirty="0"/>
              <a:t> as MDPs, e.g. </a:t>
            </a:r>
          </a:p>
          <a:p>
            <a:pPr lvl="1"/>
            <a:r>
              <a:rPr lang="en-US" dirty="0"/>
              <a:t>Optimal control primarily deals with continuous MDPs </a:t>
            </a:r>
          </a:p>
          <a:p>
            <a:pPr lvl="1"/>
            <a:r>
              <a:rPr lang="en-US" dirty="0"/>
              <a:t>Partially observable problems can be converted into MDPs </a:t>
            </a:r>
          </a:p>
          <a:p>
            <a:pPr lvl="1"/>
            <a:r>
              <a:rPr lang="en-US" dirty="0"/>
              <a:t>Bandits are MDPs with one state</a:t>
            </a:r>
          </a:p>
        </p:txBody>
      </p:sp>
    </p:spTree>
    <p:extLst>
      <p:ext uri="{BB962C8B-B14F-4D97-AF65-F5344CB8AC3E}">
        <p14:creationId xmlns:p14="http://schemas.microsoft.com/office/powerpoint/2010/main" val="1591218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502E-015D-4214-B573-3A8448B8203E}"/>
              </a:ext>
            </a:extLst>
          </p:cNvPr>
          <p:cNvSpPr>
            <a:spLocks noGrp="1"/>
          </p:cNvSpPr>
          <p:nvPr>
            <p:ph type="title"/>
          </p:nvPr>
        </p:nvSpPr>
        <p:spPr/>
        <p:txBody>
          <a:bodyPr/>
          <a:lstStyle/>
          <a:p>
            <a:r>
              <a:rPr lang="en-US" dirty="0"/>
              <a:t>Markov Property</a:t>
            </a:r>
          </a:p>
        </p:txBody>
      </p:sp>
      <p:sp>
        <p:nvSpPr>
          <p:cNvPr id="3" name="Content Placeholder 2">
            <a:extLst>
              <a:ext uri="{FF2B5EF4-FFF2-40B4-BE49-F238E27FC236}">
                <a16:creationId xmlns:a16="http://schemas.microsoft.com/office/drawing/2014/main" id="{4F59DF0E-CA43-447C-ACC0-90CF4BB17B04}"/>
              </a:ext>
            </a:extLst>
          </p:cNvPr>
          <p:cNvSpPr>
            <a:spLocks noGrp="1"/>
          </p:cNvSpPr>
          <p:nvPr>
            <p:ph idx="1"/>
          </p:nvPr>
        </p:nvSpPr>
        <p:spPr/>
        <p:txBody>
          <a:bodyPr>
            <a:normAutofit lnSpcReduction="10000"/>
          </a:bodyPr>
          <a:lstStyle/>
          <a:p>
            <a:r>
              <a:rPr lang="en-US" dirty="0"/>
              <a:t>“The future is independent of the past given the present”</a:t>
            </a:r>
          </a:p>
          <a:p>
            <a:endParaRPr lang="en-US" dirty="0"/>
          </a:p>
          <a:p>
            <a:endParaRPr lang="en-US" dirty="0"/>
          </a:p>
          <a:p>
            <a:endParaRPr lang="en-US" dirty="0"/>
          </a:p>
          <a:p>
            <a:endParaRPr lang="en-US" dirty="0"/>
          </a:p>
          <a:p>
            <a:r>
              <a:rPr lang="en-US" dirty="0"/>
              <a:t>The state captures all relevant information from the history</a:t>
            </a:r>
          </a:p>
          <a:p>
            <a:r>
              <a:rPr lang="en-US" dirty="0"/>
              <a:t>Once the state is known, the history may be thrown away</a:t>
            </a:r>
          </a:p>
          <a:p>
            <a:r>
              <a:rPr lang="en-US" dirty="0"/>
              <a:t>i.e. The state is a suﬃcient statistic of the future</a:t>
            </a:r>
          </a:p>
          <a:p>
            <a:r>
              <a:rPr lang="en-US" dirty="0"/>
              <a:t>E.g. (location of plane)</a:t>
            </a:r>
          </a:p>
        </p:txBody>
      </p:sp>
      <p:pic>
        <p:nvPicPr>
          <p:cNvPr id="4" name="Picture 3">
            <a:extLst>
              <a:ext uri="{FF2B5EF4-FFF2-40B4-BE49-F238E27FC236}">
                <a16:creationId xmlns:a16="http://schemas.microsoft.com/office/drawing/2014/main" id="{75DD23C3-1152-46EF-95F3-D94D6ACB2A4B}"/>
              </a:ext>
            </a:extLst>
          </p:cNvPr>
          <p:cNvPicPr>
            <a:picLocks noChangeAspect="1"/>
          </p:cNvPicPr>
          <p:nvPr/>
        </p:nvPicPr>
        <p:blipFill>
          <a:blip r:embed="rId2"/>
          <a:stretch>
            <a:fillRect/>
          </a:stretch>
        </p:blipFill>
        <p:spPr>
          <a:xfrm>
            <a:off x="2306954" y="2446972"/>
            <a:ext cx="6464225" cy="1500188"/>
          </a:xfrm>
          <a:prstGeom prst="rect">
            <a:avLst/>
          </a:prstGeom>
        </p:spPr>
      </p:pic>
    </p:spTree>
    <p:extLst>
      <p:ext uri="{BB962C8B-B14F-4D97-AF65-F5344CB8AC3E}">
        <p14:creationId xmlns:p14="http://schemas.microsoft.com/office/powerpoint/2010/main" val="296941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A21A-8F94-4489-898F-B1805F36324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6AEE057-34C0-4E58-88FF-7D2BA0BB9C1E}"/>
              </a:ext>
            </a:extLst>
          </p:cNvPr>
          <p:cNvSpPr>
            <a:spLocks noGrp="1"/>
          </p:cNvSpPr>
          <p:nvPr>
            <p:ph idx="1"/>
          </p:nvPr>
        </p:nvSpPr>
        <p:spPr/>
        <p:txBody>
          <a:bodyPr/>
          <a:lstStyle/>
          <a:p>
            <a:r>
              <a:rPr lang="en-US" altLang="zh-CN" dirty="0">
                <a:ea typeface="宋体" charset="-122"/>
              </a:rPr>
              <a:t>Reinforcement Learning (an introduction) [Sutton &amp; </a:t>
            </a:r>
            <a:r>
              <a:rPr lang="en-US" altLang="zh-CN" dirty="0" err="1">
                <a:ea typeface="宋体" charset="-122"/>
              </a:rPr>
              <a:t>Barto</a:t>
            </a:r>
            <a:r>
              <a:rPr lang="en-US" altLang="zh-CN" dirty="0">
                <a:ea typeface="宋体" charset="-122"/>
              </a:rPr>
              <a:t>]</a:t>
            </a:r>
          </a:p>
          <a:p>
            <a:r>
              <a:rPr lang="en-US" altLang="zh-CN" dirty="0" err="1">
                <a:ea typeface="宋体" charset="-122"/>
              </a:rPr>
              <a:t>Silver:</a:t>
            </a:r>
            <a:r>
              <a:rPr lang="en-US" altLang="zh-CN" dirty="0" err="1">
                <a:ea typeface="宋体" charset="-122"/>
                <a:hlinkClick r:id="rId2"/>
              </a:rPr>
              <a:t>https</a:t>
            </a:r>
            <a:r>
              <a:rPr lang="en-US" altLang="zh-CN" dirty="0">
                <a:ea typeface="宋体" charset="-122"/>
                <a:hlinkClick r:id="rId2"/>
              </a:rPr>
              <a:t>://www.youtube.com/playlist?list=PLzuuYNsE1EZAXYR4FJ75jcJseBmo4KQ9-</a:t>
            </a:r>
            <a:r>
              <a:rPr lang="en-US" altLang="zh-CN" dirty="0">
                <a:ea typeface="宋体" charset="-122"/>
              </a:rPr>
              <a:t> </a:t>
            </a:r>
          </a:p>
          <a:p>
            <a:pPr>
              <a:lnSpc>
                <a:spcPct val="150000"/>
              </a:lnSpc>
            </a:pPr>
            <a:r>
              <a:rPr lang="zh-CN" altLang="en-US" dirty="0">
                <a:hlinkClick r:id="rId3"/>
              </a:rPr>
              <a:t>李宏毅</a:t>
            </a:r>
            <a:r>
              <a:rPr lang="en-US" altLang="zh-CN" dirty="0"/>
              <a:t>: </a:t>
            </a:r>
            <a:r>
              <a:rPr lang="en-US" altLang="zh-CN" dirty="0">
                <a:ea typeface="宋体" charset="-122"/>
                <a:hlinkClick r:id="rId4"/>
              </a:rPr>
              <a:t>https://www.youtube.com/watch?v=2-JNBzCq77c</a:t>
            </a:r>
            <a:endParaRPr lang="en-US" altLang="zh-CN" dirty="0">
              <a:ea typeface="宋体" charset="-122"/>
            </a:endParaRPr>
          </a:p>
          <a:p>
            <a:pPr>
              <a:lnSpc>
                <a:spcPct val="150000"/>
              </a:lnSpc>
            </a:pPr>
            <a:r>
              <a:rPr lang="zh-CN" altLang="en-US" dirty="0">
                <a:hlinkClick r:id="rId5"/>
              </a:rPr>
              <a:t>周莫烦</a:t>
            </a:r>
            <a:r>
              <a:rPr lang="en-US" altLang="zh-CN" dirty="0"/>
              <a:t>: </a:t>
            </a:r>
            <a:r>
              <a:rPr lang="en-US" altLang="zh-CN" dirty="0">
                <a:ea typeface="宋体" charset="-122"/>
              </a:rPr>
              <a:t>https://www.youtube.com/watch?v=YY7-VKXybjc&amp;list=PLXO45tsB95cIFm8Y8vMkNNPPXAtYXwKin</a:t>
            </a:r>
          </a:p>
          <a:p>
            <a:endParaRPr lang="en-US" dirty="0"/>
          </a:p>
        </p:txBody>
      </p:sp>
    </p:spTree>
    <p:extLst>
      <p:ext uri="{BB962C8B-B14F-4D97-AF65-F5344CB8AC3E}">
        <p14:creationId xmlns:p14="http://schemas.microsoft.com/office/powerpoint/2010/main" val="112379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05FB-6F9C-453A-8E3F-531748E68EB5}"/>
              </a:ext>
            </a:extLst>
          </p:cNvPr>
          <p:cNvSpPr>
            <a:spLocks noGrp="1"/>
          </p:cNvSpPr>
          <p:nvPr>
            <p:ph type="title"/>
          </p:nvPr>
        </p:nvSpPr>
        <p:spPr/>
        <p:txBody>
          <a:bodyPr/>
          <a:lstStyle/>
          <a:p>
            <a:r>
              <a:rPr lang="en-US" dirty="0"/>
              <a:t>State Transition Matrix</a:t>
            </a:r>
          </a:p>
        </p:txBody>
      </p:sp>
      <p:sp>
        <p:nvSpPr>
          <p:cNvPr id="3" name="Content Placeholder 2">
            <a:extLst>
              <a:ext uri="{FF2B5EF4-FFF2-40B4-BE49-F238E27FC236}">
                <a16:creationId xmlns:a16="http://schemas.microsoft.com/office/drawing/2014/main" id="{25C6294D-C257-4EDD-AD67-52F577A0634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C2CDE1E-F39E-483B-9044-057FC1F02DA8}"/>
              </a:ext>
            </a:extLst>
          </p:cNvPr>
          <p:cNvPicPr>
            <a:picLocks noChangeAspect="1"/>
          </p:cNvPicPr>
          <p:nvPr/>
        </p:nvPicPr>
        <p:blipFill>
          <a:blip r:embed="rId2"/>
          <a:stretch>
            <a:fillRect/>
          </a:stretch>
        </p:blipFill>
        <p:spPr>
          <a:xfrm>
            <a:off x="2669897" y="1825626"/>
            <a:ext cx="6267410" cy="4351338"/>
          </a:xfrm>
          <a:prstGeom prst="rect">
            <a:avLst/>
          </a:prstGeom>
        </p:spPr>
      </p:pic>
    </p:spTree>
    <p:extLst>
      <p:ext uri="{BB962C8B-B14F-4D97-AF65-F5344CB8AC3E}">
        <p14:creationId xmlns:p14="http://schemas.microsoft.com/office/powerpoint/2010/main" val="4144774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5489-1D22-4A71-842F-5D15F827930D}"/>
              </a:ext>
            </a:extLst>
          </p:cNvPr>
          <p:cNvSpPr>
            <a:spLocks noGrp="1"/>
          </p:cNvSpPr>
          <p:nvPr>
            <p:ph type="title"/>
          </p:nvPr>
        </p:nvSpPr>
        <p:spPr/>
        <p:txBody>
          <a:bodyPr/>
          <a:lstStyle/>
          <a:p>
            <a:r>
              <a:rPr lang="en-US" dirty="0" err="1"/>
              <a:t>Mardov</a:t>
            </a:r>
            <a:r>
              <a:rPr lang="en-US" dirty="0"/>
              <a:t> Process</a:t>
            </a:r>
          </a:p>
        </p:txBody>
      </p:sp>
      <p:sp>
        <p:nvSpPr>
          <p:cNvPr id="3" name="Content Placeholder 2">
            <a:extLst>
              <a:ext uri="{FF2B5EF4-FFF2-40B4-BE49-F238E27FC236}">
                <a16:creationId xmlns:a16="http://schemas.microsoft.com/office/drawing/2014/main" id="{876AEABD-C4AE-4D7B-847A-C7AC00DD0A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20C37B-D537-410A-ACAF-CC99CE8BC039}"/>
              </a:ext>
            </a:extLst>
          </p:cNvPr>
          <p:cNvPicPr>
            <a:picLocks noChangeAspect="1"/>
          </p:cNvPicPr>
          <p:nvPr/>
        </p:nvPicPr>
        <p:blipFill>
          <a:blip r:embed="rId2"/>
          <a:stretch>
            <a:fillRect/>
          </a:stretch>
        </p:blipFill>
        <p:spPr>
          <a:xfrm>
            <a:off x="838200" y="1825942"/>
            <a:ext cx="9152612" cy="3751898"/>
          </a:xfrm>
          <a:prstGeom prst="rect">
            <a:avLst/>
          </a:prstGeom>
        </p:spPr>
      </p:pic>
    </p:spTree>
    <p:extLst>
      <p:ext uri="{BB962C8B-B14F-4D97-AF65-F5344CB8AC3E}">
        <p14:creationId xmlns:p14="http://schemas.microsoft.com/office/powerpoint/2010/main" val="4137623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379A-2F09-4244-A029-8E7E6775FE5B}"/>
              </a:ext>
            </a:extLst>
          </p:cNvPr>
          <p:cNvSpPr>
            <a:spLocks noGrp="1"/>
          </p:cNvSpPr>
          <p:nvPr>
            <p:ph type="title"/>
          </p:nvPr>
        </p:nvSpPr>
        <p:spPr/>
        <p:txBody>
          <a:bodyPr/>
          <a:lstStyle/>
          <a:p>
            <a:r>
              <a:rPr lang="en-US" dirty="0"/>
              <a:t>Example: Student Markov Chain</a:t>
            </a:r>
          </a:p>
        </p:txBody>
      </p:sp>
      <p:sp>
        <p:nvSpPr>
          <p:cNvPr id="3" name="Content Placeholder 2">
            <a:extLst>
              <a:ext uri="{FF2B5EF4-FFF2-40B4-BE49-F238E27FC236}">
                <a16:creationId xmlns:a16="http://schemas.microsoft.com/office/drawing/2014/main" id="{AC64EC8A-AF13-4A45-B7D6-42E1F9902E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98A129E-2226-4865-A899-C4F7FA12DF25}"/>
              </a:ext>
            </a:extLst>
          </p:cNvPr>
          <p:cNvPicPr>
            <a:picLocks noChangeAspect="1"/>
          </p:cNvPicPr>
          <p:nvPr/>
        </p:nvPicPr>
        <p:blipFill>
          <a:blip r:embed="rId2"/>
          <a:stretch>
            <a:fillRect/>
          </a:stretch>
        </p:blipFill>
        <p:spPr>
          <a:xfrm>
            <a:off x="3094672" y="1825625"/>
            <a:ext cx="5076561" cy="4351338"/>
          </a:xfrm>
          <a:prstGeom prst="rect">
            <a:avLst/>
          </a:prstGeom>
        </p:spPr>
      </p:pic>
    </p:spTree>
    <p:extLst>
      <p:ext uri="{BB962C8B-B14F-4D97-AF65-F5344CB8AC3E}">
        <p14:creationId xmlns:p14="http://schemas.microsoft.com/office/powerpoint/2010/main" val="4194911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6A07-2B43-47DC-8F37-1380E2CB6919}"/>
              </a:ext>
            </a:extLst>
          </p:cNvPr>
          <p:cNvSpPr>
            <a:spLocks noGrp="1"/>
          </p:cNvSpPr>
          <p:nvPr>
            <p:ph type="title"/>
          </p:nvPr>
        </p:nvSpPr>
        <p:spPr/>
        <p:txBody>
          <a:bodyPr/>
          <a:lstStyle/>
          <a:p>
            <a:r>
              <a:rPr lang="en-US" dirty="0"/>
              <a:t>Example: Student Markov Chain Episodes</a:t>
            </a:r>
          </a:p>
        </p:txBody>
      </p:sp>
      <p:sp>
        <p:nvSpPr>
          <p:cNvPr id="3" name="Content Placeholder 2">
            <a:extLst>
              <a:ext uri="{FF2B5EF4-FFF2-40B4-BE49-F238E27FC236}">
                <a16:creationId xmlns:a16="http://schemas.microsoft.com/office/drawing/2014/main" id="{D5009503-8E69-4A85-BD97-39EAD97B37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210854-F098-4868-9653-EEC5A670DA45}"/>
              </a:ext>
            </a:extLst>
          </p:cNvPr>
          <p:cNvPicPr>
            <a:picLocks noChangeAspect="1"/>
          </p:cNvPicPr>
          <p:nvPr/>
        </p:nvPicPr>
        <p:blipFill>
          <a:blip r:embed="rId2"/>
          <a:stretch>
            <a:fillRect/>
          </a:stretch>
        </p:blipFill>
        <p:spPr>
          <a:xfrm>
            <a:off x="1105852" y="1825625"/>
            <a:ext cx="9406017" cy="4351338"/>
          </a:xfrm>
          <a:prstGeom prst="rect">
            <a:avLst/>
          </a:prstGeom>
        </p:spPr>
      </p:pic>
    </p:spTree>
    <p:extLst>
      <p:ext uri="{BB962C8B-B14F-4D97-AF65-F5344CB8AC3E}">
        <p14:creationId xmlns:p14="http://schemas.microsoft.com/office/powerpoint/2010/main" val="2609273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E91A-9152-4BBD-9870-E222618D4106}"/>
              </a:ext>
            </a:extLst>
          </p:cNvPr>
          <p:cNvSpPr>
            <a:spLocks noGrp="1"/>
          </p:cNvSpPr>
          <p:nvPr>
            <p:ph type="title"/>
          </p:nvPr>
        </p:nvSpPr>
        <p:spPr/>
        <p:txBody>
          <a:bodyPr/>
          <a:lstStyle/>
          <a:p>
            <a:r>
              <a:rPr lang="fr-FR" dirty="0"/>
              <a:t>Example: Student Markov Chain Transition Matrix</a:t>
            </a:r>
            <a:endParaRPr lang="en-US" dirty="0"/>
          </a:p>
        </p:txBody>
      </p:sp>
      <p:sp>
        <p:nvSpPr>
          <p:cNvPr id="3" name="Content Placeholder 2">
            <a:extLst>
              <a:ext uri="{FF2B5EF4-FFF2-40B4-BE49-F238E27FC236}">
                <a16:creationId xmlns:a16="http://schemas.microsoft.com/office/drawing/2014/main" id="{489A73D2-1AB4-487C-8C46-0072E76DAF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EE2714-818C-41FB-AD5C-970A2C438B1C}"/>
              </a:ext>
            </a:extLst>
          </p:cNvPr>
          <p:cNvPicPr>
            <a:picLocks noChangeAspect="1"/>
          </p:cNvPicPr>
          <p:nvPr/>
        </p:nvPicPr>
        <p:blipFill>
          <a:blip r:embed="rId2"/>
          <a:stretch>
            <a:fillRect/>
          </a:stretch>
        </p:blipFill>
        <p:spPr>
          <a:xfrm>
            <a:off x="1002982" y="2038985"/>
            <a:ext cx="9667875" cy="3648075"/>
          </a:xfrm>
          <a:prstGeom prst="rect">
            <a:avLst/>
          </a:prstGeom>
        </p:spPr>
      </p:pic>
    </p:spTree>
    <p:extLst>
      <p:ext uri="{BB962C8B-B14F-4D97-AF65-F5344CB8AC3E}">
        <p14:creationId xmlns:p14="http://schemas.microsoft.com/office/powerpoint/2010/main" val="2277054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46DD-222A-4D7A-BF09-22DC23F85065}"/>
              </a:ext>
            </a:extLst>
          </p:cNvPr>
          <p:cNvSpPr>
            <a:spLocks noGrp="1"/>
          </p:cNvSpPr>
          <p:nvPr>
            <p:ph type="title"/>
          </p:nvPr>
        </p:nvSpPr>
        <p:spPr/>
        <p:txBody>
          <a:bodyPr/>
          <a:lstStyle/>
          <a:p>
            <a:r>
              <a:rPr lang="en-US" dirty="0"/>
              <a:t>Markov Reward Process</a:t>
            </a:r>
          </a:p>
        </p:txBody>
      </p:sp>
      <p:sp>
        <p:nvSpPr>
          <p:cNvPr id="3" name="Content Placeholder 2">
            <a:extLst>
              <a:ext uri="{FF2B5EF4-FFF2-40B4-BE49-F238E27FC236}">
                <a16:creationId xmlns:a16="http://schemas.microsoft.com/office/drawing/2014/main" id="{FE3C1FD7-D75B-41CC-8BB1-8F360249568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292979-9A05-4762-9578-A3548391BA1F}"/>
              </a:ext>
            </a:extLst>
          </p:cNvPr>
          <p:cNvPicPr>
            <a:picLocks noChangeAspect="1"/>
          </p:cNvPicPr>
          <p:nvPr/>
        </p:nvPicPr>
        <p:blipFill>
          <a:blip r:embed="rId2"/>
          <a:stretch>
            <a:fillRect/>
          </a:stretch>
        </p:blipFill>
        <p:spPr>
          <a:xfrm>
            <a:off x="838200" y="1825624"/>
            <a:ext cx="10052007" cy="4351337"/>
          </a:xfrm>
          <a:prstGeom prst="rect">
            <a:avLst/>
          </a:prstGeom>
        </p:spPr>
      </p:pic>
    </p:spTree>
    <p:extLst>
      <p:ext uri="{BB962C8B-B14F-4D97-AF65-F5344CB8AC3E}">
        <p14:creationId xmlns:p14="http://schemas.microsoft.com/office/powerpoint/2010/main" val="2020365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F4EA-1921-4743-8D81-FE3DC4644349}"/>
              </a:ext>
            </a:extLst>
          </p:cNvPr>
          <p:cNvSpPr>
            <a:spLocks noGrp="1"/>
          </p:cNvSpPr>
          <p:nvPr>
            <p:ph type="title"/>
          </p:nvPr>
        </p:nvSpPr>
        <p:spPr/>
        <p:txBody>
          <a:bodyPr/>
          <a:lstStyle/>
          <a:p>
            <a:r>
              <a:rPr lang="en-US" dirty="0"/>
              <a:t>Example: Student MRP</a:t>
            </a:r>
          </a:p>
        </p:txBody>
      </p:sp>
      <p:sp>
        <p:nvSpPr>
          <p:cNvPr id="3" name="Content Placeholder 2">
            <a:extLst>
              <a:ext uri="{FF2B5EF4-FFF2-40B4-BE49-F238E27FC236}">
                <a16:creationId xmlns:a16="http://schemas.microsoft.com/office/drawing/2014/main" id="{CB9CE9B9-585C-4399-8198-4F6BC812E1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31EF9E-2D79-4F3A-AC69-5E4D46A35DE5}"/>
              </a:ext>
            </a:extLst>
          </p:cNvPr>
          <p:cNvPicPr>
            <a:picLocks noChangeAspect="1"/>
          </p:cNvPicPr>
          <p:nvPr/>
        </p:nvPicPr>
        <p:blipFill>
          <a:blip r:embed="rId2"/>
          <a:stretch>
            <a:fillRect/>
          </a:stretch>
        </p:blipFill>
        <p:spPr>
          <a:xfrm>
            <a:off x="3542279" y="1825625"/>
            <a:ext cx="5107441" cy="4597470"/>
          </a:xfrm>
          <a:prstGeom prst="rect">
            <a:avLst/>
          </a:prstGeom>
        </p:spPr>
      </p:pic>
    </p:spTree>
    <p:extLst>
      <p:ext uri="{BB962C8B-B14F-4D97-AF65-F5344CB8AC3E}">
        <p14:creationId xmlns:p14="http://schemas.microsoft.com/office/powerpoint/2010/main" val="1703633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7D59-E636-4569-B1C2-943FC31EB727}"/>
              </a:ext>
            </a:extLst>
          </p:cNvPr>
          <p:cNvSpPr>
            <a:spLocks noGrp="1"/>
          </p:cNvSpPr>
          <p:nvPr>
            <p:ph type="title"/>
          </p:nvPr>
        </p:nvSpPr>
        <p:spPr/>
        <p:txBody>
          <a:bodyPr/>
          <a:lstStyle/>
          <a:p>
            <a:r>
              <a:rPr lang="en-US" dirty="0"/>
              <a:t>Value (Return)</a:t>
            </a:r>
          </a:p>
        </p:txBody>
      </p:sp>
      <p:sp>
        <p:nvSpPr>
          <p:cNvPr id="3" name="Content Placeholder 2">
            <a:extLst>
              <a:ext uri="{FF2B5EF4-FFF2-40B4-BE49-F238E27FC236}">
                <a16:creationId xmlns:a16="http://schemas.microsoft.com/office/drawing/2014/main" id="{7CEA05D7-80A3-4076-872D-DF5E7D3BB1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0971E6-7747-4231-87C3-6BEA4B966347}"/>
              </a:ext>
            </a:extLst>
          </p:cNvPr>
          <p:cNvPicPr>
            <a:picLocks noChangeAspect="1"/>
          </p:cNvPicPr>
          <p:nvPr/>
        </p:nvPicPr>
        <p:blipFill>
          <a:blip r:embed="rId2"/>
          <a:stretch>
            <a:fillRect/>
          </a:stretch>
        </p:blipFill>
        <p:spPr>
          <a:xfrm>
            <a:off x="1723723" y="1690688"/>
            <a:ext cx="8744554" cy="4802187"/>
          </a:xfrm>
          <a:prstGeom prst="rect">
            <a:avLst/>
          </a:prstGeom>
        </p:spPr>
      </p:pic>
    </p:spTree>
    <p:extLst>
      <p:ext uri="{BB962C8B-B14F-4D97-AF65-F5344CB8AC3E}">
        <p14:creationId xmlns:p14="http://schemas.microsoft.com/office/powerpoint/2010/main" val="4024608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67AE-17C3-4993-9F27-8A0960C72968}"/>
              </a:ext>
            </a:extLst>
          </p:cNvPr>
          <p:cNvSpPr>
            <a:spLocks noGrp="1"/>
          </p:cNvSpPr>
          <p:nvPr>
            <p:ph type="title"/>
          </p:nvPr>
        </p:nvSpPr>
        <p:spPr/>
        <p:txBody>
          <a:bodyPr/>
          <a:lstStyle/>
          <a:p>
            <a:r>
              <a:rPr lang="en-US" dirty="0"/>
              <a:t>Why discount</a:t>
            </a:r>
          </a:p>
        </p:txBody>
      </p:sp>
      <p:sp>
        <p:nvSpPr>
          <p:cNvPr id="3" name="Content Placeholder 2">
            <a:extLst>
              <a:ext uri="{FF2B5EF4-FFF2-40B4-BE49-F238E27FC236}">
                <a16:creationId xmlns:a16="http://schemas.microsoft.com/office/drawing/2014/main" id="{B1E4160B-78BD-4685-8653-07F1AD5AB5E1}"/>
              </a:ext>
            </a:extLst>
          </p:cNvPr>
          <p:cNvSpPr>
            <a:spLocks noGrp="1"/>
          </p:cNvSpPr>
          <p:nvPr>
            <p:ph idx="1"/>
          </p:nvPr>
        </p:nvSpPr>
        <p:spPr/>
        <p:txBody>
          <a:bodyPr/>
          <a:lstStyle/>
          <a:p>
            <a:r>
              <a:rPr lang="en-US" dirty="0"/>
              <a:t>Most Markov reward and decision processes are discounted. Why?</a:t>
            </a:r>
          </a:p>
          <a:p>
            <a:pPr lvl="1"/>
            <a:r>
              <a:rPr lang="en-US" dirty="0"/>
              <a:t>Avoids inﬁnite returns in cyclic Markov processes </a:t>
            </a:r>
          </a:p>
          <a:p>
            <a:pPr lvl="1"/>
            <a:r>
              <a:rPr lang="en-US" dirty="0"/>
              <a:t>Uncertainty about the future may not be fully represented</a:t>
            </a:r>
          </a:p>
          <a:p>
            <a:pPr lvl="1"/>
            <a:r>
              <a:rPr lang="en-US" dirty="0"/>
              <a:t>If the reward is ﬁnancial, immediate rewards may earn more interest than delayed rewards </a:t>
            </a:r>
          </a:p>
          <a:p>
            <a:pPr lvl="1"/>
            <a:r>
              <a:rPr lang="en-US" dirty="0"/>
              <a:t>Animal/human </a:t>
            </a:r>
            <a:r>
              <a:rPr lang="en-US" dirty="0" err="1"/>
              <a:t>behaviour</a:t>
            </a:r>
            <a:r>
              <a:rPr lang="en-US" dirty="0"/>
              <a:t> shows preference for immediate reward </a:t>
            </a:r>
          </a:p>
          <a:p>
            <a:pPr lvl="1"/>
            <a:r>
              <a:rPr lang="en-US" dirty="0"/>
              <a:t>It is sometimes possible to use undiscounted Markov reward processes (i.e. γ = 1), e.g. if all sequences terminate.</a:t>
            </a:r>
          </a:p>
        </p:txBody>
      </p:sp>
    </p:spTree>
    <p:extLst>
      <p:ext uri="{BB962C8B-B14F-4D97-AF65-F5344CB8AC3E}">
        <p14:creationId xmlns:p14="http://schemas.microsoft.com/office/powerpoint/2010/main" val="2425190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B44D-A652-4687-9C76-F858805438B2}"/>
              </a:ext>
            </a:extLst>
          </p:cNvPr>
          <p:cNvSpPr>
            <a:spLocks noGrp="1"/>
          </p:cNvSpPr>
          <p:nvPr>
            <p:ph type="title"/>
          </p:nvPr>
        </p:nvSpPr>
        <p:spPr/>
        <p:txBody>
          <a:bodyPr/>
          <a:lstStyle/>
          <a:p>
            <a:r>
              <a:rPr lang="en-US" dirty="0"/>
              <a:t>Value Function</a:t>
            </a:r>
          </a:p>
        </p:txBody>
      </p:sp>
      <p:sp>
        <p:nvSpPr>
          <p:cNvPr id="3" name="Content Placeholder 2">
            <a:extLst>
              <a:ext uri="{FF2B5EF4-FFF2-40B4-BE49-F238E27FC236}">
                <a16:creationId xmlns:a16="http://schemas.microsoft.com/office/drawing/2014/main" id="{0AD90113-FC42-49E3-82F3-65D7B0F424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71B6839-8F2B-42F8-9127-C21F697008D8}"/>
              </a:ext>
            </a:extLst>
          </p:cNvPr>
          <p:cNvPicPr>
            <a:picLocks noChangeAspect="1"/>
          </p:cNvPicPr>
          <p:nvPr/>
        </p:nvPicPr>
        <p:blipFill>
          <a:blip r:embed="rId2"/>
          <a:stretch>
            <a:fillRect/>
          </a:stretch>
        </p:blipFill>
        <p:spPr>
          <a:xfrm>
            <a:off x="838200" y="1904999"/>
            <a:ext cx="10406231" cy="3450771"/>
          </a:xfrm>
          <a:prstGeom prst="rect">
            <a:avLst/>
          </a:prstGeom>
        </p:spPr>
      </p:pic>
    </p:spTree>
    <p:extLst>
      <p:ext uri="{BB962C8B-B14F-4D97-AF65-F5344CB8AC3E}">
        <p14:creationId xmlns:p14="http://schemas.microsoft.com/office/powerpoint/2010/main" val="415399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3983-EE06-46A8-9543-C8B439029442}"/>
              </a:ext>
            </a:extLst>
          </p:cNvPr>
          <p:cNvSpPr>
            <a:spLocks noGrp="1"/>
          </p:cNvSpPr>
          <p:nvPr>
            <p:ph type="title"/>
          </p:nvPr>
        </p:nvSpPr>
        <p:spPr>
          <a:xfrm>
            <a:off x="838200" y="365125"/>
            <a:ext cx="10515600" cy="1325563"/>
          </a:xfrm>
        </p:spPr>
        <p:txBody>
          <a:bodyPr/>
          <a:lstStyle/>
          <a:p>
            <a:r>
              <a:rPr lang="en-US" dirty="0"/>
              <a:t>RL Key Players</a:t>
            </a:r>
          </a:p>
        </p:txBody>
      </p:sp>
      <p:sp>
        <p:nvSpPr>
          <p:cNvPr id="3" name="Content Placeholder 2">
            <a:extLst>
              <a:ext uri="{FF2B5EF4-FFF2-40B4-BE49-F238E27FC236}">
                <a16:creationId xmlns:a16="http://schemas.microsoft.com/office/drawing/2014/main" id="{E0F46C4D-CA71-4C81-BE14-EF9FE583D6E5}"/>
              </a:ext>
            </a:extLst>
          </p:cNvPr>
          <p:cNvSpPr>
            <a:spLocks noGrp="1"/>
          </p:cNvSpPr>
          <p:nvPr>
            <p:ph idx="1"/>
          </p:nvPr>
        </p:nvSpPr>
        <p:spPr>
          <a:xfrm>
            <a:off x="838200" y="1454569"/>
            <a:ext cx="10515600" cy="4351338"/>
          </a:xfrm>
        </p:spPr>
        <p:txBody>
          <a:bodyPr/>
          <a:lstStyle/>
          <a:p>
            <a:endParaRPr lang="en-US"/>
          </a:p>
        </p:txBody>
      </p:sp>
      <p:pic>
        <p:nvPicPr>
          <p:cNvPr id="4" name="Picture 3">
            <a:extLst>
              <a:ext uri="{FF2B5EF4-FFF2-40B4-BE49-F238E27FC236}">
                <a16:creationId xmlns:a16="http://schemas.microsoft.com/office/drawing/2014/main" id="{3B7B1C70-DBDF-4CB1-8645-ED28E932BFD3}"/>
              </a:ext>
            </a:extLst>
          </p:cNvPr>
          <p:cNvPicPr>
            <a:picLocks noChangeAspect="1"/>
          </p:cNvPicPr>
          <p:nvPr/>
        </p:nvPicPr>
        <p:blipFill>
          <a:blip r:embed="rId2"/>
          <a:stretch>
            <a:fillRect/>
          </a:stretch>
        </p:blipFill>
        <p:spPr>
          <a:xfrm>
            <a:off x="1712844" y="1454569"/>
            <a:ext cx="2743200" cy="2057400"/>
          </a:xfrm>
          <a:prstGeom prst="rect">
            <a:avLst/>
          </a:prstGeom>
        </p:spPr>
      </p:pic>
      <p:sp>
        <p:nvSpPr>
          <p:cNvPr id="5" name="Rectangle 4">
            <a:extLst>
              <a:ext uri="{FF2B5EF4-FFF2-40B4-BE49-F238E27FC236}">
                <a16:creationId xmlns:a16="http://schemas.microsoft.com/office/drawing/2014/main" id="{1F07CD54-F207-4097-B3E5-9CDF93D5F70C}"/>
              </a:ext>
            </a:extLst>
          </p:cNvPr>
          <p:cNvSpPr/>
          <p:nvPr/>
        </p:nvSpPr>
        <p:spPr>
          <a:xfrm>
            <a:off x="1688015" y="3892969"/>
            <a:ext cx="3203825" cy="2585323"/>
          </a:xfrm>
          <a:prstGeom prst="rect">
            <a:avLst/>
          </a:prstGeom>
        </p:spPr>
        <p:txBody>
          <a:bodyPr wrap="square">
            <a:spAutoFit/>
          </a:bodyPr>
          <a:lstStyle/>
          <a:p>
            <a:r>
              <a:rPr lang="en-US" b="1" dirty="0">
                <a:solidFill>
                  <a:srgbClr val="222222"/>
                </a:solidFill>
                <a:latin typeface="Arial" panose="020B0604020202020204" pitchFamily="34" charset="0"/>
              </a:rPr>
              <a:t>David Silver</a:t>
            </a:r>
            <a:r>
              <a:rPr lang="en-US" dirty="0">
                <a:solidFill>
                  <a:srgbClr val="222222"/>
                </a:solidFill>
                <a:latin typeface="Arial" panose="020B0604020202020204" pitchFamily="34" charset="0"/>
              </a:rPr>
              <a:t> (1976-) leads the </a:t>
            </a:r>
            <a:r>
              <a:rPr lang="en-US" dirty="0">
                <a:solidFill>
                  <a:srgbClr val="0B0080"/>
                </a:solidFill>
                <a:latin typeface="Arial" panose="020B0604020202020204" pitchFamily="34" charset="0"/>
                <a:hlinkClick r:id="rId3" tooltip="Reinforcement learning"/>
              </a:rPr>
              <a:t>reinforcement learning</a:t>
            </a:r>
            <a:r>
              <a:rPr lang="en-US" dirty="0">
                <a:solidFill>
                  <a:srgbClr val="222222"/>
                </a:solidFill>
                <a:latin typeface="Arial" panose="020B0604020202020204" pitchFamily="34" charset="0"/>
              </a:rPr>
              <a:t> research group at </a:t>
            </a:r>
            <a:r>
              <a:rPr lang="en-US" dirty="0">
                <a:solidFill>
                  <a:srgbClr val="0B0080"/>
                </a:solidFill>
                <a:latin typeface="Arial" panose="020B0604020202020204" pitchFamily="34" charset="0"/>
                <a:hlinkClick r:id="rId4" tooltip="DeepMind"/>
              </a:rPr>
              <a:t>DeepMind</a:t>
            </a:r>
            <a:r>
              <a:rPr lang="en-US" dirty="0">
                <a:solidFill>
                  <a:srgbClr val="222222"/>
                </a:solidFill>
                <a:latin typeface="Arial" panose="020B0604020202020204" pitchFamily="34" charset="0"/>
              </a:rPr>
              <a:t> and was lead researcher on </a:t>
            </a:r>
            <a:r>
              <a:rPr lang="en-US" dirty="0">
                <a:solidFill>
                  <a:srgbClr val="0B0080"/>
                </a:solidFill>
                <a:latin typeface="Arial" panose="020B0604020202020204" pitchFamily="34" charset="0"/>
                <a:hlinkClick r:id="rId5" tooltip="AlphaGo"/>
              </a:rPr>
              <a:t>AlphaGo</a:t>
            </a:r>
            <a:r>
              <a:rPr lang="en-US" dirty="0">
                <a:solidFill>
                  <a:srgbClr val="222222"/>
                </a:solidFill>
                <a:latin typeface="Arial" panose="020B0604020202020204" pitchFamily="34" charset="0"/>
              </a:rPr>
              <a:t>. Professor at</a:t>
            </a:r>
            <a:r>
              <a:rPr lang="en-US" u="sng" dirty="0">
                <a:hlinkClick r:id="rId6"/>
              </a:rPr>
              <a:t> University College London</a:t>
            </a:r>
            <a:r>
              <a:rPr lang="en-US" u="sng" dirty="0"/>
              <a:t>.</a:t>
            </a:r>
            <a:endParaRPr lang="en-US" dirty="0">
              <a:solidFill>
                <a:srgbClr val="222222"/>
              </a:solidFill>
              <a:latin typeface="Arial" panose="020B0604020202020204" pitchFamily="34" charset="0"/>
            </a:endParaRPr>
          </a:p>
          <a:p>
            <a:br>
              <a:rPr lang="en-US" dirty="0"/>
            </a:br>
            <a:endParaRPr lang="en-US" dirty="0"/>
          </a:p>
        </p:txBody>
      </p:sp>
      <p:pic>
        <p:nvPicPr>
          <p:cNvPr id="6" name="Picture 5">
            <a:extLst>
              <a:ext uri="{FF2B5EF4-FFF2-40B4-BE49-F238E27FC236}">
                <a16:creationId xmlns:a16="http://schemas.microsoft.com/office/drawing/2014/main" id="{76860960-80F6-40DD-BE78-F6B9AF6ACBE2}"/>
              </a:ext>
            </a:extLst>
          </p:cNvPr>
          <p:cNvPicPr>
            <a:picLocks noChangeAspect="1"/>
          </p:cNvPicPr>
          <p:nvPr/>
        </p:nvPicPr>
        <p:blipFill>
          <a:blip r:embed="rId7"/>
          <a:stretch>
            <a:fillRect/>
          </a:stretch>
        </p:blipFill>
        <p:spPr>
          <a:xfrm>
            <a:off x="5163676" y="1282407"/>
            <a:ext cx="1861335" cy="2401723"/>
          </a:xfrm>
          <a:prstGeom prst="rect">
            <a:avLst/>
          </a:prstGeom>
        </p:spPr>
      </p:pic>
      <p:sp>
        <p:nvSpPr>
          <p:cNvPr id="7" name="Rectangle 6">
            <a:extLst>
              <a:ext uri="{FF2B5EF4-FFF2-40B4-BE49-F238E27FC236}">
                <a16:creationId xmlns:a16="http://schemas.microsoft.com/office/drawing/2014/main" id="{F5512D4B-73B4-48CA-8B44-BE5208326E8B}"/>
              </a:ext>
            </a:extLst>
          </p:cNvPr>
          <p:cNvSpPr/>
          <p:nvPr/>
        </p:nvSpPr>
        <p:spPr>
          <a:xfrm>
            <a:off x="4779680" y="3686128"/>
            <a:ext cx="2883613" cy="3416320"/>
          </a:xfrm>
          <a:prstGeom prst="rect">
            <a:avLst/>
          </a:prstGeom>
        </p:spPr>
        <p:txBody>
          <a:bodyPr wrap="square">
            <a:spAutoFit/>
          </a:bodyPr>
          <a:lstStyle/>
          <a:p>
            <a:r>
              <a:rPr lang="en-US" b="1" dirty="0"/>
              <a:t>Richard S. Sutton</a:t>
            </a:r>
            <a:r>
              <a:rPr lang="en-US" dirty="0"/>
              <a:t> is Professor at the University of Alberta, one of the founding fathers of modern reinforcement learning. Contributions: temporal difference learning, policy gradient methods, the Dyna architecture</a:t>
            </a:r>
          </a:p>
          <a:p>
            <a:endParaRPr lang="en-US" dirty="0"/>
          </a:p>
          <a:p>
            <a:endParaRPr lang="en-US" dirty="0"/>
          </a:p>
        </p:txBody>
      </p:sp>
      <p:sp>
        <p:nvSpPr>
          <p:cNvPr id="8" name="Rectangle 7">
            <a:extLst>
              <a:ext uri="{FF2B5EF4-FFF2-40B4-BE49-F238E27FC236}">
                <a16:creationId xmlns:a16="http://schemas.microsoft.com/office/drawing/2014/main" id="{506B9896-1B4D-4B0F-9A31-12CBE095786A}"/>
              </a:ext>
            </a:extLst>
          </p:cNvPr>
          <p:cNvSpPr/>
          <p:nvPr/>
        </p:nvSpPr>
        <p:spPr>
          <a:xfrm>
            <a:off x="7663293" y="3791369"/>
            <a:ext cx="2736351" cy="1477328"/>
          </a:xfrm>
          <a:prstGeom prst="rect">
            <a:avLst/>
          </a:prstGeom>
        </p:spPr>
        <p:txBody>
          <a:bodyPr wrap="square">
            <a:spAutoFit/>
          </a:bodyPr>
          <a:lstStyle/>
          <a:p>
            <a:r>
              <a:rPr lang="en-US" b="1">
                <a:solidFill>
                  <a:srgbClr val="222222"/>
                </a:solidFill>
                <a:latin typeface="Arial" panose="020B0604020202020204" pitchFamily="34" charset="0"/>
              </a:rPr>
              <a:t>Andrew G. </a:t>
            </a:r>
            <a:r>
              <a:rPr lang="en-US" b="1" err="1">
                <a:solidFill>
                  <a:srgbClr val="222222"/>
                </a:solidFill>
                <a:latin typeface="Arial" panose="020B0604020202020204" pitchFamily="34" charset="0"/>
              </a:rPr>
              <a:t>Barto</a:t>
            </a:r>
            <a:r>
              <a:rPr lang="en-US">
                <a:solidFill>
                  <a:srgbClr val="222222"/>
                </a:solidFill>
                <a:latin typeface="Arial" panose="020B0604020202020204" pitchFamily="34" charset="0"/>
              </a:rPr>
              <a:t> (born </a:t>
            </a:r>
            <a:r>
              <a:rPr lang="en-US"/>
              <a:t>c.</a:t>
            </a:r>
            <a:r>
              <a:rPr lang="en-US">
                <a:solidFill>
                  <a:srgbClr val="222222"/>
                </a:solidFill>
                <a:latin typeface="Arial" panose="020B0604020202020204" pitchFamily="34" charset="0"/>
              </a:rPr>
              <a:t> 1948) was a professor of </a:t>
            </a:r>
            <a:r>
              <a:rPr lang="en-US">
                <a:solidFill>
                  <a:srgbClr val="0B0080"/>
                </a:solidFill>
                <a:latin typeface="Arial" panose="020B0604020202020204" pitchFamily="34" charset="0"/>
                <a:hlinkClick r:id="rId8" tooltip="Computer science"/>
              </a:rPr>
              <a:t>computer science</a:t>
            </a:r>
            <a:r>
              <a:rPr lang="en-US">
                <a:solidFill>
                  <a:srgbClr val="222222"/>
                </a:solidFill>
                <a:latin typeface="Arial" panose="020B0604020202020204" pitchFamily="34" charset="0"/>
              </a:rPr>
              <a:t> at </a:t>
            </a:r>
            <a:r>
              <a:rPr lang="en-US">
                <a:solidFill>
                  <a:srgbClr val="0B0080"/>
                </a:solidFill>
                <a:latin typeface="Arial" panose="020B0604020202020204" pitchFamily="34" charset="0"/>
                <a:hlinkClick r:id="rId9" tooltip="University of Massachusetts Amherst"/>
              </a:rPr>
              <a:t>University of Massachusetts Amherst</a:t>
            </a:r>
            <a:r>
              <a:rPr lang="en-US">
                <a:solidFill>
                  <a:srgbClr val="222222"/>
                </a:solidFill>
                <a:latin typeface="Arial" panose="020B0604020202020204" pitchFamily="34" charset="0"/>
              </a:rPr>
              <a:t>. </a:t>
            </a:r>
            <a:endParaRPr lang="en-US"/>
          </a:p>
        </p:txBody>
      </p:sp>
      <p:pic>
        <p:nvPicPr>
          <p:cNvPr id="9" name="Picture 8">
            <a:extLst>
              <a:ext uri="{FF2B5EF4-FFF2-40B4-BE49-F238E27FC236}">
                <a16:creationId xmlns:a16="http://schemas.microsoft.com/office/drawing/2014/main" id="{702D8E09-4DC2-4349-876B-3717883EDA64}"/>
              </a:ext>
            </a:extLst>
          </p:cNvPr>
          <p:cNvPicPr>
            <a:picLocks noChangeAspect="1"/>
          </p:cNvPicPr>
          <p:nvPr/>
        </p:nvPicPr>
        <p:blipFill>
          <a:blip r:embed="rId10"/>
          <a:stretch>
            <a:fillRect/>
          </a:stretch>
        </p:blipFill>
        <p:spPr>
          <a:xfrm>
            <a:off x="7791719" y="1330743"/>
            <a:ext cx="2305050" cy="2305050"/>
          </a:xfrm>
          <a:prstGeom prst="rect">
            <a:avLst/>
          </a:prstGeom>
        </p:spPr>
      </p:pic>
    </p:spTree>
    <p:extLst>
      <p:ext uri="{BB962C8B-B14F-4D97-AF65-F5344CB8AC3E}">
        <p14:creationId xmlns:p14="http://schemas.microsoft.com/office/powerpoint/2010/main" val="3802517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17BB-0B27-4AA1-AD3F-146BD9CC71CA}"/>
              </a:ext>
            </a:extLst>
          </p:cNvPr>
          <p:cNvSpPr>
            <a:spLocks noGrp="1"/>
          </p:cNvSpPr>
          <p:nvPr>
            <p:ph type="title"/>
          </p:nvPr>
        </p:nvSpPr>
        <p:spPr/>
        <p:txBody>
          <a:bodyPr/>
          <a:lstStyle/>
          <a:p>
            <a:r>
              <a:rPr lang="en-US" dirty="0"/>
              <a:t>Example: Student MRP Returns</a:t>
            </a:r>
          </a:p>
        </p:txBody>
      </p:sp>
      <p:sp>
        <p:nvSpPr>
          <p:cNvPr id="3" name="Content Placeholder 2">
            <a:extLst>
              <a:ext uri="{FF2B5EF4-FFF2-40B4-BE49-F238E27FC236}">
                <a16:creationId xmlns:a16="http://schemas.microsoft.com/office/drawing/2014/main" id="{FE99D705-3A00-402D-B50E-D44961CFE6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57AD1B9-B69D-45BA-B370-B07E197C77F0}"/>
              </a:ext>
            </a:extLst>
          </p:cNvPr>
          <p:cNvPicPr>
            <a:picLocks noChangeAspect="1"/>
          </p:cNvPicPr>
          <p:nvPr/>
        </p:nvPicPr>
        <p:blipFill>
          <a:blip r:embed="rId2"/>
          <a:stretch>
            <a:fillRect/>
          </a:stretch>
        </p:blipFill>
        <p:spPr>
          <a:xfrm>
            <a:off x="1145979" y="1825625"/>
            <a:ext cx="9900041" cy="4030889"/>
          </a:xfrm>
          <a:prstGeom prst="rect">
            <a:avLst/>
          </a:prstGeom>
        </p:spPr>
      </p:pic>
    </p:spTree>
    <p:extLst>
      <p:ext uri="{BB962C8B-B14F-4D97-AF65-F5344CB8AC3E}">
        <p14:creationId xmlns:p14="http://schemas.microsoft.com/office/powerpoint/2010/main" val="42234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CCD0-CD38-4CD1-ACA6-541BD8CC6C4D}"/>
              </a:ext>
            </a:extLst>
          </p:cNvPr>
          <p:cNvSpPr>
            <a:spLocks noGrp="1"/>
          </p:cNvSpPr>
          <p:nvPr>
            <p:ph type="title"/>
          </p:nvPr>
        </p:nvSpPr>
        <p:spPr/>
        <p:txBody>
          <a:bodyPr/>
          <a:lstStyle/>
          <a:p>
            <a:r>
              <a:rPr lang="en-US" dirty="0"/>
              <a:t>Example: State-Value Function for Student MRP (1)</a:t>
            </a:r>
          </a:p>
        </p:txBody>
      </p:sp>
      <p:sp>
        <p:nvSpPr>
          <p:cNvPr id="3" name="Content Placeholder 2">
            <a:extLst>
              <a:ext uri="{FF2B5EF4-FFF2-40B4-BE49-F238E27FC236}">
                <a16:creationId xmlns:a16="http://schemas.microsoft.com/office/drawing/2014/main" id="{680355F9-5117-4800-BD0D-72076B560AB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8DBDF20-521C-43EB-A207-30B28F3EB405}"/>
              </a:ext>
            </a:extLst>
          </p:cNvPr>
          <p:cNvPicPr>
            <a:picLocks noChangeAspect="1"/>
          </p:cNvPicPr>
          <p:nvPr/>
        </p:nvPicPr>
        <p:blipFill>
          <a:blip r:embed="rId2"/>
          <a:stretch>
            <a:fillRect/>
          </a:stretch>
        </p:blipFill>
        <p:spPr>
          <a:xfrm>
            <a:off x="3383280" y="1690688"/>
            <a:ext cx="5425440" cy="4904400"/>
          </a:xfrm>
          <a:prstGeom prst="rect">
            <a:avLst/>
          </a:prstGeom>
        </p:spPr>
      </p:pic>
    </p:spTree>
    <p:extLst>
      <p:ext uri="{BB962C8B-B14F-4D97-AF65-F5344CB8AC3E}">
        <p14:creationId xmlns:p14="http://schemas.microsoft.com/office/powerpoint/2010/main" val="2386424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F0D4-E57D-44D8-AAF6-A72DE6FCAF45}"/>
              </a:ext>
            </a:extLst>
          </p:cNvPr>
          <p:cNvSpPr>
            <a:spLocks noGrp="1"/>
          </p:cNvSpPr>
          <p:nvPr>
            <p:ph type="title"/>
          </p:nvPr>
        </p:nvSpPr>
        <p:spPr/>
        <p:txBody>
          <a:bodyPr/>
          <a:lstStyle/>
          <a:p>
            <a:r>
              <a:rPr lang="en-US" dirty="0"/>
              <a:t>Example: State-Value Function for Student MRP (2)</a:t>
            </a:r>
          </a:p>
        </p:txBody>
      </p:sp>
      <p:sp>
        <p:nvSpPr>
          <p:cNvPr id="3" name="Content Placeholder 2">
            <a:extLst>
              <a:ext uri="{FF2B5EF4-FFF2-40B4-BE49-F238E27FC236}">
                <a16:creationId xmlns:a16="http://schemas.microsoft.com/office/drawing/2014/main" id="{FF3E9D17-D6DB-4058-BFB0-109557F2B7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27A781-8EEE-4772-B511-279CAA1FD397}"/>
              </a:ext>
            </a:extLst>
          </p:cNvPr>
          <p:cNvPicPr>
            <a:picLocks noChangeAspect="1"/>
          </p:cNvPicPr>
          <p:nvPr/>
        </p:nvPicPr>
        <p:blipFill>
          <a:blip r:embed="rId2"/>
          <a:stretch>
            <a:fillRect/>
          </a:stretch>
        </p:blipFill>
        <p:spPr>
          <a:xfrm>
            <a:off x="3421380" y="1825625"/>
            <a:ext cx="5349240" cy="4786591"/>
          </a:xfrm>
          <a:prstGeom prst="rect">
            <a:avLst/>
          </a:prstGeom>
        </p:spPr>
      </p:pic>
    </p:spTree>
    <p:extLst>
      <p:ext uri="{BB962C8B-B14F-4D97-AF65-F5344CB8AC3E}">
        <p14:creationId xmlns:p14="http://schemas.microsoft.com/office/powerpoint/2010/main" val="2050458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61A8-8FB3-4024-82F6-208E0EAC5176}"/>
              </a:ext>
            </a:extLst>
          </p:cNvPr>
          <p:cNvSpPr>
            <a:spLocks noGrp="1"/>
          </p:cNvSpPr>
          <p:nvPr>
            <p:ph type="title"/>
          </p:nvPr>
        </p:nvSpPr>
        <p:spPr/>
        <p:txBody>
          <a:bodyPr/>
          <a:lstStyle/>
          <a:p>
            <a:r>
              <a:rPr lang="en-US" dirty="0"/>
              <a:t>Example: State-Value Function for Student MRP (3)</a:t>
            </a:r>
          </a:p>
        </p:txBody>
      </p:sp>
      <p:sp>
        <p:nvSpPr>
          <p:cNvPr id="3" name="Content Placeholder 2">
            <a:extLst>
              <a:ext uri="{FF2B5EF4-FFF2-40B4-BE49-F238E27FC236}">
                <a16:creationId xmlns:a16="http://schemas.microsoft.com/office/drawing/2014/main" id="{0E63776E-B90F-4055-B4BA-F2F5BACE41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85D996B-8C21-43F7-8257-EB4A0E7D372C}"/>
              </a:ext>
            </a:extLst>
          </p:cNvPr>
          <p:cNvPicPr>
            <a:picLocks noChangeAspect="1"/>
          </p:cNvPicPr>
          <p:nvPr/>
        </p:nvPicPr>
        <p:blipFill>
          <a:blip r:embed="rId2"/>
          <a:stretch>
            <a:fillRect/>
          </a:stretch>
        </p:blipFill>
        <p:spPr>
          <a:xfrm>
            <a:off x="3495561" y="1825625"/>
            <a:ext cx="5200877" cy="4667250"/>
          </a:xfrm>
          <a:prstGeom prst="rect">
            <a:avLst/>
          </a:prstGeom>
        </p:spPr>
      </p:pic>
    </p:spTree>
    <p:extLst>
      <p:ext uri="{BB962C8B-B14F-4D97-AF65-F5344CB8AC3E}">
        <p14:creationId xmlns:p14="http://schemas.microsoft.com/office/powerpoint/2010/main" val="1476337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865E-D73D-4914-80AA-3A17CD9DA958}"/>
              </a:ext>
            </a:extLst>
          </p:cNvPr>
          <p:cNvSpPr>
            <a:spLocks noGrp="1"/>
          </p:cNvSpPr>
          <p:nvPr>
            <p:ph type="title"/>
          </p:nvPr>
        </p:nvSpPr>
        <p:spPr/>
        <p:txBody>
          <a:bodyPr/>
          <a:lstStyle/>
          <a:p>
            <a:r>
              <a:rPr lang="en-US" dirty="0"/>
              <a:t>Bellman Equation for MRPs</a:t>
            </a:r>
          </a:p>
        </p:txBody>
      </p:sp>
      <p:sp>
        <p:nvSpPr>
          <p:cNvPr id="3" name="Content Placeholder 2">
            <a:extLst>
              <a:ext uri="{FF2B5EF4-FFF2-40B4-BE49-F238E27FC236}">
                <a16:creationId xmlns:a16="http://schemas.microsoft.com/office/drawing/2014/main" id="{3EFA04AE-E235-497A-B06C-0207FD6690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62141D-8D02-448D-9CCD-911A344A1E38}"/>
              </a:ext>
            </a:extLst>
          </p:cNvPr>
          <p:cNvPicPr>
            <a:picLocks noChangeAspect="1"/>
          </p:cNvPicPr>
          <p:nvPr/>
        </p:nvPicPr>
        <p:blipFill>
          <a:blip r:embed="rId2"/>
          <a:stretch>
            <a:fillRect/>
          </a:stretch>
        </p:blipFill>
        <p:spPr>
          <a:xfrm>
            <a:off x="2224087" y="1825626"/>
            <a:ext cx="7234433" cy="4351338"/>
          </a:xfrm>
          <a:prstGeom prst="rect">
            <a:avLst/>
          </a:prstGeom>
        </p:spPr>
      </p:pic>
    </p:spTree>
    <p:extLst>
      <p:ext uri="{BB962C8B-B14F-4D97-AF65-F5344CB8AC3E}">
        <p14:creationId xmlns:p14="http://schemas.microsoft.com/office/powerpoint/2010/main" val="3543118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08EE-5F29-4F26-839A-13D9A73A52DF}"/>
              </a:ext>
            </a:extLst>
          </p:cNvPr>
          <p:cNvSpPr>
            <a:spLocks noGrp="1"/>
          </p:cNvSpPr>
          <p:nvPr>
            <p:ph type="title"/>
          </p:nvPr>
        </p:nvSpPr>
        <p:spPr/>
        <p:txBody>
          <a:bodyPr/>
          <a:lstStyle/>
          <a:p>
            <a:r>
              <a:rPr lang="en-US" dirty="0"/>
              <a:t>Bellman Equation for MRPs (2)</a:t>
            </a:r>
          </a:p>
        </p:txBody>
      </p:sp>
      <p:sp>
        <p:nvSpPr>
          <p:cNvPr id="3" name="Content Placeholder 2">
            <a:extLst>
              <a:ext uri="{FF2B5EF4-FFF2-40B4-BE49-F238E27FC236}">
                <a16:creationId xmlns:a16="http://schemas.microsoft.com/office/drawing/2014/main" id="{8F44FE92-3902-4733-97CB-C6585CB9AC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D225C45-8459-4182-B7C0-D28E9B695631}"/>
              </a:ext>
            </a:extLst>
          </p:cNvPr>
          <p:cNvPicPr>
            <a:picLocks noChangeAspect="1"/>
          </p:cNvPicPr>
          <p:nvPr/>
        </p:nvPicPr>
        <p:blipFill>
          <a:blip r:embed="rId2"/>
          <a:stretch>
            <a:fillRect/>
          </a:stretch>
        </p:blipFill>
        <p:spPr>
          <a:xfrm>
            <a:off x="3454117" y="1825626"/>
            <a:ext cx="5283766" cy="4351337"/>
          </a:xfrm>
          <a:prstGeom prst="rect">
            <a:avLst/>
          </a:prstGeom>
        </p:spPr>
      </p:pic>
    </p:spTree>
    <p:extLst>
      <p:ext uri="{BB962C8B-B14F-4D97-AF65-F5344CB8AC3E}">
        <p14:creationId xmlns:p14="http://schemas.microsoft.com/office/powerpoint/2010/main" val="2381492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B9B0-5CE2-4334-98A9-3756285C4403}"/>
              </a:ext>
            </a:extLst>
          </p:cNvPr>
          <p:cNvSpPr>
            <a:spLocks noGrp="1"/>
          </p:cNvSpPr>
          <p:nvPr>
            <p:ph type="title"/>
          </p:nvPr>
        </p:nvSpPr>
        <p:spPr/>
        <p:txBody>
          <a:bodyPr/>
          <a:lstStyle/>
          <a:p>
            <a:r>
              <a:rPr lang="en-US" dirty="0"/>
              <a:t>Example: Bellman Equation for Student MRP</a:t>
            </a:r>
          </a:p>
        </p:txBody>
      </p:sp>
      <p:sp>
        <p:nvSpPr>
          <p:cNvPr id="3" name="Content Placeholder 2">
            <a:extLst>
              <a:ext uri="{FF2B5EF4-FFF2-40B4-BE49-F238E27FC236}">
                <a16:creationId xmlns:a16="http://schemas.microsoft.com/office/drawing/2014/main" id="{B151FE83-01FD-478A-B7D5-D7693D21545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018E2D-1EBC-4657-B5E0-432AA6134340}"/>
              </a:ext>
            </a:extLst>
          </p:cNvPr>
          <p:cNvPicPr>
            <a:picLocks noChangeAspect="1"/>
          </p:cNvPicPr>
          <p:nvPr/>
        </p:nvPicPr>
        <p:blipFill>
          <a:blip r:embed="rId2"/>
          <a:stretch>
            <a:fillRect/>
          </a:stretch>
        </p:blipFill>
        <p:spPr>
          <a:xfrm>
            <a:off x="3231129" y="1690688"/>
            <a:ext cx="5729741" cy="5167312"/>
          </a:xfrm>
          <a:prstGeom prst="rect">
            <a:avLst/>
          </a:prstGeom>
        </p:spPr>
      </p:pic>
    </p:spTree>
    <p:extLst>
      <p:ext uri="{BB962C8B-B14F-4D97-AF65-F5344CB8AC3E}">
        <p14:creationId xmlns:p14="http://schemas.microsoft.com/office/powerpoint/2010/main" val="4203368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46D8-F2ED-49BA-AC68-71EDF0EEB30F}"/>
              </a:ext>
            </a:extLst>
          </p:cNvPr>
          <p:cNvSpPr>
            <a:spLocks noGrp="1"/>
          </p:cNvSpPr>
          <p:nvPr>
            <p:ph type="title"/>
          </p:nvPr>
        </p:nvSpPr>
        <p:spPr/>
        <p:txBody>
          <a:bodyPr/>
          <a:lstStyle/>
          <a:p>
            <a:r>
              <a:rPr lang="en-US" dirty="0"/>
              <a:t>Bellman Equation in Matrix For</a:t>
            </a:r>
          </a:p>
        </p:txBody>
      </p:sp>
      <p:sp>
        <p:nvSpPr>
          <p:cNvPr id="3" name="Content Placeholder 2">
            <a:extLst>
              <a:ext uri="{FF2B5EF4-FFF2-40B4-BE49-F238E27FC236}">
                <a16:creationId xmlns:a16="http://schemas.microsoft.com/office/drawing/2014/main" id="{6ADA2E7F-E4BB-4C6F-A04E-CC5255A076F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4B6D72E-D00E-4DA0-AE38-3F0B42A0F466}"/>
              </a:ext>
            </a:extLst>
          </p:cNvPr>
          <p:cNvPicPr>
            <a:picLocks noChangeAspect="1"/>
          </p:cNvPicPr>
          <p:nvPr/>
        </p:nvPicPr>
        <p:blipFill>
          <a:blip r:embed="rId2"/>
          <a:stretch>
            <a:fillRect/>
          </a:stretch>
        </p:blipFill>
        <p:spPr>
          <a:xfrm>
            <a:off x="1804987" y="1825625"/>
            <a:ext cx="8582025" cy="4267200"/>
          </a:xfrm>
          <a:prstGeom prst="rect">
            <a:avLst/>
          </a:prstGeom>
        </p:spPr>
      </p:pic>
    </p:spTree>
    <p:extLst>
      <p:ext uri="{BB962C8B-B14F-4D97-AF65-F5344CB8AC3E}">
        <p14:creationId xmlns:p14="http://schemas.microsoft.com/office/powerpoint/2010/main" val="2708290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7E5A-E3A8-4E5F-BDEC-1B03DB93ECA1}"/>
              </a:ext>
            </a:extLst>
          </p:cNvPr>
          <p:cNvSpPr>
            <a:spLocks noGrp="1"/>
          </p:cNvSpPr>
          <p:nvPr>
            <p:ph type="title"/>
          </p:nvPr>
        </p:nvSpPr>
        <p:spPr/>
        <p:txBody>
          <a:bodyPr/>
          <a:lstStyle/>
          <a:p>
            <a:r>
              <a:rPr lang="en-US" dirty="0"/>
              <a:t>Markov Decision Process</a:t>
            </a:r>
          </a:p>
        </p:txBody>
      </p:sp>
      <p:sp>
        <p:nvSpPr>
          <p:cNvPr id="3" name="Content Placeholder 2">
            <a:extLst>
              <a:ext uri="{FF2B5EF4-FFF2-40B4-BE49-F238E27FC236}">
                <a16:creationId xmlns:a16="http://schemas.microsoft.com/office/drawing/2014/main" id="{86B176F1-4DFE-4FC7-9424-AD510E5F3A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38A6A4-0347-44C2-BEF6-3184839EE1B5}"/>
              </a:ext>
            </a:extLst>
          </p:cNvPr>
          <p:cNvPicPr>
            <a:picLocks noChangeAspect="1"/>
          </p:cNvPicPr>
          <p:nvPr/>
        </p:nvPicPr>
        <p:blipFill>
          <a:blip r:embed="rId2"/>
          <a:stretch>
            <a:fillRect/>
          </a:stretch>
        </p:blipFill>
        <p:spPr>
          <a:xfrm>
            <a:off x="1509713" y="1825625"/>
            <a:ext cx="8426768" cy="4349017"/>
          </a:xfrm>
          <a:prstGeom prst="rect">
            <a:avLst/>
          </a:prstGeom>
        </p:spPr>
      </p:pic>
    </p:spTree>
    <p:extLst>
      <p:ext uri="{BB962C8B-B14F-4D97-AF65-F5344CB8AC3E}">
        <p14:creationId xmlns:p14="http://schemas.microsoft.com/office/powerpoint/2010/main" val="4262137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A660-ED31-4194-98F3-B94989A04E31}"/>
              </a:ext>
            </a:extLst>
          </p:cNvPr>
          <p:cNvSpPr>
            <a:spLocks noGrp="1"/>
          </p:cNvSpPr>
          <p:nvPr>
            <p:ph type="title"/>
          </p:nvPr>
        </p:nvSpPr>
        <p:spPr/>
        <p:txBody>
          <a:bodyPr/>
          <a:lstStyle/>
          <a:p>
            <a:r>
              <a:rPr lang="en-US" dirty="0"/>
              <a:t>Example: Student MDP</a:t>
            </a:r>
          </a:p>
        </p:txBody>
      </p:sp>
      <p:sp>
        <p:nvSpPr>
          <p:cNvPr id="3" name="Content Placeholder 2">
            <a:extLst>
              <a:ext uri="{FF2B5EF4-FFF2-40B4-BE49-F238E27FC236}">
                <a16:creationId xmlns:a16="http://schemas.microsoft.com/office/drawing/2014/main" id="{FFFCBA56-CFB8-40F5-B5E2-6BF827D269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272D3-A10C-4100-AD8D-EB8DD35E73AE}"/>
              </a:ext>
            </a:extLst>
          </p:cNvPr>
          <p:cNvPicPr>
            <a:picLocks noChangeAspect="1"/>
          </p:cNvPicPr>
          <p:nvPr/>
        </p:nvPicPr>
        <p:blipFill>
          <a:blip r:embed="rId2"/>
          <a:stretch>
            <a:fillRect/>
          </a:stretch>
        </p:blipFill>
        <p:spPr>
          <a:xfrm>
            <a:off x="2890838" y="1825625"/>
            <a:ext cx="6091346" cy="5032375"/>
          </a:xfrm>
          <a:prstGeom prst="rect">
            <a:avLst/>
          </a:prstGeom>
        </p:spPr>
      </p:pic>
    </p:spTree>
    <p:extLst>
      <p:ext uri="{BB962C8B-B14F-4D97-AF65-F5344CB8AC3E}">
        <p14:creationId xmlns:p14="http://schemas.microsoft.com/office/powerpoint/2010/main" val="331963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DA1-5F2C-446F-99F4-A9D5AA049381}"/>
              </a:ext>
            </a:extLst>
          </p:cNvPr>
          <p:cNvSpPr>
            <a:spLocks noGrp="1"/>
          </p:cNvSpPr>
          <p:nvPr>
            <p:ph type="title"/>
          </p:nvPr>
        </p:nvSpPr>
        <p:spPr/>
        <p:txBody>
          <a:bodyPr/>
          <a:lstStyle/>
          <a:p>
            <a:r>
              <a:rPr lang="en-US" dirty="0"/>
              <a:t>RL Foundation</a:t>
            </a:r>
          </a:p>
        </p:txBody>
      </p:sp>
      <p:sp>
        <p:nvSpPr>
          <p:cNvPr id="3" name="Content Placeholder 2">
            <a:extLst>
              <a:ext uri="{FF2B5EF4-FFF2-40B4-BE49-F238E27FC236}">
                <a16:creationId xmlns:a16="http://schemas.microsoft.com/office/drawing/2014/main" id="{6280916A-5108-453C-9F4D-734EC7DF5B05}"/>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61DC1E7-A78D-42EA-88AC-02A6212E7040}"/>
              </a:ext>
            </a:extLst>
          </p:cNvPr>
          <p:cNvSpPr txBox="1">
            <a:spLocks noChangeArrowheads="1"/>
          </p:cNvSpPr>
          <p:nvPr/>
        </p:nvSpPr>
        <p:spPr>
          <a:xfrm>
            <a:off x="1851991" y="1709327"/>
            <a:ext cx="5715000" cy="514867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0000"/>
              </a:buClr>
              <a:buFontTx/>
              <a:buNone/>
            </a:pPr>
            <a:r>
              <a:rPr lang="en-GB" altLang="en-US" sz="2000"/>
              <a:t>History: Richard Bellman (1920-1984)</a:t>
            </a:r>
          </a:p>
          <a:p>
            <a:pPr>
              <a:lnSpc>
                <a:spcPct val="80000"/>
              </a:lnSpc>
              <a:buClr>
                <a:srgbClr val="000000"/>
              </a:buClr>
              <a:buFontTx/>
              <a:buNone/>
            </a:pPr>
            <a:endParaRPr lang="en-GB" altLang="en-US" sz="1800"/>
          </a:p>
          <a:p>
            <a:pPr>
              <a:lnSpc>
                <a:spcPct val="80000"/>
              </a:lnSpc>
              <a:buClr>
                <a:srgbClr val="000000"/>
              </a:buClr>
              <a:buFontTx/>
              <a:buNone/>
            </a:pPr>
            <a:endParaRPr lang="en-GB" altLang="en-US" sz="1800" b="1"/>
          </a:p>
          <a:p>
            <a:pPr>
              <a:lnSpc>
                <a:spcPct val="80000"/>
              </a:lnSpc>
              <a:buClr>
                <a:srgbClr val="000000"/>
              </a:buClr>
              <a:buFontTx/>
              <a:buNone/>
            </a:pPr>
            <a:r>
              <a:rPr lang="en-GB" altLang="en-US" sz="2000" b="1"/>
              <a:t>Principal of Optimality</a:t>
            </a:r>
            <a:endParaRPr lang="en-GB" altLang="en-US" sz="2000"/>
          </a:p>
          <a:p>
            <a:pPr>
              <a:lnSpc>
                <a:spcPct val="80000"/>
              </a:lnSpc>
              <a:buClr>
                <a:srgbClr val="000000"/>
              </a:buClr>
              <a:buFontTx/>
              <a:buNone/>
            </a:pPr>
            <a:endParaRPr lang="en-GB" altLang="en-US" sz="1800" b="1"/>
          </a:p>
          <a:p>
            <a:pPr>
              <a:lnSpc>
                <a:spcPct val="80000"/>
              </a:lnSpc>
              <a:buClr>
                <a:srgbClr val="000000"/>
              </a:buClr>
              <a:buFontTx/>
              <a:buNone/>
            </a:pPr>
            <a:r>
              <a:rPr lang="en-US" altLang="en-US" sz="2000"/>
              <a:t>"For every stage and every decision that starts an optimal plan from this stage, the optimal plan consists of the given decision followed by the plan which is optimal with respect to the succeeding stage".</a:t>
            </a:r>
          </a:p>
          <a:p>
            <a:pPr>
              <a:lnSpc>
                <a:spcPct val="80000"/>
              </a:lnSpc>
              <a:buClr>
                <a:srgbClr val="000000"/>
              </a:buClr>
              <a:buFontTx/>
              <a:buNone/>
            </a:pPr>
            <a:endParaRPr lang="en-GB" altLang="en-US" sz="2000"/>
          </a:p>
          <a:p>
            <a:pPr>
              <a:lnSpc>
                <a:spcPct val="80000"/>
              </a:lnSpc>
              <a:buClr>
                <a:srgbClr val="000000"/>
              </a:buClr>
              <a:buFont typeface="Arial" panose="020B0604020202020204" pitchFamily="34" charset="0"/>
              <a:buNone/>
            </a:pPr>
            <a:r>
              <a:rPr lang="en-US" altLang="en-US" sz="2000" b="1"/>
              <a:t>Dynamic programming</a:t>
            </a:r>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 typeface="Arial" panose="020B0604020202020204" pitchFamily="34" charset="0"/>
              <a:buNone/>
            </a:pPr>
            <a:r>
              <a:rPr lang="en-US" altLang="en-US" sz="2000" b="1"/>
              <a:t>Bellman Equations</a:t>
            </a:r>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 typeface="Arial" panose="020B0604020202020204" pitchFamily="34" charset="0"/>
              <a:buNone/>
            </a:pPr>
            <a:r>
              <a:rPr lang="en-US" altLang="en-US" sz="2000" b="1"/>
              <a:t>Hamilton–Jacobi–Bellman equation</a:t>
            </a:r>
            <a:br>
              <a:rPr lang="en-US" altLang="en-US" sz="2000" b="1"/>
            </a:br>
            <a:endParaRPr lang="en-US" altLang="en-US" sz="2000" b="1"/>
          </a:p>
          <a:p>
            <a:pPr>
              <a:lnSpc>
                <a:spcPct val="80000"/>
              </a:lnSpc>
              <a:buClr>
                <a:srgbClr val="000000"/>
              </a:buClr>
              <a:buFont typeface="Arial" panose="020B0604020202020204" pitchFamily="34" charset="0"/>
              <a:buNone/>
            </a:pPr>
            <a:r>
              <a:rPr lang="en-US" altLang="en-US" sz="2000" b="1"/>
              <a:t>Curse of dimensionality</a:t>
            </a:r>
            <a:br>
              <a:rPr lang="en-US" altLang="en-US" sz="2000" b="1"/>
            </a:br>
            <a:endParaRPr lang="en-US" altLang="en-US" sz="2000" b="1"/>
          </a:p>
          <a:p>
            <a:pPr>
              <a:lnSpc>
                <a:spcPct val="80000"/>
              </a:lnSpc>
              <a:buClr>
                <a:srgbClr val="000000"/>
              </a:buClr>
              <a:buFont typeface="Arial" panose="020B0604020202020204" pitchFamily="34" charset="0"/>
              <a:buNone/>
            </a:pPr>
            <a:r>
              <a:rPr lang="en-US" altLang="en-US" sz="2000" b="1"/>
              <a:t>Bellman–Ford algorithm</a:t>
            </a:r>
          </a:p>
          <a:p>
            <a:pPr>
              <a:lnSpc>
                <a:spcPct val="80000"/>
              </a:lnSpc>
              <a:buClr>
                <a:srgbClr val="000000"/>
              </a:buClr>
              <a:buFont typeface="Arial" panose="020B0604020202020204" pitchFamily="34" charset="0"/>
              <a:buNone/>
            </a:pPr>
            <a:endParaRPr lang="en-US" altLang="en-US" sz="2000" b="1"/>
          </a:p>
          <a:p>
            <a:pPr>
              <a:lnSpc>
                <a:spcPct val="80000"/>
              </a:lnSpc>
              <a:buClr>
                <a:srgbClr val="000000"/>
              </a:buClr>
              <a:buFontTx/>
              <a:buNone/>
            </a:pPr>
            <a:endParaRPr lang="en-GB" altLang="en-US" sz="2000" dirty="0"/>
          </a:p>
        </p:txBody>
      </p:sp>
      <p:pic>
        <p:nvPicPr>
          <p:cNvPr id="5" name="Picture 5" descr="bellman">
            <a:extLst>
              <a:ext uri="{FF2B5EF4-FFF2-40B4-BE49-F238E27FC236}">
                <a16:creationId xmlns:a16="http://schemas.microsoft.com/office/drawing/2014/main" id="{AC152005-3EA1-4838-AA8F-27C565E5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566991" y="2057401"/>
            <a:ext cx="2586037" cy="31153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76635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D2C-6C9A-48B3-89C7-DF813A327C08}"/>
              </a:ext>
            </a:extLst>
          </p:cNvPr>
          <p:cNvSpPr>
            <a:spLocks noGrp="1"/>
          </p:cNvSpPr>
          <p:nvPr>
            <p:ph type="title"/>
          </p:nvPr>
        </p:nvSpPr>
        <p:spPr/>
        <p:txBody>
          <a:bodyPr/>
          <a:lstStyle/>
          <a:p>
            <a:r>
              <a:rPr lang="en-US" dirty="0"/>
              <a:t>Policies (1)</a:t>
            </a:r>
          </a:p>
        </p:txBody>
      </p:sp>
      <p:sp>
        <p:nvSpPr>
          <p:cNvPr id="3" name="Content Placeholder 2">
            <a:extLst>
              <a:ext uri="{FF2B5EF4-FFF2-40B4-BE49-F238E27FC236}">
                <a16:creationId xmlns:a16="http://schemas.microsoft.com/office/drawing/2014/main" id="{41C49B42-2C85-4013-AB12-420D3E585E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2DD1CF-D21E-471B-8827-2CC15A58B659}"/>
              </a:ext>
            </a:extLst>
          </p:cNvPr>
          <p:cNvPicPr>
            <a:picLocks noChangeAspect="1"/>
          </p:cNvPicPr>
          <p:nvPr/>
        </p:nvPicPr>
        <p:blipFill>
          <a:blip r:embed="rId2"/>
          <a:stretch>
            <a:fillRect/>
          </a:stretch>
        </p:blipFill>
        <p:spPr>
          <a:xfrm>
            <a:off x="1538287" y="1825625"/>
            <a:ext cx="9400069" cy="4351338"/>
          </a:xfrm>
          <a:prstGeom prst="rect">
            <a:avLst/>
          </a:prstGeom>
        </p:spPr>
      </p:pic>
    </p:spTree>
    <p:extLst>
      <p:ext uri="{BB962C8B-B14F-4D97-AF65-F5344CB8AC3E}">
        <p14:creationId xmlns:p14="http://schemas.microsoft.com/office/powerpoint/2010/main" val="2731034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A6DA-0292-4625-9B22-19975BD0BE67}"/>
              </a:ext>
            </a:extLst>
          </p:cNvPr>
          <p:cNvSpPr>
            <a:spLocks noGrp="1"/>
          </p:cNvSpPr>
          <p:nvPr>
            <p:ph type="title"/>
          </p:nvPr>
        </p:nvSpPr>
        <p:spPr/>
        <p:txBody>
          <a:bodyPr/>
          <a:lstStyle/>
          <a:p>
            <a:r>
              <a:rPr lang="en-US" dirty="0"/>
              <a:t>Policies (2)</a:t>
            </a:r>
          </a:p>
        </p:txBody>
      </p:sp>
      <p:sp>
        <p:nvSpPr>
          <p:cNvPr id="3" name="Content Placeholder 2">
            <a:extLst>
              <a:ext uri="{FF2B5EF4-FFF2-40B4-BE49-F238E27FC236}">
                <a16:creationId xmlns:a16="http://schemas.microsoft.com/office/drawing/2014/main" id="{0A5C869E-D0A2-413C-ADED-3F58809C13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559D24E-79C2-4FD9-A8FA-1BC72177428C}"/>
              </a:ext>
            </a:extLst>
          </p:cNvPr>
          <p:cNvPicPr>
            <a:picLocks noChangeAspect="1"/>
          </p:cNvPicPr>
          <p:nvPr/>
        </p:nvPicPr>
        <p:blipFill>
          <a:blip r:embed="rId2"/>
          <a:stretch>
            <a:fillRect/>
          </a:stretch>
        </p:blipFill>
        <p:spPr>
          <a:xfrm>
            <a:off x="1967680" y="1825625"/>
            <a:ext cx="8256639" cy="4351338"/>
          </a:xfrm>
          <a:prstGeom prst="rect">
            <a:avLst/>
          </a:prstGeom>
        </p:spPr>
      </p:pic>
    </p:spTree>
    <p:extLst>
      <p:ext uri="{BB962C8B-B14F-4D97-AF65-F5344CB8AC3E}">
        <p14:creationId xmlns:p14="http://schemas.microsoft.com/office/powerpoint/2010/main" val="2735922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D7F0-4ADA-4EDA-861B-4D59F7635279}"/>
              </a:ext>
            </a:extLst>
          </p:cNvPr>
          <p:cNvSpPr>
            <a:spLocks noGrp="1"/>
          </p:cNvSpPr>
          <p:nvPr>
            <p:ph type="title"/>
          </p:nvPr>
        </p:nvSpPr>
        <p:spPr/>
        <p:txBody>
          <a:bodyPr/>
          <a:lstStyle/>
          <a:p>
            <a:r>
              <a:rPr lang="en-US" dirty="0"/>
              <a:t>Value Function</a:t>
            </a:r>
          </a:p>
        </p:txBody>
      </p:sp>
      <p:pic>
        <p:nvPicPr>
          <p:cNvPr id="4" name="Content Placeholder 3">
            <a:extLst>
              <a:ext uri="{FF2B5EF4-FFF2-40B4-BE49-F238E27FC236}">
                <a16:creationId xmlns:a16="http://schemas.microsoft.com/office/drawing/2014/main" id="{D2CAD4AA-4337-442C-8942-BAB751F95C86}"/>
              </a:ext>
            </a:extLst>
          </p:cNvPr>
          <p:cNvPicPr>
            <a:picLocks noGrp="1" noChangeAspect="1"/>
          </p:cNvPicPr>
          <p:nvPr>
            <p:ph idx="1"/>
          </p:nvPr>
        </p:nvPicPr>
        <p:blipFill>
          <a:blip r:embed="rId2"/>
          <a:stretch>
            <a:fillRect/>
          </a:stretch>
        </p:blipFill>
        <p:spPr>
          <a:xfrm>
            <a:off x="1922135" y="1690688"/>
            <a:ext cx="8347729" cy="4756467"/>
          </a:xfrm>
          <a:prstGeom prst="rect">
            <a:avLst/>
          </a:prstGeom>
        </p:spPr>
      </p:pic>
    </p:spTree>
    <p:extLst>
      <p:ext uri="{BB962C8B-B14F-4D97-AF65-F5344CB8AC3E}">
        <p14:creationId xmlns:p14="http://schemas.microsoft.com/office/powerpoint/2010/main" val="22814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FDD3-FDBC-405D-9BB4-62FF81CCF78F}"/>
              </a:ext>
            </a:extLst>
          </p:cNvPr>
          <p:cNvSpPr>
            <a:spLocks noGrp="1"/>
          </p:cNvSpPr>
          <p:nvPr>
            <p:ph type="title"/>
          </p:nvPr>
        </p:nvSpPr>
        <p:spPr/>
        <p:txBody>
          <a:bodyPr/>
          <a:lstStyle/>
          <a:p>
            <a:r>
              <a:rPr lang="en-US" dirty="0"/>
              <a:t>Bellman Expectation Equation</a:t>
            </a:r>
          </a:p>
        </p:txBody>
      </p:sp>
      <p:pic>
        <p:nvPicPr>
          <p:cNvPr id="4" name="Content Placeholder 3">
            <a:extLst>
              <a:ext uri="{FF2B5EF4-FFF2-40B4-BE49-F238E27FC236}">
                <a16:creationId xmlns:a16="http://schemas.microsoft.com/office/drawing/2014/main" id="{74174D8C-A7B0-4388-A29E-0B2D2E0B7DE9}"/>
              </a:ext>
            </a:extLst>
          </p:cNvPr>
          <p:cNvPicPr>
            <a:picLocks noGrp="1" noChangeAspect="1"/>
          </p:cNvPicPr>
          <p:nvPr>
            <p:ph idx="1"/>
          </p:nvPr>
        </p:nvPicPr>
        <p:blipFill>
          <a:blip r:embed="rId2"/>
          <a:stretch>
            <a:fillRect/>
          </a:stretch>
        </p:blipFill>
        <p:spPr>
          <a:xfrm>
            <a:off x="1407023" y="1690688"/>
            <a:ext cx="9377953" cy="4435792"/>
          </a:xfrm>
          <a:prstGeom prst="rect">
            <a:avLst/>
          </a:prstGeom>
        </p:spPr>
      </p:pic>
    </p:spTree>
    <p:extLst>
      <p:ext uri="{BB962C8B-B14F-4D97-AF65-F5344CB8AC3E}">
        <p14:creationId xmlns:p14="http://schemas.microsoft.com/office/powerpoint/2010/main" val="891953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F196-8EC4-4F39-8E5E-E058C3D489D8}"/>
              </a:ext>
            </a:extLst>
          </p:cNvPr>
          <p:cNvSpPr>
            <a:spLocks noGrp="1"/>
          </p:cNvSpPr>
          <p:nvPr>
            <p:ph type="title"/>
          </p:nvPr>
        </p:nvSpPr>
        <p:spPr/>
        <p:txBody>
          <a:bodyPr/>
          <a:lstStyle/>
          <a:p>
            <a:r>
              <a:rPr lang="en-US" dirty="0"/>
              <a:t>Bellman Expectation Equation for Vπ</a:t>
            </a:r>
          </a:p>
        </p:txBody>
      </p:sp>
      <p:sp>
        <p:nvSpPr>
          <p:cNvPr id="3" name="Content Placeholder 2">
            <a:extLst>
              <a:ext uri="{FF2B5EF4-FFF2-40B4-BE49-F238E27FC236}">
                <a16:creationId xmlns:a16="http://schemas.microsoft.com/office/drawing/2014/main" id="{24B46B0B-7755-4A03-9A05-3E20F5603C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8C16E5-26FF-4BCF-BC9A-1975B7004A42}"/>
              </a:ext>
            </a:extLst>
          </p:cNvPr>
          <p:cNvPicPr>
            <a:picLocks noChangeAspect="1"/>
          </p:cNvPicPr>
          <p:nvPr/>
        </p:nvPicPr>
        <p:blipFill>
          <a:blip r:embed="rId2"/>
          <a:stretch>
            <a:fillRect/>
          </a:stretch>
        </p:blipFill>
        <p:spPr>
          <a:xfrm>
            <a:off x="3508226" y="1825625"/>
            <a:ext cx="5175547" cy="4351338"/>
          </a:xfrm>
          <a:prstGeom prst="rect">
            <a:avLst/>
          </a:prstGeom>
        </p:spPr>
      </p:pic>
    </p:spTree>
    <p:extLst>
      <p:ext uri="{BB962C8B-B14F-4D97-AF65-F5344CB8AC3E}">
        <p14:creationId xmlns:p14="http://schemas.microsoft.com/office/powerpoint/2010/main" val="212085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CFE2-73CA-48A9-AF4E-B108211F7B84}"/>
              </a:ext>
            </a:extLst>
          </p:cNvPr>
          <p:cNvSpPr>
            <a:spLocks noGrp="1"/>
          </p:cNvSpPr>
          <p:nvPr>
            <p:ph type="title"/>
          </p:nvPr>
        </p:nvSpPr>
        <p:spPr/>
        <p:txBody>
          <a:bodyPr/>
          <a:lstStyle/>
          <a:p>
            <a:r>
              <a:rPr lang="en-US" dirty="0"/>
              <a:t>Bellman Expectation Equation for qπ</a:t>
            </a:r>
          </a:p>
        </p:txBody>
      </p:sp>
      <p:sp>
        <p:nvSpPr>
          <p:cNvPr id="3" name="Content Placeholder 2">
            <a:extLst>
              <a:ext uri="{FF2B5EF4-FFF2-40B4-BE49-F238E27FC236}">
                <a16:creationId xmlns:a16="http://schemas.microsoft.com/office/drawing/2014/main" id="{26C76492-5127-4E3E-8FD5-3AAF0E8771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D33B9E-2CD3-4CF4-B07A-98E2FC107385}"/>
              </a:ext>
            </a:extLst>
          </p:cNvPr>
          <p:cNvPicPr>
            <a:picLocks noChangeAspect="1"/>
          </p:cNvPicPr>
          <p:nvPr/>
        </p:nvPicPr>
        <p:blipFill>
          <a:blip r:embed="rId2"/>
          <a:stretch>
            <a:fillRect/>
          </a:stretch>
        </p:blipFill>
        <p:spPr>
          <a:xfrm>
            <a:off x="3340551" y="1825626"/>
            <a:ext cx="5510897" cy="4351337"/>
          </a:xfrm>
          <a:prstGeom prst="rect">
            <a:avLst/>
          </a:prstGeom>
        </p:spPr>
      </p:pic>
    </p:spTree>
    <p:extLst>
      <p:ext uri="{BB962C8B-B14F-4D97-AF65-F5344CB8AC3E}">
        <p14:creationId xmlns:p14="http://schemas.microsoft.com/office/powerpoint/2010/main" val="1484019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7FC2-AF6B-4DE4-99B2-9C16156A536C}"/>
              </a:ext>
            </a:extLst>
          </p:cNvPr>
          <p:cNvSpPr>
            <a:spLocks noGrp="1"/>
          </p:cNvSpPr>
          <p:nvPr>
            <p:ph type="title"/>
          </p:nvPr>
        </p:nvSpPr>
        <p:spPr/>
        <p:txBody>
          <a:bodyPr/>
          <a:lstStyle/>
          <a:p>
            <a:r>
              <a:rPr lang="en-US" dirty="0"/>
              <a:t>Bellman Expectation Equation for vπ (2)</a:t>
            </a:r>
          </a:p>
        </p:txBody>
      </p:sp>
      <p:sp>
        <p:nvSpPr>
          <p:cNvPr id="3" name="Content Placeholder 2">
            <a:extLst>
              <a:ext uri="{FF2B5EF4-FFF2-40B4-BE49-F238E27FC236}">
                <a16:creationId xmlns:a16="http://schemas.microsoft.com/office/drawing/2014/main" id="{EFBE2904-A965-4805-BA72-74A4200FD8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117D32-A48E-4413-998B-D03F25714EBE}"/>
              </a:ext>
            </a:extLst>
          </p:cNvPr>
          <p:cNvPicPr>
            <a:picLocks noChangeAspect="1"/>
          </p:cNvPicPr>
          <p:nvPr/>
        </p:nvPicPr>
        <p:blipFill>
          <a:blip r:embed="rId2"/>
          <a:stretch>
            <a:fillRect/>
          </a:stretch>
        </p:blipFill>
        <p:spPr>
          <a:xfrm>
            <a:off x="3205162" y="1825625"/>
            <a:ext cx="5935421" cy="4351338"/>
          </a:xfrm>
          <a:prstGeom prst="rect">
            <a:avLst/>
          </a:prstGeom>
        </p:spPr>
      </p:pic>
    </p:spTree>
    <p:extLst>
      <p:ext uri="{BB962C8B-B14F-4D97-AF65-F5344CB8AC3E}">
        <p14:creationId xmlns:p14="http://schemas.microsoft.com/office/powerpoint/2010/main" val="3112545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9E50-8779-481A-9C4E-39AE9F2099DE}"/>
              </a:ext>
            </a:extLst>
          </p:cNvPr>
          <p:cNvSpPr>
            <a:spLocks noGrp="1"/>
          </p:cNvSpPr>
          <p:nvPr>
            <p:ph type="title"/>
          </p:nvPr>
        </p:nvSpPr>
        <p:spPr/>
        <p:txBody>
          <a:bodyPr/>
          <a:lstStyle/>
          <a:p>
            <a:r>
              <a:rPr lang="en-US" dirty="0"/>
              <a:t>Bellman Expectation Equation for qπ (2)</a:t>
            </a:r>
          </a:p>
        </p:txBody>
      </p:sp>
      <p:sp>
        <p:nvSpPr>
          <p:cNvPr id="3" name="Content Placeholder 2">
            <a:extLst>
              <a:ext uri="{FF2B5EF4-FFF2-40B4-BE49-F238E27FC236}">
                <a16:creationId xmlns:a16="http://schemas.microsoft.com/office/drawing/2014/main" id="{62B89B21-FB0E-4E6B-BF3E-B7713A483D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A5F40A3-87B7-4133-BB1C-11957C10A4BC}"/>
              </a:ext>
            </a:extLst>
          </p:cNvPr>
          <p:cNvPicPr>
            <a:picLocks noChangeAspect="1"/>
          </p:cNvPicPr>
          <p:nvPr/>
        </p:nvPicPr>
        <p:blipFill>
          <a:blip r:embed="rId2"/>
          <a:stretch>
            <a:fillRect/>
          </a:stretch>
        </p:blipFill>
        <p:spPr>
          <a:xfrm>
            <a:off x="2535333" y="1825626"/>
            <a:ext cx="7121334" cy="4351337"/>
          </a:xfrm>
          <a:prstGeom prst="rect">
            <a:avLst/>
          </a:prstGeom>
        </p:spPr>
      </p:pic>
    </p:spTree>
    <p:extLst>
      <p:ext uri="{BB962C8B-B14F-4D97-AF65-F5344CB8AC3E}">
        <p14:creationId xmlns:p14="http://schemas.microsoft.com/office/powerpoint/2010/main" val="3430300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06ED-13D8-490E-8FBF-E00561EC3620}"/>
              </a:ext>
            </a:extLst>
          </p:cNvPr>
          <p:cNvSpPr>
            <a:spLocks noGrp="1"/>
          </p:cNvSpPr>
          <p:nvPr>
            <p:ph type="title"/>
          </p:nvPr>
        </p:nvSpPr>
        <p:spPr/>
        <p:txBody>
          <a:bodyPr/>
          <a:lstStyle/>
          <a:p>
            <a:r>
              <a:rPr lang="en-US" dirty="0"/>
              <a:t>Optimal Value Function</a:t>
            </a:r>
          </a:p>
        </p:txBody>
      </p:sp>
      <p:sp>
        <p:nvSpPr>
          <p:cNvPr id="3" name="Content Placeholder 2">
            <a:extLst>
              <a:ext uri="{FF2B5EF4-FFF2-40B4-BE49-F238E27FC236}">
                <a16:creationId xmlns:a16="http://schemas.microsoft.com/office/drawing/2014/main" id="{63D3FBFA-69A8-44AF-880D-C5C8AE42CFBD}"/>
              </a:ext>
            </a:extLst>
          </p:cNvPr>
          <p:cNvSpPr>
            <a:spLocks noGrp="1"/>
          </p:cNvSpPr>
          <p:nvPr>
            <p:ph idx="1"/>
          </p:nvPr>
        </p:nvSpPr>
        <p:spPr>
          <a:xfrm>
            <a:off x="838199" y="5688466"/>
            <a:ext cx="10515600" cy="1169534"/>
          </a:xfrm>
        </p:spPr>
        <p:txBody>
          <a:bodyPr>
            <a:normAutofit fontScale="92500" lnSpcReduction="20000"/>
          </a:bodyPr>
          <a:lstStyle/>
          <a:p>
            <a:r>
              <a:rPr lang="en-US" dirty="0"/>
              <a:t>The optimal value function specifies the best possible performance in the MDP</a:t>
            </a:r>
          </a:p>
          <a:p>
            <a:r>
              <a:rPr lang="en-US" dirty="0"/>
              <a:t>An MDP is “solved” when we know the optimal value q*</a:t>
            </a:r>
          </a:p>
        </p:txBody>
      </p:sp>
      <p:pic>
        <p:nvPicPr>
          <p:cNvPr id="4" name="Picture 3">
            <a:extLst>
              <a:ext uri="{FF2B5EF4-FFF2-40B4-BE49-F238E27FC236}">
                <a16:creationId xmlns:a16="http://schemas.microsoft.com/office/drawing/2014/main" id="{8837CA5A-8667-4D97-BB43-0EE8E0784D6B}"/>
              </a:ext>
            </a:extLst>
          </p:cNvPr>
          <p:cNvPicPr>
            <a:picLocks noChangeAspect="1"/>
          </p:cNvPicPr>
          <p:nvPr/>
        </p:nvPicPr>
        <p:blipFill>
          <a:blip r:embed="rId2"/>
          <a:stretch>
            <a:fillRect/>
          </a:stretch>
        </p:blipFill>
        <p:spPr>
          <a:xfrm>
            <a:off x="1986983" y="1393894"/>
            <a:ext cx="8218033" cy="4070212"/>
          </a:xfrm>
          <a:prstGeom prst="rect">
            <a:avLst/>
          </a:prstGeom>
        </p:spPr>
      </p:pic>
    </p:spTree>
    <p:extLst>
      <p:ext uri="{BB962C8B-B14F-4D97-AF65-F5344CB8AC3E}">
        <p14:creationId xmlns:p14="http://schemas.microsoft.com/office/powerpoint/2010/main" val="2394015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B3AB-2193-4F2C-9715-DCD1C11036FA}"/>
              </a:ext>
            </a:extLst>
          </p:cNvPr>
          <p:cNvSpPr>
            <a:spLocks noGrp="1"/>
          </p:cNvSpPr>
          <p:nvPr>
            <p:ph type="title"/>
          </p:nvPr>
        </p:nvSpPr>
        <p:spPr/>
        <p:txBody>
          <a:bodyPr>
            <a:normAutofit/>
          </a:bodyPr>
          <a:lstStyle/>
          <a:p>
            <a:r>
              <a:rPr lang="en-US" dirty="0"/>
              <a:t>Example: Optimal Value Function for Student MDP</a:t>
            </a:r>
          </a:p>
        </p:txBody>
      </p:sp>
      <p:sp>
        <p:nvSpPr>
          <p:cNvPr id="3" name="Content Placeholder 2">
            <a:extLst>
              <a:ext uri="{FF2B5EF4-FFF2-40B4-BE49-F238E27FC236}">
                <a16:creationId xmlns:a16="http://schemas.microsoft.com/office/drawing/2014/main" id="{FA537AD9-D8D1-48D4-B835-526B3578D9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48F9FC6-91CB-4A18-9ED4-2B7CEF471B73}"/>
              </a:ext>
            </a:extLst>
          </p:cNvPr>
          <p:cNvPicPr>
            <a:picLocks noChangeAspect="1"/>
          </p:cNvPicPr>
          <p:nvPr/>
        </p:nvPicPr>
        <p:blipFill>
          <a:blip r:embed="rId2"/>
          <a:stretch>
            <a:fillRect/>
          </a:stretch>
        </p:blipFill>
        <p:spPr>
          <a:xfrm>
            <a:off x="3248436" y="1758951"/>
            <a:ext cx="5695127" cy="4733924"/>
          </a:xfrm>
          <a:prstGeom prst="rect">
            <a:avLst/>
          </a:prstGeom>
        </p:spPr>
      </p:pic>
    </p:spTree>
    <p:extLst>
      <p:ext uri="{BB962C8B-B14F-4D97-AF65-F5344CB8AC3E}">
        <p14:creationId xmlns:p14="http://schemas.microsoft.com/office/powerpoint/2010/main" val="151849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3FB3-239E-42E1-8A92-ECAB6ACDDDF4}"/>
              </a:ext>
            </a:extLst>
          </p:cNvPr>
          <p:cNvSpPr>
            <a:spLocks noGrp="1"/>
          </p:cNvSpPr>
          <p:nvPr>
            <p:ph type="title"/>
          </p:nvPr>
        </p:nvSpPr>
        <p:spPr/>
        <p:txBody>
          <a:bodyPr/>
          <a:lstStyle/>
          <a:p>
            <a:r>
              <a:rPr lang="en-US" dirty="0"/>
              <a:t>RL Foundation</a:t>
            </a:r>
          </a:p>
        </p:txBody>
      </p:sp>
      <p:sp>
        <p:nvSpPr>
          <p:cNvPr id="3" name="Content Placeholder 2">
            <a:extLst>
              <a:ext uri="{FF2B5EF4-FFF2-40B4-BE49-F238E27FC236}">
                <a16:creationId xmlns:a16="http://schemas.microsoft.com/office/drawing/2014/main" id="{C92142F9-1A3F-4223-9CBB-A973A27B7200}"/>
              </a:ext>
            </a:extLst>
          </p:cNvPr>
          <p:cNvSpPr>
            <a:spLocks noGrp="1"/>
          </p:cNvSpPr>
          <p:nvPr>
            <p:ph idx="1"/>
          </p:nvPr>
        </p:nvSpPr>
        <p:spPr/>
        <p:txBody>
          <a:bodyPr/>
          <a:lstStyle/>
          <a:p>
            <a:endParaRPr lang="en-US"/>
          </a:p>
        </p:txBody>
      </p:sp>
      <p:pic>
        <p:nvPicPr>
          <p:cNvPr id="4" name="Picture 162" descr="300px-AAMarkov">
            <a:hlinkClick r:id="rId2" tooltip="Andrey Andreyevich Markov"/>
            <a:extLst>
              <a:ext uri="{FF2B5EF4-FFF2-40B4-BE49-F238E27FC236}">
                <a16:creationId xmlns:a16="http://schemas.microsoft.com/office/drawing/2014/main" id="{3E5993AE-0C66-448F-A551-B5D48FC12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496" y="1527175"/>
            <a:ext cx="2984500" cy="389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63">
            <a:extLst>
              <a:ext uri="{FF2B5EF4-FFF2-40B4-BE49-F238E27FC236}">
                <a16:creationId xmlns:a16="http://schemas.microsoft.com/office/drawing/2014/main" id="{64A5769C-ED83-480B-B4F6-35A33C82CB99}"/>
              </a:ext>
            </a:extLst>
          </p:cNvPr>
          <p:cNvSpPr txBox="1">
            <a:spLocks noChangeArrowheads="1"/>
          </p:cNvSpPr>
          <p:nvPr/>
        </p:nvSpPr>
        <p:spPr bwMode="auto">
          <a:xfrm>
            <a:off x="2111674" y="2014585"/>
            <a:ext cx="30957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“Markov chain”</a:t>
            </a:r>
          </a:p>
        </p:txBody>
      </p:sp>
      <p:sp>
        <p:nvSpPr>
          <p:cNvPr id="6" name="Text Box 164">
            <a:extLst>
              <a:ext uri="{FF2B5EF4-FFF2-40B4-BE49-F238E27FC236}">
                <a16:creationId xmlns:a16="http://schemas.microsoft.com/office/drawing/2014/main" id="{4E73AAA4-DC04-42FA-8A5A-A76D5EE52FBF}"/>
              </a:ext>
            </a:extLst>
          </p:cNvPr>
          <p:cNvSpPr txBox="1">
            <a:spLocks noChangeArrowheads="1"/>
          </p:cNvSpPr>
          <p:nvPr/>
        </p:nvSpPr>
        <p:spPr bwMode="auto">
          <a:xfrm>
            <a:off x="6990246" y="5576888"/>
            <a:ext cx="3429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t>Andrey Markov</a:t>
            </a:r>
          </a:p>
          <a:p>
            <a:pPr algn="ctr"/>
            <a:r>
              <a:rPr lang="en-US" altLang="en-US" b="1"/>
              <a:t>(</a:t>
            </a:r>
            <a:r>
              <a:rPr lang="ru-RU" altLang="en-US" b="1"/>
              <a:t>Андрей Андреевич Марков</a:t>
            </a:r>
            <a:r>
              <a:rPr lang="en-US" altLang="en-US" b="1"/>
              <a:t>)</a:t>
            </a:r>
          </a:p>
          <a:p>
            <a:pPr algn="ctr"/>
            <a:r>
              <a:rPr lang="en-US" altLang="en-US" b="1"/>
              <a:t>1856 – 1922</a:t>
            </a:r>
          </a:p>
        </p:txBody>
      </p:sp>
      <p:sp>
        <p:nvSpPr>
          <p:cNvPr id="7" name="Rectangle 6">
            <a:extLst>
              <a:ext uri="{FF2B5EF4-FFF2-40B4-BE49-F238E27FC236}">
                <a16:creationId xmlns:a16="http://schemas.microsoft.com/office/drawing/2014/main" id="{F6B2E78C-693F-4AD0-AB93-483ACEF01E91}"/>
              </a:ext>
            </a:extLst>
          </p:cNvPr>
          <p:cNvSpPr/>
          <p:nvPr/>
        </p:nvSpPr>
        <p:spPr>
          <a:xfrm>
            <a:off x="2111674" y="3048202"/>
            <a:ext cx="4572000" cy="3046988"/>
          </a:xfrm>
          <a:prstGeom prst="rect">
            <a:avLst/>
          </a:prstGeom>
        </p:spPr>
        <p:txBody>
          <a:bodyPr>
            <a:spAutoFit/>
          </a:bodyPr>
          <a:lstStyle/>
          <a:p>
            <a:r>
              <a:rPr lang="en-US" sz="2400">
                <a:solidFill>
                  <a:srgbClr val="222222"/>
                </a:solidFill>
                <a:latin typeface="arial" panose="020B0604020202020204" pitchFamily="34" charset="0"/>
              </a:rPr>
              <a:t>Russian mathematician best known for his work on stochastic processes. </a:t>
            </a:r>
          </a:p>
          <a:p>
            <a:endParaRPr lang="en-US" sz="2400">
              <a:solidFill>
                <a:srgbClr val="222222"/>
              </a:solidFill>
              <a:latin typeface="arial" panose="020B0604020202020204" pitchFamily="34" charset="0"/>
            </a:endParaRPr>
          </a:p>
          <a:p>
            <a:r>
              <a:rPr lang="en-US" sz="2400">
                <a:solidFill>
                  <a:srgbClr val="222222"/>
                </a:solidFill>
                <a:latin typeface="arial" panose="020B0604020202020204" pitchFamily="34" charset="0"/>
              </a:rPr>
              <a:t>A primary subject of his research later became known as Markov chains and Markov processes. </a:t>
            </a:r>
            <a:endParaRPr lang="en-US" sz="2400"/>
          </a:p>
        </p:txBody>
      </p:sp>
    </p:spTree>
    <p:extLst>
      <p:ext uri="{BB962C8B-B14F-4D97-AF65-F5344CB8AC3E}">
        <p14:creationId xmlns:p14="http://schemas.microsoft.com/office/powerpoint/2010/main" val="3544341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0434-8CE7-4C21-8CB6-D70A14F7F064}"/>
              </a:ext>
            </a:extLst>
          </p:cNvPr>
          <p:cNvSpPr>
            <a:spLocks noGrp="1"/>
          </p:cNvSpPr>
          <p:nvPr>
            <p:ph type="title"/>
          </p:nvPr>
        </p:nvSpPr>
        <p:spPr/>
        <p:txBody>
          <a:bodyPr>
            <a:normAutofit/>
          </a:bodyPr>
          <a:lstStyle/>
          <a:p>
            <a:r>
              <a:rPr lang="en-US" dirty="0"/>
              <a:t>Example: Optimal Action-Value Function for Student MDP</a:t>
            </a:r>
          </a:p>
        </p:txBody>
      </p:sp>
      <p:sp>
        <p:nvSpPr>
          <p:cNvPr id="3" name="Content Placeholder 2">
            <a:extLst>
              <a:ext uri="{FF2B5EF4-FFF2-40B4-BE49-F238E27FC236}">
                <a16:creationId xmlns:a16="http://schemas.microsoft.com/office/drawing/2014/main" id="{2EB844AF-24D5-4EDE-AA84-625BC0347B6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B4F3DB3-22AE-4E4C-A865-892BE700658E}"/>
              </a:ext>
            </a:extLst>
          </p:cNvPr>
          <p:cNvPicPr>
            <a:picLocks noChangeAspect="1"/>
          </p:cNvPicPr>
          <p:nvPr/>
        </p:nvPicPr>
        <p:blipFill>
          <a:blip r:embed="rId2"/>
          <a:stretch>
            <a:fillRect/>
          </a:stretch>
        </p:blipFill>
        <p:spPr>
          <a:xfrm>
            <a:off x="3250312" y="1825625"/>
            <a:ext cx="5691376" cy="4762825"/>
          </a:xfrm>
          <a:prstGeom prst="rect">
            <a:avLst/>
          </a:prstGeom>
        </p:spPr>
      </p:pic>
    </p:spTree>
    <p:extLst>
      <p:ext uri="{BB962C8B-B14F-4D97-AF65-F5344CB8AC3E}">
        <p14:creationId xmlns:p14="http://schemas.microsoft.com/office/powerpoint/2010/main" val="1735537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3885-7AB6-43D2-B21F-476E5818C4C5}"/>
              </a:ext>
            </a:extLst>
          </p:cNvPr>
          <p:cNvSpPr>
            <a:spLocks noGrp="1"/>
          </p:cNvSpPr>
          <p:nvPr>
            <p:ph type="title"/>
          </p:nvPr>
        </p:nvSpPr>
        <p:spPr/>
        <p:txBody>
          <a:bodyPr/>
          <a:lstStyle/>
          <a:p>
            <a:r>
              <a:rPr lang="en-US" dirty="0"/>
              <a:t>Optimal Policy</a:t>
            </a:r>
          </a:p>
        </p:txBody>
      </p:sp>
      <p:sp>
        <p:nvSpPr>
          <p:cNvPr id="3" name="Content Placeholder 2">
            <a:extLst>
              <a:ext uri="{FF2B5EF4-FFF2-40B4-BE49-F238E27FC236}">
                <a16:creationId xmlns:a16="http://schemas.microsoft.com/office/drawing/2014/main" id="{8545C8A1-34E0-458B-8D51-0682978F6D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871FC6-9CFE-410F-911B-B17974AE52A7}"/>
              </a:ext>
            </a:extLst>
          </p:cNvPr>
          <p:cNvPicPr>
            <a:picLocks noChangeAspect="1"/>
          </p:cNvPicPr>
          <p:nvPr/>
        </p:nvPicPr>
        <p:blipFill>
          <a:blip r:embed="rId2"/>
          <a:stretch>
            <a:fillRect/>
          </a:stretch>
        </p:blipFill>
        <p:spPr>
          <a:xfrm>
            <a:off x="1538287" y="1690688"/>
            <a:ext cx="8830567" cy="5167312"/>
          </a:xfrm>
          <a:prstGeom prst="rect">
            <a:avLst/>
          </a:prstGeom>
        </p:spPr>
      </p:pic>
    </p:spTree>
    <p:extLst>
      <p:ext uri="{BB962C8B-B14F-4D97-AF65-F5344CB8AC3E}">
        <p14:creationId xmlns:p14="http://schemas.microsoft.com/office/powerpoint/2010/main" val="3829902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C37-076E-40CD-B97A-453F33395FEC}"/>
              </a:ext>
            </a:extLst>
          </p:cNvPr>
          <p:cNvSpPr>
            <a:spLocks noGrp="1"/>
          </p:cNvSpPr>
          <p:nvPr>
            <p:ph type="title"/>
          </p:nvPr>
        </p:nvSpPr>
        <p:spPr/>
        <p:txBody>
          <a:bodyPr/>
          <a:lstStyle/>
          <a:p>
            <a:r>
              <a:rPr lang="en-US" dirty="0"/>
              <a:t>Finding an Optimal Policy</a:t>
            </a:r>
          </a:p>
        </p:txBody>
      </p:sp>
      <p:sp>
        <p:nvSpPr>
          <p:cNvPr id="3" name="Content Placeholder 2">
            <a:extLst>
              <a:ext uri="{FF2B5EF4-FFF2-40B4-BE49-F238E27FC236}">
                <a16:creationId xmlns:a16="http://schemas.microsoft.com/office/drawing/2014/main" id="{3DD1C03E-15D2-48EA-8293-E0CE1DB0FC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D2C854F-2902-4097-BF36-53E1F10A85CD}"/>
              </a:ext>
            </a:extLst>
          </p:cNvPr>
          <p:cNvPicPr>
            <a:picLocks noChangeAspect="1"/>
          </p:cNvPicPr>
          <p:nvPr/>
        </p:nvPicPr>
        <p:blipFill>
          <a:blip r:embed="rId2"/>
          <a:stretch>
            <a:fillRect/>
          </a:stretch>
        </p:blipFill>
        <p:spPr>
          <a:xfrm>
            <a:off x="1084751" y="2043339"/>
            <a:ext cx="10022497" cy="3530146"/>
          </a:xfrm>
          <a:prstGeom prst="rect">
            <a:avLst/>
          </a:prstGeom>
        </p:spPr>
      </p:pic>
    </p:spTree>
    <p:extLst>
      <p:ext uri="{BB962C8B-B14F-4D97-AF65-F5344CB8AC3E}">
        <p14:creationId xmlns:p14="http://schemas.microsoft.com/office/powerpoint/2010/main" val="1754990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1D69-34E9-48B3-8708-3F5AC61E77CB}"/>
              </a:ext>
            </a:extLst>
          </p:cNvPr>
          <p:cNvSpPr>
            <a:spLocks noGrp="1"/>
          </p:cNvSpPr>
          <p:nvPr>
            <p:ph type="title"/>
          </p:nvPr>
        </p:nvSpPr>
        <p:spPr/>
        <p:txBody>
          <a:bodyPr/>
          <a:lstStyle/>
          <a:p>
            <a:r>
              <a:rPr lang="en-US" dirty="0"/>
              <a:t>Example: Optimal Policy for Student MDP</a:t>
            </a:r>
          </a:p>
        </p:txBody>
      </p:sp>
      <p:sp>
        <p:nvSpPr>
          <p:cNvPr id="3" name="Content Placeholder 2">
            <a:extLst>
              <a:ext uri="{FF2B5EF4-FFF2-40B4-BE49-F238E27FC236}">
                <a16:creationId xmlns:a16="http://schemas.microsoft.com/office/drawing/2014/main" id="{02265640-DD43-4E2C-83ED-5D0629ED6D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E12BFF9-6734-4E82-BF91-6FAF4190BE85}"/>
              </a:ext>
            </a:extLst>
          </p:cNvPr>
          <p:cNvPicPr>
            <a:picLocks noChangeAspect="1"/>
          </p:cNvPicPr>
          <p:nvPr/>
        </p:nvPicPr>
        <p:blipFill>
          <a:blip r:embed="rId2"/>
          <a:stretch>
            <a:fillRect/>
          </a:stretch>
        </p:blipFill>
        <p:spPr>
          <a:xfrm>
            <a:off x="2917711" y="1690688"/>
            <a:ext cx="6356577" cy="4879141"/>
          </a:xfrm>
          <a:prstGeom prst="rect">
            <a:avLst/>
          </a:prstGeom>
        </p:spPr>
      </p:pic>
    </p:spTree>
    <p:extLst>
      <p:ext uri="{BB962C8B-B14F-4D97-AF65-F5344CB8AC3E}">
        <p14:creationId xmlns:p14="http://schemas.microsoft.com/office/powerpoint/2010/main" val="1123757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5CCF-5BA6-4406-8952-8112ED36F50A}"/>
              </a:ext>
            </a:extLst>
          </p:cNvPr>
          <p:cNvSpPr>
            <a:spLocks noGrp="1"/>
          </p:cNvSpPr>
          <p:nvPr>
            <p:ph type="title"/>
          </p:nvPr>
        </p:nvSpPr>
        <p:spPr/>
        <p:txBody>
          <a:bodyPr/>
          <a:lstStyle/>
          <a:p>
            <a:r>
              <a:rPr lang="en-US" dirty="0"/>
              <a:t>Bellman Optimality Equation for v∗</a:t>
            </a:r>
          </a:p>
        </p:txBody>
      </p:sp>
      <p:sp>
        <p:nvSpPr>
          <p:cNvPr id="3" name="Content Placeholder 2">
            <a:extLst>
              <a:ext uri="{FF2B5EF4-FFF2-40B4-BE49-F238E27FC236}">
                <a16:creationId xmlns:a16="http://schemas.microsoft.com/office/drawing/2014/main" id="{39939CA8-1607-4948-84D7-8556DBBFF80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87B4097-31AC-452E-B25B-B943996AF856}"/>
              </a:ext>
            </a:extLst>
          </p:cNvPr>
          <p:cNvPicPr>
            <a:picLocks noChangeAspect="1"/>
          </p:cNvPicPr>
          <p:nvPr/>
        </p:nvPicPr>
        <p:blipFill>
          <a:blip r:embed="rId2"/>
          <a:stretch>
            <a:fillRect/>
          </a:stretch>
        </p:blipFill>
        <p:spPr>
          <a:xfrm>
            <a:off x="1925215" y="1825625"/>
            <a:ext cx="8341570" cy="4351338"/>
          </a:xfrm>
          <a:prstGeom prst="rect">
            <a:avLst/>
          </a:prstGeom>
        </p:spPr>
      </p:pic>
    </p:spTree>
    <p:extLst>
      <p:ext uri="{BB962C8B-B14F-4D97-AF65-F5344CB8AC3E}">
        <p14:creationId xmlns:p14="http://schemas.microsoft.com/office/powerpoint/2010/main" val="3815057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E04B-55E8-4D60-84B5-C08F391CB382}"/>
              </a:ext>
            </a:extLst>
          </p:cNvPr>
          <p:cNvSpPr>
            <a:spLocks noGrp="1"/>
          </p:cNvSpPr>
          <p:nvPr>
            <p:ph type="title"/>
          </p:nvPr>
        </p:nvSpPr>
        <p:spPr/>
        <p:txBody>
          <a:bodyPr/>
          <a:lstStyle/>
          <a:p>
            <a:r>
              <a:rPr lang="en-US" dirty="0"/>
              <a:t>Bellman Optimality Equation for Q∗</a:t>
            </a:r>
          </a:p>
        </p:txBody>
      </p:sp>
      <p:sp>
        <p:nvSpPr>
          <p:cNvPr id="3" name="Content Placeholder 2">
            <a:extLst>
              <a:ext uri="{FF2B5EF4-FFF2-40B4-BE49-F238E27FC236}">
                <a16:creationId xmlns:a16="http://schemas.microsoft.com/office/drawing/2014/main" id="{2A67D108-8C7B-4C82-939B-DAF6FEEF0B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BACC56-929C-4CEA-9F4C-C644D63091F2}"/>
              </a:ext>
            </a:extLst>
          </p:cNvPr>
          <p:cNvPicPr>
            <a:picLocks noChangeAspect="1"/>
          </p:cNvPicPr>
          <p:nvPr/>
        </p:nvPicPr>
        <p:blipFill>
          <a:blip r:embed="rId2"/>
          <a:stretch>
            <a:fillRect/>
          </a:stretch>
        </p:blipFill>
        <p:spPr>
          <a:xfrm>
            <a:off x="3238108" y="1825625"/>
            <a:ext cx="5715783" cy="4667250"/>
          </a:xfrm>
          <a:prstGeom prst="rect">
            <a:avLst/>
          </a:prstGeom>
        </p:spPr>
      </p:pic>
    </p:spTree>
    <p:extLst>
      <p:ext uri="{BB962C8B-B14F-4D97-AF65-F5344CB8AC3E}">
        <p14:creationId xmlns:p14="http://schemas.microsoft.com/office/powerpoint/2010/main" val="595387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9C3-C4E5-478D-BE85-FFC203C3DD36}"/>
              </a:ext>
            </a:extLst>
          </p:cNvPr>
          <p:cNvSpPr>
            <a:spLocks noGrp="1"/>
          </p:cNvSpPr>
          <p:nvPr>
            <p:ph type="title"/>
          </p:nvPr>
        </p:nvSpPr>
        <p:spPr/>
        <p:txBody>
          <a:bodyPr/>
          <a:lstStyle/>
          <a:p>
            <a:r>
              <a:rPr lang="en-US" dirty="0"/>
              <a:t>Bellman Optimality Equation for V∗ (2)</a:t>
            </a:r>
          </a:p>
        </p:txBody>
      </p:sp>
      <p:sp>
        <p:nvSpPr>
          <p:cNvPr id="3" name="Content Placeholder 2">
            <a:extLst>
              <a:ext uri="{FF2B5EF4-FFF2-40B4-BE49-F238E27FC236}">
                <a16:creationId xmlns:a16="http://schemas.microsoft.com/office/drawing/2014/main" id="{59894871-84C8-4624-851A-015E403015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6B1589-D812-4D81-9588-81BF1FF0D15A}"/>
              </a:ext>
            </a:extLst>
          </p:cNvPr>
          <p:cNvPicPr>
            <a:picLocks noChangeAspect="1"/>
          </p:cNvPicPr>
          <p:nvPr/>
        </p:nvPicPr>
        <p:blipFill>
          <a:blip r:embed="rId2"/>
          <a:stretch>
            <a:fillRect/>
          </a:stretch>
        </p:blipFill>
        <p:spPr>
          <a:xfrm>
            <a:off x="3496724" y="1825625"/>
            <a:ext cx="5198551" cy="4486275"/>
          </a:xfrm>
          <a:prstGeom prst="rect">
            <a:avLst/>
          </a:prstGeom>
        </p:spPr>
      </p:pic>
    </p:spTree>
    <p:extLst>
      <p:ext uri="{BB962C8B-B14F-4D97-AF65-F5344CB8AC3E}">
        <p14:creationId xmlns:p14="http://schemas.microsoft.com/office/powerpoint/2010/main" val="2196189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4452-75E1-439C-9BF8-BBB60C6DC031}"/>
              </a:ext>
            </a:extLst>
          </p:cNvPr>
          <p:cNvSpPr>
            <a:spLocks noGrp="1"/>
          </p:cNvSpPr>
          <p:nvPr>
            <p:ph type="title"/>
          </p:nvPr>
        </p:nvSpPr>
        <p:spPr/>
        <p:txBody>
          <a:bodyPr/>
          <a:lstStyle/>
          <a:p>
            <a:r>
              <a:rPr lang="en-US" dirty="0"/>
              <a:t>Bellman Optimality Equation for Q∗ (2)</a:t>
            </a:r>
          </a:p>
        </p:txBody>
      </p:sp>
      <p:sp>
        <p:nvSpPr>
          <p:cNvPr id="3" name="Content Placeholder 2">
            <a:extLst>
              <a:ext uri="{FF2B5EF4-FFF2-40B4-BE49-F238E27FC236}">
                <a16:creationId xmlns:a16="http://schemas.microsoft.com/office/drawing/2014/main" id="{3173CE75-0D58-488A-BCD8-4BACF48AA7D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2DDB84A-97D1-41A1-BAB2-D1C237B6589B}"/>
              </a:ext>
            </a:extLst>
          </p:cNvPr>
          <p:cNvPicPr>
            <a:picLocks noChangeAspect="1"/>
          </p:cNvPicPr>
          <p:nvPr/>
        </p:nvPicPr>
        <p:blipFill>
          <a:blip r:embed="rId2"/>
          <a:stretch>
            <a:fillRect/>
          </a:stretch>
        </p:blipFill>
        <p:spPr>
          <a:xfrm>
            <a:off x="3168418" y="1825625"/>
            <a:ext cx="5855164" cy="4486275"/>
          </a:xfrm>
          <a:prstGeom prst="rect">
            <a:avLst/>
          </a:prstGeom>
        </p:spPr>
      </p:pic>
    </p:spTree>
    <p:extLst>
      <p:ext uri="{BB962C8B-B14F-4D97-AF65-F5344CB8AC3E}">
        <p14:creationId xmlns:p14="http://schemas.microsoft.com/office/powerpoint/2010/main" val="7895281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5266-8702-47C8-B517-6DAC361667DA}"/>
              </a:ext>
            </a:extLst>
          </p:cNvPr>
          <p:cNvSpPr>
            <a:spLocks noGrp="1"/>
          </p:cNvSpPr>
          <p:nvPr>
            <p:ph type="title"/>
          </p:nvPr>
        </p:nvSpPr>
        <p:spPr/>
        <p:txBody>
          <a:bodyPr/>
          <a:lstStyle/>
          <a:p>
            <a:r>
              <a:rPr lang="en-US" dirty="0"/>
              <a:t>Example: Bellman Optimality Equation in Student MDP</a:t>
            </a:r>
          </a:p>
        </p:txBody>
      </p:sp>
      <p:pic>
        <p:nvPicPr>
          <p:cNvPr id="4" name="Content Placeholder 3">
            <a:extLst>
              <a:ext uri="{FF2B5EF4-FFF2-40B4-BE49-F238E27FC236}">
                <a16:creationId xmlns:a16="http://schemas.microsoft.com/office/drawing/2014/main" id="{1CF5BCFF-7A95-4F15-88D5-532BCF7A4E68}"/>
              </a:ext>
            </a:extLst>
          </p:cNvPr>
          <p:cNvPicPr>
            <a:picLocks noGrp="1" noChangeAspect="1"/>
          </p:cNvPicPr>
          <p:nvPr>
            <p:ph idx="1"/>
          </p:nvPr>
        </p:nvPicPr>
        <p:blipFill>
          <a:blip r:embed="rId2"/>
          <a:stretch>
            <a:fillRect/>
          </a:stretch>
        </p:blipFill>
        <p:spPr>
          <a:xfrm>
            <a:off x="3077381" y="1690688"/>
            <a:ext cx="6037237" cy="4993141"/>
          </a:xfrm>
          <a:prstGeom prst="rect">
            <a:avLst/>
          </a:prstGeom>
        </p:spPr>
      </p:pic>
    </p:spTree>
    <p:extLst>
      <p:ext uri="{BB962C8B-B14F-4D97-AF65-F5344CB8AC3E}">
        <p14:creationId xmlns:p14="http://schemas.microsoft.com/office/powerpoint/2010/main" val="14926291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FF1D-D7A1-4F1B-AEB9-136AB52BEA31}"/>
              </a:ext>
            </a:extLst>
          </p:cNvPr>
          <p:cNvSpPr>
            <a:spLocks noGrp="1"/>
          </p:cNvSpPr>
          <p:nvPr>
            <p:ph type="title"/>
          </p:nvPr>
        </p:nvSpPr>
        <p:spPr/>
        <p:txBody>
          <a:bodyPr/>
          <a:lstStyle/>
          <a:p>
            <a:r>
              <a:rPr lang="en-US" dirty="0"/>
              <a:t>Solving the Bellman Optimality Equation</a:t>
            </a:r>
          </a:p>
        </p:txBody>
      </p:sp>
      <p:sp>
        <p:nvSpPr>
          <p:cNvPr id="3" name="Content Placeholder 2">
            <a:extLst>
              <a:ext uri="{FF2B5EF4-FFF2-40B4-BE49-F238E27FC236}">
                <a16:creationId xmlns:a16="http://schemas.microsoft.com/office/drawing/2014/main" id="{7FEB9456-015B-4DDF-808F-7EF17938F794}"/>
              </a:ext>
            </a:extLst>
          </p:cNvPr>
          <p:cNvSpPr>
            <a:spLocks noGrp="1"/>
          </p:cNvSpPr>
          <p:nvPr>
            <p:ph idx="1"/>
          </p:nvPr>
        </p:nvSpPr>
        <p:spPr/>
        <p:txBody>
          <a:bodyPr/>
          <a:lstStyle/>
          <a:p>
            <a:r>
              <a:rPr lang="en-US" dirty="0"/>
              <a:t>Bellman Optimality Equation is non-linear </a:t>
            </a:r>
          </a:p>
          <a:p>
            <a:r>
              <a:rPr lang="en-US" dirty="0"/>
              <a:t>No closed form solution (in general) </a:t>
            </a:r>
          </a:p>
          <a:p>
            <a:r>
              <a:rPr lang="en-US" dirty="0"/>
              <a:t>Many iterative solution methods </a:t>
            </a:r>
          </a:p>
          <a:p>
            <a:pPr lvl="1"/>
            <a:r>
              <a:rPr lang="en-US" dirty="0"/>
              <a:t>Value Iteration</a:t>
            </a:r>
          </a:p>
          <a:p>
            <a:pPr lvl="1"/>
            <a:r>
              <a:rPr lang="en-US" dirty="0"/>
              <a:t>Policy Iteration </a:t>
            </a:r>
          </a:p>
          <a:p>
            <a:pPr lvl="1"/>
            <a:r>
              <a:rPr lang="en-US" dirty="0"/>
              <a:t>Q-learning </a:t>
            </a:r>
          </a:p>
          <a:p>
            <a:pPr lvl="1"/>
            <a:r>
              <a:rPr lang="en-US" dirty="0" err="1"/>
              <a:t>Sarsa</a:t>
            </a:r>
            <a:endParaRPr lang="en-US" dirty="0"/>
          </a:p>
        </p:txBody>
      </p:sp>
    </p:spTree>
    <p:extLst>
      <p:ext uri="{BB962C8B-B14F-4D97-AF65-F5344CB8AC3E}">
        <p14:creationId xmlns:p14="http://schemas.microsoft.com/office/powerpoint/2010/main" val="421552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932B-B6F0-4418-8795-CCE46EA5230D}"/>
              </a:ext>
            </a:extLst>
          </p:cNvPr>
          <p:cNvSpPr>
            <a:spLocks noGrp="1"/>
          </p:cNvSpPr>
          <p:nvPr>
            <p:ph type="title"/>
          </p:nvPr>
        </p:nvSpPr>
        <p:spPr/>
        <p:txBody>
          <a:bodyPr/>
          <a:lstStyle/>
          <a:p>
            <a:r>
              <a:rPr lang="en-US" dirty="0"/>
              <a:t>Branches of Machine Learning</a:t>
            </a:r>
          </a:p>
        </p:txBody>
      </p:sp>
      <p:sp>
        <p:nvSpPr>
          <p:cNvPr id="3" name="Content Placeholder 2">
            <a:extLst>
              <a:ext uri="{FF2B5EF4-FFF2-40B4-BE49-F238E27FC236}">
                <a16:creationId xmlns:a16="http://schemas.microsoft.com/office/drawing/2014/main" id="{FE854F05-80F9-444D-B366-12CFAA17A6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8D5379-80E7-45B3-914B-8AD7899E9260}"/>
              </a:ext>
            </a:extLst>
          </p:cNvPr>
          <p:cNvPicPr>
            <a:picLocks noChangeAspect="1"/>
          </p:cNvPicPr>
          <p:nvPr/>
        </p:nvPicPr>
        <p:blipFill>
          <a:blip r:embed="rId2"/>
          <a:stretch>
            <a:fillRect/>
          </a:stretch>
        </p:blipFill>
        <p:spPr>
          <a:xfrm>
            <a:off x="3353006" y="1990309"/>
            <a:ext cx="4205066" cy="3906907"/>
          </a:xfrm>
          <a:prstGeom prst="rect">
            <a:avLst/>
          </a:prstGeom>
        </p:spPr>
      </p:pic>
    </p:spTree>
    <p:extLst>
      <p:ext uri="{BB962C8B-B14F-4D97-AF65-F5344CB8AC3E}">
        <p14:creationId xmlns:p14="http://schemas.microsoft.com/office/powerpoint/2010/main" val="144847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56FD-A477-4FA9-AC00-1DAE78E7A69C}"/>
              </a:ext>
            </a:extLst>
          </p:cNvPr>
          <p:cNvSpPr>
            <a:spLocks noGrp="1"/>
          </p:cNvSpPr>
          <p:nvPr>
            <p:ph type="title"/>
          </p:nvPr>
        </p:nvSpPr>
        <p:spPr/>
        <p:txBody>
          <a:bodyPr/>
          <a:lstStyle/>
          <a:p>
            <a:r>
              <a:rPr lang="en-US" dirty="0"/>
              <a:t>Connection with other fields</a:t>
            </a:r>
          </a:p>
        </p:txBody>
      </p:sp>
      <p:sp>
        <p:nvSpPr>
          <p:cNvPr id="3" name="Content Placeholder 2">
            <a:extLst>
              <a:ext uri="{FF2B5EF4-FFF2-40B4-BE49-F238E27FC236}">
                <a16:creationId xmlns:a16="http://schemas.microsoft.com/office/drawing/2014/main" id="{EA7EDC49-0D35-4139-81DE-DC36CEC205A1}"/>
              </a:ext>
            </a:extLst>
          </p:cNvPr>
          <p:cNvSpPr>
            <a:spLocks noGrp="1"/>
          </p:cNvSpPr>
          <p:nvPr>
            <p:ph idx="1"/>
          </p:nvPr>
        </p:nvSpPr>
        <p:spPr/>
        <p:txBody>
          <a:bodyPr/>
          <a:lstStyle/>
          <a:p>
            <a:endParaRPr lang="en-US"/>
          </a:p>
        </p:txBody>
      </p:sp>
      <p:sp>
        <p:nvSpPr>
          <p:cNvPr id="4" name="object 9">
            <a:extLst>
              <a:ext uri="{FF2B5EF4-FFF2-40B4-BE49-F238E27FC236}">
                <a16:creationId xmlns:a16="http://schemas.microsoft.com/office/drawing/2014/main" id="{47CB5225-D4B1-4EBB-92F3-F6A9542CAC28}"/>
              </a:ext>
            </a:extLst>
          </p:cNvPr>
          <p:cNvSpPr/>
          <p:nvPr/>
        </p:nvSpPr>
        <p:spPr>
          <a:xfrm>
            <a:off x="3191619" y="2716612"/>
            <a:ext cx="2869855" cy="2845114"/>
          </a:xfrm>
          <a:prstGeom prst="rect">
            <a:avLst/>
          </a:prstGeom>
          <a:blipFill>
            <a:blip r:embed="rId2" cstate="print"/>
            <a:stretch>
              <a:fillRect/>
            </a:stretch>
          </a:blipFill>
        </p:spPr>
        <p:txBody>
          <a:bodyPr wrap="square" lIns="0" tIns="0" rIns="0" bIns="0" rtlCol="0"/>
          <a:lstStyle/>
          <a:p>
            <a:endParaRPr sz="3567"/>
          </a:p>
        </p:txBody>
      </p:sp>
      <p:sp>
        <p:nvSpPr>
          <p:cNvPr id="5" name="object 10">
            <a:extLst>
              <a:ext uri="{FF2B5EF4-FFF2-40B4-BE49-F238E27FC236}">
                <a16:creationId xmlns:a16="http://schemas.microsoft.com/office/drawing/2014/main" id="{43694D2F-EB7D-4392-8BD1-CB78AA5F8CD6}"/>
              </a:ext>
            </a:extLst>
          </p:cNvPr>
          <p:cNvSpPr/>
          <p:nvPr/>
        </p:nvSpPr>
        <p:spPr>
          <a:xfrm>
            <a:off x="3145243" y="1447800"/>
            <a:ext cx="2944076" cy="2906966"/>
          </a:xfrm>
          <a:prstGeom prst="rect">
            <a:avLst/>
          </a:prstGeom>
          <a:blipFill>
            <a:blip r:embed="rId3" cstate="print"/>
            <a:stretch>
              <a:fillRect/>
            </a:stretch>
          </a:blipFill>
        </p:spPr>
        <p:txBody>
          <a:bodyPr wrap="square" lIns="0" tIns="0" rIns="0" bIns="0" rtlCol="0"/>
          <a:lstStyle/>
          <a:p>
            <a:endParaRPr sz="3567"/>
          </a:p>
        </p:txBody>
      </p:sp>
      <p:sp>
        <p:nvSpPr>
          <p:cNvPr id="6" name="object 11">
            <a:extLst>
              <a:ext uri="{FF2B5EF4-FFF2-40B4-BE49-F238E27FC236}">
                <a16:creationId xmlns:a16="http://schemas.microsoft.com/office/drawing/2014/main" id="{39E09E58-81A5-482C-B2DB-D76F37D152E5}"/>
              </a:ext>
            </a:extLst>
          </p:cNvPr>
          <p:cNvSpPr/>
          <p:nvPr/>
        </p:nvSpPr>
        <p:spPr>
          <a:xfrm>
            <a:off x="4266269" y="2045101"/>
            <a:ext cx="2944076" cy="2906966"/>
          </a:xfrm>
          <a:prstGeom prst="rect">
            <a:avLst/>
          </a:prstGeom>
          <a:blipFill>
            <a:blip r:embed="rId4" cstate="print"/>
            <a:stretch>
              <a:fillRect/>
            </a:stretch>
          </a:blipFill>
        </p:spPr>
        <p:txBody>
          <a:bodyPr wrap="square" lIns="0" tIns="0" rIns="0" bIns="0" rtlCol="0"/>
          <a:lstStyle/>
          <a:p>
            <a:endParaRPr sz="3567"/>
          </a:p>
        </p:txBody>
      </p:sp>
      <p:sp>
        <p:nvSpPr>
          <p:cNvPr id="7" name="object 12">
            <a:extLst>
              <a:ext uri="{FF2B5EF4-FFF2-40B4-BE49-F238E27FC236}">
                <a16:creationId xmlns:a16="http://schemas.microsoft.com/office/drawing/2014/main" id="{D8379DA9-B77C-47EC-852F-11B6392FCE91}"/>
              </a:ext>
            </a:extLst>
          </p:cNvPr>
          <p:cNvSpPr/>
          <p:nvPr/>
        </p:nvSpPr>
        <p:spPr>
          <a:xfrm>
            <a:off x="4266269" y="3298363"/>
            <a:ext cx="2944076" cy="2906966"/>
          </a:xfrm>
          <a:prstGeom prst="rect">
            <a:avLst/>
          </a:prstGeom>
          <a:blipFill>
            <a:blip r:embed="rId5" cstate="print"/>
            <a:stretch>
              <a:fillRect/>
            </a:stretch>
          </a:blipFill>
        </p:spPr>
        <p:txBody>
          <a:bodyPr wrap="square" lIns="0" tIns="0" rIns="0" bIns="0" rtlCol="0"/>
          <a:lstStyle/>
          <a:p>
            <a:endParaRPr sz="3567"/>
          </a:p>
        </p:txBody>
      </p:sp>
      <p:sp>
        <p:nvSpPr>
          <p:cNvPr id="8" name="object 13">
            <a:extLst>
              <a:ext uri="{FF2B5EF4-FFF2-40B4-BE49-F238E27FC236}">
                <a16:creationId xmlns:a16="http://schemas.microsoft.com/office/drawing/2014/main" id="{F0518134-6452-499B-B0CB-FA7D18D5A449}"/>
              </a:ext>
            </a:extLst>
          </p:cNvPr>
          <p:cNvSpPr/>
          <p:nvPr/>
        </p:nvSpPr>
        <p:spPr>
          <a:xfrm>
            <a:off x="3154509" y="3895665"/>
            <a:ext cx="2944076" cy="2768634"/>
          </a:xfrm>
          <a:prstGeom prst="rect">
            <a:avLst/>
          </a:prstGeom>
          <a:blipFill>
            <a:blip r:embed="rId6" cstate="print"/>
            <a:stretch>
              <a:fillRect/>
            </a:stretch>
          </a:blipFill>
        </p:spPr>
        <p:txBody>
          <a:bodyPr wrap="square" lIns="0" tIns="0" rIns="0" bIns="0" rtlCol="0"/>
          <a:lstStyle/>
          <a:p>
            <a:endParaRPr sz="3567"/>
          </a:p>
        </p:txBody>
      </p:sp>
      <p:sp>
        <p:nvSpPr>
          <p:cNvPr id="9" name="object 14">
            <a:extLst>
              <a:ext uri="{FF2B5EF4-FFF2-40B4-BE49-F238E27FC236}">
                <a16:creationId xmlns:a16="http://schemas.microsoft.com/office/drawing/2014/main" id="{6ECCC3C7-1D32-4F44-A98E-48F8D1956911}"/>
              </a:ext>
            </a:extLst>
          </p:cNvPr>
          <p:cNvSpPr/>
          <p:nvPr/>
        </p:nvSpPr>
        <p:spPr>
          <a:xfrm>
            <a:off x="2042749" y="3298363"/>
            <a:ext cx="2944076" cy="2906966"/>
          </a:xfrm>
          <a:prstGeom prst="rect">
            <a:avLst/>
          </a:prstGeom>
          <a:blipFill>
            <a:blip r:embed="rId5" cstate="print"/>
            <a:stretch>
              <a:fillRect/>
            </a:stretch>
          </a:blipFill>
        </p:spPr>
        <p:txBody>
          <a:bodyPr wrap="square" lIns="0" tIns="0" rIns="0" bIns="0" rtlCol="0"/>
          <a:lstStyle/>
          <a:p>
            <a:endParaRPr sz="3567"/>
          </a:p>
        </p:txBody>
      </p:sp>
      <p:sp>
        <p:nvSpPr>
          <p:cNvPr id="10" name="object 15">
            <a:extLst>
              <a:ext uri="{FF2B5EF4-FFF2-40B4-BE49-F238E27FC236}">
                <a16:creationId xmlns:a16="http://schemas.microsoft.com/office/drawing/2014/main" id="{F9296643-7B55-4A57-82A0-6062B2BFE0B8}"/>
              </a:ext>
            </a:extLst>
          </p:cNvPr>
          <p:cNvSpPr/>
          <p:nvPr/>
        </p:nvSpPr>
        <p:spPr>
          <a:xfrm>
            <a:off x="2042749" y="2045101"/>
            <a:ext cx="2944076" cy="2906966"/>
          </a:xfrm>
          <a:prstGeom prst="rect">
            <a:avLst/>
          </a:prstGeom>
          <a:blipFill>
            <a:blip r:embed="rId4" cstate="print"/>
            <a:stretch>
              <a:fillRect/>
            </a:stretch>
          </a:blipFill>
        </p:spPr>
        <p:txBody>
          <a:bodyPr wrap="square" lIns="0" tIns="0" rIns="0" bIns="0" rtlCol="0"/>
          <a:lstStyle/>
          <a:p>
            <a:endParaRPr sz="3567"/>
          </a:p>
        </p:txBody>
      </p:sp>
      <p:sp>
        <p:nvSpPr>
          <p:cNvPr id="11" name="object 16">
            <a:extLst>
              <a:ext uri="{FF2B5EF4-FFF2-40B4-BE49-F238E27FC236}">
                <a16:creationId xmlns:a16="http://schemas.microsoft.com/office/drawing/2014/main" id="{2655AE0B-4C3E-4DE3-B9CA-99F94834A1E4}"/>
              </a:ext>
            </a:extLst>
          </p:cNvPr>
          <p:cNvSpPr/>
          <p:nvPr/>
        </p:nvSpPr>
        <p:spPr>
          <a:xfrm>
            <a:off x="3291316" y="2779186"/>
            <a:ext cx="2667699" cy="2623657"/>
          </a:xfrm>
          <a:custGeom>
            <a:avLst/>
            <a:gdLst/>
            <a:ahLst/>
            <a:cxnLst/>
            <a:rect l="l" t="t" r="r" b="b"/>
            <a:pathLst>
              <a:path w="1346200" h="1323975">
                <a:moveTo>
                  <a:pt x="695491" y="0"/>
                </a:moveTo>
                <a:lnTo>
                  <a:pt x="650541" y="0"/>
                </a:lnTo>
                <a:lnTo>
                  <a:pt x="605671" y="2932"/>
                </a:lnTo>
                <a:lnTo>
                  <a:pt x="561043" y="8797"/>
                </a:lnTo>
                <a:lnTo>
                  <a:pt x="516818" y="17594"/>
                </a:lnTo>
                <a:lnTo>
                  <a:pt x="473157" y="29324"/>
                </a:lnTo>
                <a:lnTo>
                  <a:pt x="430221" y="43986"/>
                </a:lnTo>
                <a:lnTo>
                  <a:pt x="388171" y="61581"/>
                </a:lnTo>
                <a:lnTo>
                  <a:pt x="347169" y="82108"/>
                </a:lnTo>
                <a:lnTo>
                  <a:pt x="307376" y="105568"/>
                </a:lnTo>
                <a:lnTo>
                  <a:pt x="268952" y="131960"/>
                </a:lnTo>
                <a:lnTo>
                  <a:pt x="232059" y="161284"/>
                </a:lnTo>
                <a:lnTo>
                  <a:pt x="196859" y="193541"/>
                </a:lnTo>
                <a:lnTo>
                  <a:pt x="164049" y="228149"/>
                </a:lnTo>
                <a:lnTo>
                  <a:pt x="134222" y="264420"/>
                </a:lnTo>
                <a:lnTo>
                  <a:pt x="107377" y="302196"/>
                </a:lnTo>
                <a:lnTo>
                  <a:pt x="83515" y="341319"/>
                </a:lnTo>
                <a:lnTo>
                  <a:pt x="62636" y="381630"/>
                </a:lnTo>
                <a:lnTo>
                  <a:pt x="44740" y="422970"/>
                </a:lnTo>
                <a:lnTo>
                  <a:pt x="29827" y="465183"/>
                </a:lnTo>
                <a:lnTo>
                  <a:pt x="17896" y="508108"/>
                </a:lnTo>
                <a:lnTo>
                  <a:pt x="8948" y="551588"/>
                </a:lnTo>
                <a:lnTo>
                  <a:pt x="2982" y="595463"/>
                </a:lnTo>
                <a:lnTo>
                  <a:pt x="0" y="639577"/>
                </a:lnTo>
                <a:lnTo>
                  <a:pt x="0" y="683770"/>
                </a:lnTo>
                <a:lnTo>
                  <a:pt x="2982" y="727883"/>
                </a:lnTo>
                <a:lnTo>
                  <a:pt x="8948" y="771759"/>
                </a:lnTo>
                <a:lnTo>
                  <a:pt x="17896" y="815239"/>
                </a:lnTo>
                <a:lnTo>
                  <a:pt x="29827" y="858164"/>
                </a:lnTo>
                <a:lnTo>
                  <a:pt x="44740" y="900376"/>
                </a:lnTo>
                <a:lnTo>
                  <a:pt x="62636" y="941717"/>
                </a:lnTo>
                <a:lnTo>
                  <a:pt x="83515" y="982028"/>
                </a:lnTo>
                <a:lnTo>
                  <a:pt x="107377" y="1021151"/>
                </a:lnTo>
                <a:lnTo>
                  <a:pt x="134222" y="1058927"/>
                </a:lnTo>
                <a:lnTo>
                  <a:pt x="164049" y="1095198"/>
                </a:lnTo>
                <a:lnTo>
                  <a:pt x="196859" y="1129806"/>
                </a:lnTo>
                <a:lnTo>
                  <a:pt x="232059" y="1162063"/>
                </a:lnTo>
                <a:lnTo>
                  <a:pt x="268952" y="1191387"/>
                </a:lnTo>
                <a:lnTo>
                  <a:pt x="307376" y="1217779"/>
                </a:lnTo>
                <a:lnTo>
                  <a:pt x="347169" y="1241239"/>
                </a:lnTo>
                <a:lnTo>
                  <a:pt x="388171" y="1261766"/>
                </a:lnTo>
                <a:lnTo>
                  <a:pt x="430221" y="1279361"/>
                </a:lnTo>
                <a:lnTo>
                  <a:pt x="473157" y="1294023"/>
                </a:lnTo>
                <a:lnTo>
                  <a:pt x="516818" y="1305753"/>
                </a:lnTo>
                <a:lnTo>
                  <a:pt x="561043" y="1314550"/>
                </a:lnTo>
                <a:lnTo>
                  <a:pt x="605671" y="1320415"/>
                </a:lnTo>
                <a:lnTo>
                  <a:pt x="650541" y="1323347"/>
                </a:lnTo>
                <a:lnTo>
                  <a:pt x="695491" y="1323347"/>
                </a:lnTo>
                <a:lnTo>
                  <a:pt x="740361" y="1320415"/>
                </a:lnTo>
                <a:lnTo>
                  <a:pt x="784989" y="1314550"/>
                </a:lnTo>
                <a:lnTo>
                  <a:pt x="829214" y="1305753"/>
                </a:lnTo>
                <a:lnTo>
                  <a:pt x="872875" y="1294023"/>
                </a:lnTo>
                <a:lnTo>
                  <a:pt x="915811" y="1279361"/>
                </a:lnTo>
                <a:lnTo>
                  <a:pt x="957860" y="1261766"/>
                </a:lnTo>
                <a:lnTo>
                  <a:pt x="998862" y="1241239"/>
                </a:lnTo>
                <a:lnTo>
                  <a:pt x="1038656" y="1217779"/>
                </a:lnTo>
                <a:lnTo>
                  <a:pt x="1077080" y="1191387"/>
                </a:lnTo>
                <a:lnTo>
                  <a:pt x="1113972" y="1162063"/>
                </a:lnTo>
                <a:lnTo>
                  <a:pt x="1149173" y="1129806"/>
                </a:lnTo>
                <a:lnTo>
                  <a:pt x="1181983" y="1095198"/>
                </a:lnTo>
                <a:lnTo>
                  <a:pt x="1211810" y="1058927"/>
                </a:lnTo>
                <a:lnTo>
                  <a:pt x="1238654" y="1021151"/>
                </a:lnTo>
                <a:lnTo>
                  <a:pt x="1262516" y="982028"/>
                </a:lnTo>
                <a:lnTo>
                  <a:pt x="1283395" y="941717"/>
                </a:lnTo>
                <a:lnTo>
                  <a:pt x="1301291" y="900376"/>
                </a:lnTo>
                <a:lnTo>
                  <a:pt x="1316205" y="858164"/>
                </a:lnTo>
                <a:lnTo>
                  <a:pt x="1328135" y="815239"/>
                </a:lnTo>
                <a:lnTo>
                  <a:pt x="1337084" y="771759"/>
                </a:lnTo>
                <a:lnTo>
                  <a:pt x="1343049" y="727883"/>
                </a:lnTo>
                <a:lnTo>
                  <a:pt x="1346032" y="683770"/>
                </a:lnTo>
                <a:lnTo>
                  <a:pt x="1346032" y="639577"/>
                </a:lnTo>
                <a:lnTo>
                  <a:pt x="1343049" y="595463"/>
                </a:lnTo>
                <a:lnTo>
                  <a:pt x="1337084" y="551588"/>
                </a:lnTo>
                <a:lnTo>
                  <a:pt x="1328135" y="508108"/>
                </a:lnTo>
                <a:lnTo>
                  <a:pt x="1316205" y="465183"/>
                </a:lnTo>
                <a:lnTo>
                  <a:pt x="1301291" y="422970"/>
                </a:lnTo>
                <a:lnTo>
                  <a:pt x="1283395" y="381630"/>
                </a:lnTo>
                <a:lnTo>
                  <a:pt x="1262516" y="341319"/>
                </a:lnTo>
                <a:lnTo>
                  <a:pt x="1238654" y="302196"/>
                </a:lnTo>
                <a:lnTo>
                  <a:pt x="1211810" y="264420"/>
                </a:lnTo>
                <a:lnTo>
                  <a:pt x="1181983" y="228149"/>
                </a:lnTo>
                <a:lnTo>
                  <a:pt x="1149173" y="193541"/>
                </a:lnTo>
                <a:lnTo>
                  <a:pt x="1113972" y="161284"/>
                </a:lnTo>
                <a:lnTo>
                  <a:pt x="1077080" y="131960"/>
                </a:lnTo>
                <a:lnTo>
                  <a:pt x="1038656" y="105568"/>
                </a:lnTo>
                <a:lnTo>
                  <a:pt x="998862" y="82108"/>
                </a:lnTo>
                <a:lnTo>
                  <a:pt x="957860" y="61581"/>
                </a:lnTo>
                <a:lnTo>
                  <a:pt x="915811" y="43986"/>
                </a:lnTo>
                <a:lnTo>
                  <a:pt x="872875" y="29324"/>
                </a:lnTo>
                <a:lnTo>
                  <a:pt x="829214" y="17594"/>
                </a:lnTo>
                <a:lnTo>
                  <a:pt x="784989" y="8797"/>
                </a:lnTo>
                <a:lnTo>
                  <a:pt x="740361" y="2932"/>
                </a:lnTo>
                <a:lnTo>
                  <a:pt x="695491" y="0"/>
                </a:lnTo>
                <a:close/>
              </a:path>
            </a:pathLst>
          </a:custGeom>
          <a:solidFill>
            <a:srgbClr val="D6D6D6"/>
          </a:solidFill>
        </p:spPr>
        <p:txBody>
          <a:bodyPr wrap="square" lIns="0" tIns="0" rIns="0" bIns="0" rtlCol="0"/>
          <a:lstStyle/>
          <a:p>
            <a:endParaRPr sz="3567"/>
          </a:p>
        </p:txBody>
      </p:sp>
      <p:sp>
        <p:nvSpPr>
          <p:cNvPr id="12" name="object 17">
            <a:extLst>
              <a:ext uri="{FF2B5EF4-FFF2-40B4-BE49-F238E27FC236}">
                <a16:creationId xmlns:a16="http://schemas.microsoft.com/office/drawing/2014/main" id="{6D41335B-AFF0-4DE0-A7F8-417E16697539}"/>
              </a:ext>
            </a:extLst>
          </p:cNvPr>
          <p:cNvSpPr/>
          <p:nvPr/>
        </p:nvSpPr>
        <p:spPr>
          <a:xfrm>
            <a:off x="3291316" y="2779186"/>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5" y="465183"/>
                </a:lnTo>
                <a:lnTo>
                  <a:pt x="1328135" y="508108"/>
                </a:lnTo>
                <a:lnTo>
                  <a:pt x="1337084" y="551588"/>
                </a:lnTo>
                <a:lnTo>
                  <a:pt x="1343049" y="595463"/>
                </a:lnTo>
                <a:lnTo>
                  <a:pt x="1346032" y="639577"/>
                </a:lnTo>
                <a:lnTo>
                  <a:pt x="1346032" y="683770"/>
                </a:lnTo>
                <a:lnTo>
                  <a:pt x="1343049" y="727883"/>
                </a:lnTo>
                <a:lnTo>
                  <a:pt x="1337084" y="771759"/>
                </a:lnTo>
                <a:lnTo>
                  <a:pt x="1328135" y="815239"/>
                </a:lnTo>
                <a:lnTo>
                  <a:pt x="1316205"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80" y="1191387"/>
                </a:lnTo>
                <a:lnTo>
                  <a:pt x="1038656" y="1217779"/>
                </a:lnTo>
                <a:lnTo>
                  <a:pt x="998862" y="1241239"/>
                </a:lnTo>
                <a:lnTo>
                  <a:pt x="957860" y="1261766"/>
                </a:lnTo>
                <a:lnTo>
                  <a:pt x="915811" y="1279361"/>
                </a:lnTo>
                <a:lnTo>
                  <a:pt x="872875" y="1294023"/>
                </a:lnTo>
                <a:lnTo>
                  <a:pt x="829214" y="1305753"/>
                </a:lnTo>
                <a:lnTo>
                  <a:pt x="784989" y="1314550"/>
                </a:lnTo>
                <a:lnTo>
                  <a:pt x="740361" y="1320415"/>
                </a:lnTo>
                <a:lnTo>
                  <a:pt x="695491" y="1323347"/>
                </a:lnTo>
                <a:lnTo>
                  <a:pt x="650541" y="1323347"/>
                </a:lnTo>
                <a:lnTo>
                  <a:pt x="605671" y="1320415"/>
                </a:lnTo>
                <a:lnTo>
                  <a:pt x="561043" y="1314550"/>
                </a:lnTo>
                <a:lnTo>
                  <a:pt x="516818" y="1305753"/>
                </a:lnTo>
                <a:lnTo>
                  <a:pt x="473157" y="1294023"/>
                </a:lnTo>
                <a:lnTo>
                  <a:pt x="430221" y="1279361"/>
                </a:lnTo>
                <a:lnTo>
                  <a:pt x="388171" y="1261766"/>
                </a:lnTo>
                <a:lnTo>
                  <a:pt x="347169" y="1241239"/>
                </a:lnTo>
                <a:lnTo>
                  <a:pt x="307376" y="1217779"/>
                </a:lnTo>
                <a:lnTo>
                  <a:pt x="268952" y="1191387"/>
                </a:lnTo>
                <a:lnTo>
                  <a:pt x="232059" y="1162063"/>
                </a:lnTo>
                <a:lnTo>
                  <a:pt x="196858" y="1129806"/>
                </a:lnTo>
                <a:lnTo>
                  <a:pt x="164049" y="1095198"/>
                </a:lnTo>
                <a:lnTo>
                  <a:pt x="134222"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2"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1" y="2932"/>
                </a:lnTo>
                <a:lnTo>
                  <a:pt x="784989" y="8797"/>
                </a:lnTo>
                <a:lnTo>
                  <a:pt x="829214" y="17594"/>
                </a:lnTo>
                <a:lnTo>
                  <a:pt x="872875" y="29324"/>
                </a:lnTo>
                <a:lnTo>
                  <a:pt x="915811" y="43986"/>
                </a:lnTo>
                <a:lnTo>
                  <a:pt x="957860" y="61581"/>
                </a:lnTo>
                <a:lnTo>
                  <a:pt x="998862" y="82108"/>
                </a:lnTo>
                <a:lnTo>
                  <a:pt x="1038656" y="105568"/>
                </a:lnTo>
                <a:lnTo>
                  <a:pt x="1077080" y="131960"/>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3" name="object 18">
            <a:extLst>
              <a:ext uri="{FF2B5EF4-FFF2-40B4-BE49-F238E27FC236}">
                <a16:creationId xmlns:a16="http://schemas.microsoft.com/office/drawing/2014/main" id="{4E5C4812-1FB8-4446-AAB2-6C9A78A0E89E}"/>
              </a:ext>
            </a:extLst>
          </p:cNvPr>
          <p:cNvSpPr/>
          <p:nvPr/>
        </p:nvSpPr>
        <p:spPr>
          <a:xfrm>
            <a:off x="3282052" y="1535118"/>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1"/>
                </a:lnTo>
                <a:lnTo>
                  <a:pt x="1316205" y="465183"/>
                </a:lnTo>
                <a:lnTo>
                  <a:pt x="1328136" y="508108"/>
                </a:lnTo>
                <a:lnTo>
                  <a:pt x="1337084" y="551588"/>
                </a:lnTo>
                <a:lnTo>
                  <a:pt x="1343049" y="595464"/>
                </a:lnTo>
                <a:lnTo>
                  <a:pt x="1346032" y="639577"/>
                </a:lnTo>
                <a:lnTo>
                  <a:pt x="1346032" y="683770"/>
                </a:lnTo>
                <a:lnTo>
                  <a:pt x="1343049" y="727883"/>
                </a:lnTo>
                <a:lnTo>
                  <a:pt x="1337084" y="771759"/>
                </a:lnTo>
                <a:lnTo>
                  <a:pt x="1328136" y="815239"/>
                </a:lnTo>
                <a:lnTo>
                  <a:pt x="1316205" y="858164"/>
                </a:lnTo>
                <a:lnTo>
                  <a:pt x="1301291" y="900376"/>
                </a:lnTo>
                <a:lnTo>
                  <a:pt x="1283395" y="941717"/>
                </a:lnTo>
                <a:lnTo>
                  <a:pt x="1262516" y="982028"/>
                </a:lnTo>
                <a:lnTo>
                  <a:pt x="1238654" y="1021151"/>
                </a:lnTo>
                <a:lnTo>
                  <a:pt x="1211810" y="1058927"/>
                </a:lnTo>
                <a:lnTo>
                  <a:pt x="1181983" y="1095198"/>
                </a:lnTo>
                <a:lnTo>
                  <a:pt x="1149173" y="1129805"/>
                </a:lnTo>
                <a:lnTo>
                  <a:pt x="1113972" y="1162062"/>
                </a:lnTo>
                <a:lnTo>
                  <a:pt x="1077079" y="1191387"/>
                </a:lnTo>
                <a:lnTo>
                  <a:pt x="1038656" y="1217779"/>
                </a:lnTo>
                <a:lnTo>
                  <a:pt x="998862" y="1241239"/>
                </a:lnTo>
                <a:lnTo>
                  <a:pt x="957860" y="1261766"/>
                </a:lnTo>
                <a:lnTo>
                  <a:pt x="915810" y="1279360"/>
                </a:lnTo>
                <a:lnTo>
                  <a:pt x="872875" y="1294023"/>
                </a:lnTo>
                <a:lnTo>
                  <a:pt x="829214" y="1305752"/>
                </a:lnTo>
                <a:lnTo>
                  <a:pt x="784988" y="1314550"/>
                </a:lnTo>
                <a:lnTo>
                  <a:pt x="740361" y="1320415"/>
                </a:lnTo>
                <a:lnTo>
                  <a:pt x="695491" y="1323347"/>
                </a:lnTo>
                <a:lnTo>
                  <a:pt x="650541" y="1323347"/>
                </a:lnTo>
                <a:lnTo>
                  <a:pt x="605671" y="1320415"/>
                </a:lnTo>
                <a:lnTo>
                  <a:pt x="561043" y="1314550"/>
                </a:lnTo>
                <a:lnTo>
                  <a:pt x="516818" y="1305752"/>
                </a:lnTo>
                <a:lnTo>
                  <a:pt x="473157" y="1294023"/>
                </a:lnTo>
                <a:lnTo>
                  <a:pt x="430221" y="1279360"/>
                </a:lnTo>
                <a:lnTo>
                  <a:pt x="388172" y="1261766"/>
                </a:lnTo>
                <a:lnTo>
                  <a:pt x="347170" y="1241239"/>
                </a:lnTo>
                <a:lnTo>
                  <a:pt x="307376" y="1217779"/>
                </a:lnTo>
                <a:lnTo>
                  <a:pt x="268952" y="1191387"/>
                </a:lnTo>
                <a:lnTo>
                  <a:pt x="232060" y="1162062"/>
                </a:lnTo>
                <a:lnTo>
                  <a:pt x="196859" y="1129805"/>
                </a:lnTo>
                <a:lnTo>
                  <a:pt x="164049" y="1095198"/>
                </a:lnTo>
                <a:lnTo>
                  <a:pt x="134222" y="1058927"/>
                </a:lnTo>
                <a:lnTo>
                  <a:pt x="107377" y="1021151"/>
                </a:lnTo>
                <a:lnTo>
                  <a:pt x="83516" y="982028"/>
                </a:lnTo>
                <a:lnTo>
                  <a:pt x="62637" y="941717"/>
                </a:lnTo>
                <a:lnTo>
                  <a:pt x="44740" y="900376"/>
                </a:lnTo>
                <a:lnTo>
                  <a:pt x="29827" y="858164"/>
                </a:lnTo>
                <a:lnTo>
                  <a:pt x="17896" y="815239"/>
                </a:lnTo>
                <a:lnTo>
                  <a:pt x="8948" y="771759"/>
                </a:lnTo>
                <a:lnTo>
                  <a:pt x="2982" y="727883"/>
                </a:lnTo>
                <a:lnTo>
                  <a:pt x="0" y="683770"/>
                </a:lnTo>
                <a:lnTo>
                  <a:pt x="0" y="639577"/>
                </a:lnTo>
                <a:lnTo>
                  <a:pt x="2982" y="595464"/>
                </a:lnTo>
                <a:lnTo>
                  <a:pt x="8948" y="551588"/>
                </a:lnTo>
                <a:lnTo>
                  <a:pt x="17896" y="508108"/>
                </a:lnTo>
                <a:lnTo>
                  <a:pt x="29827" y="465183"/>
                </a:lnTo>
                <a:lnTo>
                  <a:pt x="44740" y="422971"/>
                </a:lnTo>
                <a:lnTo>
                  <a:pt x="62637" y="381630"/>
                </a:lnTo>
                <a:lnTo>
                  <a:pt x="83516" y="341319"/>
                </a:lnTo>
                <a:lnTo>
                  <a:pt x="107377" y="302196"/>
                </a:lnTo>
                <a:lnTo>
                  <a:pt x="134222" y="264420"/>
                </a:lnTo>
                <a:lnTo>
                  <a:pt x="164049" y="228149"/>
                </a:lnTo>
                <a:lnTo>
                  <a:pt x="196859" y="193541"/>
                </a:lnTo>
                <a:lnTo>
                  <a:pt x="232060" y="161284"/>
                </a:lnTo>
                <a:lnTo>
                  <a:pt x="268952" y="131960"/>
                </a:lnTo>
                <a:lnTo>
                  <a:pt x="307376" y="105568"/>
                </a:lnTo>
                <a:lnTo>
                  <a:pt x="347170" y="82108"/>
                </a:lnTo>
                <a:lnTo>
                  <a:pt x="388172" y="61581"/>
                </a:lnTo>
                <a:lnTo>
                  <a:pt x="430221" y="43986"/>
                </a:lnTo>
                <a:lnTo>
                  <a:pt x="473157" y="29324"/>
                </a:lnTo>
                <a:lnTo>
                  <a:pt x="516818" y="17594"/>
                </a:lnTo>
                <a:lnTo>
                  <a:pt x="561043" y="8797"/>
                </a:lnTo>
                <a:lnTo>
                  <a:pt x="605671" y="2932"/>
                </a:lnTo>
                <a:lnTo>
                  <a:pt x="650541" y="0"/>
                </a:lnTo>
                <a:lnTo>
                  <a:pt x="695491" y="0"/>
                </a:lnTo>
                <a:lnTo>
                  <a:pt x="740361" y="2932"/>
                </a:lnTo>
                <a:lnTo>
                  <a:pt x="784988" y="8797"/>
                </a:lnTo>
                <a:lnTo>
                  <a:pt x="829214" y="17594"/>
                </a:lnTo>
                <a:lnTo>
                  <a:pt x="872875" y="29324"/>
                </a:lnTo>
                <a:lnTo>
                  <a:pt x="915810" y="43986"/>
                </a:lnTo>
                <a:lnTo>
                  <a:pt x="957860" y="61581"/>
                </a:lnTo>
                <a:lnTo>
                  <a:pt x="998862" y="82108"/>
                </a:lnTo>
                <a:lnTo>
                  <a:pt x="1038656"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4" name="object 19">
            <a:extLst>
              <a:ext uri="{FF2B5EF4-FFF2-40B4-BE49-F238E27FC236}">
                <a16:creationId xmlns:a16="http://schemas.microsoft.com/office/drawing/2014/main" id="{A64BC7F8-30A6-4D8F-8F24-DE644B43BF77}"/>
              </a:ext>
            </a:extLst>
          </p:cNvPr>
          <p:cNvSpPr/>
          <p:nvPr/>
        </p:nvSpPr>
        <p:spPr>
          <a:xfrm>
            <a:off x="4403078" y="2132417"/>
            <a:ext cx="2667699" cy="2623657"/>
          </a:xfrm>
          <a:custGeom>
            <a:avLst/>
            <a:gdLst/>
            <a:ahLst/>
            <a:cxnLst/>
            <a:rect l="l" t="t" r="r" b="b"/>
            <a:pathLst>
              <a:path w="1346200" h="1323975">
                <a:moveTo>
                  <a:pt x="1149173" y="193541"/>
                </a:moveTo>
                <a:lnTo>
                  <a:pt x="1181982" y="228149"/>
                </a:lnTo>
                <a:lnTo>
                  <a:pt x="1211809" y="264420"/>
                </a:lnTo>
                <a:lnTo>
                  <a:pt x="1238654" y="302196"/>
                </a:lnTo>
                <a:lnTo>
                  <a:pt x="1262515" y="341319"/>
                </a:lnTo>
                <a:lnTo>
                  <a:pt x="1283394" y="381630"/>
                </a:lnTo>
                <a:lnTo>
                  <a:pt x="1301291" y="422970"/>
                </a:lnTo>
                <a:lnTo>
                  <a:pt x="1316204" y="465183"/>
                </a:lnTo>
                <a:lnTo>
                  <a:pt x="1328135" y="508108"/>
                </a:lnTo>
                <a:lnTo>
                  <a:pt x="1337083" y="551588"/>
                </a:lnTo>
                <a:lnTo>
                  <a:pt x="1343048" y="595463"/>
                </a:lnTo>
                <a:lnTo>
                  <a:pt x="1346031" y="639577"/>
                </a:lnTo>
                <a:lnTo>
                  <a:pt x="1346031" y="683770"/>
                </a:lnTo>
                <a:lnTo>
                  <a:pt x="1343048" y="727883"/>
                </a:lnTo>
                <a:lnTo>
                  <a:pt x="1337083" y="771759"/>
                </a:lnTo>
                <a:lnTo>
                  <a:pt x="1328135" y="815239"/>
                </a:lnTo>
                <a:lnTo>
                  <a:pt x="1316204" y="858164"/>
                </a:lnTo>
                <a:lnTo>
                  <a:pt x="1301291" y="900376"/>
                </a:lnTo>
                <a:lnTo>
                  <a:pt x="1283394" y="941717"/>
                </a:lnTo>
                <a:lnTo>
                  <a:pt x="1262515" y="982028"/>
                </a:lnTo>
                <a:lnTo>
                  <a:pt x="1238654" y="1021151"/>
                </a:lnTo>
                <a:lnTo>
                  <a:pt x="1211809" y="1058927"/>
                </a:lnTo>
                <a:lnTo>
                  <a:pt x="1181982" y="1095198"/>
                </a:lnTo>
                <a:lnTo>
                  <a:pt x="1149173" y="1129806"/>
                </a:lnTo>
                <a:lnTo>
                  <a:pt x="1113972" y="1162063"/>
                </a:lnTo>
                <a:lnTo>
                  <a:pt x="1077079" y="1191387"/>
                </a:lnTo>
                <a:lnTo>
                  <a:pt x="1038655" y="1217779"/>
                </a:lnTo>
                <a:lnTo>
                  <a:pt x="998862" y="1241238"/>
                </a:lnTo>
                <a:lnTo>
                  <a:pt x="957860" y="1261766"/>
                </a:lnTo>
                <a:lnTo>
                  <a:pt x="915810" y="1279360"/>
                </a:lnTo>
                <a:lnTo>
                  <a:pt x="872874" y="1294022"/>
                </a:lnTo>
                <a:lnTo>
                  <a:pt x="829213" y="1305752"/>
                </a:lnTo>
                <a:lnTo>
                  <a:pt x="784988" y="1314550"/>
                </a:lnTo>
                <a:lnTo>
                  <a:pt x="740360" y="1320414"/>
                </a:lnTo>
                <a:lnTo>
                  <a:pt x="695490" y="1323347"/>
                </a:lnTo>
                <a:lnTo>
                  <a:pt x="650540" y="1323347"/>
                </a:lnTo>
                <a:lnTo>
                  <a:pt x="605671" y="1320414"/>
                </a:lnTo>
                <a:lnTo>
                  <a:pt x="561043" y="1314550"/>
                </a:lnTo>
                <a:lnTo>
                  <a:pt x="516818" y="1305752"/>
                </a:lnTo>
                <a:lnTo>
                  <a:pt x="473156" y="1294022"/>
                </a:lnTo>
                <a:lnTo>
                  <a:pt x="430221" y="1279360"/>
                </a:lnTo>
                <a:lnTo>
                  <a:pt x="388171" y="1261766"/>
                </a:lnTo>
                <a:lnTo>
                  <a:pt x="347169" y="1241238"/>
                </a:lnTo>
                <a:lnTo>
                  <a:pt x="307375" y="1217779"/>
                </a:lnTo>
                <a:lnTo>
                  <a:pt x="268952" y="1191387"/>
                </a:lnTo>
                <a:lnTo>
                  <a:pt x="232059" y="1162063"/>
                </a:lnTo>
                <a:lnTo>
                  <a:pt x="196858" y="1129806"/>
                </a:lnTo>
                <a:lnTo>
                  <a:pt x="164048"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1" y="264420"/>
                </a:lnTo>
                <a:lnTo>
                  <a:pt x="164048" y="228149"/>
                </a:lnTo>
                <a:lnTo>
                  <a:pt x="196858" y="193541"/>
                </a:lnTo>
                <a:lnTo>
                  <a:pt x="232059" y="161284"/>
                </a:lnTo>
                <a:lnTo>
                  <a:pt x="268952" y="131960"/>
                </a:lnTo>
                <a:lnTo>
                  <a:pt x="307375" y="105568"/>
                </a:lnTo>
                <a:lnTo>
                  <a:pt x="347169" y="82108"/>
                </a:lnTo>
                <a:lnTo>
                  <a:pt x="388171" y="61581"/>
                </a:lnTo>
                <a:lnTo>
                  <a:pt x="430221" y="43986"/>
                </a:lnTo>
                <a:lnTo>
                  <a:pt x="473156" y="29324"/>
                </a:lnTo>
                <a:lnTo>
                  <a:pt x="516818" y="17594"/>
                </a:lnTo>
                <a:lnTo>
                  <a:pt x="561043" y="8797"/>
                </a:lnTo>
                <a:lnTo>
                  <a:pt x="605671" y="2932"/>
                </a:lnTo>
                <a:lnTo>
                  <a:pt x="650540" y="0"/>
                </a:lnTo>
                <a:lnTo>
                  <a:pt x="695490" y="0"/>
                </a:lnTo>
                <a:lnTo>
                  <a:pt x="740360" y="2932"/>
                </a:lnTo>
                <a:lnTo>
                  <a:pt x="784988" y="8797"/>
                </a:lnTo>
                <a:lnTo>
                  <a:pt x="829213" y="17594"/>
                </a:lnTo>
                <a:lnTo>
                  <a:pt x="872874" y="29324"/>
                </a:lnTo>
                <a:lnTo>
                  <a:pt x="915810" y="43986"/>
                </a:lnTo>
                <a:lnTo>
                  <a:pt x="957860" y="61581"/>
                </a:lnTo>
                <a:lnTo>
                  <a:pt x="998862" y="82108"/>
                </a:lnTo>
                <a:lnTo>
                  <a:pt x="1038655"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5" name="object 20">
            <a:extLst>
              <a:ext uri="{FF2B5EF4-FFF2-40B4-BE49-F238E27FC236}">
                <a16:creationId xmlns:a16="http://schemas.microsoft.com/office/drawing/2014/main" id="{90740CAA-6969-438B-B7F8-57625F325A34}"/>
              </a:ext>
            </a:extLst>
          </p:cNvPr>
          <p:cNvSpPr/>
          <p:nvPr/>
        </p:nvSpPr>
        <p:spPr>
          <a:xfrm>
            <a:off x="4403078" y="3385679"/>
            <a:ext cx="2667699" cy="2623657"/>
          </a:xfrm>
          <a:custGeom>
            <a:avLst/>
            <a:gdLst/>
            <a:ahLst/>
            <a:cxnLst/>
            <a:rect l="l" t="t" r="r" b="b"/>
            <a:pathLst>
              <a:path w="1346200" h="1323975">
                <a:moveTo>
                  <a:pt x="1149173" y="193541"/>
                </a:moveTo>
                <a:lnTo>
                  <a:pt x="1181982" y="228148"/>
                </a:lnTo>
                <a:lnTo>
                  <a:pt x="1211809" y="264419"/>
                </a:lnTo>
                <a:lnTo>
                  <a:pt x="1238654" y="302195"/>
                </a:lnTo>
                <a:lnTo>
                  <a:pt x="1262515" y="341318"/>
                </a:lnTo>
                <a:lnTo>
                  <a:pt x="1283394" y="381629"/>
                </a:lnTo>
                <a:lnTo>
                  <a:pt x="1301291" y="422970"/>
                </a:lnTo>
                <a:lnTo>
                  <a:pt x="1316204" y="465183"/>
                </a:lnTo>
                <a:lnTo>
                  <a:pt x="1328135" y="508108"/>
                </a:lnTo>
                <a:lnTo>
                  <a:pt x="1337083" y="551588"/>
                </a:lnTo>
                <a:lnTo>
                  <a:pt x="1343048" y="595463"/>
                </a:lnTo>
                <a:lnTo>
                  <a:pt x="1346031" y="639577"/>
                </a:lnTo>
                <a:lnTo>
                  <a:pt x="1346031" y="683770"/>
                </a:lnTo>
                <a:lnTo>
                  <a:pt x="1343048" y="727883"/>
                </a:lnTo>
                <a:lnTo>
                  <a:pt x="1337083" y="771759"/>
                </a:lnTo>
                <a:lnTo>
                  <a:pt x="1328135" y="815239"/>
                </a:lnTo>
                <a:lnTo>
                  <a:pt x="1316204" y="858164"/>
                </a:lnTo>
                <a:lnTo>
                  <a:pt x="1301291" y="900376"/>
                </a:lnTo>
                <a:lnTo>
                  <a:pt x="1283394" y="941717"/>
                </a:lnTo>
                <a:lnTo>
                  <a:pt x="1262515" y="982028"/>
                </a:lnTo>
                <a:lnTo>
                  <a:pt x="1238654" y="1021151"/>
                </a:lnTo>
                <a:lnTo>
                  <a:pt x="1211809" y="1058927"/>
                </a:lnTo>
                <a:lnTo>
                  <a:pt x="1181982" y="1095198"/>
                </a:lnTo>
                <a:lnTo>
                  <a:pt x="1149173" y="1129805"/>
                </a:lnTo>
                <a:lnTo>
                  <a:pt x="1113972" y="1162062"/>
                </a:lnTo>
                <a:lnTo>
                  <a:pt x="1077079" y="1191387"/>
                </a:lnTo>
                <a:lnTo>
                  <a:pt x="1038655" y="1217779"/>
                </a:lnTo>
                <a:lnTo>
                  <a:pt x="998862" y="1241238"/>
                </a:lnTo>
                <a:lnTo>
                  <a:pt x="957860" y="1261765"/>
                </a:lnTo>
                <a:lnTo>
                  <a:pt x="915810" y="1279360"/>
                </a:lnTo>
                <a:lnTo>
                  <a:pt x="872874" y="1294022"/>
                </a:lnTo>
                <a:lnTo>
                  <a:pt x="829213" y="1305752"/>
                </a:lnTo>
                <a:lnTo>
                  <a:pt x="784988" y="1314550"/>
                </a:lnTo>
                <a:lnTo>
                  <a:pt x="740360" y="1320414"/>
                </a:lnTo>
                <a:lnTo>
                  <a:pt x="695490" y="1323347"/>
                </a:lnTo>
                <a:lnTo>
                  <a:pt x="650540" y="1323347"/>
                </a:lnTo>
                <a:lnTo>
                  <a:pt x="605671" y="1320414"/>
                </a:lnTo>
                <a:lnTo>
                  <a:pt x="561043" y="1314550"/>
                </a:lnTo>
                <a:lnTo>
                  <a:pt x="516818" y="1305752"/>
                </a:lnTo>
                <a:lnTo>
                  <a:pt x="473156" y="1294022"/>
                </a:lnTo>
                <a:lnTo>
                  <a:pt x="430221" y="1279360"/>
                </a:lnTo>
                <a:lnTo>
                  <a:pt x="388171" y="1261765"/>
                </a:lnTo>
                <a:lnTo>
                  <a:pt x="347169" y="1241238"/>
                </a:lnTo>
                <a:lnTo>
                  <a:pt x="307375" y="1217779"/>
                </a:lnTo>
                <a:lnTo>
                  <a:pt x="268952" y="1191387"/>
                </a:lnTo>
                <a:lnTo>
                  <a:pt x="232059" y="1162062"/>
                </a:lnTo>
                <a:lnTo>
                  <a:pt x="196858" y="1129805"/>
                </a:lnTo>
                <a:lnTo>
                  <a:pt x="164048"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29"/>
                </a:lnTo>
                <a:lnTo>
                  <a:pt x="83515" y="341318"/>
                </a:lnTo>
                <a:lnTo>
                  <a:pt x="107377" y="302195"/>
                </a:lnTo>
                <a:lnTo>
                  <a:pt x="134221" y="264419"/>
                </a:lnTo>
                <a:lnTo>
                  <a:pt x="164048" y="228148"/>
                </a:lnTo>
                <a:lnTo>
                  <a:pt x="196858" y="193541"/>
                </a:lnTo>
                <a:lnTo>
                  <a:pt x="232059" y="161284"/>
                </a:lnTo>
                <a:lnTo>
                  <a:pt x="268952" y="131959"/>
                </a:lnTo>
                <a:lnTo>
                  <a:pt x="307375" y="105567"/>
                </a:lnTo>
                <a:lnTo>
                  <a:pt x="347169" y="82108"/>
                </a:lnTo>
                <a:lnTo>
                  <a:pt x="388171" y="61581"/>
                </a:lnTo>
                <a:lnTo>
                  <a:pt x="430221" y="43986"/>
                </a:lnTo>
                <a:lnTo>
                  <a:pt x="473156" y="29324"/>
                </a:lnTo>
                <a:lnTo>
                  <a:pt x="516818" y="17594"/>
                </a:lnTo>
                <a:lnTo>
                  <a:pt x="561043" y="8797"/>
                </a:lnTo>
                <a:lnTo>
                  <a:pt x="605671" y="2932"/>
                </a:lnTo>
                <a:lnTo>
                  <a:pt x="650540" y="0"/>
                </a:lnTo>
                <a:lnTo>
                  <a:pt x="695490" y="0"/>
                </a:lnTo>
                <a:lnTo>
                  <a:pt x="740360" y="2932"/>
                </a:lnTo>
                <a:lnTo>
                  <a:pt x="784988" y="8797"/>
                </a:lnTo>
                <a:lnTo>
                  <a:pt x="829213" y="17594"/>
                </a:lnTo>
                <a:lnTo>
                  <a:pt x="872874" y="29324"/>
                </a:lnTo>
                <a:lnTo>
                  <a:pt x="915810" y="43986"/>
                </a:lnTo>
                <a:lnTo>
                  <a:pt x="957860" y="61581"/>
                </a:lnTo>
                <a:lnTo>
                  <a:pt x="998862" y="82108"/>
                </a:lnTo>
                <a:lnTo>
                  <a:pt x="1038655" y="105567"/>
                </a:lnTo>
                <a:lnTo>
                  <a:pt x="1077079" y="131959"/>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6" name="object 21">
            <a:extLst>
              <a:ext uri="{FF2B5EF4-FFF2-40B4-BE49-F238E27FC236}">
                <a16:creationId xmlns:a16="http://schemas.microsoft.com/office/drawing/2014/main" id="{63AC8489-8389-4065-8139-EC8ECF6E7A79}"/>
              </a:ext>
            </a:extLst>
          </p:cNvPr>
          <p:cNvSpPr/>
          <p:nvPr/>
        </p:nvSpPr>
        <p:spPr>
          <a:xfrm>
            <a:off x="3291316" y="3982980"/>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5" y="465183"/>
                </a:lnTo>
                <a:lnTo>
                  <a:pt x="1328135" y="508108"/>
                </a:lnTo>
                <a:lnTo>
                  <a:pt x="1337084" y="551588"/>
                </a:lnTo>
                <a:lnTo>
                  <a:pt x="1343049" y="595463"/>
                </a:lnTo>
                <a:lnTo>
                  <a:pt x="1346032" y="639577"/>
                </a:lnTo>
                <a:lnTo>
                  <a:pt x="1346032" y="683770"/>
                </a:lnTo>
                <a:lnTo>
                  <a:pt x="1343049" y="727883"/>
                </a:lnTo>
                <a:lnTo>
                  <a:pt x="1337084" y="771759"/>
                </a:lnTo>
                <a:lnTo>
                  <a:pt x="1328135" y="815239"/>
                </a:lnTo>
                <a:lnTo>
                  <a:pt x="1316205"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80" y="1191387"/>
                </a:lnTo>
                <a:lnTo>
                  <a:pt x="1038656" y="1217779"/>
                </a:lnTo>
                <a:lnTo>
                  <a:pt x="998862" y="1241239"/>
                </a:lnTo>
                <a:lnTo>
                  <a:pt x="957860" y="1261766"/>
                </a:lnTo>
                <a:lnTo>
                  <a:pt x="915811" y="1279361"/>
                </a:lnTo>
                <a:lnTo>
                  <a:pt x="872875" y="1294023"/>
                </a:lnTo>
                <a:lnTo>
                  <a:pt x="829214" y="1305753"/>
                </a:lnTo>
                <a:lnTo>
                  <a:pt x="784989" y="1314550"/>
                </a:lnTo>
                <a:lnTo>
                  <a:pt x="740361" y="1320415"/>
                </a:lnTo>
                <a:lnTo>
                  <a:pt x="695491" y="1323347"/>
                </a:lnTo>
                <a:lnTo>
                  <a:pt x="650541" y="1323347"/>
                </a:lnTo>
                <a:lnTo>
                  <a:pt x="605671" y="1320415"/>
                </a:lnTo>
                <a:lnTo>
                  <a:pt x="561043" y="1314550"/>
                </a:lnTo>
                <a:lnTo>
                  <a:pt x="516818" y="1305753"/>
                </a:lnTo>
                <a:lnTo>
                  <a:pt x="473157" y="1294023"/>
                </a:lnTo>
                <a:lnTo>
                  <a:pt x="430221" y="1279361"/>
                </a:lnTo>
                <a:lnTo>
                  <a:pt x="388171" y="1261766"/>
                </a:lnTo>
                <a:lnTo>
                  <a:pt x="347169" y="1241239"/>
                </a:lnTo>
                <a:lnTo>
                  <a:pt x="307376" y="1217779"/>
                </a:lnTo>
                <a:lnTo>
                  <a:pt x="268952" y="1191387"/>
                </a:lnTo>
                <a:lnTo>
                  <a:pt x="232059" y="1162063"/>
                </a:lnTo>
                <a:lnTo>
                  <a:pt x="196858" y="1129806"/>
                </a:lnTo>
                <a:lnTo>
                  <a:pt x="164049" y="1095198"/>
                </a:lnTo>
                <a:lnTo>
                  <a:pt x="134222"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2"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1" y="2932"/>
                </a:lnTo>
                <a:lnTo>
                  <a:pt x="784989" y="8797"/>
                </a:lnTo>
                <a:lnTo>
                  <a:pt x="829214" y="17594"/>
                </a:lnTo>
                <a:lnTo>
                  <a:pt x="872875" y="29324"/>
                </a:lnTo>
                <a:lnTo>
                  <a:pt x="915811" y="43986"/>
                </a:lnTo>
                <a:lnTo>
                  <a:pt x="957860" y="61581"/>
                </a:lnTo>
                <a:lnTo>
                  <a:pt x="998862" y="82108"/>
                </a:lnTo>
                <a:lnTo>
                  <a:pt x="1038656" y="105568"/>
                </a:lnTo>
                <a:lnTo>
                  <a:pt x="1077080" y="131960"/>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7" name="object 22">
            <a:extLst>
              <a:ext uri="{FF2B5EF4-FFF2-40B4-BE49-F238E27FC236}">
                <a16:creationId xmlns:a16="http://schemas.microsoft.com/office/drawing/2014/main" id="{29C1C489-BE62-4CD2-B289-464996DC7301}"/>
              </a:ext>
            </a:extLst>
          </p:cNvPr>
          <p:cNvSpPr/>
          <p:nvPr/>
        </p:nvSpPr>
        <p:spPr>
          <a:xfrm>
            <a:off x="2179556" y="3385679"/>
            <a:ext cx="2667699" cy="2623657"/>
          </a:xfrm>
          <a:custGeom>
            <a:avLst/>
            <a:gdLst/>
            <a:ahLst/>
            <a:cxnLst/>
            <a:rect l="l" t="t" r="r" b="b"/>
            <a:pathLst>
              <a:path w="1346200" h="1323975">
                <a:moveTo>
                  <a:pt x="1149173" y="193541"/>
                </a:moveTo>
                <a:lnTo>
                  <a:pt x="1181983" y="228148"/>
                </a:lnTo>
                <a:lnTo>
                  <a:pt x="1211810" y="264419"/>
                </a:lnTo>
                <a:lnTo>
                  <a:pt x="1238654" y="302195"/>
                </a:lnTo>
                <a:lnTo>
                  <a:pt x="1262516" y="341318"/>
                </a:lnTo>
                <a:lnTo>
                  <a:pt x="1283395" y="381629"/>
                </a:lnTo>
                <a:lnTo>
                  <a:pt x="1301291" y="422970"/>
                </a:lnTo>
                <a:lnTo>
                  <a:pt x="1316204" y="465183"/>
                </a:lnTo>
                <a:lnTo>
                  <a:pt x="1328135" y="508108"/>
                </a:lnTo>
                <a:lnTo>
                  <a:pt x="1337083" y="551588"/>
                </a:lnTo>
                <a:lnTo>
                  <a:pt x="1343049" y="595463"/>
                </a:lnTo>
                <a:lnTo>
                  <a:pt x="1346031" y="639577"/>
                </a:lnTo>
                <a:lnTo>
                  <a:pt x="1346031" y="683770"/>
                </a:lnTo>
                <a:lnTo>
                  <a:pt x="1343049" y="727883"/>
                </a:lnTo>
                <a:lnTo>
                  <a:pt x="1337083" y="771759"/>
                </a:lnTo>
                <a:lnTo>
                  <a:pt x="1328135" y="815239"/>
                </a:lnTo>
                <a:lnTo>
                  <a:pt x="1316204" y="858164"/>
                </a:lnTo>
                <a:lnTo>
                  <a:pt x="1301291" y="900376"/>
                </a:lnTo>
                <a:lnTo>
                  <a:pt x="1283395" y="941717"/>
                </a:lnTo>
                <a:lnTo>
                  <a:pt x="1262516" y="982028"/>
                </a:lnTo>
                <a:lnTo>
                  <a:pt x="1238654" y="1021151"/>
                </a:lnTo>
                <a:lnTo>
                  <a:pt x="1211810" y="1058927"/>
                </a:lnTo>
                <a:lnTo>
                  <a:pt x="1181983" y="1095198"/>
                </a:lnTo>
                <a:lnTo>
                  <a:pt x="1149173" y="1129805"/>
                </a:lnTo>
                <a:lnTo>
                  <a:pt x="1113972" y="1162062"/>
                </a:lnTo>
                <a:lnTo>
                  <a:pt x="1077079" y="1191387"/>
                </a:lnTo>
                <a:lnTo>
                  <a:pt x="1038656" y="1217779"/>
                </a:lnTo>
                <a:lnTo>
                  <a:pt x="998862" y="1241238"/>
                </a:lnTo>
                <a:lnTo>
                  <a:pt x="957860" y="1261765"/>
                </a:lnTo>
                <a:lnTo>
                  <a:pt x="915810" y="1279360"/>
                </a:lnTo>
                <a:lnTo>
                  <a:pt x="872875" y="1294022"/>
                </a:lnTo>
                <a:lnTo>
                  <a:pt x="829213" y="1305752"/>
                </a:lnTo>
                <a:lnTo>
                  <a:pt x="784988" y="1314550"/>
                </a:lnTo>
                <a:lnTo>
                  <a:pt x="740360" y="1320414"/>
                </a:lnTo>
                <a:lnTo>
                  <a:pt x="695491" y="1323347"/>
                </a:lnTo>
                <a:lnTo>
                  <a:pt x="650541" y="1323347"/>
                </a:lnTo>
                <a:lnTo>
                  <a:pt x="605671" y="1320414"/>
                </a:lnTo>
                <a:lnTo>
                  <a:pt x="561043" y="1314550"/>
                </a:lnTo>
                <a:lnTo>
                  <a:pt x="516818" y="1305752"/>
                </a:lnTo>
                <a:lnTo>
                  <a:pt x="473157" y="1294022"/>
                </a:lnTo>
                <a:lnTo>
                  <a:pt x="430221" y="1279360"/>
                </a:lnTo>
                <a:lnTo>
                  <a:pt x="388171" y="1261765"/>
                </a:lnTo>
                <a:lnTo>
                  <a:pt x="347169" y="1241238"/>
                </a:lnTo>
                <a:lnTo>
                  <a:pt x="307376" y="1217779"/>
                </a:lnTo>
                <a:lnTo>
                  <a:pt x="268952" y="1191387"/>
                </a:lnTo>
                <a:lnTo>
                  <a:pt x="232059" y="1162062"/>
                </a:lnTo>
                <a:lnTo>
                  <a:pt x="196858" y="1129805"/>
                </a:lnTo>
                <a:lnTo>
                  <a:pt x="164049"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29"/>
                </a:lnTo>
                <a:lnTo>
                  <a:pt x="83515" y="341318"/>
                </a:lnTo>
                <a:lnTo>
                  <a:pt x="107377" y="302195"/>
                </a:lnTo>
                <a:lnTo>
                  <a:pt x="134221" y="264419"/>
                </a:lnTo>
                <a:lnTo>
                  <a:pt x="164049" y="228148"/>
                </a:lnTo>
                <a:lnTo>
                  <a:pt x="196858" y="193541"/>
                </a:lnTo>
                <a:lnTo>
                  <a:pt x="232059" y="161284"/>
                </a:lnTo>
                <a:lnTo>
                  <a:pt x="268952" y="131959"/>
                </a:lnTo>
                <a:lnTo>
                  <a:pt x="307376" y="105567"/>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0" y="2932"/>
                </a:lnTo>
                <a:lnTo>
                  <a:pt x="784988" y="8797"/>
                </a:lnTo>
                <a:lnTo>
                  <a:pt x="829213" y="17594"/>
                </a:lnTo>
                <a:lnTo>
                  <a:pt x="872875" y="29324"/>
                </a:lnTo>
                <a:lnTo>
                  <a:pt x="915810" y="43986"/>
                </a:lnTo>
                <a:lnTo>
                  <a:pt x="957860" y="61581"/>
                </a:lnTo>
                <a:lnTo>
                  <a:pt x="998862" y="82108"/>
                </a:lnTo>
                <a:lnTo>
                  <a:pt x="1038656" y="105567"/>
                </a:lnTo>
                <a:lnTo>
                  <a:pt x="1077079" y="131959"/>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8" name="object 23">
            <a:extLst>
              <a:ext uri="{FF2B5EF4-FFF2-40B4-BE49-F238E27FC236}">
                <a16:creationId xmlns:a16="http://schemas.microsoft.com/office/drawing/2014/main" id="{EC17A5D1-6F7A-4E4D-BBEE-6C416293BBBE}"/>
              </a:ext>
            </a:extLst>
          </p:cNvPr>
          <p:cNvSpPr/>
          <p:nvPr/>
        </p:nvSpPr>
        <p:spPr>
          <a:xfrm>
            <a:off x="2179556" y="2132417"/>
            <a:ext cx="2667699" cy="2623657"/>
          </a:xfrm>
          <a:custGeom>
            <a:avLst/>
            <a:gdLst/>
            <a:ahLst/>
            <a:cxnLst/>
            <a:rect l="l" t="t" r="r" b="b"/>
            <a:pathLst>
              <a:path w="1346200" h="1323975">
                <a:moveTo>
                  <a:pt x="1149173" y="193541"/>
                </a:moveTo>
                <a:lnTo>
                  <a:pt x="1181983" y="228149"/>
                </a:lnTo>
                <a:lnTo>
                  <a:pt x="1211810" y="264420"/>
                </a:lnTo>
                <a:lnTo>
                  <a:pt x="1238654" y="302196"/>
                </a:lnTo>
                <a:lnTo>
                  <a:pt x="1262516" y="341319"/>
                </a:lnTo>
                <a:lnTo>
                  <a:pt x="1283395" y="381630"/>
                </a:lnTo>
                <a:lnTo>
                  <a:pt x="1301291" y="422970"/>
                </a:lnTo>
                <a:lnTo>
                  <a:pt x="1316204" y="465183"/>
                </a:lnTo>
                <a:lnTo>
                  <a:pt x="1328135" y="508108"/>
                </a:lnTo>
                <a:lnTo>
                  <a:pt x="1337083" y="551588"/>
                </a:lnTo>
                <a:lnTo>
                  <a:pt x="1343049" y="595463"/>
                </a:lnTo>
                <a:lnTo>
                  <a:pt x="1346031" y="639577"/>
                </a:lnTo>
                <a:lnTo>
                  <a:pt x="1346031" y="683770"/>
                </a:lnTo>
                <a:lnTo>
                  <a:pt x="1343049" y="727883"/>
                </a:lnTo>
                <a:lnTo>
                  <a:pt x="1337083" y="771759"/>
                </a:lnTo>
                <a:lnTo>
                  <a:pt x="1328135" y="815239"/>
                </a:lnTo>
                <a:lnTo>
                  <a:pt x="1316204" y="858164"/>
                </a:lnTo>
                <a:lnTo>
                  <a:pt x="1301291" y="900376"/>
                </a:lnTo>
                <a:lnTo>
                  <a:pt x="1283395" y="941717"/>
                </a:lnTo>
                <a:lnTo>
                  <a:pt x="1262516" y="982028"/>
                </a:lnTo>
                <a:lnTo>
                  <a:pt x="1238654" y="1021151"/>
                </a:lnTo>
                <a:lnTo>
                  <a:pt x="1211810" y="1058927"/>
                </a:lnTo>
                <a:lnTo>
                  <a:pt x="1181983" y="1095198"/>
                </a:lnTo>
                <a:lnTo>
                  <a:pt x="1149173" y="1129806"/>
                </a:lnTo>
                <a:lnTo>
                  <a:pt x="1113972" y="1162063"/>
                </a:lnTo>
                <a:lnTo>
                  <a:pt x="1077079" y="1191387"/>
                </a:lnTo>
                <a:lnTo>
                  <a:pt x="1038656" y="1217779"/>
                </a:lnTo>
                <a:lnTo>
                  <a:pt x="998862" y="1241238"/>
                </a:lnTo>
                <a:lnTo>
                  <a:pt x="957860" y="1261766"/>
                </a:lnTo>
                <a:lnTo>
                  <a:pt x="915810" y="1279360"/>
                </a:lnTo>
                <a:lnTo>
                  <a:pt x="872875" y="1294022"/>
                </a:lnTo>
                <a:lnTo>
                  <a:pt x="829213" y="1305752"/>
                </a:lnTo>
                <a:lnTo>
                  <a:pt x="784988" y="1314550"/>
                </a:lnTo>
                <a:lnTo>
                  <a:pt x="740360" y="1320414"/>
                </a:lnTo>
                <a:lnTo>
                  <a:pt x="695491" y="1323347"/>
                </a:lnTo>
                <a:lnTo>
                  <a:pt x="650541" y="1323347"/>
                </a:lnTo>
                <a:lnTo>
                  <a:pt x="605671" y="1320414"/>
                </a:lnTo>
                <a:lnTo>
                  <a:pt x="561043" y="1314550"/>
                </a:lnTo>
                <a:lnTo>
                  <a:pt x="516818" y="1305752"/>
                </a:lnTo>
                <a:lnTo>
                  <a:pt x="473157" y="1294022"/>
                </a:lnTo>
                <a:lnTo>
                  <a:pt x="430221" y="1279360"/>
                </a:lnTo>
                <a:lnTo>
                  <a:pt x="388171" y="1261766"/>
                </a:lnTo>
                <a:lnTo>
                  <a:pt x="347169" y="1241238"/>
                </a:lnTo>
                <a:lnTo>
                  <a:pt x="307376" y="1217779"/>
                </a:lnTo>
                <a:lnTo>
                  <a:pt x="268952" y="1191387"/>
                </a:lnTo>
                <a:lnTo>
                  <a:pt x="232059" y="1162063"/>
                </a:lnTo>
                <a:lnTo>
                  <a:pt x="196858" y="1129806"/>
                </a:lnTo>
                <a:lnTo>
                  <a:pt x="164049" y="1095198"/>
                </a:lnTo>
                <a:lnTo>
                  <a:pt x="134221" y="1058927"/>
                </a:lnTo>
                <a:lnTo>
                  <a:pt x="107377" y="1021151"/>
                </a:lnTo>
                <a:lnTo>
                  <a:pt x="83515" y="982028"/>
                </a:lnTo>
                <a:lnTo>
                  <a:pt x="62636" y="941717"/>
                </a:lnTo>
                <a:lnTo>
                  <a:pt x="44740" y="900376"/>
                </a:lnTo>
                <a:lnTo>
                  <a:pt x="29827" y="858164"/>
                </a:lnTo>
                <a:lnTo>
                  <a:pt x="17896" y="815239"/>
                </a:lnTo>
                <a:lnTo>
                  <a:pt x="8948" y="771759"/>
                </a:lnTo>
                <a:lnTo>
                  <a:pt x="2982" y="727883"/>
                </a:lnTo>
                <a:lnTo>
                  <a:pt x="0" y="683770"/>
                </a:lnTo>
                <a:lnTo>
                  <a:pt x="0" y="639577"/>
                </a:lnTo>
                <a:lnTo>
                  <a:pt x="2982" y="595463"/>
                </a:lnTo>
                <a:lnTo>
                  <a:pt x="8948" y="551588"/>
                </a:lnTo>
                <a:lnTo>
                  <a:pt x="17896" y="508108"/>
                </a:lnTo>
                <a:lnTo>
                  <a:pt x="29827" y="465183"/>
                </a:lnTo>
                <a:lnTo>
                  <a:pt x="44740" y="422970"/>
                </a:lnTo>
                <a:lnTo>
                  <a:pt x="62636" y="381630"/>
                </a:lnTo>
                <a:lnTo>
                  <a:pt x="83515" y="341319"/>
                </a:lnTo>
                <a:lnTo>
                  <a:pt x="107377" y="302196"/>
                </a:lnTo>
                <a:lnTo>
                  <a:pt x="134221" y="264420"/>
                </a:lnTo>
                <a:lnTo>
                  <a:pt x="164049" y="228149"/>
                </a:lnTo>
                <a:lnTo>
                  <a:pt x="196858" y="193541"/>
                </a:lnTo>
                <a:lnTo>
                  <a:pt x="232059" y="161284"/>
                </a:lnTo>
                <a:lnTo>
                  <a:pt x="268952" y="131960"/>
                </a:lnTo>
                <a:lnTo>
                  <a:pt x="307376" y="105568"/>
                </a:lnTo>
                <a:lnTo>
                  <a:pt x="347169" y="82108"/>
                </a:lnTo>
                <a:lnTo>
                  <a:pt x="388171" y="61581"/>
                </a:lnTo>
                <a:lnTo>
                  <a:pt x="430221" y="43986"/>
                </a:lnTo>
                <a:lnTo>
                  <a:pt x="473157" y="29324"/>
                </a:lnTo>
                <a:lnTo>
                  <a:pt x="516818" y="17594"/>
                </a:lnTo>
                <a:lnTo>
                  <a:pt x="561043" y="8797"/>
                </a:lnTo>
                <a:lnTo>
                  <a:pt x="605671" y="2932"/>
                </a:lnTo>
                <a:lnTo>
                  <a:pt x="650541" y="0"/>
                </a:lnTo>
                <a:lnTo>
                  <a:pt x="695491" y="0"/>
                </a:lnTo>
                <a:lnTo>
                  <a:pt x="740360" y="2932"/>
                </a:lnTo>
                <a:lnTo>
                  <a:pt x="784988" y="8797"/>
                </a:lnTo>
                <a:lnTo>
                  <a:pt x="829213" y="17594"/>
                </a:lnTo>
                <a:lnTo>
                  <a:pt x="872875" y="29324"/>
                </a:lnTo>
                <a:lnTo>
                  <a:pt x="915810" y="43986"/>
                </a:lnTo>
                <a:lnTo>
                  <a:pt x="957860" y="61581"/>
                </a:lnTo>
                <a:lnTo>
                  <a:pt x="998862" y="82108"/>
                </a:lnTo>
                <a:lnTo>
                  <a:pt x="1038656" y="105568"/>
                </a:lnTo>
                <a:lnTo>
                  <a:pt x="1077079" y="131960"/>
                </a:lnTo>
                <a:lnTo>
                  <a:pt x="1113972" y="161284"/>
                </a:lnTo>
                <a:lnTo>
                  <a:pt x="1149173" y="193541"/>
                </a:lnTo>
              </a:path>
            </a:pathLst>
          </a:custGeom>
          <a:ln w="12484">
            <a:solidFill>
              <a:srgbClr val="9A9A9A"/>
            </a:solidFill>
          </a:ln>
        </p:spPr>
        <p:txBody>
          <a:bodyPr wrap="square" lIns="0" tIns="0" rIns="0" bIns="0" rtlCol="0"/>
          <a:lstStyle/>
          <a:p>
            <a:endParaRPr sz="3567"/>
          </a:p>
        </p:txBody>
      </p:sp>
      <p:sp>
        <p:nvSpPr>
          <p:cNvPr id="19" name="object 24">
            <a:extLst>
              <a:ext uri="{FF2B5EF4-FFF2-40B4-BE49-F238E27FC236}">
                <a16:creationId xmlns:a16="http://schemas.microsoft.com/office/drawing/2014/main" id="{532A0F0A-CD7D-4A21-922A-344A92289C6B}"/>
              </a:ext>
            </a:extLst>
          </p:cNvPr>
          <p:cNvSpPr txBox="1"/>
          <p:nvPr/>
        </p:nvSpPr>
        <p:spPr>
          <a:xfrm>
            <a:off x="3941968" y="1746277"/>
            <a:ext cx="1353983" cy="203316"/>
          </a:xfrm>
          <a:prstGeom prst="rect">
            <a:avLst/>
          </a:prstGeom>
        </p:spPr>
        <p:txBody>
          <a:bodyPr vert="horz" wrap="square" lIns="0" tIns="35234" rIns="0" bIns="0" rtlCol="0">
            <a:spAutoFit/>
          </a:bodyPr>
          <a:lstStyle/>
          <a:p>
            <a:pPr marL="25168">
              <a:spcBef>
                <a:spcPts val="277"/>
              </a:spcBef>
            </a:pPr>
            <a:r>
              <a:rPr sz="1090" b="1" spc="30">
                <a:latin typeface="Helvetica"/>
                <a:cs typeface="Helvetica"/>
              </a:rPr>
              <a:t>Computer</a:t>
            </a:r>
            <a:r>
              <a:rPr sz="1090" b="1" spc="-79">
                <a:latin typeface="Helvetica"/>
                <a:cs typeface="Helvetica"/>
              </a:rPr>
              <a:t> </a:t>
            </a:r>
            <a:r>
              <a:rPr sz="1090" b="1" spc="30">
                <a:latin typeface="Helvetica"/>
                <a:cs typeface="Helvetica"/>
              </a:rPr>
              <a:t>Science</a:t>
            </a:r>
            <a:endParaRPr sz="1090">
              <a:latin typeface="Helvetica"/>
              <a:cs typeface="Helvetica"/>
            </a:endParaRPr>
          </a:p>
        </p:txBody>
      </p:sp>
      <p:sp>
        <p:nvSpPr>
          <p:cNvPr id="20" name="object 25">
            <a:extLst>
              <a:ext uri="{FF2B5EF4-FFF2-40B4-BE49-F238E27FC236}">
                <a16:creationId xmlns:a16="http://schemas.microsoft.com/office/drawing/2014/main" id="{575D4BC5-8E02-4A8B-B2D2-FFDCBBF8BC74}"/>
              </a:ext>
            </a:extLst>
          </p:cNvPr>
          <p:cNvSpPr txBox="1"/>
          <p:nvPr/>
        </p:nvSpPr>
        <p:spPr>
          <a:xfrm>
            <a:off x="4197684" y="6226712"/>
            <a:ext cx="843094" cy="203316"/>
          </a:xfrm>
          <a:prstGeom prst="rect">
            <a:avLst/>
          </a:prstGeom>
        </p:spPr>
        <p:txBody>
          <a:bodyPr vert="horz" wrap="square" lIns="0" tIns="35234" rIns="0" bIns="0" rtlCol="0">
            <a:spAutoFit/>
          </a:bodyPr>
          <a:lstStyle/>
          <a:p>
            <a:pPr marL="25168">
              <a:spcBef>
                <a:spcPts val="277"/>
              </a:spcBef>
            </a:pPr>
            <a:r>
              <a:rPr sz="1090" b="1" spc="30">
                <a:latin typeface="Helvetica"/>
                <a:cs typeface="Helvetica"/>
              </a:rPr>
              <a:t>Ec</a:t>
            </a:r>
            <a:r>
              <a:rPr sz="1090" b="1" spc="20">
                <a:latin typeface="Helvetica"/>
                <a:cs typeface="Helvetica"/>
              </a:rPr>
              <a:t>ono</a:t>
            </a:r>
            <a:r>
              <a:rPr sz="1090" b="1" spc="59">
                <a:latin typeface="Helvetica"/>
                <a:cs typeface="Helvetica"/>
              </a:rPr>
              <a:t>m</a:t>
            </a:r>
            <a:r>
              <a:rPr sz="1090" b="1">
                <a:latin typeface="Helvetica"/>
                <a:cs typeface="Helvetica"/>
              </a:rPr>
              <a:t>i</a:t>
            </a:r>
            <a:r>
              <a:rPr sz="1090" b="1" spc="30">
                <a:latin typeface="Helvetica"/>
                <a:cs typeface="Helvetica"/>
              </a:rPr>
              <a:t>cs</a:t>
            </a:r>
            <a:endParaRPr sz="1090">
              <a:latin typeface="Helvetica"/>
              <a:cs typeface="Helvetica"/>
            </a:endParaRPr>
          </a:p>
        </p:txBody>
      </p:sp>
      <p:sp>
        <p:nvSpPr>
          <p:cNvPr id="21" name="object 26">
            <a:extLst>
              <a:ext uri="{FF2B5EF4-FFF2-40B4-BE49-F238E27FC236}">
                <a16:creationId xmlns:a16="http://schemas.microsoft.com/office/drawing/2014/main" id="{81CDA6DC-DE36-4D57-8BC8-0D3B43364DD1}"/>
              </a:ext>
            </a:extLst>
          </p:cNvPr>
          <p:cNvSpPr txBox="1"/>
          <p:nvPr/>
        </p:nvSpPr>
        <p:spPr>
          <a:xfrm>
            <a:off x="2346416" y="4785227"/>
            <a:ext cx="950053" cy="203316"/>
          </a:xfrm>
          <a:prstGeom prst="rect">
            <a:avLst/>
          </a:prstGeom>
        </p:spPr>
        <p:txBody>
          <a:bodyPr vert="horz" wrap="square" lIns="0" tIns="35234" rIns="0" bIns="0" rtlCol="0">
            <a:spAutoFit/>
          </a:bodyPr>
          <a:lstStyle/>
          <a:p>
            <a:pPr marL="25168">
              <a:spcBef>
                <a:spcPts val="277"/>
              </a:spcBef>
            </a:pPr>
            <a:r>
              <a:rPr sz="1090" b="1" spc="30">
                <a:latin typeface="Helvetica"/>
                <a:cs typeface="Helvetica"/>
              </a:rPr>
              <a:t>Mat</a:t>
            </a:r>
            <a:r>
              <a:rPr sz="1090" b="1" spc="20">
                <a:latin typeface="Helvetica"/>
                <a:cs typeface="Helvetica"/>
              </a:rPr>
              <a:t>h</a:t>
            </a:r>
            <a:r>
              <a:rPr sz="1090" b="1" spc="30">
                <a:latin typeface="Helvetica"/>
                <a:cs typeface="Helvetica"/>
              </a:rPr>
              <a:t>emat</a:t>
            </a:r>
            <a:r>
              <a:rPr sz="1090" b="1">
                <a:latin typeface="Helvetica"/>
                <a:cs typeface="Helvetica"/>
              </a:rPr>
              <a:t>i</a:t>
            </a:r>
            <a:r>
              <a:rPr sz="1090" b="1" spc="30">
                <a:latin typeface="Helvetica"/>
                <a:cs typeface="Helvetica"/>
              </a:rPr>
              <a:t>cs</a:t>
            </a:r>
            <a:endParaRPr sz="1090">
              <a:latin typeface="Helvetica"/>
              <a:cs typeface="Helvetica"/>
            </a:endParaRPr>
          </a:p>
        </p:txBody>
      </p:sp>
      <p:sp>
        <p:nvSpPr>
          <p:cNvPr id="22" name="object 27">
            <a:extLst>
              <a:ext uri="{FF2B5EF4-FFF2-40B4-BE49-F238E27FC236}">
                <a16:creationId xmlns:a16="http://schemas.microsoft.com/office/drawing/2014/main" id="{DE9C4A1B-D649-4C03-8525-869EE8C4A996}"/>
              </a:ext>
            </a:extLst>
          </p:cNvPr>
          <p:cNvSpPr txBox="1"/>
          <p:nvPr/>
        </p:nvSpPr>
        <p:spPr>
          <a:xfrm>
            <a:off x="2330035" y="3074434"/>
            <a:ext cx="908528" cy="203316"/>
          </a:xfrm>
          <a:prstGeom prst="rect">
            <a:avLst/>
          </a:prstGeom>
        </p:spPr>
        <p:txBody>
          <a:bodyPr vert="horz" wrap="square" lIns="0" tIns="35234" rIns="0" bIns="0" rtlCol="0">
            <a:spAutoFit/>
          </a:bodyPr>
          <a:lstStyle/>
          <a:p>
            <a:pPr marL="25168">
              <a:spcBef>
                <a:spcPts val="277"/>
              </a:spcBef>
            </a:pPr>
            <a:r>
              <a:rPr sz="1090" b="1" spc="20">
                <a:latin typeface="Helvetica"/>
                <a:cs typeface="Helvetica"/>
              </a:rPr>
              <a:t>Engineering</a:t>
            </a:r>
            <a:endParaRPr sz="1090">
              <a:latin typeface="Helvetica"/>
              <a:cs typeface="Helvetica"/>
            </a:endParaRPr>
          </a:p>
        </p:txBody>
      </p:sp>
      <p:sp>
        <p:nvSpPr>
          <p:cNvPr id="23" name="object 28">
            <a:extLst>
              <a:ext uri="{FF2B5EF4-FFF2-40B4-BE49-F238E27FC236}">
                <a16:creationId xmlns:a16="http://schemas.microsoft.com/office/drawing/2014/main" id="{5E4D2BD8-8070-48EE-89E5-C0FF900831B7}"/>
              </a:ext>
            </a:extLst>
          </p:cNvPr>
          <p:cNvSpPr txBox="1"/>
          <p:nvPr/>
        </p:nvSpPr>
        <p:spPr>
          <a:xfrm>
            <a:off x="5960151" y="3074434"/>
            <a:ext cx="1024296" cy="203316"/>
          </a:xfrm>
          <a:prstGeom prst="rect">
            <a:avLst/>
          </a:prstGeom>
        </p:spPr>
        <p:txBody>
          <a:bodyPr vert="horz" wrap="square" lIns="0" tIns="35234" rIns="0" bIns="0" rtlCol="0">
            <a:spAutoFit/>
          </a:bodyPr>
          <a:lstStyle/>
          <a:p>
            <a:pPr marL="25168">
              <a:spcBef>
                <a:spcPts val="277"/>
              </a:spcBef>
            </a:pPr>
            <a:r>
              <a:rPr sz="1090" b="1" spc="30">
                <a:latin typeface="Helvetica"/>
                <a:cs typeface="Helvetica"/>
              </a:rPr>
              <a:t>Neuroscience</a:t>
            </a:r>
            <a:endParaRPr sz="1090">
              <a:latin typeface="Helvetica"/>
              <a:cs typeface="Helvetica"/>
            </a:endParaRPr>
          </a:p>
        </p:txBody>
      </p:sp>
      <p:sp>
        <p:nvSpPr>
          <p:cNvPr id="24" name="object 29">
            <a:extLst>
              <a:ext uri="{FF2B5EF4-FFF2-40B4-BE49-F238E27FC236}">
                <a16:creationId xmlns:a16="http://schemas.microsoft.com/office/drawing/2014/main" id="{26A91B06-2816-4DB9-94F0-B44F031E027F}"/>
              </a:ext>
            </a:extLst>
          </p:cNvPr>
          <p:cNvSpPr txBox="1"/>
          <p:nvPr/>
        </p:nvSpPr>
        <p:spPr>
          <a:xfrm>
            <a:off x="6086030" y="4785227"/>
            <a:ext cx="884619" cy="203316"/>
          </a:xfrm>
          <a:prstGeom prst="rect">
            <a:avLst/>
          </a:prstGeom>
        </p:spPr>
        <p:txBody>
          <a:bodyPr vert="horz" wrap="square" lIns="0" tIns="35234" rIns="0" bIns="0" rtlCol="0">
            <a:spAutoFit/>
          </a:bodyPr>
          <a:lstStyle/>
          <a:p>
            <a:pPr marL="25168">
              <a:spcBef>
                <a:spcPts val="277"/>
              </a:spcBef>
            </a:pPr>
            <a:r>
              <a:rPr sz="1090" b="1" spc="20">
                <a:latin typeface="Helvetica"/>
                <a:cs typeface="Helvetica"/>
              </a:rPr>
              <a:t>Psychology</a:t>
            </a:r>
            <a:endParaRPr sz="1090">
              <a:latin typeface="Helvetica"/>
              <a:cs typeface="Helvetica"/>
            </a:endParaRPr>
          </a:p>
        </p:txBody>
      </p:sp>
      <p:sp>
        <p:nvSpPr>
          <p:cNvPr id="25" name="object 30">
            <a:extLst>
              <a:ext uri="{FF2B5EF4-FFF2-40B4-BE49-F238E27FC236}">
                <a16:creationId xmlns:a16="http://schemas.microsoft.com/office/drawing/2014/main" id="{F53B5C23-8D9D-4746-AFA3-691C73F6E4B9}"/>
              </a:ext>
            </a:extLst>
          </p:cNvPr>
          <p:cNvSpPr txBox="1"/>
          <p:nvPr/>
        </p:nvSpPr>
        <p:spPr>
          <a:xfrm>
            <a:off x="4317353" y="3160628"/>
            <a:ext cx="678250" cy="371831"/>
          </a:xfrm>
          <a:prstGeom prst="rect">
            <a:avLst/>
          </a:prstGeom>
        </p:spPr>
        <p:txBody>
          <a:bodyPr vert="horz" wrap="square" lIns="0" tIns="27684" rIns="0" bIns="0" rtlCol="0">
            <a:spAutoFit/>
          </a:bodyPr>
          <a:lstStyle/>
          <a:p>
            <a:pPr marL="25168" marR="10067" indent="16359">
              <a:lnSpc>
                <a:spcPct val="104299"/>
              </a:lnSpc>
              <a:spcBef>
                <a:spcPts val="218"/>
              </a:spcBef>
            </a:pPr>
            <a:r>
              <a:rPr sz="1090" b="1" spc="50">
                <a:solidFill>
                  <a:srgbClr val="F53825"/>
                </a:solidFill>
                <a:latin typeface="Helvetica"/>
                <a:cs typeface="Helvetica"/>
              </a:rPr>
              <a:t>Mac</a:t>
            </a:r>
            <a:r>
              <a:rPr sz="1090" b="1" spc="10">
                <a:solidFill>
                  <a:srgbClr val="F53825"/>
                </a:solidFill>
                <a:latin typeface="Helvetica"/>
                <a:cs typeface="Helvetica"/>
              </a:rPr>
              <a:t>hine  </a:t>
            </a:r>
            <a:r>
              <a:rPr sz="1090" b="1" spc="20">
                <a:solidFill>
                  <a:srgbClr val="F53825"/>
                </a:solidFill>
                <a:latin typeface="Helvetica"/>
                <a:cs typeface="Helvetica"/>
              </a:rPr>
              <a:t>Learning</a:t>
            </a:r>
            <a:endParaRPr sz="1090">
              <a:latin typeface="Helvetica"/>
              <a:cs typeface="Helvetica"/>
            </a:endParaRPr>
          </a:p>
        </p:txBody>
      </p:sp>
      <p:sp>
        <p:nvSpPr>
          <p:cNvPr id="26" name="object 31">
            <a:extLst>
              <a:ext uri="{FF2B5EF4-FFF2-40B4-BE49-F238E27FC236}">
                <a16:creationId xmlns:a16="http://schemas.microsoft.com/office/drawing/2014/main" id="{2535F350-988F-4577-AEB2-5F71F37F0559}"/>
              </a:ext>
            </a:extLst>
          </p:cNvPr>
          <p:cNvSpPr txBox="1"/>
          <p:nvPr/>
        </p:nvSpPr>
        <p:spPr>
          <a:xfrm>
            <a:off x="4646971" y="4273934"/>
            <a:ext cx="1304908" cy="371831"/>
          </a:xfrm>
          <a:prstGeom prst="rect">
            <a:avLst/>
          </a:prstGeom>
        </p:spPr>
        <p:txBody>
          <a:bodyPr vert="horz" wrap="square" lIns="0" tIns="27684" rIns="0" bIns="0" rtlCol="0">
            <a:spAutoFit/>
          </a:bodyPr>
          <a:lstStyle/>
          <a:p>
            <a:pPr marL="193790" marR="10067" indent="-169881">
              <a:lnSpc>
                <a:spcPct val="104299"/>
              </a:lnSpc>
              <a:spcBef>
                <a:spcPts val="218"/>
              </a:spcBef>
            </a:pPr>
            <a:r>
              <a:rPr sz="1090" b="1" spc="20">
                <a:solidFill>
                  <a:srgbClr val="F53825"/>
                </a:solidFill>
                <a:latin typeface="Helvetica"/>
                <a:cs typeface="Helvetica"/>
              </a:rPr>
              <a:t>Classical/Operant  Conditioning</a:t>
            </a:r>
            <a:endParaRPr sz="1090">
              <a:latin typeface="Helvetica"/>
              <a:cs typeface="Helvetica"/>
            </a:endParaRPr>
          </a:p>
        </p:txBody>
      </p:sp>
      <p:sp>
        <p:nvSpPr>
          <p:cNvPr id="27" name="object 32">
            <a:extLst>
              <a:ext uri="{FF2B5EF4-FFF2-40B4-BE49-F238E27FC236}">
                <a16:creationId xmlns:a16="http://schemas.microsoft.com/office/drawing/2014/main" id="{28CCEAEA-0BA6-468F-8663-63B487A81E8C}"/>
              </a:ext>
            </a:extLst>
          </p:cNvPr>
          <p:cNvSpPr txBox="1"/>
          <p:nvPr/>
        </p:nvSpPr>
        <p:spPr>
          <a:xfrm>
            <a:off x="3664830" y="3494619"/>
            <a:ext cx="604007" cy="371831"/>
          </a:xfrm>
          <a:prstGeom prst="rect">
            <a:avLst/>
          </a:prstGeom>
        </p:spPr>
        <p:txBody>
          <a:bodyPr vert="horz" wrap="square" lIns="0" tIns="27684" rIns="0" bIns="0" rtlCol="0">
            <a:spAutoFit/>
          </a:bodyPr>
          <a:lstStyle/>
          <a:p>
            <a:pPr marL="36493" marR="10067" indent="-12584">
              <a:lnSpc>
                <a:spcPct val="104299"/>
              </a:lnSpc>
              <a:spcBef>
                <a:spcPts val="218"/>
              </a:spcBef>
            </a:pPr>
            <a:r>
              <a:rPr sz="1090" b="1" spc="40">
                <a:solidFill>
                  <a:srgbClr val="F53825"/>
                </a:solidFill>
                <a:latin typeface="Helvetica"/>
                <a:cs typeface="Helvetica"/>
              </a:rPr>
              <a:t>Op</a:t>
            </a:r>
            <a:r>
              <a:rPr sz="1090" b="1" spc="10">
                <a:solidFill>
                  <a:srgbClr val="F53825"/>
                </a:solidFill>
                <a:latin typeface="Helvetica"/>
                <a:cs typeface="Helvetica"/>
              </a:rPr>
              <a:t>t</a:t>
            </a:r>
            <a:r>
              <a:rPr sz="1090" b="1">
                <a:solidFill>
                  <a:srgbClr val="F53825"/>
                </a:solidFill>
                <a:latin typeface="Helvetica"/>
                <a:cs typeface="Helvetica"/>
              </a:rPr>
              <a:t>i</a:t>
            </a:r>
            <a:r>
              <a:rPr sz="1090" b="1" spc="20">
                <a:solidFill>
                  <a:srgbClr val="F53825"/>
                </a:solidFill>
                <a:latin typeface="Helvetica"/>
                <a:cs typeface="Helvetica"/>
              </a:rPr>
              <a:t>mal  Con</a:t>
            </a:r>
            <a:r>
              <a:rPr sz="1090" b="1" spc="10">
                <a:solidFill>
                  <a:srgbClr val="F53825"/>
                </a:solidFill>
                <a:latin typeface="Helvetica"/>
                <a:cs typeface="Helvetica"/>
              </a:rPr>
              <a:t>tr</a:t>
            </a:r>
            <a:r>
              <a:rPr sz="1090" b="1" spc="20">
                <a:solidFill>
                  <a:srgbClr val="F53825"/>
                </a:solidFill>
                <a:latin typeface="Helvetica"/>
                <a:cs typeface="Helvetica"/>
              </a:rPr>
              <a:t>o</a:t>
            </a:r>
            <a:r>
              <a:rPr sz="1090" b="1" spc="10">
                <a:solidFill>
                  <a:srgbClr val="F53825"/>
                </a:solidFill>
                <a:latin typeface="Helvetica"/>
                <a:cs typeface="Helvetica"/>
              </a:rPr>
              <a:t>l</a:t>
            </a:r>
            <a:endParaRPr sz="1090">
              <a:latin typeface="Helvetica"/>
              <a:cs typeface="Helvetica"/>
            </a:endParaRPr>
          </a:p>
        </p:txBody>
      </p:sp>
      <p:sp>
        <p:nvSpPr>
          <p:cNvPr id="28" name="object 33">
            <a:extLst>
              <a:ext uri="{FF2B5EF4-FFF2-40B4-BE49-F238E27FC236}">
                <a16:creationId xmlns:a16="http://schemas.microsoft.com/office/drawing/2014/main" id="{1B796E91-62A7-4F6E-A2D8-3C6917B1B8FA}"/>
              </a:ext>
            </a:extLst>
          </p:cNvPr>
          <p:cNvSpPr txBox="1"/>
          <p:nvPr/>
        </p:nvSpPr>
        <p:spPr>
          <a:xfrm>
            <a:off x="5005897" y="3494619"/>
            <a:ext cx="587649" cy="371831"/>
          </a:xfrm>
          <a:prstGeom prst="rect">
            <a:avLst/>
          </a:prstGeom>
        </p:spPr>
        <p:txBody>
          <a:bodyPr vert="horz" wrap="square" lIns="0" tIns="27684" rIns="0" bIns="0" rtlCol="0">
            <a:spAutoFit/>
          </a:bodyPr>
          <a:lstStyle/>
          <a:p>
            <a:pPr marL="28941" marR="10067" indent="-5034">
              <a:lnSpc>
                <a:spcPct val="104299"/>
              </a:lnSpc>
              <a:spcBef>
                <a:spcPts val="218"/>
              </a:spcBef>
            </a:pPr>
            <a:r>
              <a:rPr sz="1090" b="1" spc="30">
                <a:solidFill>
                  <a:srgbClr val="F53825"/>
                </a:solidFill>
                <a:latin typeface="Helvetica"/>
                <a:cs typeface="Helvetica"/>
              </a:rPr>
              <a:t>Reward  System</a:t>
            </a:r>
            <a:endParaRPr sz="1090">
              <a:latin typeface="Helvetica"/>
              <a:cs typeface="Helvetica"/>
            </a:endParaRPr>
          </a:p>
        </p:txBody>
      </p:sp>
      <p:sp>
        <p:nvSpPr>
          <p:cNvPr id="29" name="object 34">
            <a:extLst>
              <a:ext uri="{FF2B5EF4-FFF2-40B4-BE49-F238E27FC236}">
                <a16:creationId xmlns:a16="http://schemas.microsoft.com/office/drawing/2014/main" id="{B3C048F6-22AF-42C0-B0AA-3CC0E5D34E55}"/>
              </a:ext>
            </a:extLst>
          </p:cNvPr>
          <p:cNvSpPr txBox="1"/>
          <p:nvPr/>
        </p:nvSpPr>
        <p:spPr>
          <a:xfrm>
            <a:off x="3546241" y="4273933"/>
            <a:ext cx="834285" cy="371831"/>
          </a:xfrm>
          <a:prstGeom prst="rect">
            <a:avLst/>
          </a:prstGeom>
        </p:spPr>
        <p:txBody>
          <a:bodyPr vert="horz" wrap="square" lIns="0" tIns="27684" rIns="0" bIns="0" rtlCol="0">
            <a:spAutoFit/>
          </a:bodyPr>
          <a:lstStyle/>
          <a:p>
            <a:pPr marL="81795" marR="10067" indent="-57883">
              <a:lnSpc>
                <a:spcPct val="104299"/>
              </a:lnSpc>
              <a:spcBef>
                <a:spcPts val="218"/>
              </a:spcBef>
            </a:pPr>
            <a:r>
              <a:rPr sz="1090" b="1" spc="40">
                <a:solidFill>
                  <a:srgbClr val="F53825"/>
                </a:solidFill>
                <a:latin typeface="Helvetica"/>
                <a:cs typeface="Helvetica"/>
              </a:rPr>
              <a:t>Op</a:t>
            </a:r>
            <a:r>
              <a:rPr sz="1090" b="1" spc="20">
                <a:solidFill>
                  <a:srgbClr val="F53825"/>
                </a:solidFill>
                <a:latin typeface="Helvetica"/>
                <a:cs typeface="Helvetica"/>
              </a:rPr>
              <a:t>erat</a:t>
            </a:r>
            <a:r>
              <a:rPr sz="1090" b="1" spc="10">
                <a:solidFill>
                  <a:srgbClr val="F53825"/>
                </a:solidFill>
                <a:latin typeface="Helvetica"/>
                <a:cs typeface="Helvetica"/>
              </a:rPr>
              <a:t>ions  </a:t>
            </a:r>
            <a:r>
              <a:rPr sz="1090" b="1" spc="30">
                <a:solidFill>
                  <a:srgbClr val="F53825"/>
                </a:solidFill>
                <a:latin typeface="Helvetica"/>
                <a:cs typeface="Helvetica"/>
              </a:rPr>
              <a:t>Research</a:t>
            </a:r>
            <a:endParaRPr sz="1090">
              <a:latin typeface="Helvetica"/>
              <a:cs typeface="Helvetica"/>
            </a:endParaRPr>
          </a:p>
        </p:txBody>
      </p:sp>
      <p:sp>
        <p:nvSpPr>
          <p:cNvPr id="30" name="object 35">
            <a:extLst>
              <a:ext uri="{FF2B5EF4-FFF2-40B4-BE49-F238E27FC236}">
                <a16:creationId xmlns:a16="http://schemas.microsoft.com/office/drawing/2014/main" id="{15AAAF58-AD8C-43B0-8356-2FD7BC1AB1A7}"/>
              </a:ext>
            </a:extLst>
          </p:cNvPr>
          <p:cNvSpPr txBox="1"/>
          <p:nvPr/>
        </p:nvSpPr>
        <p:spPr>
          <a:xfrm>
            <a:off x="4232804" y="4694518"/>
            <a:ext cx="809118" cy="371831"/>
          </a:xfrm>
          <a:prstGeom prst="rect">
            <a:avLst/>
          </a:prstGeom>
        </p:spPr>
        <p:txBody>
          <a:bodyPr vert="horz" wrap="square" lIns="0" tIns="27684" rIns="0" bIns="0" rtlCol="0">
            <a:spAutoFit/>
          </a:bodyPr>
          <a:lstStyle/>
          <a:p>
            <a:pPr marL="25168" marR="10067" indent="56627">
              <a:lnSpc>
                <a:spcPct val="104299"/>
              </a:lnSpc>
              <a:spcBef>
                <a:spcPts val="218"/>
              </a:spcBef>
            </a:pPr>
            <a:r>
              <a:rPr sz="1090" b="1" spc="30">
                <a:solidFill>
                  <a:srgbClr val="F53825"/>
                </a:solidFill>
                <a:latin typeface="Helvetica"/>
                <a:cs typeface="Helvetica"/>
              </a:rPr>
              <a:t>Bounded  Rat</a:t>
            </a:r>
            <a:r>
              <a:rPr sz="1090" b="1" spc="10">
                <a:solidFill>
                  <a:srgbClr val="F53825"/>
                </a:solidFill>
                <a:latin typeface="Helvetica"/>
                <a:cs typeface="Helvetica"/>
              </a:rPr>
              <a:t>ion</a:t>
            </a:r>
            <a:r>
              <a:rPr sz="1090" b="1" spc="30">
                <a:solidFill>
                  <a:srgbClr val="F53825"/>
                </a:solidFill>
                <a:latin typeface="Helvetica"/>
                <a:cs typeface="Helvetica"/>
              </a:rPr>
              <a:t>a</a:t>
            </a:r>
            <a:r>
              <a:rPr sz="1090" b="1">
                <a:solidFill>
                  <a:srgbClr val="F53825"/>
                </a:solidFill>
                <a:latin typeface="Helvetica"/>
                <a:cs typeface="Helvetica"/>
              </a:rPr>
              <a:t>li</a:t>
            </a:r>
            <a:r>
              <a:rPr sz="1090" b="1" spc="20">
                <a:solidFill>
                  <a:srgbClr val="F53825"/>
                </a:solidFill>
                <a:latin typeface="Helvetica"/>
                <a:cs typeface="Helvetica"/>
              </a:rPr>
              <a:t>ty</a:t>
            </a:r>
            <a:endParaRPr sz="1090">
              <a:latin typeface="Helvetica"/>
              <a:cs typeface="Helvetica"/>
            </a:endParaRPr>
          </a:p>
        </p:txBody>
      </p:sp>
      <p:sp>
        <p:nvSpPr>
          <p:cNvPr id="31" name="object 36">
            <a:extLst>
              <a:ext uri="{FF2B5EF4-FFF2-40B4-BE49-F238E27FC236}">
                <a16:creationId xmlns:a16="http://schemas.microsoft.com/office/drawing/2014/main" id="{6EA58EC0-8832-476D-B462-DEB3AA1F08A9}"/>
              </a:ext>
            </a:extLst>
          </p:cNvPr>
          <p:cNvSpPr txBox="1"/>
          <p:nvPr/>
        </p:nvSpPr>
        <p:spPr>
          <a:xfrm>
            <a:off x="4111107" y="3878091"/>
            <a:ext cx="1089730" cy="371831"/>
          </a:xfrm>
          <a:prstGeom prst="rect">
            <a:avLst/>
          </a:prstGeom>
        </p:spPr>
        <p:txBody>
          <a:bodyPr vert="horz" wrap="square" lIns="0" tIns="27684" rIns="0" bIns="0" rtlCol="0">
            <a:spAutoFit/>
          </a:bodyPr>
          <a:lstStyle/>
          <a:p>
            <a:pPr marL="230283" marR="10067" indent="-206372">
              <a:lnSpc>
                <a:spcPct val="104299"/>
              </a:lnSpc>
              <a:spcBef>
                <a:spcPts val="218"/>
              </a:spcBef>
            </a:pPr>
            <a:r>
              <a:rPr sz="1090" b="1" spc="50">
                <a:solidFill>
                  <a:srgbClr val="203ED7"/>
                </a:solidFill>
                <a:latin typeface="Helvetica"/>
                <a:cs typeface="Helvetica"/>
              </a:rPr>
              <a:t>Re</a:t>
            </a:r>
            <a:r>
              <a:rPr sz="1090" b="1" spc="10">
                <a:solidFill>
                  <a:srgbClr val="203ED7"/>
                </a:solidFill>
                <a:latin typeface="Helvetica"/>
                <a:cs typeface="Helvetica"/>
              </a:rPr>
              <a:t>inf</a:t>
            </a:r>
            <a:r>
              <a:rPr sz="1090" b="1" spc="20">
                <a:solidFill>
                  <a:srgbClr val="203ED7"/>
                </a:solidFill>
                <a:latin typeface="Helvetica"/>
                <a:cs typeface="Helvetica"/>
              </a:rPr>
              <a:t>o</a:t>
            </a:r>
            <a:r>
              <a:rPr sz="1090" b="1" spc="30">
                <a:solidFill>
                  <a:srgbClr val="203ED7"/>
                </a:solidFill>
                <a:latin typeface="Helvetica"/>
                <a:cs typeface="Helvetica"/>
              </a:rPr>
              <a:t>rceme</a:t>
            </a:r>
            <a:r>
              <a:rPr sz="1090" b="1" spc="20">
                <a:solidFill>
                  <a:srgbClr val="203ED7"/>
                </a:solidFill>
                <a:latin typeface="Helvetica"/>
                <a:cs typeface="Helvetica"/>
              </a:rPr>
              <a:t>n</a:t>
            </a:r>
            <a:r>
              <a:rPr sz="1090" b="1" spc="10">
                <a:solidFill>
                  <a:srgbClr val="203ED7"/>
                </a:solidFill>
                <a:latin typeface="Helvetica"/>
                <a:cs typeface="Helvetica"/>
              </a:rPr>
              <a:t>t  </a:t>
            </a:r>
            <a:r>
              <a:rPr sz="1090" b="1" spc="20">
                <a:solidFill>
                  <a:srgbClr val="203ED7"/>
                </a:solidFill>
                <a:latin typeface="Helvetica"/>
                <a:cs typeface="Helvetica"/>
              </a:rPr>
              <a:t>Learning</a:t>
            </a:r>
            <a:endParaRPr sz="1090">
              <a:latin typeface="Helvetica"/>
              <a:cs typeface="Helvetica"/>
            </a:endParaRPr>
          </a:p>
        </p:txBody>
      </p:sp>
    </p:spTree>
    <p:extLst>
      <p:ext uri="{BB962C8B-B14F-4D97-AF65-F5344CB8AC3E}">
        <p14:creationId xmlns:p14="http://schemas.microsoft.com/office/powerpoint/2010/main" val="91225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1492</Words>
  <Application>Microsoft Office PowerPoint</Application>
  <PresentationFormat>Widescreen</PresentationFormat>
  <Paragraphs>279</Paragraphs>
  <Slides>79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Arial</vt:lpstr>
      <vt:lpstr>Calibri</vt:lpstr>
      <vt:lpstr>Calibri Light</vt:lpstr>
      <vt:lpstr>Courier New</vt:lpstr>
      <vt:lpstr>Helvetica</vt:lpstr>
      <vt:lpstr>Office Theme</vt:lpstr>
      <vt:lpstr>Introduction to Reinforcement Learning</vt:lpstr>
      <vt:lpstr>Goal of the lecture</vt:lpstr>
      <vt:lpstr>Coverage</vt:lpstr>
      <vt:lpstr>References</vt:lpstr>
      <vt:lpstr>RL Key Players</vt:lpstr>
      <vt:lpstr>RL Foundation</vt:lpstr>
      <vt:lpstr>RL Foundation</vt:lpstr>
      <vt:lpstr>Branches of Machine Learning</vt:lpstr>
      <vt:lpstr>Connection with other fields</vt:lpstr>
      <vt:lpstr>Application examples</vt:lpstr>
      <vt:lpstr>What is Reinforcement Learning </vt:lpstr>
      <vt:lpstr>Examples of Reinforcement Learning</vt:lpstr>
      <vt:lpstr>Agent and environment</vt:lpstr>
      <vt:lpstr>PowerPoint Presentation</vt:lpstr>
      <vt:lpstr>PowerPoint Presentation</vt:lpstr>
      <vt:lpstr>PowerPoint Presentation</vt:lpstr>
      <vt:lpstr>Reward</vt:lpstr>
      <vt:lpstr>Examples of Rewards</vt:lpstr>
      <vt:lpstr>Major Components of an RL agnet</vt:lpstr>
      <vt:lpstr>Policy</vt:lpstr>
      <vt:lpstr>Value Function</vt:lpstr>
      <vt:lpstr>Model</vt:lpstr>
      <vt:lpstr>Maze Example: Policy</vt:lpstr>
      <vt:lpstr>Maze Example: Value Function</vt:lpstr>
      <vt:lpstr>Maze Example: Model</vt:lpstr>
      <vt:lpstr>Categorizing RL agents (1)</vt:lpstr>
      <vt:lpstr>Categorizing RL agents (2)</vt:lpstr>
      <vt:lpstr>RL Agent Taxonomy</vt:lpstr>
      <vt:lpstr>Learning and Planning</vt:lpstr>
      <vt:lpstr>Atari Example: Reinforcement Learning</vt:lpstr>
      <vt:lpstr>Atari Example: Planning</vt:lpstr>
      <vt:lpstr>Exploration and Exploitation</vt:lpstr>
      <vt:lpstr>Exploration and Exploitation</vt:lpstr>
      <vt:lpstr>Environment state</vt:lpstr>
      <vt:lpstr>Message to take home</vt:lpstr>
      <vt:lpstr>Markov Decision Processes</vt:lpstr>
      <vt:lpstr>Coverage</vt:lpstr>
      <vt:lpstr>Introduction to MDPs</vt:lpstr>
      <vt:lpstr>Markov Property</vt:lpstr>
      <vt:lpstr>State Transition Matrix</vt:lpstr>
      <vt:lpstr>Mardov Process</vt:lpstr>
      <vt:lpstr>Example: Student Markov Chain</vt:lpstr>
      <vt:lpstr>Example: Student Markov Chain Episodes</vt:lpstr>
      <vt:lpstr>Example: Student Markov Chain Transition Matrix</vt:lpstr>
      <vt:lpstr>Markov Reward Process</vt:lpstr>
      <vt:lpstr>Example: Student MRP</vt:lpstr>
      <vt:lpstr>Value (Return)</vt:lpstr>
      <vt:lpstr>Why discount</vt:lpstr>
      <vt:lpstr>Value Function</vt:lpstr>
      <vt:lpstr>Example: Student MRP Returns</vt:lpstr>
      <vt:lpstr>Example: State-Value Function for Student MRP (1)</vt:lpstr>
      <vt:lpstr>Example: State-Value Function for Student MRP (2)</vt:lpstr>
      <vt:lpstr>Example: State-Value Function for Student MRP (3)</vt:lpstr>
      <vt:lpstr>Bellman Equation for MRPs</vt:lpstr>
      <vt:lpstr>Bellman Equation for MRPs (2)</vt:lpstr>
      <vt:lpstr>Example: Bellman Equation for Student MRP</vt:lpstr>
      <vt:lpstr>Bellman Equation in Matrix For</vt:lpstr>
      <vt:lpstr>Markov Decision Process</vt:lpstr>
      <vt:lpstr>Example: Student MDP</vt:lpstr>
      <vt:lpstr>Policies (1)</vt:lpstr>
      <vt:lpstr>Policies (2)</vt:lpstr>
      <vt:lpstr>Value Function</vt:lpstr>
      <vt:lpstr>Bellman Expectation Equation</vt:lpstr>
      <vt:lpstr>Bellman Expectation Equation for Vπ</vt:lpstr>
      <vt:lpstr>Bellman Expectation Equation for qπ</vt:lpstr>
      <vt:lpstr>Bellman Expectation Equation for vπ (2)</vt:lpstr>
      <vt:lpstr>Bellman Expectation Equation for qπ (2)</vt:lpstr>
      <vt:lpstr>Optimal Value Function</vt:lpstr>
      <vt:lpstr>Example: Optimal Value Function for Student MDP</vt:lpstr>
      <vt:lpstr>Example: Optimal Action-Value Function for Student MDP</vt:lpstr>
      <vt:lpstr>Optimal Policy</vt:lpstr>
      <vt:lpstr>Finding an Optimal Policy</vt:lpstr>
      <vt:lpstr>Example: Optimal Policy for Student MDP</vt:lpstr>
      <vt:lpstr>Bellman Optimality Equation for v∗</vt:lpstr>
      <vt:lpstr>Bellman Optimality Equation for Q∗</vt:lpstr>
      <vt:lpstr>Bellman Optimality Equation for V∗ (2)</vt:lpstr>
      <vt:lpstr>Bellman Optimality Equation for Q∗ (2)</vt:lpstr>
      <vt:lpstr>Example: Bellman Optimality Equation in Student MDP</vt:lpstr>
      <vt:lpstr>Solving the Bellman Optimality Equation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Jiang, Yuexu</dc:creator>
  <cp:lastModifiedBy>Jiang, Yuexu</cp:lastModifiedBy>
  <cp:revision>67</cp:revision>
  <dcterms:created xsi:type="dcterms:W3CDTF">2019-11-12T03:42:55Z</dcterms:created>
  <dcterms:modified xsi:type="dcterms:W3CDTF">2019-11-13T00:43:54Z</dcterms:modified>
</cp:coreProperties>
</file>