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9" r:id="rId34"/>
    <p:sldId id="290" r:id="rId35"/>
    <p:sldId id="291" r:id="rId36"/>
    <p:sldId id="292" r:id="rId37"/>
    <p:sldId id="28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C4C0-93ED-4B0E-8950-F276F42BA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309BB-7A64-4F1B-88FA-63FE48439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0A535-FAC8-4C7B-8895-2C737C4C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926B-0AFF-4D21-900E-71ADB3F7897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2E945-AC7D-4FDA-9263-D7E479DE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B88BB-4B89-4162-A512-4902D9DA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4258-9777-45F8-86EF-1CB76193C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4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E259-C4BF-4E0D-AC73-A0984491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0AAA1-79FE-4541-9AC2-D57212E2C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77A11-681E-4607-AFC8-646C12D0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926B-0AFF-4D21-900E-71ADB3F7897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3871-4E24-4100-918B-DFA1C6A0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84DDA-7491-4AF8-AAD8-7D694D91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4258-9777-45F8-86EF-1CB76193C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0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F6CAC-60BA-478E-ABAD-0766B334B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CB4E4-6C2F-44C4-B86B-DCC01E0FB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6D47E-4A9B-4DC2-98A9-B3A14DE2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926B-0AFF-4D21-900E-71ADB3F7897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0FDBE-1997-45DB-A95E-AD4278B2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47092-C401-4412-963F-2C588A69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4258-9777-45F8-86EF-1CB76193C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7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24054-22BE-4C8A-B14E-F870FF1C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AF7A-69C0-4092-A1AD-37B679ACD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DC1C4-293B-4469-A40F-6E2A7375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926B-0AFF-4D21-900E-71ADB3F7897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32F87-C791-4066-9FDB-40C53EE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DB91E-1319-4F1E-A354-C2AC20A7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4258-9777-45F8-86EF-1CB76193C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5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58BD-E3FD-4926-AE92-CA192D2BF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62C82-D3E2-40F5-99D2-C9226EE78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CD942-775A-40F7-9891-7916BA21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926B-0AFF-4D21-900E-71ADB3F7897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EBC97-DE6E-4700-803A-B0901095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8CF48-32F1-4790-ABCF-F099ADF6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4258-9777-45F8-86EF-1CB76193C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6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A527-6F55-4CBF-B764-F40D528D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89D61-9060-42DA-BBC8-429C18BAF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8676B-7B6F-4323-983E-2E9371BB8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E5B50-28CA-4111-83A4-53A5A04D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926B-0AFF-4D21-900E-71ADB3F7897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B9710-2D30-4306-A40F-01EB60943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5E8C9-9AF3-4B35-91B4-C1C799E1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4258-9777-45F8-86EF-1CB76193C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7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9E71-313F-4115-9C42-6F51B6BC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D569B-BB46-40BA-945D-FEE683BCA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248DF-144D-478E-8596-83A8CC4CE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F40F7-8B8E-4F32-A28F-0D48A6EE1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92A8F-1DF3-4EEC-932C-975C5269E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966EB-D6FC-44FB-87D9-66904EC8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926B-0AFF-4D21-900E-71ADB3F7897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079BE-DD5B-4B38-ABEB-E935F1F0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0B34E-0C4C-474B-B7E2-797992D7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4258-9777-45F8-86EF-1CB76193C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3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14E28-E481-4876-A888-D3AB894A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8D852-7223-4A72-A78E-23C622BE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926B-0AFF-4D21-900E-71ADB3F7897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CEE72-6B73-4850-8D7C-655B7C95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95DF2-C6B7-493B-A2D7-216D74C9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4258-9777-45F8-86EF-1CB76193C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3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600C8-8198-4D56-83F0-320F9347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926B-0AFF-4D21-900E-71ADB3F7897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325A9-468B-46B3-96F7-3E1EF56B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411DA-4069-4EEB-A9BB-FC20C20E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4258-9777-45F8-86EF-1CB76193C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3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FC2B-AFA8-4B57-B680-59A177C0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3E69-7B7A-476F-B399-00A2416B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516D3-90E7-4A7B-BF96-52F664421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DA26E-D3C9-43D3-8553-70C7A673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926B-0AFF-4D21-900E-71ADB3F7897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CAD0F-B0F1-472B-82EA-63EF87F9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2026A-89BD-4B53-A0CB-809ED39C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4258-9777-45F8-86EF-1CB76193C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9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14C5-5813-4C04-8E7F-DFD973A4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2060A-34E1-46FC-978F-A46B46FF7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D31CE-D80C-4403-8F34-33D36E31D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CB4D3-2D98-4151-88E7-EA24404E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926B-0AFF-4D21-900E-71ADB3F7897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05C82-2AC0-46D3-A5A5-EFFDA3EE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D7EC0-8CF4-42ED-9CB4-27A5096E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4258-9777-45F8-86EF-1CB76193C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7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298D6-B42C-4563-8296-520F964E6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6FB0F-A971-434D-99A3-AEF295D97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27B1A-D61B-43A6-AF7D-F671CD7E8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6926B-0AFF-4D21-900E-71ADB3F7897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DF750-9D8F-4633-AEC8-7A2DEC600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BB62-1571-4733-86EA-DD0B62996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24258-9777-45F8-86EF-1CB76193C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5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5EFB-8E9C-4BA9-9CCD-FF546B3F2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MDP</a:t>
            </a:r>
            <a:r>
              <a:rPr lang="zh-CN" altLang="en-US" dirty="0"/>
              <a:t>课程回顾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B0FAB-A2CF-4A04-BAB4-362942011B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06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3ABA-42DB-4BC0-912C-0552E8EF9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动态规划的前提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1A887-DE7A-4779-B721-F0494F15E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能分解为子问题</a:t>
            </a:r>
            <a:endParaRPr lang="en-US" altLang="zh-CN" dirty="0"/>
          </a:p>
          <a:p>
            <a:r>
              <a:rPr lang="zh-CN" altLang="en-US" dirty="0"/>
              <a:t>子问题能继续分割，并能重用子问题已经求得的最优解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马尔可夫决策过程满足该两点前期：</a:t>
            </a:r>
            <a:endParaRPr lang="en-US" altLang="zh-CN" dirty="0"/>
          </a:p>
          <a:p>
            <a:pPr lvl="1"/>
            <a:r>
              <a:rPr lang="en-US" altLang="zh-CN" dirty="0"/>
              <a:t>Bellman</a:t>
            </a:r>
            <a:r>
              <a:rPr lang="zh-CN" altLang="en-US" dirty="0"/>
              <a:t>方程</a:t>
            </a:r>
            <a:endParaRPr lang="en-US" altLang="zh-CN" dirty="0"/>
          </a:p>
          <a:p>
            <a:pPr lvl="1"/>
            <a:r>
              <a:rPr lang="en-US" altLang="zh-CN" dirty="0"/>
              <a:t>Value function</a:t>
            </a:r>
            <a:r>
              <a:rPr lang="zh-CN" altLang="en-US" dirty="0"/>
              <a:t>可以重用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77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5A1E-B93B-46B6-8951-388BD7FA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两类问题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8D27-661D-491D-B009-60BE5CA93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Prediction</a:t>
            </a:r>
          </a:p>
          <a:p>
            <a:pPr lvl="1"/>
            <a:r>
              <a:rPr lang="zh-CN" altLang="en-US" dirty="0"/>
              <a:t>评价一个</a:t>
            </a:r>
            <a:r>
              <a:rPr lang="en-US" altLang="zh-CN" dirty="0"/>
              <a:t>policy</a:t>
            </a:r>
            <a:r>
              <a:rPr lang="zh-CN" altLang="en-US" dirty="0"/>
              <a:t>好坏</a:t>
            </a:r>
            <a:endParaRPr lang="en-US" altLang="zh-CN" dirty="0"/>
          </a:p>
          <a:p>
            <a:r>
              <a:rPr lang="en-US" altLang="zh-CN" dirty="0"/>
              <a:t>Control</a:t>
            </a:r>
          </a:p>
          <a:p>
            <a:pPr lvl="1"/>
            <a:r>
              <a:rPr lang="zh-CN" altLang="en-US" dirty="0"/>
              <a:t>预测最优的</a:t>
            </a:r>
            <a:r>
              <a:rPr lang="en-US" altLang="zh-CN" dirty="0"/>
              <a:t>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42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27CB-4342-4165-86B7-EFCE3E70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</a:t>
            </a:r>
            <a:r>
              <a:rPr lang="en-US" altLang="zh-CN" dirty="0"/>
              <a:t>Policy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39E4-43E8-4BEB-B496-BD12401F7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问题：如何评价一个</a:t>
            </a:r>
            <a:r>
              <a:rPr lang="en-US" altLang="zh-CN" dirty="0"/>
              <a:t>policy</a:t>
            </a:r>
          </a:p>
          <a:p>
            <a:r>
              <a:rPr lang="zh-CN" altLang="en-US" dirty="0"/>
              <a:t>解法：迭代使用</a:t>
            </a:r>
            <a:r>
              <a:rPr lang="en-US" altLang="zh-CN" dirty="0"/>
              <a:t>bellman expectation function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同步更新：</a:t>
            </a:r>
            <a:endParaRPr lang="en-US" altLang="zh-CN" dirty="0"/>
          </a:p>
          <a:p>
            <a:pPr lvl="1"/>
            <a:r>
              <a:rPr lang="zh-CN" altLang="en-US" dirty="0"/>
              <a:t>对于每一次迭代（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3.</a:t>
            </a:r>
            <a:r>
              <a:rPr lang="zh-CN" altLang="en-US" dirty="0"/>
              <a:t>。。），更新每一个状态</a:t>
            </a:r>
            <a:r>
              <a:rPr lang="en-US" altLang="zh-CN" dirty="0"/>
              <a:t>s,                    from 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最终能够收敛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                                 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22E17-BA43-425E-8AB7-F57A70B5E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872037"/>
            <a:ext cx="3429000" cy="428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FE13D3-74DF-40DD-AFF6-021090A41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778" y="4065672"/>
            <a:ext cx="1194024" cy="428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46F253-1E2D-4195-B97B-A5C7214E1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0938" y="4017546"/>
            <a:ext cx="1057808" cy="54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79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0B5A-DEB6-418E-8685-48750CCA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</a:t>
            </a:r>
            <a:r>
              <a:rPr lang="en-US" dirty="0"/>
              <a:t>Bellman expectation function </a:t>
            </a:r>
            <a:r>
              <a:rPr lang="zh-CN" altLang="en-US" dirty="0"/>
              <a:t>验证</a:t>
            </a:r>
            <a:r>
              <a:rPr lang="en-US" altLang="zh-CN" dirty="0"/>
              <a:t>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193D3-C998-4A58-9761-251795D7F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CD1E0-A88F-48EB-A939-30838B048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83" y="1922462"/>
            <a:ext cx="5365633" cy="41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4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8237-7B66-4248-804E-A6C19EE6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评价随机</a:t>
            </a:r>
            <a:r>
              <a:rPr lang="en-US" altLang="zh-CN" dirty="0"/>
              <a:t>policy</a:t>
            </a:r>
            <a:r>
              <a:rPr lang="zh-CN" altLang="en-US" dirty="0"/>
              <a:t>举例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CA76-CB01-46C6-BDFC-42B75C4C8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68E6D-C765-4770-97DD-5EB32668D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891" y="2063833"/>
            <a:ext cx="7273240" cy="273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72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4F8D-8971-4B3F-B509-E80B18FB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评价随机</a:t>
            </a:r>
            <a:r>
              <a:rPr lang="en-US" altLang="zh-CN" dirty="0"/>
              <a:t>policy</a:t>
            </a:r>
            <a:r>
              <a:rPr lang="zh-CN" altLang="en-US" dirty="0"/>
              <a:t>举例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6699-9562-4126-95D9-C560A0CB0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710C3-29F2-4EDF-87D2-038BC6D97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069" y="1825626"/>
            <a:ext cx="5419861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84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E7BF-3945-44F8-BA8E-96780363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评价随机</a:t>
            </a:r>
            <a:r>
              <a:rPr lang="en-US" altLang="zh-CN" dirty="0"/>
              <a:t>policy</a:t>
            </a:r>
            <a:r>
              <a:rPr lang="zh-CN" altLang="en-US" dirty="0"/>
              <a:t>举例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58A1D-C511-4FF5-88DA-6A018683A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8AF67-9BBF-4537-8906-1ADD737F9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302" y="1825625"/>
            <a:ext cx="6335396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92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8C8B-AE91-4871-BE32-D3008459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如何提高一个</a:t>
            </a:r>
            <a:r>
              <a:rPr lang="en-US" altLang="zh-CN" dirty="0"/>
              <a:t>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23EA4-8946-4394-AEA4-24B44F67D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对于一个给定的</a:t>
            </a:r>
            <a:r>
              <a:rPr lang="en-US" altLang="zh-CN" dirty="0"/>
              <a:t>policy </a:t>
            </a:r>
            <a:r>
              <a:rPr lang="el-GR" altLang="zh-CN" dirty="0"/>
              <a:t>π</a:t>
            </a:r>
            <a:endParaRPr lang="en-US" altLang="zh-CN" dirty="0"/>
          </a:p>
          <a:p>
            <a:pPr lvl="1"/>
            <a:r>
              <a:rPr lang="zh-CN" altLang="en-US" dirty="0"/>
              <a:t>评价该</a:t>
            </a:r>
            <a:r>
              <a:rPr lang="en-US" altLang="zh-CN" dirty="0"/>
              <a:t>policy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以</a:t>
            </a:r>
            <a:r>
              <a:rPr lang="en-US" altLang="zh-CN" dirty="0"/>
              <a:t>”</a:t>
            </a:r>
            <a:r>
              <a:rPr lang="zh-CN" altLang="en-US" dirty="0"/>
              <a:t>贪婪</a:t>
            </a:r>
            <a:r>
              <a:rPr lang="en-US" altLang="zh-CN" dirty="0"/>
              <a:t>”</a:t>
            </a:r>
            <a:r>
              <a:rPr lang="zh-CN" altLang="en-US" dirty="0"/>
              <a:t>的方式提高该</a:t>
            </a:r>
            <a:r>
              <a:rPr lang="en-US" altLang="zh-CN" dirty="0"/>
              <a:t>policy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在上例中一次迭代达到最优</a:t>
            </a:r>
            <a:endParaRPr lang="en-US" altLang="zh-CN" dirty="0"/>
          </a:p>
          <a:p>
            <a:r>
              <a:rPr lang="zh-CN" altLang="en-US" dirty="0"/>
              <a:t>通常需要多次迭代</a:t>
            </a:r>
            <a:endParaRPr lang="en-US" altLang="zh-CN" dirty="0"/>
          </a:p>
          <a:p>
            <a:r>
              <a:rPr lang="zh-CN" altLang="en-US" dirty="0"/>
              <a:t>可证：</a:t>
            </a:r>
            <a:r>
              <a:rPr lang="en-US" altLang="zh-CN" dirty="0"/>
              <a:t>policy</a:t>
            </a:r>
            <a:r>
              <a:rPr lang="zh-CN" altLang="en-US" dirty="0"/>
              <a:t>迭代法总是收敛于最优</a:t>
            </a:r>
            <a:r>
              <a:rPr lang="en-US" altLang="zh-CN" dirty="0"/>
              <a:t>policy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9FF6F-D6D9-41C0-BDC8-9BE5460B7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691" y="2743366"/>
            <a:ext cx="4891739" cy="51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3ADFD6-669F-4585-A576-E38137296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459" y="3744244"/>
            <a:ext cx="2131999" cy="5140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B12A95-80FB-404D-932D-9F109861B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907" y="4515393"/>
            <a:ext cx="1605103" cy="74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71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D440-A1D1-433B-A6C1-44871B2F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</a:t>
            </a:r>
            <a:r>
              <a:rPr lang="zh-CN" altLang="en-US" dirty="0"/>
              <a:t>迭代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CF7B-BED8-4948-BE1C-14B0859F8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B9CC3-549A-4F2B-A45C-BCA3174DA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628" y="1772216"/>
            <a:ext cx="8474743" cy="445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00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C985-B992-4371-BD8A-E5D8B0DE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</a:t>
            </a:r>
            <a:r>
              <a:rPr lang="zh-CN" altLang="en-US" dirty="0"/>
              <a:t>迭代法实际举例：租车公司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ECB43-CBE0-43B7-B7D7-50526ECB5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States</a:t>
            </a:r>
            <a:r>
              <a:rPr lang="zh-CN" altLang="en-US" dirty="0"/>
              <a:t>：该公司有两处租车点，没点</a:t>
            </a:r>
            <a:r>
              <a:rPr lang="en-US" altLang="zh-CN" dirty="0"/>
              <a:t>20</a:t>
            </a:r>
            <a:r>
              <a:rPr lang="zh-CN" altLang="en-US" dirty="0"/>
              <a:t>车</a:t>
            </a:r>
            <a:endParaRPr lang="en-US" altLang="zh-CN" dirty="0"/>
          </a:p>
          <a:p>
            <a:r>
              <a:rPr lang="en-US" altLang="zh-CN" dirty="0"/>
              <a:t>Actions</a:t>
            </a:r>
            <a:r>
              <a:rPr lang="zh-CN" altLang="en-US" dirty="0"/>
              <a:t>：每晚最多可移动</a:t>
            </a:r>
            <a:r>
              <a:rPr lang="en-US" altLang="zh-CN" dirty="0"/>
              <a:t>5</a:t>
            </a:r>
            <a:r>
              <a:rPr lang="zh-CN" altLang="en-US" dirty="0"/>
              <a:t>车</a:t>
            </a:r>
            <a:endParaRPr lang="en-US" altLang="zh-CN" dirty="0"/>
          </a:p>
          <a:p>
            <a:r>
              <a:rPr lang="en-US" altLang="zh-CN" dirty="0"/>
              <a:t>Reward</a:t>
            </a:r>
            <a:r>
              <a:rPr lang="zh-CN" altLang="en-US" dirty="0"/>
              <a:t>：每租一车转￥</a:t>
            </a:r>
            <a:r>
              <a:rPr lang="en-US" altLang="zh-CN" dirty="0"/>
              <a:t>10</a:t>
            </a:r>
          </a:p>
          <a:p>
            <a:r>
              <a:rPr lang="en-US" altLang="zh-CN" dirty="0"/>
              <a:t>P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位置</a:t>
            </a:r>
            <a:r>
              <a:rPr lang="en-US" altLang="zh-CN" dirty="0"/>
              <a:t>1</a:t>
            </a:r>
            <a:r>
              <a:rPr lang="zh-CN" altLang="en-US" dirty="0"/>
              <a:t>：平均需求</a:t>
            </a:r>
            <a:r>
              <a:rPr lang="en-US" altLang="zh-CN" dirty="0"/>
              <a:t>3</a:t>
            </a:r>
            <a:r>
              <a:rPr lang="zh-CN" altLang="en-US" dirty="0"/>
              <a:t>车，平均还</a:t>
            </a:r>
            <a:r>
              <a:rPr lang="en-US" altLang="zh-CN" dirty="0"/>
              <a:t>6</a:t>
            </a:r>
            <a:r>
              <a:rPr lang="zh-CN" altLang="en-US" dirty="0"/>
              <a:t>车</a:t>
            </a:r>
            <a:endParaRPr lang="en-US" altLang="zh-CN" dirty="0"/>
          </a:p>
          <a:p>
            <a:pPr lvl="1"/>
            <a:r>
              <a:rPr lang="zh-CN" altLang="en-US" dirty="0"/>
              <a:t>位置</a:t>
            </a:r>
            <a:r>
              <a:rPr lang="en-US" altLang="zh-CN" dirty="0"/>
              <a:t>2</a:t>
            </a:r>
            <a:r>
              <a:rPr lang="zh-CN" altLang="en-US" dirty="0"/>
              <a:t>： 平均需求</a:t>
            </a:r>
            <a:r>
              <a:rPr lang="en-US" altLang="zh-CN" dirty="0"/>
              <a:t>4</a:t>
            </a:r>
            <a:r>
              <a:rPr lang="zh-CN" altLang="en-US" dirty="0"/>
              <a:t>车，平均还</a:t>
            </a:r>
            <a:r>
              <a:rPr lang="en-US" altLang="zh-CN" dirty="0"/>
              <a:t>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7EEDC-C7D4-4FBB-A3C6-0AB69B9D2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368" y="1552909"/>
            <a:ext cx="5101863" cy="214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117E-8E10-4A09-B9D8-C0141573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673E2-20C4-4A41-8C30-FB2E41987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97DD87-6B84-4444-B1DE-1F417A73A003}"/>
              </a:ext>
            </a:extLst>
          </p:cNvPr>
          <p:cNvSpPr txBox="1"/>
          <p:nvPr/>
        </p:nvSpPr>
        <p:spPr>
          <a:xfrm>
            <a:off x="5174215" y="1895573"/>
            <a:ext cx="533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马尔可夫属性</a:t>
            </a:r>
            <a:r>
              <a:rPr lang="en-US" altLang="zh-CN" dirty="0"/>
              <a:t>P(St+1|St)=P(St+1|St,St-1…S1)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B4684B-F13F-4910-9665-36CAC353326E}"/>
              </a:ext>
            </a:extLst>
          </p:cNvPr>
          <p:cNvCxnSpPr>
            <a:cxnSpLocks/>
          </p:cNvCxnSpPr>
          <p:nvPr/>
        </p:nvCxnSpPr>
        <p:spPr>
          <a:xfrm>
            <a:off x="5976593" y="2264905"/>
            <a:ext cx="0" cy="3368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A47B12-F907-447C-A9C0-EBFED125134B}"/>
              </a:ext>
            </a:extLst>
          </p:cNvPr>
          <p:cNvSpPr txBox="1"/>
          <p:nvPr/>
        </p:nvSpPr>
        <p:spPr>
          <a:xfrm>
            <a:off x="5174216" y="2552069"/>
            <a:ext cx="355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马尔可夫过程 </a:t>
            </a:r>
            <a:r>
              <a:rPr lang="en-US" altLang="zh-CN" dirty="0"/>
              <a:t>S1,S2,…,Sn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B8A64-81E5-4450-A55A-B2A4EBFA4482}"/>
              </a:ext>
            </a:extLst>
          </p:cNvPr>
          <p:cNvSpPr txBox="1"/>
          <p:nvPr/>
        </p:nvSpPr>
        <p:spPr>
          <a:xfrm>
            <a:off x="4977824" y="3170241"/>
            <a:ext cx="355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马尔可夫回报过程 </a:t>
            </a:r>
            <a:r>
              <a:rPr lang="en-US" altLang="zh-CN" dirty="0"/>
              <a:t>(S, P, R, gamma)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A0DF30-78DA-48A9-9BF3-75FDB66F05B5}"/>
              </a:ext>
            </a:extLst>
          </p:cNvPr>
          <p:cNvSpPr txBox="1"/>
          <p:nvPr/>
        </p:nvSpPr>
        <p:spPr>
          <a:xfrm>
            <a:off x="4977823" y="3816628"/>
            <a:ext cx="394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马尔可夫决策过程 </a:t>
            </a:r>
            <a:r>
              <a:rPr lang="en-US" altLang="zh-CN" dirty="0"/>
              <a:t>(S, P, R, gamma, A)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298BAD-2B7F-4AAC-9072-70857694B5FA}"/>
              </a:ext>
            </a:extLst>
          </p:cNvPr>
          <p:cNvCxnSpPr>
            <a:cxnSpLocks/>
          </p:cNvCxnSpPr>
          <p:nvPr/>
        </p:nvCxnSpPr>
        <p:spPr>
          <a:xfrm>
            <a:off x="5976593" y="2921401"/>
            <a:ext cx="0" cy="3368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E14C22-16CD-404C-89E6-1C9929A68BE2}"/>
              </a:ext>
            </a:extLst>
          </p:cNvPr>
          <p:cNvCxnSpPr>
            <a:cxnSpLocks/>
          </p:cNvCxnSpPr>
          <p:nvPr/>
        </p:nvCxnSpPr>
        <p:spPr>
          <a:xfrm>
            <a:off x="5978163" y="3539573"/>
            <a:ext cx="0" cy="3368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57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0507-08BD-4B1A-8CA4-311C2F17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</a:t>
            </a:r>
            <a:r>
              <a:rPr lang="zh-CN" altLang="en-US" dirty="0"/>
              <a:t>迭代法实际举例：租车公司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53A28-3E02-4ED8-A2C4-0F1B6078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EBB4E-9C97-4752-9728-B7F1CB65A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76" y="1836784"/>
            <a:ext cx="6895247" cy="472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94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7CD8-53ED-4B81-A636-2D0D6BB11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提高</a:t>
            </a:r>
            <a:r>
              <a:rPr lang="en-US" altLang="zh-CN" dirty="0"/>
              <a:t>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5D7F-4870-4A5E-9CE2-4FDC86B5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贪婪式的提高方法：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证明：新</a:t>
            </a:r>
            <a:r>
              <a:rPr lang="en-US" altLang="zh-CN" dirty="0"/>
              <a:t>Policy</a:t>
            </a:r>
            <a:r>
              <a:rPr lang="zh-CN" altLang="en-US" dirty="0"/>
              <a:t>比旧</a:t>
            </a:r>
            <a:r>
              <a:rPr lang="en-US" altLang="zh-CN" dirty="0"/>
              <a:t>policy</a:t>
            </a:r>
            <a:r>
              <a:rPr lang="zh-CN" altLang="en-US" dirty="0"/>
              <a:t>好一步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证明：新</a:t>
            </a:r>
            <a:r>
              <a:rPr lang="en-US" altLang="zh-CN" dirty="0"/>
              <a:t>policy</a:t>
            </a:r>
            <a:r>
              <a:rPr lang="zh-CN" altLang="en-US" dirty="0"/>
              <a:t>比旧</a:t>
            </a:r>
            <a:r>
              <a:rPr lang="en-US" altLang="zh-CN" dirty="0" err="1"/>
              <a:t>plicy</a:t>
            </a:r>
            <a:r>
              <a:rPr lang="zh-CN" altLang="en-US" dirty="0"/>
              <a:t>每步都好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EEAF9-368A-486C-909B-7BA1C3F27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211" y="2502568"/>
            <a:ext cx="2805163" cy="6369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F7F30D-7EE9-4D88-8C00-8CBD57D83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489" y="3844507"/>
            <a:ext cx="5757079" cy="563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49D8C9-B06A-4603-9687-763726200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053" y="4886045"/>
            <a:ext cx="7918298" cy="196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90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7CF6-CE7E-4117-B679-80439CAC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提高</a:t>
            </a:r>
            <a:r>
              <a:rPr lang="en-US" altLang="zh-CN" dirty="0"/>
              <a:t>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FF47D-20D0-4B00-93E2-7C9B0848A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当提高停止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满足</a:t>
            </a:r>
            <a:r>
              <a:rPr lang="en-US" altLang="zh-CN" dirty="0"/>
              <a:t>bellman</a:t>
            </a:r>
            <a:r>
              <a:rPr lang="zh-CN" altLang="en-US" dirty="0"/>
              <a:t>最优方程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此时</a:t>
            </a:r>
            <a:r>
              <a:rPr lang="en-US" altLang="zh-CN" dirty="0"/>
              <a:t>policy </a:t>
            </a:r>
            <a:r>
              <a:rPr lang="el-GR" altLang="zh-CN" dirty="0"/>
              <a:t>π</a:t>
            </a:r>
            <a:r>
              <a:rPr lang="zh-CN" altLang="en-US" dirty="0"/>
              <a:t>即为最优</a:t>
            </a:r>
            <a:r>
              <a:rPr lang="en-US" altLang="zh-CN" dirty="0"/>
              <a:t>policy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E2199-6F09-4986-BA52-5F3AB8907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34" y="2435141"/>
            <a:ext cx="7053206" cy="644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442ED0-7B7B-4F45-8B96-87178CADF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941" y="4001294"/>
            <a:ext cx="2935149" cy="64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0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8358-F5C0-4C88-96F6-4C195025A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</a:t>
            </a:r>
            <a:r>
              <a:rPr lang="zh-CN" altLang="en-US" dirty="0"/>
              <a:t>迭代方法的改进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B9778-ED52-47A1-B976-C85E943A4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Policy</a:t>
            </a:r>
            <a:r>
              <a:rPr lang="zh-CN" altLang="en-US" dirty="0"/>
              <a:t>评价过程是否一定要收敛？</a:t>
            </a:r>
            <a:endParaRPr lang="en-US" altLang="zh-CN" dirty="0"/>
          </a:p>
          <a:p>
            <a:r>
              <a:rPr lang="zh-CN" altLang="en-US" dirty="0"/>
              <a:t>是否可以引入结束条件</a:t>
            </a:r>
            <a:endParaRPr lang="en-US" altLang="zh-CN" dirty="0"/>
          </a:p>
          <a:p>
            <a:pPr lvl="1"/>
            <a:r>
              <a:rPr lang="en-US" dirty="0" err="1"/>
              <a:t>Eg.</a:t>
            </a:r>
            <a:r>
              <a:rPr lang="zh-CN" altLang="en-US" dirty="0"/>
              <a:t> 两次迭代区别小于某一个数</a:t>
            </a:r>
            <a:endParaRPr lang="en-US" altLang="zh-CN" dirty="0"/>
          </a:p>
          <a:p>
            <a:r>
              <a:rPr lang="zh-CN" altLang="en-US" dirty="0"/>
              <a:t>是否可以简单地指定</a:t>
            </a:r>
            <a:r>
              <a:rPr lang="en-US" altLang="zh-CN" dirty="0"/>
              <a:t>k</a:t>
            </a:r>
            <a:r>
              <a:rPr lang="zh-CN" altLang="en-US" dirty="0"/>
              <a:t>迭代后结束</a:t>
            </a:r>
            <a:r>
              <a:rPr lang="en-US" altLang="zh-CN" dirty="0"/>
              <a:t>policy</a:t>
            </a:r>
            <a:r>
              <a:rPr lang="zh-CN" altLang="en-US" dirty="0"/>
              <a:t>评价过程</a:t>
            </a:r>
            <a:endParaRPr lang="en-US" altLang="zh-CN" dirty="0"/>
          </a:p>
          <a:p>
            <a:pPr lvl="1"/>
            <a:r>
              <a:rPr lang="en-US" altLang="zh-CN" dirty="0" err="1"/>
              <a:t>Eg.</a:t>
            </a:r>
            <a:r>
              <a:rPr lang="zh-CN" altLang="en-US" dirty="0"/>
              <a:t> 之前例子中</a:t>
            </a:r>
            <a:r>
              <a:rPr lang="en-US" altLang="zh-CN" dirty="0"/>
              <a:t>3</a:t>
            </a:r>
            <a:r>
              <a:rPr lang="zh-CN" altLang="en-US" dirty="0"/>
              <a:t>次迭代后就已经达到最优</a:t>
            </a:r>
            <a:r>
              <a:rPr lang="en-US" altLang="zh-CN" dirty="0"/>
              <a:t>policy</a:t>
            </a:r>
          </a:p>
          <a:p>
            <a:r>
              <a:rPr lang="zh-CN" altLang="en-US" dirty="0"/>
              <a:t>是否可以每次迭代后更新</a:t>
            </a:r>
            <a:r>
              <a:rPr lang="en-US" altLang="zh-CN" dirty="0"/>
              <a:t>policy.</a:t>
            </a:r>
            <a:r>
              <a:rPr lang="zh-CN" altLang="en-US" dirty="0"/>
              <a:t> </a:t>
            </a:r>
            <a:r>
              <a:rPr lang="en-US" altLang="zh-CN" dirty="0" err="1"/>
              <a:t>Eg.</a:t>
            </a:r>
            <a:r>
              <a:rPr lang="zh-CN" altLang="en-US" dirty="0"/>
              <a:t> </a:t>
            </a:r>
            <a:r>
              <a:rPr lang="en-US" altLang="zh-CN" dirty="0"/>
              <a:t>K=1</a:t>
            </a:r>
          </a:p>
          <a:p>
            <a:pPr lvl="1"/>
            <a:r>
              <a:rPr lang="zh-CN" altLang="en-US" dirty="0"/>
              <a:t>等同于</a:t>
            </a:r>
            <a:r>
              <a:rPr lang="en-US" altLang="zh-CN" dirty="0"/>
              <a:t>value</a:t>
            </a:r>
            <a:r>
              <a:rPr lang="zh-CN" altLang="en-US" dirty="0"/>
              <a:t>迭代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1991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B643-F65F-42F0-98D6-9262CF90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Value</a:t>
            </a:r>
            <a:r>
              <a:rPr lang="zh-CN" altLang="en-US" dirty="0"/>
              <a:t>迭代法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7B9A-B346-42C1-9A1E-FC4D93000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优化的原理</a:t>
            </a:r>
            <a:endParaRPr lang="en-US" altLang="zh-CN" dirty="0"/>
          </a:p>
          <a:p>
            <a:r>
              <a:rPr lang="zh-CN" altLang="en-US" dirty="0"/>
              <a:t>最优</a:t>
            </a:r>
            <a:r>
              <a:rPr lang="en-US" altLang="zh-CN" dirty="0"/>
              <a:t>policy</a:t>
            </a:r>
            <a:r>
              <a:rPr lang="zh-CN" altLang="en-US" dirty="0"/>
              <a:t>可分为两部分</a:t>
            </a:r>
            <a:endParaRPr lang="en-US" altLang="zh-CN" dirty="0"/>
          </a:p>
          <a:p>
            <a:pPr lvl="1"/>
            <a:r>
              <a:rPr lang="zh-CN" altLang="en-US" dirty="0"/>
              <a:t>最优的第一个行为</a:t>
            </a:r>
            <a:endParaRPr lang="en-US" altLang="zh-CN" dirty="0"/>
          </a:p>
          <a:p>
            <a:pPr lvl="1"/>
            <a:r>
              <a:rPr lang="zh-CN" altLang="en-US" dirty="0"/>
              <a:t>下一个</a:t>
            </a:r>
            <a:r>
              <a:rPr lang="en-US" altLang="zh-CN" dirty="0"/>
              <a:t>state</a:t>
            </a:r>
            <a:r>
              <a:rPr lang="zh-CN" altLang="en-US" dirty="0"/>
              <a:t>的最优</a:t>
            </a:r>
            <a:r>
              <a:rPr lang="en-US" altLang="zh-CN" dirty="0"/>
              <a:t>policy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EC41A0-EEA2-4051-95B8-BB805A6FEBD2}"/>
              </a:ext>
            </a:extLst>
          </p:cNvPr>
          <p:cNvCxnSpPr/>
          <p:nvPr/>
        </p:nvCxnSpPr>
        <p:spPr>
          <a:xfrm flipV="1">
            <a:off x="2818614" y="4223208"/>
            <a:ext cx="5231877" cy="8389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CF4597A-B8D5-4439-AE08-1768BD82D9F8}"/>
              </a:ext>
            </a:extLst>
          </p:cNvPr>
          <p:cNvSpPr/>
          <p:nvPr/>
        </p:nvSpPr>
        <p:spPr>
          <a:xfrm>
            <a:off x="2630077" y="4897225"/>
            <a:ext cx="377073" cy="34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F50B9B-DC48-4E56-8C29-C7A45E52FFAB}"/>
              </a:ext>
            </a:extLst>
          </p:cNvPr>
          <p:cNvSpPr/>
          <p:nvPr/>
        </p:nvSpPr>
        <p:spPr>
          <a:xfrm>
            <a:off x="8050491" y="4015435"/>
            <a:ext cx="377073" cy="3487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C8C0F0-F062-4B03-B0EB-B9B1676EBF65}"/>
              </a:ext>
            </a:extLst>
          </p:cNvPr>
          <p:cNvSpPr/>
          <p:nvPr/>
        </p:nvSpPr>
        <p:spPr>
          <a:xfrm>
            <a:off x="5246015" y="4468305"/>
            <a:ext cx="377073" cy="3487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0E264EE3-EFC3-48D6-9AC9-515716852AAD}"/>
              </a:ext>
            </a:extLst>
          </p:cNvPr>
          <p:cNvSpPr/>
          <p:nvPr/>
        </p:nvSpPr>
        <p:spPr>
          <a:xfrm rot="21063089">
            <a:off x="2737834" y="4108389"/>
            <a:ext cx="2618589" cy="1214707"/>
          </a:xfrm>
          <a:prstGeom prst="arc">
            <a:avLst>
              <a:gd name="adj1" fmla="val 10985817"/>
              <a:gd name="adj2" fmla="val 0"/>
            </a:avLst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60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19A2-FF54-4625-BAB3-965E641E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Value</a:t>
            </a:r>
            <a:r>
              <a:rPr lang="zh-CN" altLang="en-US" dirty="0"/>
              <a:t>迭代法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0FBF6-5F66-4FEA-9B68-665DC6B35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如果知道子问题的最优解</a:t>
            </a:r>
            <a:endParaRPr lang="en-US" altLang="zh-CN" dirty="0"/>
          </a:p>
          <a:p>
            <a:r>
              <a:rPr lang="zh-CN" altLang="en-US" dirty="0"/>
              <a:t>          可以通过向前一步的</a:t>
            </a:r>
            <a:r>
              <a:rPr lang="en-US" altLang="zh-CN" dirty="0"/>
              <a:t>bellman </a:t>
            </a:r>
            <a:r>
              <a:rPr lang="zh-CN" altLang="en-US" dirty="0"/>
              <a:t>最优方程求得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从终点出发，迭代地计算</a:t>
            </a:r>
            <a:r>
              <a:rPr lang="en-US" altLang="zh-CN" dirty="0"/>
              <a:t>bellman</a:t>
            </a:r>
            <a:r>
              <a:rPr lang="zh-CN" altLang="en-US" dirty="0"/>
              <a:t>最优方程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8CBDFC-3B73-4F2A-BA8E-C2945CDD7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565" y="1825624"/>
            <a:ext cx="815139" cy="4890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B05B06-21E0-4B52-8564-2BB72863D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11" y="2314707"/>
            <a:ext cx="855894" cy="4890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BCB4D7-E9A7-4C00-AF0D-7E04C8D91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943" y="2988218"/>
            <a:ext cx="5009522" cy="88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66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CC55-A86B-4F01-9374-ABC771DE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Value</a:t>
            </a:r>
            <a:r>
              <a:rPr lang="zh-CN" altLang="en-US" dirty="0"/>
              <a:t>迭代法举例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B562-1F6A-429D-A044-A833A4B9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47FED5-B76F-45F6-B83B-2E86BF04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38" y="1920367"/>
            <a:ext cx="8383124" cy="493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06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3645-A7DE-45FD-96DB-EA655215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Value</a:t>
            </a:r>
            <a:r>
              <a:rPr lang="zh-CN" altLang="en-US" dirty="0"/>
              <a:t>迭代法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B4782-27F6-49AB-90FF-1826434A7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问题：找到最优</a:t>
            </a:r>
            <a:r>
              <a:rPr lang="en-US" altLang="zh-CN" dirty="0"/>
              <a:t>policy</a:t>
            </a:r>
          </a:p>
          <a:p>
            <a:r>
              <a:rPr lang="zh-CN" altLang="en-US" dirty="0"/>
              <a:t>解法：迭代调用</a:t>
            </a:r>
            <a:r>
              <a:rPr lang="en-US" altLang="zh-CN" dirty="0"/>
              <a:t>bellman</a:t>
            </a:r>
            <a:r>
              <a:rPr lang="zh-CN" altLang="en-US" dirty="0"/>
              <a:t>最优方程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同步更新：</a:t>
            </a:r>
            <a:endParaRPr lang="en-US" altLang="zh-CN" dirty="0"/>
          </a:p>
          <a:p>
            <a:pPr lvl="1"/>
            <a:r>
              <a:rPr lang="zh-CN" altLang="en-US" dirty="0"/>
              <a:t>每次迭代，更新所有状态                     </a:t>
            </a:r>
            <a:r>
              <a:rPr lang="en-US" altLang="zh-CN" dirty="0"/>
              <a:t>from </a:t>
            </a:r>
          </a:p>
          <a:p>
            <a:pPr marL="457200" lvl="1" indent="0">
              <a:buNone/>
            </a:pPr>
            <a:r>
              <a:rPr lang="en-US" altLang="zh-CN" dirty="0"/>
              <a:t>           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DE51D-A26E-4770-B103-D96A827B1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220" y="2926430"/>
            <a:ext cx="3342922" cy="434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F08E84-EFCD-4425-8200-AD3C954F4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693" y="3820512"/>
            <a:ext cx="1085975" cy="434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B59DE4-84D4-4E88-9257-1D1D3470D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771" y="3790339"/>
            <a:ext cx="1085975" cy="5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43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40C1-545C-41A3-9DB0-C30ABD66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</a:t>
            </a:r>
            <a:r>
              <a:rPr lang="zh-CN" altLang="en-US" dirty="0"/>
              <a:t>迭代法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13F6F-3F73-428B-8A7F-584A93BDB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5F7C4D-217C-40E0-A746-1444790D6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238" y="1825625"/>
            <a:ext cx="5057524" cy="448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06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597F-3273-490B-9380-B8D8CF5E2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6020B-7514-4236-B1B2-E0F3DAE6C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A3FA8-E890-48A8-B365-7624389EA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003" y="1914229"/>
            <a:ext cx="9857994" cy="332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1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42D8-FC0A-4877-9598-6EF95C88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Value function</a:t>
            </a:r>
            <a:r>
              <a:rPr lang="zh-CN" altLang="en-US" dirty="0"/>
              <a:t>量化</a:t>
            </a:r>
            <a:r>
              <a:rPr lang="en-US" altLang="zh-CN" dirty="0"/>
              <a:t>R: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5EA6-E33F-4371-8E36-4EF444015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BDF6B-A315-422C-A888-B647A4FD2043}"/>
              </a:ext>
            </a:extLst>
          </p:cNvPr>
          <p:cNvSpPr txBox="1"/>
          <p:nvPr/>
        </p:nvSpPr>
        <p:spPr>
          <a:xfrm>
            <a:off x="3786432" y="1850231"/>
            <a:ext cx="39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对于某一个</a:t>
            </a:r>
            <a:r>
              <a:rPr lang="en-US" altLang="zh-CN" dirty="0"/>
              <a:t>policy </a:t>
            </a:r>
            <a:r>
              <a:rPr lang="el-GR" altLang="zh-CN" dirty="0"/>
              <a:t>π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D295D-29C2-4BB1-BA65-EED0A7353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432" y="2250951"/>
            <a:ext cx="3009900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1A1BB9-1188-45CE-98AB-3ADAB2993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432" y="2708151"/>
            <a:ext cx="4267200" cy="504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063350-04A2-463F-8C40-62E22AC2D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842" y="5150915"/>
            <a:ext cx="4354894" cy="8405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B7FDCB-C837-477B-9805-C362705CC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842" y="5998846"/>
            <a:ext cx="5294533" cy="7302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FC2189-25D1-4CFB-BB5E-4F6E9ECF2106}"/>
              </a:ext>
            </a:extLst>
          </p:cNvPr>
          <p:cNvSpPr txBox="1"/>
          <p:nvPr/>
        </p:nvSpPr>
        <p:spPr>
          <a:xfrm>
            <a:off x="2008199" y="3343160"/>
            <a:ext cx="39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Bellman expectation equation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851D49-BA4D-4F39-B3E0-38B361DDC3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8199" y="3780661"/>
            <a:ext cx="2962274" cy="6783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8BDD09-100D-4136-A0ED-E7B9B82113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6842" y="4458996"/>
            <a:ext cx="3949334" cy="7230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63FBE2C-85E6-4586-ADFE-855BE81AB395}"/>
              </a:ext>
            </a:extLst>
          </p:cNvPr>
          <p:cNvSpPr txBox="1"/>
          <p:nvPr/>
        </p:nvSpPr>
        <p:spPr>
          <a:xfrm>
            <a:off x="8222600" y="2289646"/>
            <a:ext cx="3583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Why? </a:t>
            </a:r>
            <a:r>
              <a:rPr lang="zh-CN" altLang="en-US" dirty="0">
                <a:solidFill>
                  <a:srgbClr val="FF0000"/>
                </a:solidFill>
              </a:rPr>
              <a:t>既然</a:t>
            </a:r>
            <a:r>
              <a:rPr lang="el-GR" altLang="zh-CN" dirty="0">
                <a:solidFill>
                  <a:srgbClr val="FF0000"/>
                </a:solidFill>
              </a:rPr>
              <a:t>π</a:t>
            </a:r>
            <a:r>
              <a:rPr lang="zh-CN" altLang="en-US" dirty="0">
                <a:solidFill>
                  <a:srgbClr val="FF0000"/>
                </a:solidFill>
              </a:rPr>
              <a:t>定了， 为什么是期望而不是确定之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34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7F58F8-09BB-4515-825B-116530D9F7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没有</a:t>
            </a:r>
            <a:r>
              <a:rPr lang="en-US" altLang="zh-CN" dirty="0"/>
              <a:t>Model</a:t>
            </a:r>
            <a:r>
              <a:rPr lang="zh-CN" altLang="en-US" dirty="0"/>
              <a:t>的解法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85AAAD3-BCC3-46EF-99A8-CB3E80E78D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70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CC66-AC90-460B-9959-E26C1A4C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7535B-FA43-4AC7-9EA4-3F6013578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Q-learning</a:t>
            </a:r>
          </a:p>
          <a:p>
            <a:r>
              <a:rPr lang="en-US" altLang="zh-CN" dirty="0"/>
              <a:t>Policy gradient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90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60A60-0DF9-41D8-9B2F-99B47F3B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FBBB-7E52-48EF-813B-1F03E7F86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</a:t>
            </a:r>
            <a:r>
              <a:rPr lang="en-US" altLang="zh-CN" dirty="0"/>
              <a:t>Model</a:t>
            </a:r>
            <a:r>
              <a:rPr lang="zh-CN" altLang="en-US" dirty="0"/>
              <a:t>的先验知识，</a:t>
            </a:r>
            <a:r>
              <a:rPr lang="en-US" altLang="zh-CN" dirty="0"/>
              <a:t>MDP</a:t>
            </a:r>
            <a:r>
              <a:rPr lang="zh-CN" altLang="en-US" dirty="0"/>
              <a:t>依然存在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736CC-B2F8-473C-8402-FE31F9DAA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001" y="2466975"/>
            <a:ext cx="4671612" cy="709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975B0A-7D7A-4591-9569-956AF3522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001" y="3176587"/>
            <a:ext cx="5998230" cy="70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44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1086-9E35-4CEE-B7AF-0417E4FA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</a:t>
            </a:r>
            <a:r>
              <a:rPr lang="zh-CN" altLang="en-US" dirty="0"/>
              <a:t>方程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AAEF4-547C-49A6-8AED-1873797BC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EE667-B7D0-4D4C-BB04-71AB5DA32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603" y="2837196"/>
            <a:ext cx="9103995" cy="143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85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19B9-9E6B-4F00-BA6A-152E8965E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</a:t>
            </a:r>
            <a:r>
              <a:rPr lang="zh-CN" altLang="en-US" dirty="0"/>
              <a:t>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FD70E-F02E-4E81-8152-C5965406E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Group 110">
            <a:extLst>
              <a:ext uri="{FF2B5EF4-FFF2-40B4-BE49-F238E27FC236}">
                <a16:creationId xmlns:a16="http://schemas.microsoft.com/office/drawing/2014/main" id="{D296A0E6-95B0-4CA3-9CAA-72DB14F8CC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424691"/>
              </p:ext>
            </p:extLst>
          </p:nvPr>
        </p:nvGraphicFramePr>
        <p:xfrm>
          <a:off x="6708608" y="1985167"/>
          <a:ext cx="4254500" cy="4032253"/>
        </p:xfrm>
        <a:graphic>
          <a:graphicData uri="http://schemas.openxmlformats.org/drawingml/2006/table">
            <a:tbl>
              <a:tblPr/>
              <a:tblGrid>
                <a:gridCol w="8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s</a:t>
                      </a:r>
                      <a:r>
                        <a:rPr kumimoji="0" lang="it-IT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0.72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s</a:t>
                      </a:r>
                      <a:r>
                        <a:rPr kumimoji="0" lang="it-IT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0.81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DA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0.81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DA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s</a:t>
                      </a:r>
                      <a:r>
                        <a:rPr kumimoji="0" lang="it-IT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s</a:t>
                      </a:r>
                      <a:r>
                        <a:rPr kumimoji="0" lang="it-IT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0.81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DA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0.81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DA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s</a:t>
                      </a:r>
                      <a:r>
                        <a:rPr kumimoji="0" lang="it-IT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0.72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s</a:t>
                      </a:r>
                      <a:r>
                        <a:rPr kumimoji="0" lang="it-IT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A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0.81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DA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Group 188">
            <a:extLst>
              <a:ext uri="{FF2B5EF4-FFF2-40B4-BE49-F238E27FC236}">
                <a16:creationId xmlns:a16="http://schemas.microsoft.com/office/drawing/2014/main" id="{54C22ACC-314E-47C3-B27E-72977143B0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3324544"/>
              </p:ext>
            </p:extLst>
          </p:nvPr>
        </p:nvGraphicFramePr>
        <p:xfrm>
          <a:off x="1228892" y="1972550"/>
          <a:ext cx="4254500" cy="4032253"/>
        </p:xfrm>
        <a:graphic>
          <a:graphicData uri="http://schemas.openxmlformats.org/drawingml/2006/table">
            <a:tbl>
              <a:tblPr/>
              <a:tblGrid>
                <a:gridCol w="8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it-IT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W</a:t>
                      </a:r>
                      <a:endParaRPr kumimoji="0" lang="it-IT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s</a:t>
                      </a:r>
                      <a:r>
                        <a:rPr kumimoji="0" lang="it-IT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s</a:t>
                      </a:r>
                      <a:r>
                        <a:rPr kumimoji="0" lang="it-IT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s</a:t>
                      </a:r>
                      <a:r>
                        <a:rPr kumimoji="0" lang="it-IT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s</a:t>
                      </a:r>
                      <a:r>
                        <a:rPr kumimoji="0" lang="it-IT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s</a:t>
                      </a:r>
                      <a:r>
                        <a:rPr kumimoji="0" lang="it-IT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s</a:t>
                      </a:r>
                      <a:r>
                        <a:rPr kumimoji="0" lang="it-IT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47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25EC-7214-4238-9783-6E3A5D96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Q-learning</a:t>
            </a:r>
            <a:r>
              <a:rPr lang="zh-CN" altLang="en-US" dirty="0"/>
              <a:t>过程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DA8C-9D75-4383-B2B5-4564E2EAA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对于每一个</a:t>
            </a:r>
            <a:r>
              <a:rPr lang="en-US" altLang="zh-CN" dirty="0"/>
              <a:t>q</a:t>
            </a:r>
            <a:r>
              <a:rPr lang="zh-CN" altLang="en-US" dirty="0"/>
              <a:t>表中的元素，初始化</a:t>
            </a:r>
            <a:endParaRPr lang="en-US" altLang="zh-CN" dirty="0"/>
          </a:p>
          <a:p>
            <a:r>
              <a:rPr lang="zh-CN" altLang="en-US" dirty="0"/>
              <a:t>得到当前状态</a:t>
            </a:r>
            <a:r>
              <a:rPr lang="en-US" altLang="zh-CN" dirty="0"/>
              <a:t>s</a:t>
            </a:r>
          </a:p>
          <a:p>
            <a:r>
              <a:rPr lang="en-US" altLang="zh-CN" dirty="0"/>
              <a:t>While(true) do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action</a:t>
            </a:r>
            <a:r>
              <a:rPr lang="zh-CN" altLang="en-US" dirty="0"/>
              <a:t>并执行</a:t>
            </a:r>
            <a:endParaRPr lang="en-US" altLang="zh-CN" dirty="0"/>
          </a:p>
          <a:p>
            <a:pPr lvl="1"/>
            <a:r>
              <a:rPr lang="zh-CN" altLang="en-US" dirty="0"/>
              <a:t>得到</a:t>
            </a:r>
            <a:r>
              <a:rPr lang="en-US" altLang="zh-CN" dirty="0"/>
              <a:t>reward</a:t>
            </a:r>
            <a:r>
              <a:rPr lang="zh-CN" altLang="en-US" dirty="0"/>
              <a:t>，新状态</a:t>
            </a:r>
            <a:r>
              <a:rPr lang="en-US" altLang="zh-CN" dirty="0"/>
              <a:t>s</a:t>
            </a:r>
            <a:r>
              <a:rPr lang="zh-CN" altLang="en-US" dirty="0"/>
              <a:t>‘</a:t>
            </a:r>
            <a:endParaRPr lang="en-US" altLang="zh-CN" dirty="0"/>
          </a:p>
          <a:p>
            <a:pPr lvl="1"/>
            <a:r>
              <a:rPr lang="zh-CN" altLang="en-US" dirty="0"/>
              <a:t>更新</a:t>
            </a:r>
            <a:r>
              <a:rPr lang="en-US" altLang="zh-CN" dirty="0"/>
              <a:t>q</a:t>
            </a:r>
            <a:r>
              <a:rPr lang="zh-CN" altLang="en-US" dirty="0"/>
              <a:t>表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60BB5-3D9A-462F-8783-66601F1C4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705" y="4208710"/>
            <a:ext cx="7180345" cy="112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93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3ED4-E2BA-4B80-93EC-F17A5AA7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Q-learning</a:t>
            </a:r>
            <a:r>
              <a:rPr lang="zh-CN" altLang="en-US" dirty="0"/>
              <a:t>例子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51C834-CADC-49FA-A4DD-31598FB62D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821851"/>
              </p:ext>
            </p:extLst>
          </p:nvPr>
        </p:nvGraphicFramePr>
        <p:xfrm>
          <a:off x="1516930" y="1948173"/>
          <a:ext cx="147136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683">
                  <a:extLst>
                    <a:ext uri="{9D8B030D-6E8A-4147-A177-3AD203B41FA5}">
                      <a16:colId xmlns:a16="http://schemas.microsoft.com/office/drawing/2014/main" val="2183373460"/>
                    </a:ext>
                  </a:extLst>
                </a:gridCol>
                <a:gridCol w="735683">
                  <a:extLst>
                    <a:ext uri="{9D8B030D-6E8A-4147-A177-3AD203B41FA5}">
                      <a16:colId xmlns:a16="http://schemas.microsoft.com/office/drawing/2014/main" val="3577150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01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14801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06D90CD-B1FD-444C-9FC6-6BABFD8CA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20000"/>
              </p:ext>
            </p:extLst>
          </p:nvPr>
        </p:nvGraphicFramePr>
        <p:xfrm>
          <a:off x="5859282" y="1577333"/>
          <a:ext cx="191783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458">
                  <a:extLst>
                    <a:ext uri="{9D8B030D-6E8A-4147-A177-3AD203B41FA5}">
                      <a16:colId xmlns:a16="http://schemas.microsoft.com/office/drawing/2014/main" val="951340035"/>
                    </a:ext>
                  </a:extLst>
                </a:gridCol>
                <a:gridCol w="479458">
                  <a:extLst>
                    <a:ext uri="{9D8B030D-6E8A-4147-A177-3AD203B41FA5}">
                      <a16:colId xmlns:a16="http://schemas.microsoft.com/office/drawing/2014/main" val="674547561"/>
                    </a:ext>
                  </a:extLst>
                </a:gridCol>
                <a:gridCol w="479458">
                  <a:extLst>
                    <a:ext uri="{9D8B030D-6E8A-4147-A177-3AD203B41FA5}">
                      <a16:colId xmlns:a16="http://schemas.microsoft.com/office/drawing/2014/main" val="1012261150"/>
                    </a:ext>
                  </a:extLst>
                </a:gridCol>
                <a:gridCol w="479458">
                  <a:extLst>
                    <a:ext uri="{9D8B030D-6E8A-4147-A177-3AD203B41FA5}">
                      <a16:colId xmlns:a16="http://schemas.microsoft.com/office/drawing/2014/main" val="1769507322"/>
                    </a:ext>
                  </a:extLst>
                </a:gridCol>
              </a:tblGrid>
              <a:tr h="30560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29574"/>
                  </a:ext>
                </a:extLst>
              </a:tr>
              <a:tr h="30560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583455"/>
                  </a:ext>
                </a:extLst>
              </a:tr>
              <a:tr h="30560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826285"/>
                  </a:ext>
                </a:extLst>
              </a:tr>
              <a:tr h="30560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328362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7AE41E9B-FDBE-4D98-9096-A4013DB30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31349"/>
              </p:ext>
            </p:extLst>
          </p:nvPr>
        </p:nvGraphicFramePr>
        <p:xfrm>
          <a:off x="8606541" y="1574976"/>
          <a:ext cx="191783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458">
                  <a:extLst>
                    <a:ext uri="{9D8B030D-6E8A-4147-A177-3AD203B41FA5}">
                      <a16:colId xmlns:a16="http://schemas.microsoft.com/office/drawing/2014/main" val="951340035"/>
                    </a:ext>
                  </a:extLst>
                </a:gridCol>
                <a:gridCol w="479458">
                  <a:extLst>
                    <a:ext uri="{9D8B030D-6E8A-4147-A177-3AD203B41FA5}">
                      <a16:colId xmlns:a16="http://schemas.microsoft.com/office/drawing/2014/main" val="674547561"/>
                    </a:ext>
                  </a:extLst>
                </a:gridCol>
                <a:gridCol w="479458">
                  <a:extLst>
                    <a:ext uri="{9D8B030D-6E8A-4147-A177-3AD203B41FA5}">
                      <a16:colId xmlns:a16="http://schemas.microsoft.com/office/drawing/2014/main" val="1012261150"/>
                    </a:ext>
                  </a:extLst>
                </a:gridCol>
                <a:gridCol w="479458">
                  <a:extLst>
                    <a:ext uri="{9D8B030D-6E8A-4147-A177-3AD203B41FA5}">
                      <a16:colId xmlns:a16="http://schemas.microsoft.com/office/drawing/2014/main" val="1769507322"/>
                    </a:ext>
                  </a:extLst>
                </a:gridCol>
              </a:tblGrid>
              <a:tr h="30560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29574"/>
                  </a:ext>
                </a:extLst>
              </a:tr>
              <a:tr h="305607"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583455"/>
                  </a:ext>
                </a:extLst>
              </a:tr>
              <a:tr h="30560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826285"/>
                  </a:ext>
                </a:extLst>
              </a:tr>
              <a:tr h="30560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32836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E1DD699-1615-414D-A68E-B06F7EC0EFFA}"/>
              </a:ext>
            </a:extLst>
          </p:cNvPr>
          <p:cNvSpPr txBox="1"/>
          <p:nvPr/>
        </p:nvSpPr>
        <p:spPr>
          <a:xfrm>
            <a:off x="1102936" y="3233394"/>
            <a:ext cx="27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Lr</a:t>
            </a:r>
            <a:r>
              <a:rPr lang="en-US" altLang="zh-CN" dirty="0"/>
              <a:t>=0.9</a:t>
            </a:r>
          </a:p>
          <a:p>
            <a:r>
              <a:rPr lang="en-US" altLang="zh-CN" dirty="0"/>
              <a:t>Discount=1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3D33BB-E19E-4CE3-BCD2-479BF54FE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134" y="4195837"/>
            <a:ext cx="7180345" cy="1127848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0C316140-15D7-452E-877B-3E59CA019A79}"/>
              </a:ext>
            </a:extLst>
          </p:cNvPr>
          <p:cNvSpPr/>
          <p:nvPr/>
        </p:nvSpPr>
        <p:spPr>
          <a:xfrm rot="16200000">
            <a:off x="7899662" y="2306496"/>
            <a:ext cx="622169" cy="284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306BD3-5AE8-4551-9200-245A1B0C7F59}"/>
              </a:ext>
            </a:extLst>
          </p:cNvPr>
          <p:cNvSpPr txBox="1"/>
          <p:nvPr/>
        </p:nvSpPr>
        <p:spPr>
          <a:xfrm>
            <a:off x="1667627" y="1631694"/>
            <a:ext cx="53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48DC6-5BB3-432E-99E6-31BCCCB428E5}"/>
              </a:ext>
            </a:extLst>
          </p:cNvPr>
          <p:cNvSpPr txBox="1"/>
          <p:nvPr/>
        </p:nvSpPr>
        <p:spPr>
          <a:xfrm>
            <a:off x="2458454" y="1634126"/>
            <a:ext cx="53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A65816-48EB-4BA7-8A53-EBFFF9B05CD0}"/>
              </a:ext>
            </a:extLst>
          </p:cNvPr>
          <p:cNvSpPr txBox="1"/>
          <p:nvPr/>
        </p:nvSpPr>
        <p:spPr>
          <a:xfrm>
            <a:off x="1652743" y="2598340"/>
            <a:ext cx="53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5B99F6-773B-4B2D-A47D-8806030AFE6F}"/>
              </a:ext>
            </a:extLst>
          </p:cNvPr>
          <p:cNvSpPr txBox="1"/>
          <p:nvPr/>
        </p:nvSpPr>
        <p:spPr>
          <a:xfrm>
            <a:off x="2424716" y="2585126"/>
            <a:ext cx="53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91590C-8543-4B4D-92D9-2C6D73E01A53}"/>
              </a:ext>
            </a:extLst>
          </p:cNvPr>
          <p:cNvSpPr txBox="1"/>
          <p:nvPr/>
        </p:nvSpPr>
        <p:spPr>
          <a:xfrm>
            <a:off x="5355692" y="1589956"/>
            <a:ext cx="53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2073CC-AEB8-45BF-8DED-EC7B7096EAD5}"/>
              </a:ext>
            </a:extLst>
          </p:cNvPr>
          <p:cNvSpPr txBox="1"/>
          <p:nvPr/>
        </p:nvSpPr>
        <p:spPr>
          <a:xfrm>
            <a:off x="5355692" y="1957642"/>
            <a:ext cx="53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72F1D0-FDB3-4A2C-B2B3-A059B2131DA8}"/>
              </a:ext>
            </a:extLst>
          </p:cNvPr>
          <p:cNvSpPr txBox="1"/>
          <p:nvPr/>
        </p:nvSpPr>
        <p:spPr>
          <a:xfrm>
            <a:off x="5349318" y="2292831"/>
            <a:ext cx="53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597E6E-1626-4AD5-B514-7EB736C83129}"/>
              </a:ext>
            </a:extLst>
          </p:cNvPr>
          <p:cNvSpPr txBox="1"/>
          <p:nvPr/>
        </p:nvSpPr>
        <p:spPr>
          <a:xfrm>
            <a:off x="5355692" y="2644877"/>
            <a:ext cx="53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09D340-BD01-48E3-9DC4-E3645D92C30C}"/>
              </a:ext>
            </a:extLst>
          </p:cNvPr>
          <p:cNvSpPr txBox="1"/>
          <p:nvPr/>
        </p:nvSpPr>
        <p:spPr>
          <a:xfrm>
            <a:off x="5962584" y="1243290"/>
            <a:ext cx="53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45192C-469B-4076-B4FE-4F21F6FA8C76}"/>
              </a:ext>
            </a:extLst>
          </p:cNvPr>
          <p:cNvSpPr txBox="1"/>
          <p:nvPr/>
        </p:nvSpPr>
        <p:spPr>
          <a:xfrm>
            <a:off x="6409006" y="1217729"/>
            <a:ext cx="53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DBAF3C-A854-4CE1-8C75-4318942DC591}"/>
              </a:ext>
            </a:extLst>
          </p:cNvPr>
          <p:cNvSpPr txBox="1"/>
          <p:nvPr/>
        </p:nvSpPr>
        <p:spPr>
          <a:xfrm>
            <a:off x="6931169" y="1253370"/>
            <a:ext cx="53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B05ACD-0CEC-4C8F-85AB-C4F8292A3C47}"/>
              </a:ext>
            </a:extLst>
          </p:cNvPr>
          <p:cNvSpPr txBox="1"/>
          <p:nvPr/>
        </p:nvSpPr>
        <p:spPr>
          <a:xfrm>
            <a:off x="7385835" y="1249145"/>
            <a:ext cx="53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20642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E646-3CD4-403A-B938-749FB31B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用神经网络解决</a:t>
            </a:r>
            <a:r>
              <a:rPr lang="en-US" dirty="0"/>
              <a:t>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91551-DF10-438A-93E8-29270AD45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Loss=sum(</a:t>
            </a:r>
            <a:r>
              <a:rPr lang="en-US" dirty="0" err="1"/>
              <a:t>target_q</a:t>
            </a:r>
            <a:r>
              <a:rPr lang="en-US" dirty="0"/>
              <a:t> - q)</a:t>
            </a:r>
          </a:p>
          <a:p>
            <a:endParaRPr lang="en-US" dirty="0"/>
          </a:p>
          <a:p>
            <a:r>
              <a:rPr lang="en-US" dirty="0" err="1"/>
              <a:t>Target_q</a:t>
            </a:r>
            <a:r>
              <a:rPr lang="en-US" dirty="0"/>
              <a:t>=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7BE3D4-C539-4B7C-AC7C-9B29B5DCE6BF}"/>
              </a:ext>
            </a:extLst>
          </p:cNvPr>
          <p:cNvSpPr/>
          <p:nvPr/>
        </p:nvSpPr>
        <p:spPr>
          <a:xfrm>
            <a:off x="5184742" y="2422689"/>
            <a:ext cx="3440784" cy="329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One hot coding state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56F87A-5386-4AA8-8A9D-C74E84E96D13}"/>
              </a:ext>
            </a:extLst>
          </p:cNvPr>
          <p:cNvSpPr/>
          <p:nvPr/>
        </p:nvSpPr>
        <p:spPr>
          <a:xfrm>
            <a:off x="6004874" y="3260136"/>
            <a:ext cx="1952920" cy="329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856EFE-7E60-4D5E-9718-7C0CB4C8775E}"/>
              </a:ext>
            </a:extLst>
          </p:cNvPr>
          <p:cNvSpPr/>
          <p:nvPr/>
        </p:nvSpPr>
        <p:spPr>
          <a:xfrm>
            <a:off x="5568098" y="4229126"/>
            <a:ext cx="358219" cy="3299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D4119-BA6E-4868-89BF-DA4B422D7B08}"/>
              </a:ext>
            </a:extLst>
          </p:cNvPr>
          <p:cNvSpPr/>
          <p:nvPr/>
        </p:nvSpPr>
        <p:spPr>
          <a:xfrm>
            <a:off x="6304960" y="4235042"/>
            <a:ext cx="358219" cy="329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E8B582-02B1-4571-BC5C-E8327578D2DF}"/>
              </a:ext>
            </a:extLst>
          </p:cNvPr>
          <p:cNvSpPr/>
          <p:nvPr/>
        </p:nvSpPr>
        <p:spPr>
          <a:xfrm>
            <a:off x="7041822" y="4229126"/>
            <a:ext cx="358219" cy="3299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D099D5-99E6-4E5E-9ED8-14889742C098}"/>
              </a:ext>
            </a:extLst>
          </p:cNvPr>
          <p:cNvSpPr/>
          <p:nvPr/>
        </p:nvSpPr>
        <p:spPr>
          <a:xfrm>
            <a:off x="7778684" y="4225616"/>
            <a:ext cx="358219" cy="3299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B15CF2-6DAA-47EE-BCE6-F74FF60AC68A}"/>
              </a:ext>
            </a:extLst>
          </p:cNvPr>
          <p:cNvCxnSpPr/>
          <p:nvPr/>
        </p:nvCxnSpPr>
        <p:spPr>
          <a:xfrm>
            <a:off x="5184742" y="2752627"/>
            <a:ext cx="820132" cy="507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EA3F0D-2B0E-48DA-A03C-EBEFC42860D7}"/>
              </a:ext>
            </a:extLst>
          </p:cNvPr>
          <p:cNvCxnSpPr>
            <a:cxnSpLocks/>
          </p:cNvCxnSpPr>
          <p:nvPr/>
        </p:nvCxnSpPr>
        <p:spPr>
          <a:xfrm flipV="1">
            <a:off x="7957794" y="2816643"/>
            <a:ext cx="582890" cy="444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658891-FB62-4238-BD01-DA67DA0FF750}"/>
              </a:ext>
            </a:extLst>
          </p:cNvPr>
          <p:cNvCxnSpPr>
            <a:cxnSpLocks/>
          </p:cNvCxnSpPr>
          <p:nvPr/>
        </p:nvCxnSpPr>
        <p:spPr>
          <a:xfrm flipV="1">
            <a:off x="5568098" y="3606587"/>
            <a:ext cx="436776" cy="655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7B9A88-BBBE-4990-8CBA-60B4864D3811}"/>
              </a:ext>
            </a:extLst>
          </p:cNvPr>
          <p:cNvCxnSpPr>
            <a:cxnSpLocks/>
          </p:cNvCxnSpPr>
          <p:nvPr/>
        </p:nvCxnSpPr>
        <p:spPr>
          <a:xfrm>
            <a:off x="7957793" y="3632895"/>
            <a:ext cx="179110" cy="54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DD49C07-7246-4777-AEC8-933C083E4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202" y="5209948"/>
            <a:ext cx="5375701" cy="84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4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D018-9167-48A9-AA1C-E58701A2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AA13F-36D3-4AEB-9408-5A29D4BE0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4E2B8-7AD9-43B3-B7EF-0B37EBD98016}"/>
              </a:ext>
            </a:extLst>
          </p:cNvPr>
          <p:cNvSpPr txBox="1"/>
          <p:nvPr/>
        </p:nvSpPr>
        <p:spPr>
          <a:xfrm>
            <a:off x="4012703" y="1884222"/>
            <a:ext cx="39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对于最优的</a:t>
            </a:r>
            <a:r>
              <a:rPr lang="en-US" altLang="zh-CN" dirty="0"/>
              <a:t>policy </a:t>
            </a:r>
            <a:r>
              <a:rPr lang="el-GR" altLang="zh-CN" dirty="0"/>
              <a:t>π</a:t>
            </a:r>
            <a:r>
              <a:rPr lang="zh-CN" altLang="en-US" dirty="0"/>
              <a:t>*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3D39B-901F-46C7-9675-27F5C2585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714" y="2433450"/>
            <a:ext cx="2314575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DC2C26-709D-48DC-B640-3717523FE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714" y="2888557"/>
            <a:ext cx="2895600" cy="485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45F6B7-4A89-4C6D-8114-5347E70EC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161" y="3564002"/>
            <a:ext cx="2667000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418978-9A58-4FCF-AF93-889C9547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9150" y="4124428"/>
            <a:ext cx="4282886" cy="7761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390728-2C53-471F-AEC7-C555A19883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9150" y="4955644"/>
            <a:ext cx="4282886" cy="7737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0C8382-A43D-4C48-85E2-451C7A3A51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4120" y="5759896"/>
            <a:ext cx="4446824" cy="6830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0A0F5B-4008-4F4B-8A62-C9985BFE904A}"/>
              </a:ext>
            </a:extLst>
          </p:cNvPr>
          <p:cNvSpPr txBox="1"/>
          <p:nvPr/>
        </p:nvSpPr>
        <p:spPr>
          <a:xfrm>
            <a:off x="2008199" y="3343160"/>
            <a:ext cx="39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Bellman optimality equation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9FDFA0-6F6D-4831-BC83-04BD4CBFBC43}"/>
              </a:ext>
            </a:extLst>
          </p:cNvPr>
          <p:cNvSpPr txBox="1"/>
          <p:nvPr/>
        </p:nvSpPr>
        <p:spPr>
          <a:xfrm>
            <a:off x="7609302" y="2946165"/>
            <a:ext cx="358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Why? </a:t>
            </a:r>
            <a:r>
              <a:rPr lang="zh-CN" altLang="en-US" dirty="0">
                <a:solidFill>
                  <a:srgbClr val="FF0000"/>
                </a:solidFill>
              </a:rPr>
              <a:t>既然取最优</a:t>
            </a:r>
            <a:r>
              <a:rPr lang="el-GR" altLang="zh-CN" dirty="0">
                <a:solidFill>
                  <a:srgbClr val="FF0000"/>
                </a:solidFill>
              </a:rPr>
              <a:t>π</a:t>
            </a:r>
            <a:r>
              <a:rPr lang="zh-CN" altLang="en-US" dirty="0">
                <a:solidFill>
                  <a:srgbClr val="FF0000"/>
                </a:solidFill>
              </a:rPr>
              <a:t>，为什么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zh-CN" altLang="en-US" dirty="0">
                <a:solidFill>
                  <a:srgbClr val="FF0000"/>
                </a:solidFill>
              </a:rPr>
              <a:t>函数是确定的，</a:t>
            </a:r>
            <a:r>
              <a:rPr lang="en-US" altLang="zh-CN" dirty="0">
                <a:solidFill>
                  <a:srgbClr val="FF0000"/>
                </a:solidFill>
              </a:rPr>
              <a:t>q</a:t>
            </a:r>
            <a:r>
              <a:rPr lang="zh-CN" altLang="en-US" dirty="0">
                <a:solidFill>
                  <a:srgbClr val="FF0000"/>
                </a:solidFill>
              </a:rPr>
              <a:t>函数是期望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8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E117-5A2D-415C-B4BD-F4F910C8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en-US" altLang="zh-CN" dirty="0"/>
              <a:t>policy </a:t>
            </a:r>
            <a:r>
              <a:rPr lang="el-GR" altLang="zh-CN" dirty="0"/>
              <a:t>π</a:t>
            </a:r>
            <a:r>
              <a:rPr lang="zh-CN" altLang="en-US" dirty="0"/>
              <a:t>*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73BCD-53F8-49B0-B03E-9E8803DA7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比较两个</a:t>
            </a:r>
            <a:r>
              <a:rPr lang="en-US" altLang="zh-CN" dirty="0"/>
              <a:t>policy</a:t>
            </a:r>
            <a:r>
              <a:rPr lang="zh-CN" altLang="en-US" dirty="0"/>
              <a:t>的好坏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定理：</a:t>
            </a:r>
            <a:endParaRPr lang="en-US" altLang="zh-CN" dirty="0"/>
          </a:p>
          <a:p>
            <a:r>
              <a:rPr lang="zh-CN" altLang="en-US" dirty="0"/>
              <a:t>对于马尔可夫决策过程：</a:t>
            </a:r>
            <a:endParaRPr lang="en-US" altLang="zh-CN" dirty="0"/>
          </a:p>
          <a:p>
            <a:pPr lvl="1"/>
            <a:r>
              <a:rPr lang="zh-CN" altLang="en-US" dirty="0"/>
              <a:t>一定存在一个</a:t>
            </a:r>
            <a:r>
              <a:rPr lang="en-US" altLang="zh-CN" dirty="0"/>
              <a:t>policy</a:t>
            </a:r>
            <a:r>
              <a:rPr lang="zh-CN" altLang="en-US" dirty="0"/>
              <a:t>，比所有其他的</a:t>
            </a:r>
            <a:r>
              <a:rPr lang="en-US" altLang="zh-CN" dirty="0"/>
              <a:t>policy</a:t>
            </a:r>
            <a:r>
              <a:rPr lang="zh-CN" altLang="en-US" dirty="0"/>
              <a:t>都好或同样好，</a:t>
            </a:r>
            <a:endParaRPr lang="en-US" altLang="zh-CN" dirty="0"/>
          </a:p>
          <a:p>
            <a:pPr lvl="1"/>
            <a:r>
              <a:rPr lang="zh-CN" altLang="en-US" dirty="0"/>
              <a:t>所有的最优</a:t>
            </a:r>
            <a:r>
              <a:rPr lang="en-US" altLang="zh-CN" dirty="0"/>
              <a:t>policy</a:t>
            </a:r>
            <a:r>
              <a:rPr lang="zh-CN" altLang="en-US" dirty="0"/>
              <a:t>都能达到最优</a:t>
            </a:r>
            <a:r>
              <a:rPr lang="en-US" altLang="zh-CN" dirty="0"/>
              <a:t>value function</a:t>
            </a:r>
          </a:p>
          <a:p>
            <a:pPr lvl="1"/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D575A-CAF7-43A0-86B1-B5CE427D2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671" y="2340429"/>
            <a:ext cx="3317727" cy="461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19534D-9378-4C70-B12C-1AB47C63D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037" y="3846988"/>
            <a:ext cx="1226569" cy="3287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DE32EA-FE31-4153-A826-7DE4C0E2E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034" y="4790122"/>
            <a:ext cx="1842733" cy="439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D094F5-4C8B-4141-8B49-826C2538E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5034" y="5364480"/>
            <a:ext cx="2443191" cy="40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7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42C5-42A8-4DA0-8C26-245807B6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寻找最优</a:t>
            </a:r>
            <a:r>
              <a:rPr lang="en-US" altLang="zh-CN" dirty="0"/>
              <a:t>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84E5C-9F9B-42AE-8870-7D62AE98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Iterative solution method</a:t>
            </a:r>
          </a:p>
          <a:p>
            <a:pPr lvl="1"/>
            <a:r>
              <a:rPr lang="en-US" altLang="zh-CN" dirty="0"/>
              <a:t>Value Iteration</a:t>
            </a:r>
          </a:p>
          <a:p>
            <a:pPr lvl="1"/>
            <a:r>
              <a:rPr lang="en-US" altLang="zh-CN" dirty="0"/>
              <a:t>Policy Iteration</a:t>
            </a:r>
          </a:p>
          <a:p>
            <a:pPr lvl="1"/>
            <a:r>
              <a:rPr lang="en-US" altLang="zh-CN" dirty="0"/>
              <a:t>Q-learning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EAA88-1A96-4195-94E2-A60A3759D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48" y="2049644"/>
            <a:ext cx="6359981" cy="128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3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4F5EAA-A6E5-474C-A258-7068574C0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基于动态规划的解法（</a:t>
            </a:r>
            <a:r>
              <a:rPr lang="en-US" altLang="zh-CN" dirty="0"/>
              <a:t>Planning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D50B498-23C9-417C-ADD7-5E93E23B75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52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4FCD-6033-4D80-A53E-537A775B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EC8AA-6E69-424C-9518-CE2B213A0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endParaRPr lang="en-US" altLang="zh-CN" dirty="0"/>
          </a:p>
          <a:p>
            <a:r>
              <a:rPr lang="en-US" altLang="zh-CN" dirty="0"/>
              <a:t>Policy </a:t>
            </a:r>
            <a:r>
              <a:rPr lang="zh-CN" altLang="en-US" dirty="0"/>
              <a:t>评价</a:t>
            </a:r>
            <a:endParaRPr lang="en-US" altLang="zh-CN" dirty="0"/>
          </a:p>
          <a:p>
            <a:r>
              <a:rPr lang="en-US" altLang="zh-CN" dirty="0"/>
              <a:t>Policy </a:t>
            </a:r>
            <a:r>
              <a:rPr lang="zh-CN" altLang="en-US" dirty="0"/>
              <a:t>迭代</a:t>
            </a:r>
            <a:endParaRPr lang="en-US" altLang="zh-CN" dirty="0"/>
          </a:p>
          <a:p>
            <a:r>
              <a:rPr lang="en-US" altLang="zh-CN" dirty="0"/>
              <a:t>Value </a:t>
            </a:r>
            <a:r>
              <a:rPr lang="zh-CN" altLang="en-US" dirty="0"/>
              <a:t>迭代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87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5F9FE-DBBD-49B3-B489-32383715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7D153-4908-4FBD-8B16-0947002FD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动态：问题具有连续性</a:t>
            </a:r>
            <a:endParaRPr lang="en-US" altLang="zh-CN" dirty="0"/>
          </a:p>
          <a:p>
            <a:r>
              <a:rPr lang="zh-CN" altLang="en-US" dirty="0"/>
              <a:t>规划：优化</a:t>
            </a:r>
            <a:endParaRPr lang="en-US" altLang="zh-CN" dirty="0"/>
          </a:p>
          <a:p>
            <a:r>
              <a:rPr lang="zh-CN" altLang="en-US" dirty="0"/>
              <a:t>策略：把全局优化分割为子问题，进行优化（分治法）</a:t>
            </a:r>
            <a:endParaRPr lang="en-US" altLang="zh-C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9CBB0D-CE69-4700-985D-B3965907AA43}"/>
              </a:ext>
            </a:extLst>
          </p:cNvPr>
          <p:cNvCxnSpPr/>
          <p:nvPr/>
        </p:nvCxnSpPr>
        <p:spPr>
          <a:xfrm flipV="1">
            <a:off x="2818614" y="4223208"/>
            <a:ext cx="5231877" cy="8389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07552B0-8E67-4092-A935-B2486EC29F9D}"/>
              </a:ext>
            </a:extLst>
          </p:cNvPr>
          <p:cNvSpPr/>
          <p:nvPr/>
        </p:nvSpPr>
        <p:spPr>
          <a:xfrm>
            <a:off x="2630077" y="4897225"/>
            <a:ext cx="377073" cy="34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0C13C3-670F-496F-9CFB-519418EA8448}"/>
              </a:ext>
            </a:extLst>
          </p:cNvPr>
          <p:cNvSpPr/>
          <p:nvPr/>
        </p:nvSpPr>
        <p:spPr>
          <a:xfrm>
            <a:off x="8050491" y="4015435"/>
            <a:ext cx="377073" cy="3487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B80C9A-2BC8-4C2B-8411-62F24BCDF677}"/>
              </a:ext>
            </a:extLst>
          </p:cNvPr>
          <p:cNvSpPr/>
          <p:nvPr/>
        </p:nvSpPr>
        <p:spPr>
          <a:xfrm>
            <a:off x="5246015" y="4468305"/>
            <a:ext cx="377073" cy="3487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75FC88D7-A75A-45D7-8E43-746F1224A4D1}"/>
              </a:ext>
            </a:extLst>
          </p:cNvPr>
          <p:cNvSpPr/>
          <p:nvPr/>
        </p:nvSpPr>
        <p:spPr>
          <a:xfrm rot="21063089">
            <a:off x="2737834" y="4108389"/>
            <a:ext cx="2618589" cy="1214707"/>
          </a:xfrm>
          <a:prstGeom prst="arc">
            <a:avLst>
              <a:gd name="adj1" fmla="val 10985817"/>
              <a:gd name="adj2" fmla="val 0"/>
            </a:avLst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7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871</Words>
  <Application>Microsoft Office PowerPoint</Application>
  <PresentationFormat>Widescreen</PresentationFormat>
  <Paragraphs>292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MDP课程回顾</vt:lpstr>
      <vt:lpstr>PowerPoint Presentation</vt:lpstr>
      <vt:lpstr>Value function量化R:</vt:lpstr>
      <vt:lpstr>PowerPoint Presentation</vt:lpstr>
      <vt:lpstr>最优policy π*</vt:lpstr>
      <vt:lpstr>寻找最优policy</vt:lpstr>
      <vt:lpstr>基于动态规划的解法（Planning）</vt:lpstr>
      <vt:lpstr>内容</vt:lpstr>
      <vt:lpstr>动态规划</vt:lpstr>
      <vt:lpstr>动态规划的前提</vt:lpstr>
      <vt:lpstr>两类问题</vt:lpstr>
      <vt:lpstr>评价Policy </vt:lpstr>
      <vt:lpstr>迭代Bellman expectation function 验证policy</vt:lpstr>
      <vt:lpstr>评价随机policy举例</vt:lpstr>
      <vt:lpstr>评价随机policy举例</vt:lpstr>
      <vt:lpstr>评价随机policy举例</vt:lpstr>
      <vt:lpstr>如何提高一个policy</vt:lpstr>
      <vt:lpstr>Policy 迭代</vt:lpstr>
      <vt:lpstr>Policy迭代法实际举例：租车公司</vt:lpstr>
      <vt:lpstr>Policy迭代法实际举例：租车公司</vt:lpstr>
      <vt:lpstr>提高policy</vt:lpstr>
      <vt:lpstr>提高policy</vt:lpstr>
      <vt:lpstr>Policy迭代方法的改进</vt:lpstr>
      <vt:lpstr>Value迭代法</vt:lpstr>
      <vt:lpstr>Value迭代法</vt:lpstr>
      <vt:lpstr>Value迭代法举例</vt:lpstr>
      <vt:lpstr>Value迭代法</vt:lpstr>
      <vt:lpstr>Value迭代法</vt:lpstr>
      <vt:lpstr>小结</vt:lpstr>
      <vt:lpstr>没有Model的解法</vt:lpstr>
      <vt:lpstr>内容</vt:lpstr>
      <vt:lpstr>Q-learning</vt:lpstr>
      <vt:lpstr>Bellman方程</vt:lpstr>
      <vt:lpstr>Q表</vt:lpstr>
      <vt:lpstr>Q-learning过程</vt:lpstr>
      <vt:lpstr>Q-learning例子</vt:lpstr>
      <vt:lpstr>用神经网络解决Q-learning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MDP课程回顾</dc:title>
  <dc:creator>Jiang, Yuexu</dc:creator>
  <cp:lastModifiedBy>Jiang, Yuexu</cp:lastModifiedBy>
  <cp:revision>41</cp:revision>
  <dcterms:created xsi:type="dcterms:W3CDTF">2019-11-14T19:37:06Z</dcterms:created>
  <dcterms:modified xsi:type="dcterms:W3CDTF">2019-11-15T00:28:49Z</dcterms:modified>
</cp:coreProperties>
</file>