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C750F-5DDA-47F0-AFD2-B7E08807D5D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9AB52-C5E4-4443-9D28-ECE835D0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9AB52-C5E4-4443-9D28-ECE835D016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9E54-98BA-4C87-B5ED-481F10D4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3F1A1-3FA3-4D5C-A744-6297814CB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1933-D552-4E1C-8CD1-3E6B550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3AD9-9032-44A9-8C88-FDF76001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06DD-8ED7-4244-8AC5-ABD86285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162C-CC5C-4740-9AFB-3E23965B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0E124-D0B6-46D8-8578-7796BE1D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89CF-46DA-430A-9123-3A4E09DF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A99D-027A-4CFA-B427-32028741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0E10-80D2-4B94-9B62-73B5BFB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D3026-11D0-4817-A80C-335CF81CA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863E-9355-4242-B139-A9ABCE6F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6758-2B42-482F-A37E-B847DCAF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AA04-3EC7-4C91-B26D-FE22362A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4796-8569-41D6-BF79-4C187F2A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9928-3C57-45D8-8EB7-271F13AF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0875-136A-4A73-A967-122AA74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3D80-3B52-4ABF-B0DB-B7FE2A67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00DF-8F2A-4527-83B8-027502B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99BC-F48C-419B-8CDF-883B6E96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009-2C72-4414-8B6B-B65919ED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4D69-7367-4BAE-9580-14D47463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103C-9D11-43B0-B203-AF0AF87A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7238-33C9-426A-832B-BA4FBF8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E851-5FBE-4F01-B683-0F1CE191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1660-07D0-4FE6-9BFD-48644571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3287-E4E8-4533-A8C5-9FF2510DA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711A-FB70-4AA4-AAB2-0F4B67B97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85CE-706B-458D-8CD8-2B289F54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D2E7-21A8-44E2-B873-25F268CF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9254-50EA-43B0-AC3B-952AD411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7E35-27EB-4E1B-A7AE-A3BF0A57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F69A-3832-4B02-97C7-02686CB7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0558-D76B-466A-A559-5756361F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3138-0F15-423B-8AF0-C5FD605E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676D-F106-4A60-A876-8D962BD3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136-ED69-43C0-B689-9056038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F6B76-FAF1-4372-86B7-A492336A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636DC-5C08-4473-82D0-9B8BE16D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58D3-43B4-48E7-81D3-86BBC07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EBDEA-0906-4E0F-8583-C8D290DC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C209A-A375-49A1-89B4-C3351C94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7C14-4A52-49B5-954C-49A0D6B1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78A84-13B9-4ACF-B927-21C20ED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23633-6021-4DE3-9833-11C0FACF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68DC9-5D2D-4147-B02F-A90554BB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70EE-00BD-4BB4-B5E1-3F7C2774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E76C-FE73-493E-B980-4E9DBC55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A121-BC88-4F13-9C56-B4E70624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FAAFF-F0F2-4EFD-B790-23721F46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FDE3-BB57-4871-A784-347031E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169F-493F-4D43-8761-50223C4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D41D-2F52-41BF-9AF9-63831719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67F0C-5940-426D-A07F-527D9D732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A537-C69E-407D-9F85-261110205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972D-B562-4570-8681-835FDC83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8DC0B-DDE7-46CA-9B41-EEF642CA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6DBE-AF95-47ED-B2AF-9600445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FAD32-A0E5-40E4-8FF5-CDBFE3E7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446-0549-4627-B22F-C04BA967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20F4-B1FE-4A01-81F6-9B1BE270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6ACF-7525-4C27-A76D-5E112F38CDB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7C1A-A7B6-4E25-875F-4F7890575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3E9D-1D2D-4AC2-A90D-76A5187B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C3E9-0E34-4B26-99BC-5C872CEF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A96-214A-4FB6-816F-BCE05DB4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44923-C66C-481B-AE27-E1592F7C1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D2FA-9E17-4968-8AEB-2C1B29CF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特征向量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0E63-DC76-4300-9655-ECD1F7C7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用特征向量来表示一个状态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zh-CN" altLang="en-US" dirty="0"/>
              <a:t>机器人与各个标志物的距离</a:t>
            </a:r>
            <a:endParaRPr lang="en-US" altLang="zh-CN" dirty="0"/>
          </a:p>
          <a:p>
            <a:pPr lvl="1"/>
            <a:r>
              <a:rPr lang="zh-CN" altLang="en-US" dirty="0"/>
              <a:t> 股市的走势</a:t>
            </a:r>
            <a:endParaRPr lang="en-US" altLang="zh-CN" dirty="0"/>
          </a:p>
          <a:p>
            <a:pPr lvl="1"/>
            <a:r>
              <a:rPr lang="zh-CN" altLang="en-US" dirty="0"/>
              <a:t>棋盘中各个子的位置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C5522-29EC-4BEF-A0AD-9193B3524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23" y="2504591"/>
            <a:ext cx="186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B25-50F6-43D6-A601-04793BF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E320-7388-4B8F-8AAC-B423DB7D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用特征的线性组合表示</a:t>
            </a:r>
            <a:r>
              <a:rPr lang="en-US" altLang="zh-CN" dirty="0"/>
              <a:t>value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目标方程是</a:t>
            </a:r>
            <a:r>
              <a:rPr lang="en-US" altLang="zh-CN" dirty="0"/>
              <a:t>w</a:t>
            </a:r>
            <a:r>
              <a:rPr lang="zh-CN" altLang="en-US" dirty="0"/>
              <a:t>的二次方程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更新</a:t>
            </a:r>
            <a:r>
              <a:rPr lang="en-US" altLang="zh-CN" dirty="0"/>
              <a:t>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19513-FD14-4DE0-B064-E559A846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88" y="2341050"/>
            <a:ext cx="351472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61274-8BD0-44DD-B479-01B5CA97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688" y="3881881"/>
            <a:ext cx="34194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DAC35-F05A-4D4C-AEF6-4D834D466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42" y="4924647"/>
            <a:ext cx="3990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D110-3746-4E79-9B3B-E455910B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增量学习算法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7F25-62E5-43AB-8A54-9A171BAB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之前假设真实</a:t>
            </a:r>
            <a:r>
              <a:rPr lang="en-US" altLang="zh-CN" dirty="0"/>
              <a:t>value function</a:t>
            </a:r>
            <a:r>
              <a:rPr lang="zh-CN" altLang="en-US" dirty="0"/>
              <a:t>已知</a:t>
            </a:r>
            <a:endParaRPr lang="en-US" altLang="zh-CN" dirty="0"/>
          </a:p>
          <a:p>
            <a:r>
              <a:rPr lang="zh-CN" altLang="en-US" dirty="0"/>
              <a:t>真实</a:t>
            </a:r>
            <a:r>
              <a:rPr lang="en-US" altLang="zh-CN" dirty="0"/>
              <a:t>RL</a:t>
            </a:r>
            <a:r>
              <a:rPr lang="zh-CN" altLang="en-US" dirty="0"/>
              <a:t>中没有</a:t>
            </a:r>
            <a:r>
              <a:rPr lang="en-US" altLang="zh-CN" dirty="0"/>
              <a:t>label,</a:t>
            </a:r>
            <a:r>
              <a:rPr lang="zh-CN" altLang="en-US" dirty="0"/>
              <a:t>只有</a:t>
            </a:r>
            <a:r>
              <a:rPr lang="en-US" altLang="zh-CN" dirty="0"/>
              <a:t>reward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target</a:t>
            </a:r>
            <a:r>
              <a:rPr lang="zh-CN" altLang="en-US" dirty="0"/>
              <a:t>替换真实</a:t>
            </a:r>
            <a:r>
              <a:rPr lang="en-US" altLang="zh-CN" dirty="0"/>
              <a:t>value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1D253-9C81-4B82-B0E4-398181AB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72" y="3429000"/>
            <a:ext cx="72468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3EE4-F68D-40F7-B886-0F4A08B8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</a:t>
            </a:r>
            <a:r>
              <a:rPr lang="en-US" altLang="zh-CN" dirty="0"/>
              <a:t>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6F02-B286-4313-8A4C-F45ED913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返回值</a:t>
            </a:r>
            <a:r>
              <a:rPr lang="en-US" altLang="zh-CN" dirty="0"/>
              <a:t>Gt</a:t>
            </a:r>
            <a:r>
              <a:rPr lang="zh-CN" altLang="en-US" dirty="0"/>
              <a:t>是真实        的</a:t>
            </a:r>
            <a:r>
              <a:rPr lang="en-US" altLang="zh-CN" dirty="0"/>
              <a:t>unbiased, noisy sample</a:t>
            </a:r>
          </a:p>
          <a:p>
            <a:r>
              <a:rPr lang="zh-CN" altLang="en-US" dirty="0"/>
              <a:t>训练样本：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线性蒙特卡洛</a:t>
            </a:r>
            <a:r>
              <a:rPr lang="en-US" altLang="zh-CN" dirty="0"/>
              <a:t>value function</a:t>
            </a:r>
            <a:r>
              <a:rPr lang="zh-CN" altLang="en-US" dirty="0"/>
              <a:t>近似学习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5EBE5-8688-4089-A02F-7E17526C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36" y="1943746"/>
            <a:ext cx="685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74DEE-D0FB-4A14-B4EC-AF182733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42" y="2766366"/>
            <a:ext cx="3153260" cy="336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3D8A6-F1AD-419D-A684-DBBB4C86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17" y="3987036"/>
            <a:ext cx="4430758" cy="7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0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25A6-6861-4E48-9109-6CE4F3E8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 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765A-7948-413B-A205-933EB751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的样本是对真实          的</a:t>
            </a:r>
            <a:r>
              <a:rPr lang="en-US" altLang="zh-CN" dirty="0"/>
              <a:t>biased sample</a:t>
            </a:r>
          </a:p>
          <a:p>
            <a:r>
              <a:rPr lang="zh-CN" altLang="en-US" dirty="0"/>
              <a:t>样本：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TD(0)</a:t>
            </a:r>
            <a:r>
              <a:rPr lang="zh-CN" altLang="en-US" dirty="0"/>
              <a:t>学习近似函数：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35B24-B64D-4B55-942A-5F4175E8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81" y="1943746"/>
            <a:ext cx="685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C0125-A418-4DE4-9340-8AEC1D38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38" y="2788078"/>
            <a:ext cx="7543323" cy="431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F719C-E6E4-4332-8AF8-6AD6F479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72" y="3779987"/>
            <a:ext cx="5567255" cy="8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4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4AC2-4B62-4306-868A-1A85DAED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TD(</a:t>
            </a:r>
            <a:r>
              <a:rPr lang="el-GR" altLang="zh-CN" dirty="0"/>
              <a:t>λ</a:t>
            </a:r>
            <a:r>
              <a:rPr lang="en-US" altLang="zh-CN" dirty="0"/>
              <a:t>) 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E69B-EBA5-4612-BAE9-AC8A0B78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TD(</a:t>
            </a:r>
            <a:r>
              <a:rPr lang="el-GR" altLang="zh-CN" dirty="0"/>
              <a:t>λ</a:t>
            </a:r>
            <a:r>
              <a:rPr lang="en-US" altLang="zh-CN" dirty="0"/>
              <a:t>)</a:t>
            </a:r>
            <a:r>
              <a:rPr lang="zh-CN" altLang="en-US" dirty="0"/>
              <a:t>同样得到真实          的</a:t>
            </a:r>
            <a:r>
              <a:rPr lang="en-US" altLang="zh-CN" dirty="0"/>
              <a:t>biased sample</a:t>
            </a:r>
          </a:p>
          <a:p>
            <a:r>
              <a:rPr lang="zh-CN" altLang="en-US" dirty="0"/>
              <a:t>训练样本：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Forward TD(</a:t>
            </a:r>
            <a:r>
              <a:rPr lang="el-GR" altLang="zh-CN" dirty="0"/>
              <a:t>λ</a:t>
            </a:r>
            <a:r>
              <a:rPr lang="en-US" altLang="zh-CN" dirty="0"/>
              <a:t>) </a:t>
            </a:r>
            <a:r>
              <a:rPr lang="zh-CN" altLang="en-US" dirty="0"/>
              <a:t>学习过程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Backward TD(</a:t>
            </a:r>
            <a:r>
              <a:rPr lang="el-GR" altLang="zh-CN" dirty="0"/>
              <a:t>λ</a:t>
            </a:r>
            <a:r>
              <a:rPr lang="en-US" altLang="zh-CN" dirty="0"/>
              <a:t>) </a:t>
            </a:r>
            <a:r>
              <a:rPr lang="zh-CN" altLang="en-US" dirty="0"/>
              <a:t>学习过程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45FD-47C8-4E55-ABF3-95B525A7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781" y="1943746"/>
            <a:ext cx="685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52766-8EE5-4121-AE66-C9C5EA35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93" y="2821621"/>
            <a:ext cx="4825795" cy="576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848EE-8C71-450B-A10F-EF964883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27" y="3960195"/>
            <a:ext cx="381952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AA52C-86EF-44ED-9E2D-231A723F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127" y="5481893"/>
            <a:ext cx="3924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3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CA1E-1E1C-4DDF-844F-B5F4B5E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Q</a:t>
            </a:r>
            <a:r>
              <a:rPr lang="zh-CN" altLang="en-US" dirty="0"/>
              <a:t>函数近似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C6B1-B29C-447D-97D9-61B8C36D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20474-05D8-4774-92E6-9FC53BF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3" y="1825625"/>
            <a:ext cx="7311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2DB-23D1-4DBE-8145-2B7DBBE1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Q</a:t>
            </a:r>
            <a:r>
              <a:rPr lang="zh-CN" altLang="en-US" dirty="0"/>
              <a:t>函数近似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1F94-590A-4B03-A1FF-9AD4B61E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</a:t>
            </a:r>
            <a:r>
              <a:rPr lang="en-US" altLang="zh-CN" dirty="0"/>
              <a:t>q value function</a:t>
            </a:r>
          </a:p>
          <a:p>
            <a:endParaRPr lang="en-US" dirty="0"/>
          </a:p>
          <a:p>
            <a:r>
              <a:rPr lang="zh-CN" altLang="en-US" dirty="0"/>
              <a:t>使得近似的</a:t>
            </a:r>
            <a:r>
              <a:rPr lang="en-US" altLang="zh-CN" dirty="0"/>
              <a:t>q</a:t>
            </a:r>
            <a:r>
              <a:rPr lang="zh-CN" altLang="en-US" dirty="0"/>
              <a:t>函数与真实的</a:t>
            </a:r>
            <a:r>
              <a:rPr lang="en-US" altLang="zh-CN" dirty="0"/>
              <a:t>q</a:t>
            </a:r>
            <a:r>
              <a:rPr lang="zh-CN" altLang="en-US" dirty="0"/>
              <a:t>函数</a:t>
            </a:r>
            <a:r>
              <a:rPr lang="en-US" altLang="zh-CN" dirty="0"/>
              <a:t>MSE</a:t>
            </a:r>
            <a:r>
              <a:rPr lang="zh-CN" altLang="en-US" dirty="0"/>
              <a:t>最小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使用随机梯度下降更新</a:t>
            </a:r>
            <a:r>
              <a:rPr lang="en-US" altLang="zh-CN" dirty="0"/>
              <a:t>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AE250-B02B-47E5-98A8-3488C08E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48" y="2296656"/>
            <a:ext cx="2744781" cy="40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DBFD0-B36C-4692-B98C-489C69E9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95" y="3429000"/>
            <a:ext cx="5495609" cy="50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A09FE-3355-4AA6-AC87-67930814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991" y="4489222"/>
            <a:ext cx="6184017" cy="10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5E10-6AC6-43EF-9010-3E17FCB5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q</a:t>
            </a:r>
            <a:r>
              <a:rPr lang="zh-CN" altLang="en-US" dirty="0"/>
              <a:t>函数近似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A135-7768-421A-9F18-82ABB2C9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将每个</a:t>
            </a:r>
            <a:r>
              <a:rPr lang="en-US" altLang="zh-CN" dirty="0"/>
              <a:t>&lt;state, action&gt;</a:t>
            </a:r>
            <a:r>
              <a:rPr lang="zh-CN" altLang="en-US" dirty="0"/>
              <a:t>表示为特征向量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Q</a:t>
            </a:r>
            <a:r>
              <a:rPr lang="zh-CN" altLang="en-US" dirty="0"/>
              <a:t>函数近似可以表示为特征向量的加权和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随机梯度下降更新</a:t>
            </a:r>
            <a:r>
              <a:rPr lang="en-US" altLang="zh-CN" dirty="0"/>
              <a:t>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5CE77-6511-445F-B813-BAA73FAE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343150"/>
            <a:ext cx="2428875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290D0-FA34-4FCA-B8D3-35340494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4412456"/>
            <a:ext cx="436245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1973F-EBFE-4475-AF6D-6F6A2F9C7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7" y="5969000"/>
            <a:ext cx="51149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8C6-1320-4E49-990C-E77AD09B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增量学习算法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8EC7-F92A-4155-867E-D831C218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用增量学习的近似值替换真实值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36BAF-78F6-4A47-AB4E-38EC0AE2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476500"/>
            <a:ext cx="69627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78D6-1C1E-4538-A2CD-EAF2A7AC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C66B-F852-4E5D-AC06-DCA8B870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增量学习方法</a:t>
            </a:r>
            <a:endParaRPr lang="en-US" altLang="zh-CN" dirty="0"/>
          </a:p>
          <a:p>
            <a:r>
              <a:rPr lang="zh-CN" altLang="en-US" dirty="0"/>
              <a:t>批量方法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6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58C-C198-4905-A1DF-B92C66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Sarsa</a:t>
            </a:r>
            <a:r>
              <a:rPr lang="zh-CN" altLang="en-US" dirty="0"/>
              <a:t>算法求解</a:t>
            </a:r>
            <a:r>
              <a:rPr lang="en-US" altLang="zh-CN" dirty="0"/>
              <a:t>mountain car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756-4B54-48FB-A3E0-700ACCDF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0B325-C2DA-4D09-9B61-6E163D8A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863725"/>
            <a:ext cx="6972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AC72-37C2-41BA-8D0F-3F5AD872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 err="1"/>
              <a:t>Sarsa</a:t>
            </a:r>
            <a:r>
              <a:rPr lang="zh-CN" altLang="en-US" dirty="0"/>
              <a:t>算法求解</a:t>
            </a:r>
            <a:r>
              <a:rPr lang="en-US" altLang="zh-CN" dirty="0"/>
              <a:t>mountain car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5D1F-8740-4ADF-BAB3-808261D4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B103-9051-4F87-B345-CF13911C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9" y="1443038"/>
            <a:ext cx="63055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2CCC-57BE-492E-98E2-CAF4F42E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A820-A641-4A8E-BB52-3CF40FAB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2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336-949F-4A3D-970E-B07FFD4B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</a:t>
            </a:r>
            <a:r>
              <a:rPr lang="en-US" altLang="zh-CN" dirty="0"/>
              <a:t>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2C2-B23D-420C-AB46-6CC5AF9A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梯度下降法：简单有效</a:t>
            </a:r>
            <a:endParaRPr lang="en-US" altLang="zh-CN" dirty="0"/>
          </a:p>
          <a:p>
            <a:r>
              <a:rPr lang="zh-CN" altLang="en-US" dirty="0"/>
              <a:t>缺点是利用样本的程度不够</a:t>
            </a:r>
            <a:endParaRPr lang="en-US" altLang="zh-CN" dirty="0"/>
          </a:p>
          <a:p>
            <a:r>
              <a:rPr lang="zh-CN" altLang="en-US" dirty="0"/>
              <a:t>批量算法目标：</a:t>
            </a:r>
            <a:endParaRPr lang="en-US" altLang="zh-CN" dirty="0"/>
          </a:p>
          <a:p>
            <a:pPr lvl="1"/>
            <a:r>
              <a:rPr lang="zh-CN" altLang="en-US" dirty="0"/>
              <a:t>给定训练数据</a:t>
            </a:r>
            <a:endParaRPr lang="en-US" altLang="zh-CN" dirty="0"/>
          </a:p>
          <a:p>
            <a:pPr lvl="1"/>
            <a:r>
              <a:rPr lang="zh-CN" altLang="en-US" dirty="0"/>
              <a:t>找到拟合程度最高的近似方程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4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E9AD-2259-45A9-A734-F1560574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CA62-1FA4-46FA-AEC8-820BA383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value function</a:t>
            </a:r>
            <a:r>
              <a:rPr lang="zh-CN" altLang="en-US" dirty="0"/>
              <a:t>的近似</a:t>
            </a:r>
            <a:endParaRPr lang="en-US" altLang="zh-CN" dirty="0"/>
          </a:p>
          <a:p>
            <a:r>
              <a:rPr lang="zh-CN" altLang="en-US" dirty="0"/>
              <a:t>训练数据：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目标是找到</a:t>
            </a:r>
            <a:r>
              <a:rPr lang="en-US" altLang="zh-CN" dirty="0"/>
              <a:t>w</a:t>
            </a:r>
            <a:r>
              <a:rPr lang="zh-CN" altLang="en-US" dirty="0"/>
              <a:t>，得到拟合程度最高的</a:t>
            </a:r>
            <a:endParaRPr lang="en-US" altLang="zh-CN" dirty="0"/>
          </a:p>
          <a:p>
            <a:r>
              <a:rPr lang="zh-CN" altLang="en-US" dirty="0"/>
              <a:t>最小二乘法就是找到使得近似函数与真是函数间最小平方和的</a:t>
            </a:r>
            <a:r>
              <a:rPr lang="en-US" altLang="zh-CN" dirty="0"/>
              <a:t>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5DA84-DACA-44DA-8D14-45D46F6B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10" y="1825625"/>
            <a:ext cx="2095823" cy="37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F0072-AED5-4C0A-B69E-366DDA9C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46" y="2793812"/>
            <a:ext cx="3800475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49834-BA1C-43EE-9A04-AC0ED7BD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921" y="3426068"/>
            <a:ext cx="900024" cy="37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29EB-4757-4069-9474-B360CD70B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800" y="4435691"/>
            <a:ext cx="3592757" cy="13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55C-80F2-4128-97A6-50434DF8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Experience replay</a:t>
            </a:r>
            <a:r>
              <a:rPr lang="zh-CN" altLang="en-US" dirty="0"/>
              <a:t>的随机梯度下降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D599-2BB6-432C-9D9A-96812B9C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</a:t>
            </a:r>
            <a:r>
              <a:rPr lang="zh-CN" altLang="en-US" dirty="0"/>
              <a:t>包含了</a:t>
            </a:r>
            <a:r>
              <a:rPr lang="en-US" altLang="zh-CN" dirty="0"/>
              <a:t>&lt;state</a:t>
            </a:r>
            <a:r>
              <a:rPr lang="zh-CN" altLang="en-US" dirty="0"/>
              <a:t>，</a:t>
            </a:r>
            <a:r>
              <a:rPr lang="en-US" altLang="zh-CN" dirty="0"/>
              <a:t>value&gt;</a:t>
            </a:r>
            <a:r>
              <a:rPr lang="zh-CN" altLang="en-US" dirty="0"/>
              <a:t>对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Repeat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ABE39-38C8-4D46-A232-6C4D798D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43" y="2381330"/>
            <a:ext cx="4966831" cy="516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E8351-E58F-4CB6-8574-901469AB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74" y="3364773"/>
            <a:ext cx="5898852" cy="20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2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7B96-D666-44BA-B146-8B74B0BD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</a:t>
            </a:r>
            <a:r>
              <a:rPr lang="zh-CN" altLang="en-US" dirty="0"/>
              <a:t>中的</a:t>
            </a:r>
            <a:r>
              <a:rPr lang="en-US" altLang="zh-CN" dirty="0"/>
              <a:t>Experience replay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FE177-2D52-4EAE-B75B-C4C2FEBD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83" y="1825625"/>
            <a:ext cx="8237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6061-550D-4B8C-9A3D-8416C95A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B6C4-04A8-426A-8E12-3F976D22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D0AE8-B95F-4103-8DA1-D2343B1E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11" y="365125"/>
            <a:ext cx="73531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56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4B41-E7B1-4922-B94C-F482812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 in Atari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5B16-831F-414C-AC4A-42F91A53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C004F-C4EB-4FB9-AC1D-8B03697E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99" y="1825625"/>
            <a:ext cx="7214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5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5856-662F-4C5F-9AE4-1C3A84D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DQN in Atari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D7BB-F89C-45F5-997F-1DD1464F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7032-C554-4BF6-A4D0-B637981E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9" y="1774556"/>
            <a:ext cx="712106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7D1F-CF66-4CBA-9C48-0FAB0AF4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大规模</a:t>
            </a:r>
            <a:r>
              <a:rPr lang="en-US" altLang="zh-CN" dirty="0"/>
              <a:t>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048A-E240-4F2E-AFBA-FB742FB7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可以解决大规模的问题</a:t>
            </a:r>
            <a:endParaRPr lang="en-US" altLang="zh-CN" dirty="0"/>
          </a:p>
          <a:p>
            <a:pPr lvl="1"/>
            <a:r>
              <a:rPr lang="zh-CN" altLang="en-US" dirty="0"/>
              <a:t>围棋：</a:t>
            </a:r>
            <a:endParaRPr lang="en-US" altLang="zh-CN" dirty="0"/>
          </a:p>
          <a:p>
            <a:r>
              <a:rPr lang="zh-CN" altLang="en-US" dirty="0"/>
              <a:t>如何利用之前学习的无模型</a:t>
            </a:r>
            <a:r>
              <a:rPr lang="en-US" altLang="zh-CN" dirty="0"/>
              <a:t>prediction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A7E14-1C80-4B16-A92A-8D3D5002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05" y="2283891"/>
            <a:ext cx="16192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7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5127-4D01-4C6C-9CF7-ECFDD10D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DQN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85BA-79CF-4E14-BBFA-E61B6857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F5B04-9611-46CE-A8B5-6042850D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49" y="1825625"/>
            <a:ext cx="9291102" cy="31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A1A-2559-4632-B02F-69314A12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线性最小二乘法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35BE-335C-453D-803D-51396F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6025-40EA-4FC4-B9E7-8A36BAD4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</a:t>
            </a:r>
            <a:r>
              <a:rPr lang="zh-CN" altLang="en-US" dirty="0"/>
              <a:t>近似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BBDE-77D2-4D23-94DA-6C7AC7DF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现在我们可以用表来表示</a:t>
            </a:r>
            <a:r>
              <a:rPr lang="en-US" altLang="zh-CN" dirty="0"/>
              <a:t>value function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state</a:t>
            </a:r>
            <a:r>
              <a:rPr lang="zh-CN" altLang="en-US" dirty="0"/>
              <a:t>在表中对应一个</a:t>
            </a:r>
            <a:r>
              <a:rPr lang="en-US" altLang="zh-CN" dirty="0"/>
              <a:t>V(s)</a:t>
            </a:r>
          </a:p>
          <a:p>
            <a:pPr lvl="1"/>
            <a:r>
              <a:rPr lang="zh-CN" altLang="en-US" dirty="0"/>
              <a:t>或者</a:t>
            </a:r>
            <a:r>
              <a:rPr lang="en-US" altLang="zh-CN" dirty="0"/>
              <a:t>state action</a:t>
            </a:r>
            <a:r>
              <a:rPr lang="zh-CN" altLang="en-US" dirty="0"/>
              <a:t>对应表中一个</a:t>
            </a:r>
            <a:r>
              <a:rPr lang="en-US" altLang="zh-CN" dirty="0"/>
              <a:t>Q(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对于大型</a:t>
            </a:r>
            <a:r>
              <a:rPr lang="en-US" altLang="zh-CN" dirty="0"/>
              <a:t>MDP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太多</a:t>
            </a:r>
            <a:r>
              <a:rPr lang="en-US" altLang="zh-CN" dirty="0"/>
              <a:t>state</a:t>
            </a:r>
            <a:r>
              <a:rPr lang="zh-CN" altLang="en-US" dirty="0"/>
              <a:t>或</a:t>
            </a:r>
            <a:r>
              <a:rPr lang="en-US" altLang="zh-CN" dirty="0"/>
              <a:t>action, </a:t>
            </a:r>
            <a:r>
              <a:rPr lang="zh-CN" altLang="en-US" dirty="0"/>
              <a:t>对内存需求大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state </a:t>
            </a:r>
            <a:r>
              <a:rPr lang="zh-CN" altLang="en-US" dirty="0"/>
              <a:t>去学习太慢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用函数估计</a:t>
            </a:r>
            <a:r>
              <a:rPr lang="en-US" altLang="zh-CN" dirty="0"/>
              <a:t>value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BE9CA-7E8D-483B-B18E-DE90D97D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11" y="5198593"/>
            <a:ext cx="5130617" cy="16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FC2-53D0-4D0C-A920-CC417EC5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altLang="zh-CN" dirty="0"/>
              <a:t>function</a:t>
            </a:r>
            <a:r>
              <a:rPr lang="zh-CN" altLang="en-US" dirty="0"/>
              <a:t>近似的种类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1E9B-AB41-4AEB-8A5D-C9451A57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D54D8-7CD8-4F49-9DB8-B45F2A0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05" y="1825625"/>
            <a:ext cx="80547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9205-DF4B-4E80-8650-673B3651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近似函数的方法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8A3C-3745-4E37-AD4C-6F364CB3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特征线性组合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神经网络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最近邻</a:t>
            </a:r>
            <a:endParaRPr lang="en-US" altLang="zh-CN" dirty="0"/>
          </a:p>
          <a:p>
            <a:r>
              <a:rPr lang="zh-CN" altLang="en-US" dirty="0"/>
              <a:t>傅里叶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考虑可微分方法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1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EF8D-0D8A-474C-A671-086E817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增量学习方法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7FAF-1099-453F-8F95-583B48E8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5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7A16-89D0-4CA4-B484-C872A633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E333-7542-45F2-84F5-24E93FE9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J(w)</a:t>
            </a:r>
            <a:r>
              <a:rPr lang="zh-CN" altLang="en-US" dirty="0"/>
              <a:t>是一个关于</a:t>
            </a:r>
            <a:r>
              <a:rPr lang="en-US" altLang="zh-CN" dirty="0"/>
              <a:t>w</a:t>
            </a:r>
            <a:r>
              <a:rPr lang="zh-CN" altLang="en-US" dirty="0"/>
              <a:t>的可微分方程</a:t>
            </a:r>
            <a:endParaRPr lang="en-US" altLang="zh-CN" dirty="0"/>
          </a:p>
          <a:p>
            <a:r>
              <a:rPr lang="en-US" dirty="0"/>
              <a:t>J(w)</a:t>
            </a:r>
            <a:r>
              <a:rPr lang="zh-CN" altLang="en-US" dirty="0"/>
              <a:t>的梯度表示为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为了求得</a:t>
            </a:r>
            <a:r>
              <a:rPr lang="en-US" altLang="zh-CN" dirty="0"/>
              <a:t>J(w)</a:t>
            </a:r>
            <a:r>
              <a:rPr lang="zh-CN" altLang="en-US" dirty="0"/>
              <a:t>的最小值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-</a:t>
            </a:r>
            <a:r>
              <a:rPr lang="zh-CN" altLang="en-US" dirty="0"/>
              <a:t>梯度的方向调整</a:t>
            </a:r>
            <a:r>
              <a:rPr lang="en-US" altLang="zh-CN" dirty="0"/>
              <a:t>w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Alfa </a:t>
            </a:r>
            <a:r>
              <a:rPr lang="zh-CN" altLang="en-US" dirty="0"/>
              <a:t>是学习步长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C4A5-6CD3-49EF-824F-31D7B225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07" y="2464059"/>
            <a:ext cx="2228850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37014-ECF3-411C-BD6B-5FB56771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10" y="4793900"/>
            <a:ext cx="2650695" cy="67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87811-FE5A-47AD-A6B9-61A22239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7" y="990405"/>
            <a:ext cx="3529013" cy="54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8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F78C-E687-4356-B35E-2F77920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近似</a:t>
            </a:r>
            <a:r>
              <a:rPr lang="en-US" altLang="zh-CN" dirty="0"/>
              <a:t>--</a:t>
            </a:r>
            <a:r>
              <a:rPr lang="zh-CN" altLang="en-US" dirty="0"/>
              <a:t>随机梯度下降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DDE1-511D-45AC-8A6A-CE9281D7C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目标：找到</a:t>
            </a:r>
            <a:r>
              <a:rPr lang="en-US" altLang="zh-CN" dirty="0"/>
              <a:t>w</a:t>
            </a:r>
            <a:r>
              <a:rPr lang="zh-CN" altLang="en-US" dirty="0"/>
              <a:t>使得近似函数         和真实函数        间的</a:t>
            </a:r>
            <a:r>
              <a:rPr lang="en-US" altLang="zh-CN" dirty="0"/>
              <a:t>MSE</a:t>
            </a:r>
            <a:r>
              <a:rPr lang="zh-CN" altLang="en-US" dirty="0"/>
              <a:t>最小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梯度下降法更新</a:t>
            </a:r>
            <a:r>
              <a:rPr lang="en-US" altLang="zh-CN" dirty="0"/>
              <a:t>w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随机梯度下降，对梯度的采样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E3796-DEB3-4273-9813-D248F027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18" y="1937773"/>
            <a:ext cx="771525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6499F-C9BB-414F-B713-7CCF7A3B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746" y="1937773"/>
            <a:ext cx="5905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4F9BB-DAD2-490A-A103-693BFFE4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791" y="2474320"/>
            <a:ext cx="34194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95F19-2871-43EA-A3E2-FEFBEFF0F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90" y="3408094"/>
            <a:ext cx="4410075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68EAB-E20A-42B0-ABA9-2CA14F8D1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618" y="4984995"/>
            <a:ext cx="3962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529</Words>
  <Application>Microsoft Office PowerPoint</Application>
  <PresentationFormat>Widescreen</PresentationFormat>
  <Paragraphs>129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Value Function近似</vt:lpstr>
      <vt:lpstr>内容</vt:lpstr>
      <vt:lpstr>大规模RL</vt:lpstr>
      <vt:lpstr>Value function近似</vt:lpstr>
      <vt:lpstr>Value function近似的种类</vt:lpstr>
      <vt:lpstr>近似函数的方法</vt:lpstr>
      <vt:lpstr>增量学习方法</vt:lpstr>
      <vt:lpstr>梯度下降</vt:lpstr>
      <vt:lpstr>Value function近似--随机梯度下降</vt:lpstr>
      <vt:lpstr>特征向量</vt:lpstr>
      <vt:lpstr>线性value function近似</vt:lpstr>
      <vt:lpstr>增量学习算法</vt:lpstr>
      <vt:lpstr>蒙特卡洛value function近似</vt:lpstr>
      <vt:lpstr>TD value function近似</vt:lpstr>
      <vt:lpstr>TD(λ) value function近似</vt:lpstr>
      <vt:lpstr>使用Q函数近似</vt:lpstr>
      <vt:lpstr>使用Q函数近似</vt:lpstr>
      <vt:lpstr>线性q函数近似</vt:lpstr>
      <vt:lpstr>增量学习算法</vt:lpstr>
      <vt:lpstr>线性Sarsa算法求解mountain car</vt:lpstr>
      <vt:lpstr>线性Sarsa算法求解mountain car</vt:lpstr>
      <vt:lpstr>Batch Methods</vt:lpstr>
      <vt:lpstr>批量RL</vt:lpstr>
      <vt:lpstr>最小二乘法</vt:lpstr>
      <vt:lpstr>利用Experience replay的随机梯度下降</vt:lpstr>
      <vt:lpstr>DQN中的Experience replay</vt:lpstr>
      <vt:lpstr>PowerPoint Presentation</vt:lpstr>
      <vt:lpstr>DQN in Atari</vt:lpstr>
      <vt:lpstr>DQN in Atari</vt:lpstr>
      <vt:lpstr>How much does DQN help?</vt:lpstr>
      <vt:lpstr>线性最小二乘法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Function近似</dc:title>
  <dc:creator>Jiang, Yuexu</dc:creator>
  <cp:lastModifiedBy>Jiang, Yuexu</cp:lastModifiedBy>
  <cp:revision>5</cp:revision>
  <dcterms:created xsi:type="dcterms:W3CDTF">2019-11-17T20:01:42Z</dcterms:created>
  <dcterms:modified xsi:type="dcterms:W3CDTF">2019-11-18T23:57:11Z</dcterms:modified>
</cp:coreProperties>
</file>