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2" r:id="rId36"/>
    <p:sldId id="294" r:id="rId37"/>
    <p:sldId id="295" r:id="rId38"/>
    <p:sldId id="29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67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CEEA-A0EE-4D99-B3EE-F78300E4C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0158B-02CD-4239-BEB0-850628E16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2B708-84EC-4CBE-95A0-9367667B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D204-3CBD-46AE-B13F-9947ABADF92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1DC2-CB95-4754-8436-C0923524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388E0-A003-4814-BD52-6300B6F3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C648-1EA0-4500-B959-DA87E707D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9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163D-6886-4983-A295-E0EAEF43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BB27D-A84C-4F9E-AA42-A4C5D1305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8E214-1452-474F-A188-6AC30916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D204-3CBD-46AE-B13F-9947ABADF92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D3A9A-523C-4782-BAFF-9D06ED6A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EC127-C079-4E5D-AE94-F4B192C7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C648-1EA0-4500-B959-DA87E707D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C8268-3475-4A28-819E-E8DDB4462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15794-53C2-42A4-9C3A-04679FC51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5ABF5-4F1B-478A-8155-349676F6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D204-3CBD-46AE-B13F-9947ABADF92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F07B5-6E28-4E9B-993B-541C88FC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25F06-5B8A-4730-92C3-45C38DBB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C648-1EA0-4500-B959-DA87E707D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7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C919-623D-4DCE-8CC5-79E564FA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58D90-FF37-48ED-95F6-F4E386344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FD505-37E8-4F75-B19F-1B31267A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D204-3CBD-46AE-B13F-9947ABADF92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9A240-CE6B-40E9-9992-3C4AD290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B48D3-75BB-4762-A099-50E4EE93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C648-1EA0-4500-B959-DA87E707D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7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F580-3E2E-4154-9E9B-BA04A66D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D29FC-E93E-4EF0-8358-06195C66D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4D128-4972-4A2F-9DFE-421500A0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D204-3CBD-46AE-B13F-9947ABADF92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C169A-AD0E-46C1-BE4E-51C0B3F8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6358C-A006-43E4-8DA0-51C0DA65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C648-1EA0-4500-B959-DA87E707D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2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48CA-E1EA-4C67-AC0B-B17EC351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BE11-3827-4E80-BED7-5A381C2EB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6B05D-9CF7-4D9C-9311-4527A7BCA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DDC30-F9A6-4D55-AEC4-5328CFD5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D204-3CBD-46AE-B13F-9947ABADF92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42418-AB94-43C1-82DA-93AEE8FB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D709E-DD93-4462-880A-5D15BA71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C648-1EA0-4500-B959-DA87E707D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2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FAA0-3F71-4398-B8B3-D2CAB12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635AE-CA6A-4DBB-AD43-095691909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CA633-EA62-4180-AF19-F581539A5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D7B5D-C67E-4982-8F4C-D67A886CB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4304D-6297-47D1-837B-C7A832354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1BE491-A9D7-42FE-9D91-D8518282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D204-3CBD-46AE-B13F-9947ABADF92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CA9DA-07B6-4292-8730-F4C1F027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07BD1-4996-4FC3-A64D-11E42160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C648-1EA0-4500-B959-DA87E707D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0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BC82-2167-4503-8724-C5FFCBDD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728F9-9333-4766-8974-D40BC24A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D204-3CBD-46AE-B13F-9947ABADF92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0F01A-1FF2-4EB4-9869-990A4393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A1735-3E47-454C-9C2B-C23703BA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C648-1EA0-4500-B959-DA87E707D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4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AC18C-1B21-4045-975F-4872E1B3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D204-3CBD-46AE-B13F-9947ABADF92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D1625-2388-4A52-96E9-39AE3DC6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FB5CC-5E79-4CD7-8BD5-AD4C55D5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C648-1EA0-4500-B959-DA87E707D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5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CE85-6893-4AE4-9DCB-40DE4218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856B7-E3BB-4D6E-9D23-5CA9A3718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9E0EE-2F8C-4C40-9909-ED642375E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CD25F-59F9-4804-85D0-5FBBC25D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D204-3CBD-46AE-B13F-9947ABADF92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B0E0C-2C2B-426D-A504-05F7A47B9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5A45D-874F-4A8B-80AB-DD5860D3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C648-1EA0-4500-B959-DA87E707D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0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B8C0-B559-48A5-83E7-840CC429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AA6FF-E741-4C5B-8984-92604D159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E848D-F1F0-4A06-90DE-77C835557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495FF-DCAE-4B74-A704-478BBCEB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D204-3CBD-46AE-B13F-9947ABADF92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AE350-3984-4E26-851C-51087FFB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0D399-CA8B-49D2-A5BB-01B39887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C648-1EA0-4500-B959-DA87E707D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2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2A5FA-4591-4B81-B99B-C67955358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0609B-943E-483E-B035-63440222C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9CB81-251C-4956-9FB8-48747DC69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5D204-3CBD-46AE-B13F-9947ABADF92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43952-70FA-4B2A-BD02-F4AD985FF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13B6-2271-4A57-AFCA-544D69E75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6C648-1EA0-4500-B959-DA87E707D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7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mputer_science" TargetMode="External"/><Relationship Id="rId3" Type="http://schemas.openxmlformats.org/officeDocument/2006/relationships/hyperlink" Target="https://en.wikipedia.org/wiki/Reinforcement_learning" TargetMode="External"/><Relationship Id="rId7" Type="http://schemas.openxmlformats.org/officeDocument/2006/relationships/image" Target="../media/image50.tiff"/><Relationship Id="rId2" Type="http://schemas.openxmlformats.org/officeDocument/2006/relationships/image" Target="../media/image49.tif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University_College_London" TargetMode="External"/><Relationship Id="rId5" Type="http://schemas.openxmlformats.org/officeDocument/2006/relationships/hyperlink" Target="https://en.wikipedia.org/wiki/AlphaGo" TargetMode="External"/><Relationship Id="rId10" Type="http://schemas.openxmlformats.org/officeDocument/2006/relationships/image" Target="../media/image51.tiff"/><Relationship Id="rId4" Type="http://schemas.openxmlformats.org/officeDocument/2006/relationships/hyperlink" Target="https://en.wikipedia.org/wiki/DeepMind" TargetMode="External"/><Relationship Id="rId9" Type="http://schemas.openxmlformats.org/officeDocument/2006/relationships/hyperlink" Target="https://en.wikipedia.org/wiki/University_of_Massachusetts_Amherst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613B4C-E1BC-4A6B-BE05-4CA762801ADA}"/>
              </a:ext>
            </a:extLst>
          </p:cNvPr>
          <p:cNvSpPr txBox="1"/>
          <p:nvPr/>
        </p:nvSpPr>
        <p:spPr>
          <a:xfrm>
            <a:off x="0" y="1945574"/>
            <a:ext cx="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RL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BD82CC97-372F-419E-9FFE-FCAC82C95FA4}"/>
              </a:ext>
            </a:extLst>
          </p:cNvPr>
          <p:cNvSpPr/>
          <p:nvPr/>
        </p:nvSpPr>
        <p:spPr>
          <a:xfrm>
            <a:off x="791852" y="1408246"/>
            <a:ext cx="424206" cy="1489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AF1F6-9246-498C-B97D-950639AFF938}"/>
              </a:ext>
            </a:extLst>
          </p:cNvPr>
          <p:cNvSpPr txBox="1"/>
          <p:nvPr/>
        </p:nvSpPr>
        <p:spPr>
          <a:xfrm>
            <a:off x="1322894" y="1175542"/>
            <a:ext cx="1949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model (planning)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F49FC-FE4A-4D69-8022-6A8F57065183}"/>
              </a:ext>
            </a:extLst>
          </p:cNvPr>
          <p:cNvSpPr txBox="1"/>
          <p:nvPr/>
        </p:nvSpPr>
        <p:spPr>
          <a:xfrm>
            <a:off x="1322895" y="2558348"/>
            <a:ext cx="1949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model (learning)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EDBEE81-4E99-4A3C-8B8C-AE7D93A0F34A}"/>
              </a:ext>
            </a:extLst>
          </p:cNvPr>
          <p:cNvSpPr/>
          <p:nvPr/>
        </p:nvSpPr>
        <p:spPr>
          <a:xfrm>
            <a:off x="2659145" y="856539"/>
            <a:ext cx="424206" cy="11408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21575-7BA7-4A10-A538-B969D6638067}"/>
              </a:ext>
            </a:extLst>
          </p:cNvPr>
          <p:cNvSpPr txBox="1"/>
          <p:nvPr/>
        </p:nvSpPr>
        <p:spPr>
          <a:xfrm>
            <a:off x="3190187" y="780653"/>
            <a:ext cx="293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(policy iteration)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8F73B0-C5A9-4B4C-8D3E-D086AAAB04ED}"/>
              </a:ext>
            </a:extLst>
          </p:cNvPr>
          <p:cNvSpPr txBox="1"/>
          <p:nvPr/>
        </p:nvSpPr>
        <p:spPr>
          <a:xfrm>
            <a:off x="3190186" y="1701194"/>
            <a:ext cx="452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(policy iteration, value iteration)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3680B5DC-52AE-4178-BF5D-D8019194B8F4}"/>
              </a:ext>
            </a:extLst>
          </p:cNvPr>
          <p:cNvSpPr/>
          <p:nvPr/>
        </p:nvSpPr>
        <p:spPr>
          <a:xfrm>
            <a:off x="2952947" y="2318670"/>
            <a:ext cx="424206" cy="11408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EC3A9-2BF1-491C-95C4-DB4DC5C58743}"/>
              </a:ext>
            </a:extLst>
          </p:cNvPr>
          <p:cNvSpPr txBox="1"/>
          <p:nvPr/>
        </p:nvSpPr>
        <p:spPr>
          <a:xfrm>
            <a:off x="3483989" y="2242784"/>
            <a:ext cx="194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782637-15AF-4931-9C7E-BDBA1307037C}"/>
              </a:ext>
            </a:extLst>
          </p:cNvPr>
          <p:cNvSpPr txBox="1"/>
          <p:nvPr/>
        </p:nvSpPr>
        <p:spPr>
          <a:xfrm>
            <a:off x="3483988" y="3163325"/>
            <a:ext cx="194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D710F8-04CA-4692-98B8-8D0ADDA8C9C9}"/>
              </a:ext>
            </a:extLst>
          </p:cNvPr>
          <p:cNvSpPr txBox="1"/>
          <p:nvPr/>
        </p:nvSpPr>
        <p:spPr>
          <a:xfrm>
            <a:off x="5007205" y="1997430"/>
            <a:ext cx="2939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 (episode sample)</a:t>
            </a:r>
          </a:p>
          <a:p>
            <a:r>
              <a:rPr lang="en-US" dirty="0"/>
              <a:t>TD (step sample)</a:t>
            </a:r>
          </a:p>
          <a:p>
            <a:r>
              <a:rPr lang="en-US" dirty="0"/>
              <a:t>TD(</a:t>
            </a:r>
            <a:r>
              <a:rPr lang="el-GR" dirty="0"/>
              <a:t>λ</a:t>
            </a:r>
            <a:r>
              <a:rPr lang="en-US" dirty="0"/>
              <a:t>)</a:t>
            </a:r>
          </a:p>
          <a:p>
            <a:r>
              <a:rPr lang="en-US" dirty="0" err="1"/>
              <a:t>Sarsa</a:t>
            </a:r>
            <a:r>
              <a:rPr lang="en-US" dirty="0"/>
              <a:t>(Q value)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452A1577-F1B5-4F7C-87E3-D89E169194D5}"/>
              </a:ext>
            </a:extLst>
          </p:cNvPr>
          <p:cNvSpPr/>
          <p:nvPr/>
        </p:nvSpPr>
        <p:spPr>
          <a:xfrm>
            <a:off x="4582999" y="2150606"/>
            <a:ext cx="424206" cy="9004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DABB8B5-4E38-435F-802F-9FE370E8E9BC}"/>
              </a:ext>
            </a:extLst>
          </p:cNvPr>
          <p:cNvSpPr/>
          <p:nvPr/>
        </p:nvSpPr>
        <p:spPr>
          <a:xfrm>
            <a:off x="4370896" y="3163325"/>
            <a:ext cx="424206" cy="11525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5EFDC1-5640-47A6-B760-EAB3C3672839}"/>
              </a:ext>
            </a:extLst>
          </p:cNvPr>
          <p:cNvSpPr txBox="1"/>
          <p:nvPr/>
        </p:nvSpPr>
        <p:spPr>
          <a:xfrm>
            <a:off x="4850876" y="3093018"/>
            <a:ext cx="2939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 (Q value MC, </a:t>
            </a:r>
            <a:r>
              <a:rPr lang="el-GR" altLang="zh-CN" dirty="0"/>
              <a:t>ϵ</a:t>
            </a:r>
            <a:r>
              <a:rPr lang="en-US" altLang="zh-CN" dirty="0"/>
              <a:t>-greedy</a:t>
            </a:r>
            <a:r>
              <a:rPr lang="en-US" dirty="0"/>
              <a:t>)</a:t>
            </a:r>
          </a:p>
          <a:p>
            <a:r>
              <a:rPr lang="en-US" dirty="0" err="1"/>
              <a:t>Sarsa</a:t>
            </a:r>
            <a:r>
              <a:rPr lang="en-US" dirty="0"/>
              <a:t>(Q value MC, </a:t>
            </a:r>
            <a:r>
              <a:rPr lang="el-GR" altLang="zh-CN" dirty="0"/>
              <a:t>ϵ</a:t>
            </a:r>
            <a:r>
              <a:rPr lang="en-US" altLang="zh-CN" dirty="0"/>
              <a:t>-greedy</a:t>
            </a:r>
            <a:r>
              <a:rPr lang="en-US" dirty="0"/>
              <a:t>)</a:t>
            </a:r>
          </a:p>
          <a:p>
            <a:r>
              <a:rPr lang="en-US" dirty="0"/>
              <a:t>Q-learning</a:t>
            </a:r>
          </a:p>
          <a:p>
            <a:endParaRPr lang="en-US" dirty="0"/>
          </a:p>
          <a:p>
            <a:r>
              <a:rPr lang="en-US" dirty="0"/>
              <a:t>approximation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F889ED1E-295C-4EE3-B874-1EAB17C35259}"/>
              </a:ext>
            </a:extLst>
          </p:cNvPr>
          <p:cNvSpPr/>
          <p:nvPr/>
        </p:nvSpPr>
        <p:spPr>
          <a:xfrm>
            <a:off x="6375860" y="3984357"/>
            <a:ext cx="424206" cy="8343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11F17F-CA61-4BE2-A316-C542C542BB2D}"/>
              </a:ext>
            </a:extLst>
          </p:cNvPr>
          <p:cNvSpPr txBox="1"/>
          <p:nvPr/>
        </p:nvSpPr>
        <p:spPr>
          <a:xfrm>
            <a:off x="6855253" y="3889795"/>
            <a:ext cx="293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approximation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2F13745-25F3-4F7D-93F9-DFCE2FF02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282" y="4158246"/>
            <a:ext cx="3476625" cy="285750"/>
          </a:xfrm>
          <a:prstGeom prst="rect">
            <a:avLst/>
          </a:prstGeom>
        </p:spPr>
      </p:pic>
      <p:sp>
        <p:nvSpPr>
          <p:cNvPr id="21" name="Left Brace 20">
            <a:extLst>
              <a:ext uri="{FF2B5EF4-FFF2-40B4-BE49-F238E27FC236}">
                <a16:creationId xmlns:a16="http://schemas.microsoft.com/office/drawing/2014/main" id="{AE538EBF-83CF-4777-81C3-29C477114F72}"/>
              </a:ext>
            </a:extLst>
          </p:cNvPr>
          <p:cNvSpPr/>
          <p:nvPr/>
        </p:nvSpPr>
        <p:spPr>
          <a:xfrm>
            <a:off x="10339631" y="3859087"/>
            <a:ext cx="424206" cy="8000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255107-D3F9-4709-B25A-271A0D5CDC4C}"/>
              </a:ext>
            </a:extLst>
          </p:cNvPr>
          <p:cNvSpPr txBox="1"/>
          <p:nvPr/>
        </p:nvSpPr>
        <p:spPr>
          <a:xfrm>
            <a:off x="10722203" y="3739575"/>
            <a:ext cx="1306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</a:t>
            </a:r>
          </a:p>
          <a:p>
            <a:r>
              <a:rPr lang="en-US" dirty="0" err="1"/>
              <a:t>Sarsa</a:t>
            </a:r>
            <a:endParaRPr lang="en-US" dirty="0"/>
          </a:p>
          <a:p>
            <a:r>
              <a:rPr lang="en-US" dirty="0"/>
              <a:t>DQN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B75789-72D9-4ACE-9C5F-E95BD96C7A68}"/>
              </a:ext>
            </a:extLst>
          </p:cNvPr>
          <p:cNvSpPr txBox="1"/>
          <p:nvPr/>
        </p:nvSpPr>
        <p:spPr>
          <a:xfrm>
            <a:off x="6887358" y="4570346"/>
            <a:ext cx="267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approximation</a:t>
            </a:r>
          </a:p>
        </p:txBody>
      </p:sp>
    </p:spTree>
    <p:extLst>
      <p:ext uri="{BB962C8B-B14F-4D97-AF65-F5344CB8AC3E}">
        <p14:creationId xmlns:p14="http://schemas.microsoft.com/office/powerpoint/2010/main" val="1492424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745B-B567-4F40-B606-666538ABD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C247-70A3-43F7-9E14-329C3D2D0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43B4A-6325-4DF9-9485-77A914404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2066925"/>
            <a:ext cx="4229100" cy="1809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BF2FC8-EFEE-4315-88C7-AFA0AB9CD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87" y="4051026"/>
            <a:ext cx="76676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9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6A0F-9983-4A5E-A7BE-4A3C41C5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</a:t>
            </a:r>
            <a:r>
              <a:rPr lang="zh-CN" altLang="en-US" dirty="0"/>
              <a:t>目标函数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4B027-1EA6-409D-9792-25B76F7ED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</a:t>
            </a:r>
            <a:endParaRPr lang="en-US" altLang="zh-CN" dirty="0"/>
          </a:p>
          <a:p>
            <a:r>
              <a:rPr lang="zh-CN" altLang="en-US" dirty="0"/>
              <a:t>但是如何评价</a:t>
            </a:r>
            <a:r>
              <a:rPr lang="en-US" altLang="zh-CN" dirty="0"/>
              <a:t>policy</a:t>
            </a:r>
            <a:r>
              <a:rPr lang="zh-CN" altLang="en-US" dirty="0"/>
              <a:t>的好坏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5A330-2DD4-42BF-8916-909D6ED2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448" y="1825625"/>
            <a:ext cx="8355888" cy="431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BBD964-61B3-4B54-B258-464D0DB7D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230" y="2842776"/>
            <a:ext cx="7317540" cy="401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9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4E18-32AF-471C-9844-0F0252F0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</a:t>
            </a:r>
            <a:r>
              <a:rPr lang="zh-CN" altLang="en-US" dirty="0"/>
              <a:t>优化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641BF-7715-4F11-9200-C77AB1B86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</a:t>
            </a:r>
            <a:endParaRPr lang="en-US" altLang="zh-CN" dirty="0"/>
          </a:p>
          <a:p>
            <a:r>
              <a:rPr lang="zh-CN" altLang="en-US" dirty="0"/>
              <a:t>不用梯度的方法：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用梯度的方法（通常更有效率）：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本课关注梯度下降法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E4E49-98E5-42B8-BB49-3207A5448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011" y="1904455"/>
            <a:ext cx="3992294" cy="384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5045A9-69D9-4885-B8E3-2E4CBAEFD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325" y="2830705"/>
            <a:ext cx="4010025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4B7F70-9A0B-48C3-A8C9-D3B660259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325" y="4344220"/>
            <a:ext cx="23431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24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3BD0-BDCD-4ECD-BF2D-BA62A74E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</a:t>
            </a:r>
            <a:r>
              <a:rPr lang="zh-CN" altLang="en-US" dirty="0"/>
              <a:t>梯度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2D00F-3CB6-40C2-86EA-CAEA1384E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        是梯度目标方程</a:t>
            </a:r>
            <a:endParaRPr lang="en-US" altLang="zh-CN" dirty="0"/>
          </a:p>
          <a:p>
            <a:r>
              <a:rPr lang="en-US" dirty="0"/>
              <a:t>policy</a:t>
            </a:r>
            <a:r>
              <a:rPr lang="zh-CN" altLang="en-US" dirty="0"/>
              <a:t>梯度法通过提高</a:t>
            </a:r>
            <a:r>
              <a:rPr lang="en-US" altLang="zh-CN" dirty="0"/>
              <a:t>policy</a:t>
            </a:r>
            <a:r>
              <a:rPr lang="zh-CN" altLang="en-US" dirty="0"/>
              <a:t>的梯度，找到        的最大值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AA875C-7FEB-47A8-9503-3968E8B86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13" y="1825625"/>
            <a:ext cx="619125" cy="40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D91629-AC7C-4AA1-A179-A2162E04E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389" y="2372163"/>
            <a:ext cx="619125" cy="409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5B289C-B237-44DF-9D81-5D4176870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0" y="3047999"/>
            <a:ext cx="2870636" cy="499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763A65-F9EA-4AE2-843F-4A483280B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701" y="3682177"/>
            <a:ext cx="4667250" cy="2305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D64483-531E-4C85-BE5D-07EE8918F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843" y="6101557"/>
            <a:ext cx="39814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4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211D-6701-4A34-BAEA-8CD2F696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有限差值法计算梯度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F11A6-CA6B-45B1-A98B-30DEE30E4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对于每一个维度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对于</a:t>
            </a:r>
            <a:r>
              <a:rPr lang="en-US" altLang="zh-CN" dirty="0"/>
              <a:t>n</a:t>
            </a:r>
            <a:r>
              <a:rPr lang="zh-CN" altLang="en-US" dirty="0"/>
              <a:t>维的</a:t>
            </a:r>
            <a:r>
              <a:rPr lang="en-US" altLang="zh-CN" dirty="0"/>
              <a:t>policy</a:t>
            </a:r>
            <a:r>
              <a:rPr lang="zh-CN" altLang="en-US" dirty="0"/>
              <a:t>梯度，需要计算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zh-CN" altLang="en-US" dirty="0"/>
              <a:t>特点：简单，高噪音，低效率，对任意</a:t>
            </a:r>
            <a:r>
              <a:rPr lang="en-US" altLang="zh-CN" dirty="0"/>
              <a:t>policy</a:t>
            </a:r>
            <a:r>
              <a:rPr lang="zh-CN" altLang="en-US" dirty="0"/>
              <a:t>有效（即便不可微）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A0289D-B08C-429C-930F-162907248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2362200"/>
            <a:ext cx="72580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23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D835-3594-4226-B467-36C9EBF8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A3F7-5C6B-49DA-B8DF-3650800BB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85E21-0E1B-4B61-A3DD-4C48A6C0E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119" y="2272040"/>
            <a:ext cx="6214971" cy="1716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20DF22-1922-4999-9933-753B354D5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811" y="4889033"/>
            <a:ext cx="6083768" cy="53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46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2B4D-2005-4C61-BBC9-006202E3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</a:t>
            </a:r>
            <a:r>
              <a:rPr lang="en-US" altLang="zh-CN" dirty="0"/>
              <a:t>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1C55-9607-4189-94B6-3C1BBCC8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&lt;</a:t>
            </a:r>
            <a:r>
              <a:rPr lang="en-US" altLang="zh-CN" dirty="0" err="1"/>
              <a:t>s,a</a:t>
            </a:r>
            <a:r>
              <a:rPr lang="en-US" altLang="zh-CN" dirty="0"/>
              <a:t>&gt;</a:t>
            </a:r>
            <a:r>
              <a:rPr lang="zh-CN" altLang="en-US" dirty="0"/>
              <a:t>写成加权特征组合的形式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做</a:t>
            </a:r>
            <a:r>
              <a:rPr lang="en-US" altLang="zh-CN" dirty="0"/>
              <a:t>action</a:t>
            </a:r>
            <a:r>
              <a:rPr lang="zh-CN" altLang="en-US" dirty="0"/>
              <a:t>的概率正比于权重的指数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52DFC-6597-404D-84DA-CDC2CA903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428" y="2341343"/>
            <a:ext cx="1756611" cy="559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0FD926-5494-4130-8B93-4121EF243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083" y="3397632"/>
            <a:ext cx="2766481" cy="559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FDD4C6-3560-430B-AF0F-02CA5F969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590" y="4263916"/>
            <a:ext cx="65436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81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F2D7-AD37-4373-9048-E51E7183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</a:t>
            </a:r>
            <a:r>
              <a:rPr lang="en-US" altLang="zh-CN" dirty="0"/>
              <a:t>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E1BE9-B41F-4330-AF37-0F174C95A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均值是状态特征的加权组合</a:t>
            </a:r>
            <a:endParaRPr lang="en-US" altLang="zh-CN" dirty="0"/>
          </a:p>
          <a:p>
            <a:r>
              <a:rPr lang="zh-CN" altLang="en-US" dirty="0"/>
              <a:t>方差可以固定，也可以受参数控制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E19E8-5B7B-47A5-80A5-73564CBD8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619" y="1825625"/>
            <a:ext cx="2085975" cy="42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2EA22E-B07F-4FDA-A085-696144DF3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290" y="2855364"/>
            <a:ext cx="4638675" cy="390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9A32A2-2425-41AC-9A80-A35DA937D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290" y="3612112"/>
            <a:ext cx="60674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08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9F7F-9ED4-4789-9E07-D2B39CB8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一步</a:t>
            </a:r>
            <a:r>
              <a:rPr lang="en-US" altLang="zh-CN" dirty="0"/>
              <a:t>MDP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3A889-B4F0-4EF9-A674-5F659291F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77" y="2023734"/>
            <a:ext cx="6962775" cy="1076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49C994-C8AD-48BD-8AB8-2F5BD3300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000" y="3686997"/>
            <a:ext cx="64674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54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5396-3008-42BE-842C-1AD65CAA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Gradient</a:t>
            </a:r>
            <a:r>
              <a:rPr lang="zh-CN" altLang="en-US" dirty="0"/>
              <a:t>定理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674A-9C47-407D-86BD-A0D60A1F0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将一步</a:t>
            </a:r>
            <a:r>
              <a:rPr lang="en-US" altLang="zh-CN" dirty="0"/>
              <a:t>MDP</a:t>
            </a:r>
            <a:r>
              <a:rPr lang="zh-CN" altLang="en-US" dirty="0"/>
              <a:t>泛化为多步</a:t>
            </a:r>
            <a:r>
              <a:rPr lang="en-US" altLang="zh-CN" dirty="0"/>
              <a:t>MDP</a:t>
            </a:r>
          </a:p>
          <a:p>
            <a:r>
              <a:rPr lang="zh-CN" altLang="en-US" dirty="0"/>
              <a:t>用长程回报              代替一步回报</a:t>
            </a:r>
            <a:r>
              <a:rPr lang="en-US" altLang="zh-CN" dirty="0"/>
              <a:t>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F50E3-0B55-4436-9FC9-C8814B733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761" y="2376159"/>
            <a:ext cx="1076325" cy="371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213903-928E-474C-A24C-E2B4D3C7B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3057361"/>
            <a:ext cx="88201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1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5AD5E-732C-44C6-8DF3-B5E0D2B6A9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Policy Gradient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50B872-C623-4D69-A988-EA5F1DA63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84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F155-992C-4C5C-B51E-FAA3C977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蒙特卡洛</a:t>
            </a:r>
            <a:r>
              <a:rPr lang="en-US" altLang="zh-CN" dirty="0"/>
              <a:t>policy gradient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DC42-4D6E-4C05-9FCE-E7C2D0547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利用随机梯度上升更新参数</a:t>
            </a:r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policy gradient</a:t>
            </a:r>
            <a:r>
              <a:rPr lang="zh-CN" altLang="en-US" dirty="0"/>
              <a:t>定理</a:t>
            </a:r>
            <a:endParaRPr lang="en-US" altLang="zh-CN" dirty="0"/>
          </a:p>
          <a:p>
            <a:r>
              <a:rPr lang="zh-CN" altLang="en-US" dirty="0"/>
              <a:t>利用采样返回值作为                  的</a:t>
            </a:r>
            <a:r>
              <a:rPr lang="en-US" altLang="zh-CN" dirty="0"/>
              <a:t>unbiased</a:t>
            </a:r>
            <a:r>
              <a:rPr lang="zh-CN" altLang="en-US" dirty="0"/>
              <a:t>估计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6AECA-3235-4673-9659-ED47AE182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688" y="2904468"/>
            <a:ext cx="1409700" cy="390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95F8B9-A18E-47D6-BA3F-8E21D3617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366" y="3433271"/>
            <a:ext cx="4152195" cy="575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CC18F3-7755-4459-8627-B5E1A84C9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01294"/>
            <a:ext cx="6305550" cy="28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51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79B6-31D0-4DC0-8FC6-8CB558FB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蒙特卡洛法举例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7A780-AD75-43C8-8C4C-B9385CF38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352" y="1690688"/>
            <a:ext cx="778196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7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454A-40B4-49BF-8DB3-CAAE3F51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critic</a:t>
            </a:r>
            <a:r>
              <a:rPr lang="zh-CN" altLang="en-US" dirty="0"/>
              <a:t>减小</a:t>
            </a:r>
            <a:r>
              <a:rPr lang="en-US" altLang="zh-CN" dirty="0"/>
              <a:t>variance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858E7-32BD-4B17-B472-79DB9B7F3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蒙特卡洛法具有高</a:t>
            </a:r>
            <a:r>
              <a:rPr lang="en-US" altLang="zh-CN" dirty="0"/>
              <a:t>variance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critic</a:t>
            </a:r>
            <a:r>
              <a:rPr lang="zh-CN" altLang="en-US" dirty="0"/>
              <a:t>估计</a:t>
            </a:r>
            <a:r>
              <a:rPr lang="en-US" altLang="zh-CN" dirty="0"/>
              <a:t>q value function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8998B-D3E6-4034-B2A0-C029D14E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738" y="2901019"/>
            <a:ext cx="3548523" cy="527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848362-2CFA-49A2-9F7D-559FA304B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729" y="3690077"/>
            <a:ext cx="7231058" cy="1497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7660-B17D-43EC-9DED-14D89503D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729" y="5449148"/>
            <a:ext cx="7357182" cy="140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28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0B91-BF55-49D3-9F40-44E7E169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估计</a:t>
            </a:r>
            <a:r>
              <a:rPr lang="en-US" altLang="zh-CN" dirty="0"/>
              <a:t>q value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13C56-B25C-49D7-A91C-F085379BC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Critic</a:t>
            </a:r>
            <a:r>
              <a:rPr lang="zh-CN" altLang="en-US" dirty="0"/>
              <a:t>部分是在解一个老问题：</a:t>
            </a:r>
            <a:r>
              <a:rPr lang="en-US" altLang="zh-CN" dirty="0"/>
              <a:t>policy evaluation</a:t>
            </a:r>
          </a:p>
          <a:p>
            <a:r>
              <a:rPr lang="zh-CN" altLang="en-US" dirty="0"/>
              <a:t>给定参数，</a:t>
            </a:r>
            <a:r>
              <a:rPr lang="en-US" altLang="zh-CN" dirty="0"/>
              <a:t>policy</a:t>
            </a:r>
            <a:r>
              <a:rPr lang="zh-CN" altLang="en-US" dirty="0"/>
              <a:t>的</a:t>
            </a:r>
            <a:r>
              <a:rPr lang="en-US" altLang="zh-CN" dirty="0"/>
              <a:t>q value function</a:t>
            </a:r>
            <a:r>
              <a:rPr lang="zh-CN" altLang="en-US" dirty="0"/>
              <a:t>有多好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B3C1B-B955-473E-8591-6C7DA4BD9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53" y="2889523"/>
            <a:ext cx="72009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89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0E6B-B2D2-424F-B251-E5E0864E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value function</a:t>
            </a:r>
            <a:r>
              <a:rPr lang="zh-CN" altLang="en-US" dirty="0"/>
              <a:t>的</a:t>
            </a:r>
            <a:r>
              <a:rPr lang="en-US" altLang="zh-CN" dirty="0"/>
              <a:t>actor-critic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B99D6-E09B-4995-B286-DCD095E57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讲</a:t>
            </a:r>
            <a:r>
              <a:rPr lang="en-US" altLang="zh-CN" dirty="0"/>
              <a:t>q value function</a:t>
            </a:r>
            <a:r>
              <a:rPr lang="zh-CN" altLang="en-US" dirty="0"/>
              <a:t>表示为</a:t>
            </a:r>
            <a:r>
              <a:rPr lang="en-US" altLang="zh-CN" dirty="0"/>
              <a:t>&lt;</a:t>
            </a:r>
            <a:r>
              <a:rPr lang="en-US" altLang="zh-CN" dirty="0" err="1"/>
              <a:t>state,action</a:t>
            </a:r>
            <a:r>
              <a:rPr lang="en-US" altLang="zh-CN" dirty="0"/>
              <a:t>&gt;</a:t>
            </a:r>
            <a:r>
              <a:rPr lang="zh-CN" altLang="en-US" dirty="0"/>
              <a:t>的线性加权特征组合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09B2F-A36E-415F-B24E-EA645EE96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66" y="2268756"/>
            <a:ext cx="2886075" cy="42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8AE1FC-96FA-4E8C-9565-3D0709262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870" y="2783324"/>
            <a:ext cx="5224218" cy="811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50570D-C1B3-4245-B170-1F495202E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870" y="3702387"/>
            <a:ext cx="5224218" cy="304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75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01F3-C4AE-4692-85DF-900A4E84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使用基准减小</a:t>
            </a:r>
            <a:r>
              <a:rPr lang="en-US" altLang="zh-CN" dirty="0"/>
              <a:t>variance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A9A97-AFE7-44AD-83C8-C8C8B987D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zh-CN" altLang="en-US" dirty="0"/>
              <a:t>值越来越大，</a:t>
            </a:r>
            <a:r>
              <a:rPr lang="en-US" altLang="zh-CN" dirty="0"/>
              <a:t>variance</a:t>
            </a:r>
            <a:r>
              <a:rPr lang="zh-CN" altLang="en-US" dirty="0"/>
              <a:t>越来越大，只有差值是关心的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5C40B-E08A-4C91-AF17-3C475138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88" y="2789347"/>
            <a:ext cx="8903677" cy="255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5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0746-6FD1-4D14-AA65-6A7DC3B3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估计</a:t>
            </a:r>
            <a:r>
              <a:rPr lang="en-US" altLang="zh-CN" dirty="0"/>
              <a:t>advantage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941E-FF51-4EA3-A00A-57DF48D6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</a:t>
            </a:r>
            <a:r>
              <a:rPr lang="zh-CN" altLang="en-US" dirty="0"/>
              <a:t>部分应该估计</a:t>
            </a:r>
            <a:r>
              <a:rPr lang="en-US" altLang="zh-CN" dirty="0"/>
              <a:t>advantage function</a:t>
            </a:r>
          </a:p>
          <a:p>
            <a:r>
              <a:rPr lang="zh-CN" altLang="en-US" dirty="0"/>
              <a:t>例如，同时估计</a:t>
            </a:r>
            <a:r>
              <a:rPr lang="en-US" altLang="zh-CN" dirty="0"/>
              <a:t>v </a:t>
            </a:r>
            <a:r>
              <a:rPr lang="zh-CN" altLang="en-US" dirty="0"/>
              <a:t>函数和 </a:t>
            </a:r>
            <a:r>
              <a:rPr lang="en-US" altLang="zh-CN" dirty="0"/>
              <a:t>q </a:t>
            </a:r>
            <a:r>
              <a:rPr lang="zh-CN" altLang="en-US" dirty="0"/>
              <a:t>函数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15533-3B59-4DDA-838E-46218A238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384" y="3052434"/>
            <a:ext cx="79629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55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0C77-7603-4FBB-9B74-DF1ED37D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估计</a:t>
            </a:r>
            <a:r>
              <a:rPr lang="en-US" altLang="zh-CN" dirty="0"/>
              <a:t>advantage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8D25C-11FA-4922-A9DE-2813D9CBF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9F9C1-2264-4102-AEF4-BDD930317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917" y="1825625"/>
            <a:ext cx="6496214" cy="472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34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2A46-1A98-4811-A28A-D5CBA5B5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不同步长的</a:t>
            </a:r>
            <a:r>
              <a:rPr lang="en-US" altLang="zh-CN" dirty="0"/>
              <a:t>critic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6265-3DE8-4E3F-995E-4DD1E5793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根据上节课内容，有多种方法可以估计</a:t>
            </a:r>
            <a:r>
              <a:rPr lang="en-US" altLang="zh-CN" dirty="0"/>
              <a:t>v </a:t>
            </a:r>
            <a:r>
              <a:rPr lang="zh-CN" altLang="en-US" dirty="0"/>
              <a:t>函数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39598-03A5-4D7E-85ED-A9376162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51" y="2487832"/>
            <a:ext cx="60864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65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EBD3-1CA1-4CC4-8E25-88D360FA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不同步长的</a:t>
            </a:r>
            <a:r>
              <a:rPr lang="en-US" altLang="zh-CN" dirty="0"/>
              <a:t>Actor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24AE6-C6AD-46CE-8F37-D6462996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6892E-A048-4510-854E-FBDC51EA8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73" y="1825625"/>
            <a:ext cx="94189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24E0-27D8-43CB-BB5A-2E0F80FA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A733B-C3DC-4DC8-8263-6B8F44482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endParaRPr lang="en-US" altLang="zh-CN" dirty="0"/>
          </a:p>
          <a:p>
            <a:r>
              <a:rPr lang="zh-CN" altLang="en-US" dirty="0"/>
              <a:t>有限差值</a:t>
            </a:r>
            <a:r>
              <a:rPr lang="en-US" altLang="zh-CN" dirty="0"/>
              <a:t>policy gradient</a:t>
            </a:r>
          </a:p>
          <a:p>
            <a:r>
              <a:rPr lang="zh-CN" altLang="en-US" dirty="0"/>
              <a:t>蒙特卡洛</a:t>
            </a:r>
            <a:r>
              <a:rPr lang="en-US" altLang="zh-CN" dirty="0"/>
              <a:t>policy gradient</a:t>
            </a:r>
          </a:p>
          <a:p>
            <a:r>
              <a:rPr lang="en-US" altLang="zh-CN" dirty="0"/>
              <a:t>Actor-Critic Policy Gradient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95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3A6E-C3B2-4969-BC9F-8CB13476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8770F-EC68-4B51-B794-7DABC7BF2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人物：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DCAFD-4A97-486D-AC6A-5DEAD8B55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62" y="1545021"/>
            <a:ext cx="2743200" cy="2057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31AFCC-9F59-4A23-80C2-C23DEA89912B}"/>
              </a:ext>
            </a:extLst>
          </p:cNvPr>
          <p:cNvSpPr/>
          <p:nvPr/>
        </p:nvSpPr>
        <p:spPr>
          <a:xfrm>
            <a:off x="2823133" y="3983421"/>
            <a:ext cx="32038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David Silver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(1976-) leads the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3" tooltip="Reinforcement learning"/>
              </a:rPr>
              <a:t>reinforcement learning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research group at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4" tooltip="DeepMind"/>
              </a:rPr>
              <a:t>DeepMind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and was lead researcher on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5" tooltip="AlphaGo"/>
              </a:rPr>
              <a:t>AlphaGo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Professor at</a:t>
            </a:r>
            <a:r>
              <a:rPr lang="en-US" u="sng" dirty="0">
                <a:hlinkClick r:id="rId6"/>
              </a:rPr>
              <a:t> University College London</a:t>
            </a:r>
            <a:r>
              <a:rPr lang="en-US" u="sng" dirty="0"/>
              <a:t>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E7640C-8316-4789-AF86-8DCF9C6E38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8794" y="1372859"/>
            <a:ext cx="1861335" cy="24017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97481D-F896-4058-AC52-F38651F71427}"/>
              </a:ext>
            </a:extLst>
          </p:cNvPr>
          <p:cNvSpPr/>
          <p:nvPr/>
        </p:nvSpPr>
        <p:spPr>
          <a:xfrm>
            <a:off x="5914798" y="3776580"/>
            <a:ext cx="28836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Richard S. Sutton</a:t>
            </a:r>
            <a:r>
              <a:rPr lang="en-US" dirty="0"/>
              <a:t> is Professor at the University of Alberta, one of the founding fathers of modern reinforcement learning. Contributions: temporal difference learning, policy gradient methods, the Dyna architecture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321603-D94C-4D9B-AF4A-CA9F191961D4}"/>
              </a:ext>
            </a:extLst>
          </p:cNvPr>
          <p:cNvSpPr/>
          <p:nvPr/>
        </p:nvSpPr>
        <p:spPr>
          <a:xfrm>
            <a:off x="8798411" y="3881821"/>
            <a:ext cx="27363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222222"/>
                </a:solidFill>
                <a:latin typeface="Arial" panose="020B0604020202020204" pitchFamily="34" charset="0"/>
              </a:rPr>
              <a:t>Andrew G. </a:t>
            </a:r>
            <a:r>
              <a:rPr lang="en-US" b="1" err="1">
                <a:solidFill>
                  <a:srgbClr val="222222"/>
                </a:solidFill>
                <a:latin typeface="Arial" panose="020B0604020202020204" pitchFamily="34" charset="0"/>
              </a:rPr>
              <a:t>Barto</a:t>
            </a:r>
            <a:r>
              <a:rPr lang="en-US">
                <a:solidFill>
                  <a:srgbClr val="222222"/>
                </a:solidFill>
                <a:latin typeface="Arial" panose="020B0604020202020204" pitchFamily="34" charset="0"/>
              </a:rPr>
              <a:t> (born </a:t>
            </a:r>
            <a:r>
              <a:rPr lang="en-US"/>
              <a:t>c.</a:t>
            </a:r>
            <a:r>
              <a:rPr lang="en-US">
                <a:solidFill>
                  <a:srgbClr val="222222"/>
                </a:solidFill>
                <a:latin typeface="Arial" panose="020B0604020202020204" pitchFamily="34" charset="0"/>
              </a:rPr>
              <a:t> 1948) was a professor of </a:t>
            </a:r>
            <a:r>
              <a:rPr lang="en-US">
                <a:solidFill>
                  <a:srgbClr val="0B0080"/>
                </a:solidFill>
                <a:latin typeface="Arial" panose="020B0604020202020204" pitchFamily="34" charset="0"/>
                <a:hlinkClick r:id="rId8" tooltip="Computer science"/>
              </a:rPr>
              <a:t>computer science</a:t>
            </a:r>
            <a:r>
              <a:rPr lang="en-US">
                <a:solidFill>
                  <a:srgbClr val="222222"/>
                </a:solidFill>
                <a:latin typeface="Arial" panose="020B0604020202020204" pitchFamily="34" charset="0"/>
              </a:rPr>
              <a:t> at </a:t>
            </a:r>
            <a:r>
              <a:rPr lang="en-US">
                <a:solidFill>
                  <a:srgbClr val="0B0080"/>
                </a:solidFill>
                <a:latin typeface="Arial" panose="020B0604020202020204" pitchFamily="34" charset="0"/>
                <a:hlinkClick r:id="rId9" tooltip="University of Massachusetts Amherst"/>
              </a:rPr>
              <a:t>University of Massachusetts Amherst</a:t>
            </a:r>
            <a:r>
              <a:rPr lang="en-US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13F8F6-0447-4B18-BCB2-B186866262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26837" y="1421195"/>
            <a:ext cx="23050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65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8EC7-BE5D-4E00-9F7B-31844FE6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机器学习分类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3404E-D2D0-4A19-B77B-06CB37A47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BB58F-D98D-4D14-951D-1B3F75942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833" y="1849273"/>
            <a:ext cx="4205066" cy="390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27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2819-53DA-4CE3-9661-9E346B42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RL</a:t>
            </a:r>
            <a:r>
              <a:rPr lang="zh-CN" altLang="en-US" dirty="0"/>
              <a:t>问题？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23AA5-806C-4E0C-9341-531E372DF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无监督</a:t>
            </a:r>
            <a:endParaRPr lang="en-US" altLang="zh-CN" dirty="0"/>
          </a:p>
          <a:p>
            <a:r>
              <a:rPr lang="zh-CN" altLang="en-US" dirty="0"/>
              <a:t>连续状态决策</a:t>
            </a:r>
            <a:endParaRPr lang="en-US" altLang="zh-CN" dirty="0"/>
          </a:p>
          <a:p>
            <a:r>
              <a:rPr lang="zh-CN" altLang="en-US" dirty="0"/>
              <a:t>延迟</a:t>
            </a:r>
            <a:r>
              <a:rPr lang="en-US" altLang="zh-CN" dirty="0"/>
              <a:t>reward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82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DF0C-C560-48D8-B9D6-6241AE76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术语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0D9F-FB10-4433-964E-09BFF037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Agent</a:t>
            </a:r>
          </a:p>
          <a:p>
            <a:pPr lvl="2"/>
            <a:r>
              <a:rPr lang="en-US" dirty="0"/>
              <a:t>Policy</a:t>
            </a:r>
          </a:p>
          <a:p>
            <a:pPr lvl="2"/>
            <a:r>
              <a:rPr lang="en-US" dirty="0"/>
              <a:t>Value</a:t>
            </a:r>
          </a:p>
          <a:p>
            <a:pPr lvl="2"/>
            <a:r>
              <a:rPr lang="en-US" dirty="0"/>
              <a:t>Model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1C4E9-97C1-4749-B36C-A6D3D221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313" y="3429000"/>
            <a:ext cx="3600450" cy="300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C73661-4728-4514-B21C-5AE0D1A40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938" y="3507829"/>
            <a:ext cx="3726622" cy="232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68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1677-0EB7-452E-8AD9-1785ED12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术语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AB93-8576-4B03-BED3-B48D39992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Reward</a:t>
            </a:r>
          </a:p>
          <a:p>
            <a:pPr lvl="1"/>
            <a:r>
              <a:rPr lang="en-US" dirty="0"/>
              <a:t>Environment state</a:t>
            </a:r>
          </a:p>
          <a:p>
            <a:pPr lvl="1"/>
            <a:r>
              <a:rPr lang="en-US" dirty="0"/>
              <a:t>Exploitation and exploration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1C67E-146B-423E-9D20-650288C17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064" y="1991519"/>
            <a:ext cx="37528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79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8AFE-1A8D-4A4B-971F-628CE9A7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C5F3F-1661-45F6-9645-BD2E848F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E5FFD-2DD5-4418-B9CA-1BF0BDCB8DB6}"/>
              </a:ext>
            </a:extLst>
          </p:cNvPr>
          <p:cNvSpPr txBox="1"/>
          <p:nvPr/>
        </p:nvSpPr>
        <p:spPr>
          <a:xfrm>
            <a:off x="5174215" y="1895573"/>
            <a:ext cx="533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马尔可夫属性</a:t>
            </a:r>
            <a:r>
              <a:rPr lang="en-US" altLang="zh-CN" dirty="0"/>
              <a:t>P(St+1|St)=P(St+1|St,St-1…S1)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0972F8-8769-47D6-B5C2-61A950211266}"/>
              </a:ext>
            </a:extLst>
          </p:cNvPr>
          <p:cNvCxnSpPr>
            <a:cxnSpLocks/>
          </p:cNvCxnSpPr>
          <p:nvPr/>
        </p:nvCxnSpPr>
        <p:spPr>
          <a:xfrm>
            <a:off x="5976593" y="2264905"/>
            <a:ext cx="0" cy="336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386072-E7EF-4D54-95F5-A7C86C9FE950}"/>
              </a:ext>
            </a:extLst>
          </p:cNvPr>
          <p:cNvSpPr txBox="1"/>
          <p:nvPr/>
        </p:nvSpPr>
        <p:spPr>
          <a:xfrm>
            <a:off x="5174216" y="2552069"/>
            <a:ext cx="355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马尔可夫过程 </a:t>
            </a:r>
            <a:r>
              <a:rPr lang="en-US" altLang="zh-CN" dirty="0"/>
              <a:t>S1,S2,…,Sn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AFB8F-F47C-4754-A96C-9236312767FC}"/>
              </a:ext>
            </a:extLst>
          </p:cNvPr>
          <p:cNvSpPr txBox="1"/>
          <p:nvPr/>
        </p:nvSpPr>
        <p:spPr>
          <a:xfrm>
            <a:off x="4977824" y="3170241"/>
            <a:ext cx="355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马尔可夫回报过程 </a:t>
            </a:r>
            <a:r>
              <a:rPr lang="en-US" altLang="zh-CN" dirty="0"/>
              <a:t>(S, P, R, gamma)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68FC19-A810-4755-AA4B-0CDB6FBDB0C3}"/>
              </a:ext>
            </a:extLst>
          </p:cNvPr>
          <p:cNvSpPr txBox="1"/>
          <p:nvPr/>
        </p:nvSpPr>
        <p:spPr>
          <a:xfrm>
            <a:off x="4977823" y="3816628"/>
            <a:ext cx="39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马尔可夫决策过程 </a:t>
            </a:r>
            <a:r>
              <a:rPr lang="en-US" altLang="zh-CN" dirty="0"/>
              <a:t>(S, P, R, gamma, A)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28A29B-CD17-4270-9C22-77F0C686FBC7}"/>
              </a:ext>
            </a:extLst>
          </p:cNvPr>
          <p:cNvCxnSpPr>
            <a:cxnSpLocks/>
          </p:cNvCxnSpPr>
          <p:nvPr/>
        </p:nvCxnSpPr>
        <p:spPr>
          <a:xfrm>
            <a:off x="5976593" y="2921401"/>
            <a:ext cx="0" cy="336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051E9A-2094-474F-B1DC-02214192B1A5}"/>
              </a:ext>
            </a:extLst>
          </p:cNvPr>
          <p:cNvCxnSpPr>
            <a:cxnSpLocks/>
          </p:cNvCxnSpPr>
          <p:nvPr/>
        </p:nvCxnSpPr>
        <p:spPr>
          <a:xfrm>
            <a:off x="5978163" y="3539573"/>
            <a:ext cx="0" cy="336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64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42D8-FC0A-4877-9598-6EF95C88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Value function</a:t>
            </a:r>
            <a:r>
              <a:rPr lang="zh-CN" altLang="en-US" dirty="0"/>
              <a:t>量化</a:t>
            </a:r>
            <a:r>
              <a:rPr lang="en-US" altLang="zh-CN" dirty="0"/>
              <a:t>R: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5EA6-E33F-4371-8E36-4EF444015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BDF6B-A315-422C-A888-B647A4FD2043}"/>
              </a:ext>
            </a:extLst>
          </p:cNvPr>
          <p:cNvSpPr txBox="1"/>
          <p:nvPr/>
        </p:nvSpPr>
        <p:spPr>
          <a:xfrm>
            <a:off x="3786432" y="1850231"/>
            <a:ext cx="39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对于某一个</a:t>
            </a:r>
            <a:r>
              <a:rPr lang="en-US" altLang="zh-CN" dirty="0"/>
              <a:t>policy </a:t>
            </a:r>
            <a:r>
              <a:rPr lang="el-GR" altLang="zh-CN" dirty="0"/>
              <a:t>π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D295D-29C2-4BB1-BA65-EED0A7353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432" y="2250951"/>
            <a:ext cx="3009900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1A1BB9-1188-45CE-98AB-3ADAB2993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432" y="2708151"/>
            <a:ext cx="4267200" cy="504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063350-04A2-463F-8C40-62E22AC2D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842" y="5150915"/>
            <a:ext cx="4354894" cy="8405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B7FDCB-C837-477B-9805-C362705CC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842" y="5998846"/>
            <a:ext cx="5294533" cy="7302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FC2189-25D1-4CFB-BB5E-4F6E9ECF2106}"/>
              </a:ext>
            </a:extLst>
          </p:cNvPr>
          <p:cNvSpPr txBox="1"/>
          <p:nvPr/>
        </p:nvSpPr>
        <p:spPr>
          <a:xfrm>
            <a:off x="2008199" y="3343160"/>
            <a:ext cx="39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Bellman expectation equation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851D49-BA4D-4F39-B3E0-38B361DDC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8199" y="3780661"/>
            <a:ext cx="2962274" cy="6783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8BDD09-100D-4136-A0ED-E7B9B82113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6842" y="4458996"/>
            <a:ext cx="3949334" cy="72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34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D018-9167-48A9-AA1C-E58701A2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A13F-36D3-4AEB-9408-5A29D4BE0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4E2B8-7AD9-43B3-B7EF-0B37EBD98016}"/>
              </a:ext>
            </a:extLst>
          </p:cNvPr>
          <p:cNvSpPr txBox="1"/>
          <p:nvPr/>
        </p:nvSpPr>
        <p:spPr>
          <a:xfrm>
            <a:off x="4012703" y="1884222"/>
            <a:ext cx="39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对于最优的</a:t>
            </a:r>
            <a:r>
              <a:rPr lang="en-US" altLang="zh-CN" dirty="0"/>
              <a:t>policy </a:t>
            </a:r>
            <a:r>
              <a:rPr lang="el-GR" altLang="zh-CN" dirty="0"/>
              <a:t>π</a:t>
            </a:r>
            <a:r>
              <a:rPr lang="zh-CN" altLang="en-US" dirty="0"/>
              <a:t>*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3D39B-901F-46C7-9675-27F5C2585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714" y="2433450"/>
            <a:ext cx="2314575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DC2C26-709D-48DC-B640-3717523FE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714" y="2888557"/>
            <a:ext cx="2895600" cy="48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45F6B7-4A89-4C6D-8114-5347E70EC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161" y="3564002"/>
            <a:ext cx="2667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418978-9A58-4FCF-AF93-889C9547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150" y="4124428"/>
            <a:ext cx="4282886" cy="776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390728-2C53-471F-AEC7-C555A1988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9150" y="4955644"/>
            <a:ext cx="4282886" cy="7737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0C8382-A43D-4C48-85E2-451C7A3A5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4120" y="5759896"/>
            <a:ext cx="4446824" cy="6830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0A0F5B-4008-4F4B-8A62-C9985BFE904A}"/>
              </a:ext>
            </a:extLst>
          </p:cNvPr>
          <p:cNvSpPr txBox="1"/>
          <p:nvPr/>
        </p:nvSpPr>
        <p:spPr>
          <a:xfrm>
            <a:off x="2008199" y="3343160"/>
            <a:ext cx="39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Bellman optimality equation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82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613B4C-E1BC-4A6B-BE05-4CA762801ADA}"/>
              </a:ext>
            </a:extLst>
          </p:cNvPr>
          <p:cNvSpPr txBox="1"/>
          <p:nvPr/>
        </p:nvSpPr>
        <p:spPr>
          <a:xfrm>
            <a:off x="0" y="1945574"/>
            <a:ext cx="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RL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BD82CC97-372F-419E-9FFE-FCAC82C95FA4}"/>
              </a:ext>
            </a:extLst>
          </p:cNvPr>
          <p:cNvSpPr/>
          <p:nvPr/>
        </p:nvSpPr>
        <p:spPr>
          <a:xfrm>
            <a:off x="791852" y="1408246"/>
            <a:ext cx="424206" cy="1489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AF1F6-9246-498C-B97D-950639AFF938}"/>
              </a:ext>
            </a:extLst>
          </p:cNvPr>
          <p:cNvSpPr txBox="1"/>
          <p:nvPr/>
        </p:nvSpPr>
        <p:spPr>
          <a:xfrm>
            <a:off x="1322894" y="1175542"/>
            <a:ext cx="1949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model (planning)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F49FC-FE4A-4D69-8022-6A8F57065183}"/>
              </a:ext>
            </a:extLst>
          </p:cNvPr>
          <p:cNvSpPr txBox="1"/>
          <p:nvPr/>
        </p:nvSpPr>
        <p:spPr>
          <a:xfrm>
            <a:off x="1322895" y="2558348"/>
            <a:ext cx="1949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model (learning)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EDBEE81-4E99-4A3C-8B8C-AE7D93A0F34A}"/>
              </a:ext>
            </a:extLst>
          </p:cNvPr>
          <p:cNvSpPr/>
          <p:nvPr/>
        </p:nvSpPr>
        <p:spPr>
          <a:xfrm>
            <a:off x="2659145" y="856539"/>
            <a:ext cx="424206" cy="11408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21575-7BA7-4A10-A538-B969D6638067}"/>
              </a:ext>
            </a:extLst>
          </p:cNvPr>
          <p:cNvSpPr txBox="1"/>
          <p:nvPr/>
        </p:nvSpPr>
        <p:spPr>
          <a:xfrm>
            <a:off x="3190187" y="780653"/>
            <a:ext cx="293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(policy iteration)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8F73B0-C5A9-4B4C-8D3E-D086AAAB04ED}"/>
              </a:ext>
            </a:extLst>
          </p:cNvPr>
          <p:cNvSpPr txBox="1"/>
          <p:nvPr/>
        </p:nvSpPr>
        <p:spPr>
          <a:xfrm>
            <a:off x="3190186" y="1701194"/>
            <a:ext cx="452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(policy iteration, value iteration)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3680B5DC-52AE-4178-BF5D-D8019194B8F4}"/>
              </a:ext>
            </a:extLst>
          </p:cNvPr>
          <p:cNvSpPr/>
          <p:nvPr/>
        </p:nvSpPr>
        <p:spPr>
          <a:xfrm>
            <a:off x="2952947" y="2318670"/>
            <a:ext cx="424206" cy="11408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EC3A9-2BF1-491C-95C4-DB4DC5C58743}"/>
              </a:ext>
            </a:extLst>
          </p:cNvPr>
          <p:cNvSpPr txBox="1"/>
          <p:nvPr/>
        </p:nvSpPr>
        <p:spPr>
          <a:xfrm>
            <a:off x="3483989" y="2242784"/>
            <a:ext cx="194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782637-15AF-4931-9C7E-BDBA1307037C}"/>
              </a:ext>
            </a:extLst>
          </p:cNvPr>
          <p:cNvSpPr txBox="1"/>
          <p:nvPr/>
        </p:nvSpPr>
        <p:spPr>
          <a:xfrm>
            <a:off x="3483988" y="3163325"/>
            <a:ext cx="194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D710F8-04CA-4692-98B8-8D0ADDA8C9C9}"/>
              </a:ext>
            </a:extLst>
          </p:cNvPr>
          <p:cNvSpPr txBox="1"/>
          <p:nvPr/>
        </p:nvSpPr>
        <p:spPr>
          <a:xfrm>
            <a:off x="5007205" y="1997430"/>
            <a:ext cx="2939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 (episode sample)</a:t>
            </a:r>
          </a:p>
          <a:p>
            <a:r>
              <a:rPr lang="en-US" dirty="0"/>
              <a:t>TD (step sample)</a:t>
            </a:r>
          </a:p>
          <a:p>
            <a:r>
              <a:rPr lang="en-US" dirty="0"/>
              <a:t>TD(</a:t>
            </a:r>
            <a:r>
              <a:rPr lang="el-GR" dirty="0"/>
              <a:t>λ</a:t>
            </a:r>
            <a:r>
              <a:rPr lang="en-US" dirty="0"/>
              <a:t>)</a:t>
            </a:r>
          </a:p>
          <a:p>
            <a:r>
              <a:rPr lang="en-US" dirty="0" err="1"/>
              <a:t>Sarsa</a:t>
            </a:r>
            <a:r>
              <a:rPr lang="en-US" dirty="0"/>
              <a:t>(Q value)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452A1577-F1B5-4F7C-87E3-D89E169194D5}"/>
              </a:ext>
            </a:extLst>
          </p:cNvPr>
          <p:cNvSpPr/>
          <p:nvPr/>
        </p:nvSpPr>
        <p:spPr>
          <a:xfrm>
            <a:off x="4582999" y="2150606"/>
            <a:ext cx="424206" cy="9004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DABB8B5-4E38-435F-802F-9FE370E8E9BC}"/>
              </a:ext>
            </a:extLst>
          </p:cNvPr>
          <p:cNvSpPr/>
          <p:nvPr/>
        </p:nvSpPr>
        <p:spPr>
          <a:xfrm>
            <a:off x="4370896" y="3163325"/>
            <a:ext cx="424206" cy="11525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5EFDC1-5640-47A6-B760-EAB3C3672839}"/>
              </a:ext>
            </a:extLst>
          </p:cNvPr>
          <p:cNvSpPr txBox="1"/>
          <p:nvPr/>
        </p:nvSpPr>
        <p:spPr>
          <a:xfrm>
            <a:off x="4850876" y="3093018"/>
            <a:ext cx="2939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 (Q value MC, </a:t>
            </a:r>
            <a:r>
              <a:rPr lang="el-GR" altLang="zh-CN" dirty="0"/>
              <a:t>ϵ</a:t>
            </a:r>
            <a:r>
              <a:rPr lang="en-US" altLang="zh-CN" dirty="0"/>
              <a:t>-greedy</a:t>
            </a:r>
            <a:r>
              <a:rPr lang="en-US" dirty="0"/>
              <a:t>)</a:t>
            </a:r>
          </a:p>
          <a:p>
            <a:r>
              <a:rPr lang="en-US" dirty="0" err="1"/>
              <a:t>Sarsa</a:t>
            </a:r>
            <a:r>
              <a:rPr lang="en-US" dirty="0"/>
              <a:t>(Q value MC, </a:t>
            </a:r>
            <a:r>
              <a:rPr lang="el-GR" altLang="zh-CN" dirty="0"/>
              <a:t>ϵ</a:t>
            </a:r>
            <a:r>
              <a:rPr lang="en-US" altLang="zh-CN" dirty="0"/>
              <a:t>-greedy</a:t>
            </a:r>
            <a:r>
              <a:rPr lang="en-US" dirty="0"/>
              <a:t>)</a:t>
            </a:r>
          </a:p>
          <a:p>
            <a:r>
              <a:rPr lang="en-US" dirty="0"/>
              <a:t>Q-learning</a:t>
            </a:r>
          </a:p>
          <a:p>
            <a:endParaRPr lang="en-US" dirty="0"/>
          </a:p>
          <a:p>
            <a:r>
              <a:rPr lang="en-US" dirty="0"/>
              <a:t>approximation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F889ED1E-295C-4EE3-B874-1EAB17C35259}"/>
              </a:ext>
            </a:extLst>
          </p:cNvPr>
          <p:cNvSpPr/>
          <p:nvPr/>
        </p:nvSpPr>
        <p:spPr>
          <a:xfrm>
            <a:off x="6375860" y="3984357"/>
            <a:ext cx="424206" cy="8343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11F17F-CA61-4BE2-A316-C542C542BB2D}"/>
              </a:ext>
            </a:extLst>
          </p:cNvPr>
          <p:cNvSpPr txBox="1"/>
          <p:nvPr/>
        </p:nvSpPr>
        <p:spPr>
          <a:xfrm>
            <a:off x="6855253" y="3889795"/>
            <a:ext cx="293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approximation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2F13745-25F3-4F7D-93F9-DFCE2FF02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282" y="4158246"/>
            <a:ext cx="3476625" cy="285750"/>
          </a:xfrm>
          <a:prstGeom prst="rect">
            <a:avLst/>
          </a:prstGeom>
        </p:spPr>
      </p:pic>
      <p:sp>
        <p:nvSpPr>
          <p:cNvPr id="21" name="Left Brace 20">
            <a:extLst>
              <a:ext uri="{FF2B5EF4-FFF2-40B4-BE49-F238E27FC236}">
                <a16:creationId xmlns:a16="http://schemas.microsoft.com/office/drawing/2014/main" id="{AE538EBF-83CF-4777-81C3-29C477114F72}"/>
              </a:ext>
            </a:extLst>
          </p:cNvPr>
          <p:cNvSpPr/>
          <p:nvPr/>
        </p:nvSpPr>
        <p:spPr>
          <a:xfrm>
            <a:off x="10339631" y="3859087"/>
            <a:ext cx="424206" cy="8000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255107-D3F9-4709-B25A-271A0D5CDC4C}"/>
              </a:ext>
            </a:extLst>
          </p:cNvPr>
          <p:cNvSpPr txBox="1"/>
          <p:nvPr/>
        </p:nvSpPr>
        <p:spPr>
          <a:xfrm>
            <a:off x="10722203" y="3739575"/>
            <a:ext cx="1306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</a:t>
            </a:r>
          </a:p>
          <a:p>
            <a:r>
              <a:rPr lang="en-US" dirty="0" err="1"/>
              <a:t>Sarsa</a:t>
            </a:r>
            <a:endParaRPr lang="en-US" dirty="0"/>
          </a:p>
          <a:p>
            <a:r>
              <a:rPr lang="en-US" dirty="0"/>
              <a:t>DQN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B75789-72D9-4ACE-9C5F-E95BD96C7A68}"/>
              </a:ext>
            </a:extLst>
          </p:cNvPr>
          <p:cNvSpPr txBox="1"/>
          <p:nvPr/>
        </p:nvSpPr>
        <p:spPr>
          <a:xfrm>
            <a:off x="6887358" y="4570346"/>
            <a:ext cx="267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approximation</a:t>
            </a:r>
          </a:p>
        </p:txBody>
      </p:sp>
    </p:spTree>
    <p:extLst>
      <p:ext uri="{BB962C8B-B14F-4D97-AF65-F5344CB8AC3E}">
        <p14:creationId xmlns:p14="http://schemas.microsoft.com/office/powerpoint/2010/main" val="231551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A44C-3F7D-4A4B-9802-8DD5BCA1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policy</a:t>
            </a:r>
            <a:r>
              <a:rPr lang="zh-CN" altLang="en-US" dirty="0"/>
              <a:t>的</a:t>
            </a:r>
            <a:r>
              <a:rPr lang="en-US" altLang="zh-CN" dirty="0"/>
              <a:t>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C8961-E80A-4583-A231-DC422F19E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之前课学习了</a:t>
            </a:r>
            <a:r>
              <a:rPr lang="en-US" altLang="zh-CN" dirty="0"/>
              <a:t>value function</a:t>
            </a:r>
            <a:r>
              <a:rPr lang="zh-CN" altLang="en-US" dirty="0"/>
              <a:t>的近似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进而导出</a:t>
            </a:r>
            <a:r>
              <a:rPr lang="en-US" altLang="zh-CN" dirty="0"/>
              <a:t>policy</a:t>
            </a:r>
          </a:p>
          <a:p>
            <a:endParaRPr lang="en-US" dirty="0"/>
          </a:p>
          <a:p>
            <a:r>
              <a:rPr lang="zh-CN" altLang="en-US" dirty="0"/>
              <a:t>本节课学习直接近似得到</a:t>
            </a:r>
            <a:r>
              <a:rPr lang="en-US" altLang="zh-CN" dirty="0"/>
              <a:t>policy</a:t>
            </a:r>
          </a:p>
          <a:p>
            <a:endParaRPr lang="en-US" dirty="0"/>
          </a:p>
          <a:p>
            <a:r>
              <a:rPr lang="zh-CN" altLang="en-US" dirty="0"/>
              <a:t>依然是</a:t>
            </a:r>
            <a:r>
              <a:rPr lang="en-US" altLang="zh-CN" dirty="0"/>
              <a:t>model-free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B9B12-D7E9-4FDD-905C-728FB40CA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50" y="2533650"/>
            <a:ext cx="2628900" cy="895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C3BAD4-CA4A-4AA5-86E6-7BC7D8C82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789" y="3820319"/>
            <a:ext cx="2581275" cy="361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0E7E59-4744-4A8E-A6D2-0554D128D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515" y="4809961"/>
            <a:ext cx="28003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8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72C6-6EFB-42DF-B822-D2352AFC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Value-based and policy-based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A92ED-3D63-4BD5-8A84-107E4D605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84" y="1910091"/>
            <a:ext cx="9689489" cy="414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5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9D9E-C5B1-4FC9-8C0C-70DDB28E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Policy-based R</a:t>
            </a:r>
            <a:r>
              <a:rPr lang="en-US" altLang="zh-CN" dirty="0"/>
              <a:t>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8103-4CB9-4CD5-BADC-7679F1457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更易收敛</a:t>
            </a:r>
            <a:endParaRPr lang="en-US" altLang="zh-CN" dirty="0"/>
          </a:p>
          <a:p>
            <a:pPr lvl="1"/>
            <a:r>
              <a:rPr lang="zh-CN" altLang="en-US" dirty="0"/>
              <a:t>在高维和连续状态空间更有效</a:t>
            </a:r>
            <a:endParaRPr lang="en-US" altLang="zh-CN" dirty="0"/>
          </a:p>
          <a:p>
            <a:pPr lvl="1"/>
            <a:r>
              <a:rPr lang="zh-CN" altLang="en-US" dirty="0"/>
              <a:t>可以学习随机策略</a:t>
            </a:r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zh-CN" altLang="en-US" dirty="0"/>
              <a:t>可能会收敛到局部最优值</a:t>
            </a:r>
            <a:endParaRPr lang="en-US" altLang="zh-CN" dirty="0"/>
          </a:p>
          <a:p>
            <a:pPr lvl="1"/>
            <a:r>
              <a:rPr lang="zh-CN" altLang="en-US" dirty="0"/>
              <a:t>评估一个</a:t>
            </a:r>
            <a:r>
              <a:rPr lang="en-US" altLang="zh-CN" dirty="0"/>
              <a:t>policy</a:t>
            </a:r>
            <a:r>
              <a:rPr lang="zh-CN" altLang="en-US" dirty="0"/>
              <a:t>通常效率很低并引入高</a:t>
            </a:r>
            <a:r>
              <a:rPr lang="en-US" altLang="zh-CN" dirty="0"/>
              <a:t>variance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8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D504-170B-4821-8146-1CE72150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随机策略为什么有用：举例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45021-2F3B-407F-B978-13A97D9DE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26" y="1547456"/>
            <a:ext cx="7067748" cy="507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6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0467-CE66-4A5F-814E-5B5D3ABD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随机策略为什么有用：举例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C8A29B-EBC8-4500-ADBF-27A2EF14F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152" y="1690688"/>
            <a:ext cx="7635744" cy="496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1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B405-97AA-4050-AACA-9FE4A97C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0DEF3-1F26-4968-899D-4E5F0BD9C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确定性的策略，都向左，都向右</a:t>
            </a:r>
            <a:endParaRPr lang="en-US" altLang="zh-CN" dirty="0"/>
          </a:p>
          <a:p>
            <a:r>
              <a:rPr lang="en-US" dirty="0"/>
              <a:t>Value-based</a:t>
            </a:r>
            <a:r>
              <a:rPr lang="zh-CN" altLang="en-US" dirty="0"/>
              <a:t>学习近似于确定性的策略</a:t>
            </a:r>
            <a:endParaRPr lang="en-US" altLang="zh-CN" dirty="0"/>
          </a:p>
          <a:p>
            <a:pPr lvl="1"/>
            <a:r>
              <a:rPr lang="en-US" altLang="zh-CN" dirty="0" err="1"/>
              <a:t>Eg</a:t>
            </a:r>
            <a:r>
              <a:rPr lang="en-US" altLang="zh-CN" dirty="0"/>
              <a:t> </a:t>
            </a:r>
            <a:r>
              <a:rPr lang="el-GR" altLang="zh-CN" dirty="0"/>
              <a:t>ϵ</a:t>
            </a:r>
            <a:r>
              <a:rPr lang="en-US" altLang="zh-CN" dirty="0"/>
              <a:t>-greedy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62A6C-5C37-45CB-945D-EDBA95BF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717" y="2028634"/>
            <a:ext cx="45720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7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747</Words>
  <Application>Microsoft Office PowerPoint</Application>
  <PresentationFormat>Widescreen</PresentationFormat>
  <Paragraphs>164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PowerPoint Presentation</vt:lpstr>
      <vt:lpstr>Policy Gradient</vt:lpstr>
      <vt:lpstr>内容</vt:lpstr>
      <vt:lpstr>基于policy的RL</vt:lpstr>
      <vt:lpstr>Value-based and policy-based</vt:lpstr>
      <vt:lpstr>Policy-based RL</vt:lpstr>
      <vt:lpstr>随机策略为什么有用：举例</vt:lpstr>
      <vt:lpstr>随机策略为什么有用：举例</vt:lpstr>
      <vt:lpstr>PowerPoint Presentation</vt:lpstr>
      <vt:lpstr>PowerPoint Presentation</vt:lpstr>
      <vt:lpstr>Policy目标函数</vt:lpstr>
      <vt:lpstr>Policy 优化</vt:lpstr>
      <vt:lpstr>Policy梯度</vt:lpstr>
      <vt:lpstr>有限差值法计算梯度</vt:lpstr>
      <vt:lpstr>Score function</vt:lpstr>
      <vt:lpstr>Softmax policy</vt:lpstr>
      <vt:lpstr>高斯policy</vt:lpstr>
      <vt:lpstr>一步MDP</vt:lpstr>
      <vt:lpstr>Policy Gradient定理</vt:lpstr>
      <vt:lpstr>蒙特卡洛policy gradient</vt:lpstr>
      <vt:lpstr>蒙特卡洛法举例</vt:lpstr>
      <vt:lpstr>使用critic减小variance</vt:lpstr>
      <vt:lpstr>估计q value function</vt:lpstr>
      <vt:lpstr>Q value function的actor-critic</vt:lpstr>
      <vt:lpstr>使用基准减小variance</vt:lpstr>
      <vt:lpstr>估计advantage function</vt:lpstr>
      <vt:lpstr>估计advantage function</vt:lpstr>
      <vt:lpstr>不同步长的critic</vt:lpstr>
      <vt:lpstr>不同步长的Actor</vt:lpstr>
      <vt:lpstr>总结</vt:lpstr>
      <vt:lpstr>机器学习分类</vt:lpstr>
      <vt:lpstr>RL问题？</vt:lpstr>
      <vt:lpstr>术语</vt:lpstr>
      <vt:lpstr>术语</vt:lpstr>
      <vt:lpstr>PowerPoint Presentation</vt:lpstr>
      <vt:lpstr>Value function量化R: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Jiang, Yuexu</dc:creator>
  <cp:lastModifiedBy>Jiang, Yuexu</cp:lastModifiedBy>
  <cp:revision>41</cp:revision>
  <dcterms:created xsi:type="dcterms:W3CDTF">2019-11-19T19:30:21Z</dcterms:created>
  <dcterms:modified xsi:type="dcterms:W3CDTF">2019-11-20T00:42:23Z</dcterms:modified>
</cp:coreProperties>
</file>