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801" r:id="rId2"/>
    <p:sldId id="1001" r:id="rId3"/>
    <p:sldId id="1253" r:id="rId4"/>
    <p:sldId id="1254" r:id="rId5"/>
    <p:sldId id="1251" r:id="rId6"/>
    <p:sldId id="1256" r:id="rId7"/>
    <p:sldId id="1257" r:id="rId8"/>
    <p:sldId id="1255" r:id="rId9"/>
    <p:sldId id="1258" r:id="rId10"/>
    <p:sldId id="1259" r:id="rId11"/>
    <p:sldId id="1261" r:id="rId12"/>
    <p:sldId id="1260" r:id="rId13"/>
    <p:sldId id="1262" r:id="rId14"/>
    <p:sldId id="1263" r:id="rId15"/>
    <p:sldId id="1265" r:id="rId16"/>
    <p:sldId id="1264" r:id="rId17"/>
    <p:sldId id="1268" r:id="rId18"/>
    <p:sldId id="1267" r:id="rId19"/>
    <p:sldId id="1266" r:id="rId20"/>
    <p:sldId id="1269" r:id="rId21"/>
    <p:sldId id="1270" r:id="rId22"/>
    <p:sldId id="1271" r:id="rId23"/>
    <p:sldId id="1272" r:id="rId24"/>
    <p:sldId id="1273" r:id="rId25"/>
    <p:sldId id="1274" r:id="rId26"/>
    <p:sldId id="1206" r:id="rId27"/>
    <p:sldId id="1280" r:id="rId28"/>
    <p:sldId id="1279" r:id="rId29"/>
    <p:sldId id="1283" r:id="rId30"/>
    <p:sldId id="1281" r:id="rId31"/>
    <p:sldId id="1282" r:id="rId32"/>
    <p:sldId id="1284" r:id="rId33"/>
    <p:sldId id="1285" r:id="rId34"/>
    <p:sldId id="1286" r:id="rId35"/>
    <p:sldId id="127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84"/>
    <p:restoredTop sz="94670"/>
  </p:normalViewPr>
  <p:slideViewPr>
    <p:cSldViewPr>
      <p:cViewPr varScale="1">
        <p:scale>
          <a:sx n="108" d="100"/>
          <a:sy n="108" d="100"/>
        </p:scale>
        <p:origin x="130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DD0B79-4F54-4C3A-9EC1-2CF37FF1D58D}" type="datetimeFigureOut">
              <a:rPr lang="en-US" smtClean="0"/>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96A62-2ED8-4D44-B314-2969E43DBACD}" type="slidenum">
              <a:rPr lang="en-US" smtClean="0"/>
              <a:t>‹#›</a:t>
            </a:fld>
            <a:endParaRPr lang="en-US"/>
          </a:p>
        </p:txBody>
      </p:sp>
    </p:spTree>
    <p:extLst>
      <p:ext uri="{BB962C8B-B14F-4D97-AF65-F5344CB8AC3E}">
        <p14:creationId xmlns:p14="http://schemas.microsoft.com/office/powerpoint/2010/main" val="42210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11/3/2019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11/3/2019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11/3/2019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11/3/2019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agenta.tensorflow.org/assets/sketch_rnn_demo/index.html" TargetMode="External"/><Relationship Id="rId2" Type="http://schemas.openxmlformats.org/officeDocument/2006/relationships/hyperlink" Target="https://www.youtube.com/watch?v=Zt-7MI9eKE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57200" y="228600"/>
            <a:ext cx="8534400" cy="2917825"/>
          </a:xfrm>
        </p:spPr>
        <p:txBody>
          <a:bodyPr>
            <a:noAutofit/>
          </a:bodyPr>
          <a:lstStyle/>
          <a:p>
            <a:pPr algn="ctr" hangingPunct="0"/>
            <a:r>
              <a:rPr lang="en-US" sz="7200" b="1" dirty="0"/>
              <a:t>Recurrent Neural Networks</a:t>
            </a:r>
            <a:endParaRPr lang="en-US" sz="7200" dirty="0"/>
          </a:p>
        </p:txBody>
      </p:sp>
      <p:sp>
        <p:nvSpPr>
          <p:cNvPr id="5" name="Rectangle 9"/>
          <p:cNvSpPr>
            <a:spLocks noChangeArrowheads="1"/>
          </p:cNvSpPr>
          <p:nvPr/>
        </p:nvSpPr>
        <p:spPr bwMode="auto">
          <a:xfrm>
            <a:off x="-533400" y="3810000"/>
            <a:ext cx="7620000" cy="119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ct val="20000"/>
              </a:spcAft>
              <a:buClr>
                <a:schemeClr val="accent1"/>
              </a:buClr>
              <a:buSzPct val="75000"/>
              <a:buFont typeface="Monotype Sorts" charset="2"/>
              <a:buChar char="l"/>
              <a:defRPr kumimoji="1" sz="3600">
                <a:solidFill>
                  <a:schemeClr val="tx1"/>
                </a:solidFill>
                <a:latin typeface="Arial" charset="0"/>
                <a:ea typeface="ＭＳ Ｐゴシック" charset="-128"/>
              </a:defRPr>
            </a:lvl1pPr>
            <a:lvl2pPr marL="742950" indent="-285750">
              <a:spcBef>
                <a:spcPct val="10000"/>
              </a:spcBef>
              <a:spcAft>
                <a:spcPct val="20000"/>
              </a:spcAft>
              <a:buClr>
                <a:schemeClr val="accent1"/>
              </a:buClr>
              <a:buSzPct val="110000"/>
              <a:buFont typeface="Monotype Sorts" charset="2"/>
              <a:buChar char="å"/>
              <a:defRPr kumimoji="1" sz="2800">
                <a:solidFill>
                  <a:schemeClr val="tx1"/>
                </a:solidFill>
                <a:latin typeface="Arial" charset="0"/>
                <a:ea typeface="ＭＳ Ｐゴシック" charset="-128"/>
              </a:defRPr>
            </a:lvl2pPr>
            <a:lvl3pPr marL="1143000" indent="-228600">
              <a:spcBef>
                <a:spcPct val="10000"/>
              </a:spcBef>
              <a:spcAft>
                <a:spcPct val="20000"/>
              </a:spcAft>
              <a:buClr>
                <a:schemeClr val="accent1"/>
              </a:buClr>
              <a:buSzPct val="75000"/>
              <a:buFont typeface="Monotype Sorts" charset="2"/>
              <a:buChar char="X"/>
              <a:defRPr kumimoji="1" sz="2400">
                <a:solidFill>
                  <a:schemeClr val="tx1"/>
                </a:solidFill>
                <a:latin typeface="Arial" charset="0"/>
                <a:ea typeface="ＭＳ Ｐゴシック" charset="-128"/>
              </a:defRPr>
            </a:lvl3pPr>
            <a:lvl4pPr marL="1600200" indent="-228600">
              <a:spcBef>
                <a:spcPct val="10000"/>
              </a:spcBef>
              <a:spcAft>
                <a:spcPct val="20000"/>
              </a:spcAft>
              <a:buClr>
                <a:schemeClr val="accent1"/>
              </a:buClr>
              <a:buFont typeface="Monotype Sorts" charset="2"/>
              <a:buChar char="â"/>
              <a:defRPr kumimoji="1" sz="2000">
                <a:solidFill>
                  <a:schemeClr val="tx1"/>
                </a:solidFill>
                <a:latin typeface="Arial" charset="0"/>
                <a:ea typeface="ＭＳ Ｐゴシック" charset="-128"/>
              </a:defRPr>
            </a:lvl4pPr>
            <a:lvl5pPr marL="2057400" indent="-22860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5pPr>
            <a:lvl6pPr marL="25146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6pPr>
            <a:lvl7pPr marL="29718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7pPr>
            <a:lvl8pPr marL="34290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8pPr>
            <a:lvl9pPr marL="38862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9pPr>
          </a:lstStyle>
          <a:p>
            <a:pPr>
              <a:lnSpc>
                <a:spcPct val="30000"/>
              </a:lnSpc>
              <a:spcBef>
                <a:spcPct val="50000"/>
              </a:spcBef>
              <a:spcAft>
                <a:spcPct val="0"/>
              </a:spcAft>
              <a:buClrTx/>
              <a:buSzTx/>
              <a:buFontTx/>
              <a:buNone/>
            </a:pPr>
            <a:endParaRPr kumimoji="0" lang="zh-CN" altLang="en-US" sz="3200" dirty="0"/>
          </a:p>
          <a:p>
            <a:pPr algn="ctr">
              <a:lnSpc>
                <a:spcPct val="30000"/>
              </a:lnSpc>
              <a:spcBef>
                <a:spcPct val="50000"/>
              </a:spcBef>
              <a:spcAft>
                <a:spcPct val="0"/>
              </a:spcAft>
              <a:buClrTx/>
              <a:buSzTx/>
              <a:buFontTx/>
              <a:buNone/>
            </a:pPr>
            <a:r>
              <a:rPr kumimoji="0" lang="en-US" altLang="zh-CN" b="1" dirty="0"/>
              <a:t>Chunhui Xu</a:t>
            </a:r>
          </a:p>
          <a:p>
            <a:pPr algn="ctr">
              <a:lnSpc>
                <a:spcPct val="30000"/>
              </a:lnSpc>
              <a:spcBef>
                <a:spcPct val="50000"/>
              </a:spcBef>
              <a:spcAft>
                <a:spcPct val="0"/>
              </a:spcAft>
              <a:buClrTx/>
              <a:buSzTx/>
              <a:buFontTx/>
              <a:buNone/>
            </a:pPr>
            <a:r>
              <a:rPr kumimoji="0" lang="en-US" altLang="zh-CN" b="1" dirty="0"/>
              <a:t>Ph.D. Student</a:t>
            </a:r>
          </a:p>
        </p:txBody>
      </p:sp>
      <p:pic>
        <p:nvPicPr>
          <p:cNvPr id="6" name="Picture 5"/>
          <p:cNvPicPr>
            <a:picLocks noChangeAspect="1"/>
          </p:cNvPicPr>
          <p:nvPr/>
        </p:nvPicPr>
        <p:blipFill rotWithShape="1">
          <a:blip r:embed="rId2"/>
          <a:srcRect l="15085" t="12436" r="14512" b="17620"/>
          <a:stretch/>
        </p:blipFill>
        <p:spPr>
          <a:xfrm>
            <a:off x="6553200" y="4495800"/>
            <a:ext cx="1905000" cy="2021633"/>
          </a:xfrm>
          <a:prstGeom prst="rect">
            <a:avLst/>
          </a:prstGeom>
        </p:spPr>
      </p:pic>
    </p:spTree>
    <p:extLst>
      <p:ext uri="{BB962C8B-B14F-4D97-AF65-F5344CB8AC3E}">
        <p14:creationId xmlns:p14="http://schemas.microsoft.com/office/powerpoint/2010/main" val="111410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zh-CN" altLang="en-US" b="1" dirty="0">
                <a:solidFill>
                  <a:srgbClr val="0000FF"/>
                </a:solidFill>
                <a:latin typeface="Calibri"/>
                <a:cs typeface="Calibri"/>
              </a:rPr>
              <a:t>解决短时记忆和梯度消失</a:t>
            </a:r>
            <a:br>
              <a:rPr lang="en-US" b="1" dirty="0">
                <a:solidFill>
                  <a:srgbClr val="0000FF"/>
                </a:solidFill>
                <a:latin typeface="Calibri"/>
                <a:cs typeface="Calibri"/>
              </a:rPr>
            </a:br>
            <a:r>
              <a:rPr lang="en-US" altLang="zh-CN" b="1" dirty="0">
                <a:solidFill>
                  <a:srgbClr val="0000FF"/>
                </a:solidFill>
                <a:latin typeface="Calibri"/>
                <a:cs typeface="Calibri"/>
              </a:rPr>
              <a:t>LSTM </a:t>
            </a:r>
            <a:r>
              <a:rPr lang="zh-CN" altLang="en-US" b="1" dirty="0">
                <a:solidFill>
                  <a:srgbClr val="0000FF"/>
                </a:solidFill>
                <a:latin typeface="Calibri"/>
                <a:cs typeface="Calibri"/>
              </a:rPr>
              <a:t>和</a:t>
            </a:r>
            <a:r>
              <a:rPr lang="en-US" altLang="zh-CN" b="1" dirty="0">
                <a:solidFill>
                  <a:srgbClr val="0000FF"/>
                </a:solidFill>
                <a:latin typeface="Calibri"/>
                <a:cs typeface="Calibri"/>
              </a:rPr>
              <a:t>GRU</a:t>
            </a:r>
            <a:br>
              <a:rPr lang="en-US" altLang="zh-CN" b="1" dirty="0">
                <a:solidFill>
                  <a:srgbClr val="0000FF"/>
                </a:solidFill>
                <a:latin typeface="Calibri"/>
                <a:cs typeface="Calibri"/>
              </a:rPr>
            </a:br>
            <a:endParaRPr lang="en-US" dirty="0"/>
          </a:p>
        </p:txBody>
      </p:sp>
      <p:sp>
        <p:nvSpPr>
          <p:cNvPr id="4" name="Content Placeholder 3">
            <a:extLst>
              <a:ext uri="{FF2B5EF4-FFF2-40B4-BE49-F238E27FC236}">
                <a16:creationId xmlns:a16="http://schemas.microsoft.com/office/drawing/2014/main" id="{F6BAE6C2-4FC4-499F-AD51-AF42E27479DB}"/>
              </a:ext>
            </a:extLst>
          </p:cNvPr>
          <p:cNvSpPr>
            <a:spLocks noGrp="1"/>
          </p:cNvSpPr>
          <p:nvPr>
            <p:ph idx="1"/>
          </p:nvPr>
        </p:nvSpPr>
        <p:spPr/>
        <p:txBody>
          <a:bodyPr/>
          <a:lstStyle/>
          <a:p>
            <a:endParaRPr lang="en-US"/>
          </a:p>
        </p:txBody>
      </p:sp>
      <p:pic>
        <p:nvPicPr>
          <p:cNvPr id="5122" name="Picture 2" descr="https://miro.medium.com/max/1516/1*yBXV9o5q7L_CvY7quJt3WQ.png">
            <a:extLst>
              <a:ext uri="{FF2B5EF4-FFF2-40B4-BE49-F238E27FC236}">
                <a16:creationId xmlns:a16="http://schemas.microsoft.com/office/drawing/2014/main" id="{7041193A-5681-44E3-900E-CCF2EACF0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49650"/>
            <a:ext cx="7010400" cy="445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51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zh-CN" altLang="en-US" b="1" dirty="0">
                <a:solidFill>
                  <a:srgbClr val="0000FF"/>
                </a:solidFill>
                <a:latin typeface="Calibri"/>
                <a:cs typeface="Calibri"/>
              </a:rPr>
              <a:t>解决短时记忆和梯度消失</a:t>
            </a:r>
            <a:br>
              <a:rPr lang="en-US" b="1" dirty="0">
                <a:solidFill>
                  <a:srgbClr val="0000FF"/>
                </a:solidFill>
                <a:latin typeface="Calibri"/>
                <a:cs typeface="Calibri"/>
              </a:rPr>
            </a:br>
            <a:r>
              <a:rPr lang="en-US" altLang="zh-CN" b="1" dirty="0">
                <a:solidFill>
                  <a:srgbClr val="0000FF"/>
                </a:solidFill>
                <a:latin typeface="Calibri"/>
                <a:cs typeface="Calibri"/>
              </a:rPr>
              <a:t>LSTM </a:t>
            </a:r>
            <a:r>
              <a:rPr lang="zh-CN" altLang="en-US" b="1" dirty="0">
                <a:solidFill>
                  <a:srgbClr val="0000FF"/>
                </a:solidFill>
                <a:latin typeface="Calibri"/>
                <a:cs typeface="Calibri"/>
              </a:rPr>
              <a:t>和</a:t>
            </a:r>
            <a:r>
              <a:rPr lang="en-US" altLang="zh-CN" b="1" dirty="0">
                <a:solidFill>
                  <a:srgbClr val="0000FF"/>
                </a:solidFill>
                <a:latin typeface="Calibri"/>
                <a:cs typeface="Calibri"/>
              </a:rPr>
              <a:t>GRU</a:t>
            </a:r>
            <a:br>
              <a:rPr lang="en-US" altLang="zh-CN" b="1" dirty="0">
                <a:solidFill>
                  <a:srgbClr val="0000FF"/>
                </a:solidFill>
                <a:latin typeface="Calibri"/>
                <a:cs typeface="Calibri"/>
              </a:rPr>
            </a:br>
            <a:endParaRPr lang="en-US" dirty="0"/>
          </a:p>
        </p:txBody>
      </p:sp>
      <p:sp>
        <p:nvSpPr>
          <p:cNvPr id="4" name="Content Placeholder 3">
            <a:extLst>
              <a:ext uri="{FF2B5EF4-FFF2-40B4-BE49-F238E27FC236}">
                <a16:creationId xmlns:a16="http://schemas.microsoft.com/office/drawing/2014/main" id="{F6BAE6C2-4FC4-499F-AD51-AF42E27479DB}"/>
              </a:ext>
            </a:extLst>
          </p:cNvPr>
          <p:cNvSpPr>
            <a:spLocks noGrp="1"/>
          </p:cNvSpPr>
          <p:nvPr>
            <p:ph idx="1"/>
          </p:nvPr>
        </p:nvSpPr>
        <p:spPr/>
        <p:txBody>
          <a:bodyPr>
            <a:normAutofit/>
          </a:bodyPr>
          <a:lstStyle/>
          <a:p>
            <a:r>
              <a:rPr lang="zh-CN" altLang="en-US" sz="2000" dirty="0"/>
              <a:t>这些门结构可以学习序列中</a:t>
            </a:r>
            <a:r>
              <a:rPr lang="zh-CN" altLang="en-US" sz="2000" b="1" dirty="0"/>
              <a:t>哪些数据是要保留的重要信息，哪些是要删除的</a:t>
            </a:r>
            <a:r>
              <a:rPr lang="zh-CN" altLang="en-US" sz="2000" dirty="0"/>
              <a:t>。通过这样做，它可以沿着长链序列传递相关信息来执行预测。几乎所有基于</a:t>
            </a:r>
            <a:r>
              <a:rPr lang="en-US" altLang="zh-CN" sz="2000" dirty="0"/>
              <a:t>RNN</a:t>
            </a:r>
            <a:r>
              <a:rPr lang="zh-CN" altLang="en-US" sz="2000" dirty="0"/>
              <a:t>的先进结果都是通过这两个网络实现的。</a:t>
            </a:r>
            <a:r>
              <a:rPr lang="en-US" altLang="zh-CN" sz="2000" dirty="0"/>
              <a:t>LSTM</a:t>
            </a:r>
            <a:r>
              <a:rPr lang="zh-CN" altLang="en-US" sz="2000" dirty="0"/>
              <a:t>和</a:t>
            </a:r>
            <a:r>
              <a:rPr lang="en-US" altLang="zh-CN" sz="2000" dirty="0"/>
              <a:t>GRU</a:t>
            </a:r>
            <a:r>
              <a:rPr lang="zh-CN" altLang="en-US" sz="2000" dirty="0"/>
              <a:t>经常用在语音识别、语音合成和文本生成等领域，还可用来为视频生成字幕。</a:t>
            </a:r>
            <a:endParaRPr lang="en-US" sz="2000" dirty="0"/>
          </a:p>
        </p:txBody>
      </p:sp>
      <p:pic>
        <p:nvPicPr>
          <p:cNvPr id="5122" name="Picture 2" descr="https://miro.medium.com/max/1516/1*yBXV9o5q7L_CvY7quJt3WQ.png">
            <a:extLst>
              <a:ext uri="{FF2B5EF4-FFF2-40B4-BE49-F238E27FC236}">
                <a16:creationId xmlns:a16="http://schemas.microsoft.com/office/drawing/2014/main" id="{7041193A-5681-44E3-900E-CCF2EACF0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556661"/>
            <a:ext cx="4826474" cy="306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4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sp>
        <p:nvSpPr>
          <p:cNvPr id="4" name="Content Placeholder 3">
            <a:extLst>
              <a:ext uri="{FF2B5EF4-FFF2-40B4-BE49-F238E27FC236}">
                <a16:creationId xmlns:a16="http://schemas.microsoft.com/office/drawing/2014/main" id="{F6BAE6C2-4FC4-499F-AD51-AF42E27479DB}"/>
              </a:ext>
            </a:extLst>
          </p:cNvPr>
          <p:cNvSpPr>
            <a:spLocks noGrp="1"/>
          </p:cNvSpPr>
          <p:nvPr>
            <p:ph idx="1"/>
          </p:nvPr>
        </p:nvSpPr>
        <p:spPr>
          <a:xfrm>
            <a:off x="157162" y="1777936"/>
            <a:ext cx="8229600" cy="4325112"/>
          </a:xfrm>
        </p:spPr>
        <p:txBody>
          <a:bodyPr/>
          <a:lstStyle/>
          <a:p>
            <a:r>
              <a:rPr lang="zh-CN" altLang="en-US" dirty="0"/>
              <a:t>“我不是很喜欢这个商品”和“我很喜欢这个商品”</a:t>
            </a:r>
            <a:endParaRPr lang="en-US" dirty="0"/>
          </a:p>
        </p:txBody>
      </p:sp>
      <p:pic>
        <p:nvPicPr>
          <p:cNvPr id="7170" name="Picture 2" descr="基于LSTM的情感识别在鹅漫评论分析中的实践与应用">
            <a:extLst>
              <a:ext uri="{FF2B5EF4-FFF2-40B4-BE49-F238E27FC236}">
                <a16:creationId xmlns:a16="http://schemas.microsoft.com/office/drawing/2014/main" id="{1F8096D3-752A-4B56-B78B-47FC861D2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3200"/>
            <a:ext cx="38195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51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7" name="Picture 6">
            <a:extLst>
              <a:ext uri="{FF2B5EF4-FFF2-40B4-BE49-F238E27FC236}">
                <a16:creationId xmlns:a16="http://schemas.microsoft.com/office/drawing/2014/main" id="{1C68A9D1-78C6-4971-8434-F0F19B1C6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599" y="1903550"/>
            <a:ext cx="6123999" cy="3201850"/>
          </a:xfrm>
          <a:prstGeom prst="rect">
            <a:avLst/>
          </a:prstGeom>
        </p:spPr>
      </p:pic>
      <p:pic>
        <p:nvPicPr>
          <p:cNvPr id="5" name="Content Placeholder 4">
            <a:extLst>
              <a:ext uri="{FF2B5EF4-FFF2-40B4-BE49-F238E27FC236}">
                <a16:creationId xmlns:a16="http://schemas.microsoft.com/office/drawing/2014/main" id="{F103880F-EEA4-43CE-8DE7-47AC85D760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3671" y="1935225"/>
            <a:ext cx="6123999" cy="3444750"/>
          </a:xfrm>
        </p:spPr>
      </p:pic>
    </p:spTree>
    <p:extLst>
      <p:ext uri="{BB962C8B-B14F-4D97-AF65-F5344CB8AC3E}">
        <p14:creationId xmlns:p14="http://schemas.microsoft.com/office/powerpoint/2010/main" val="26005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7" name="Picture 6">
            <a:extLst>
              <a:ext uri="{FF2B5EF4-FFF2-40B4-BE49-F238E27FC236}">
                <a16:creationId xmlns:a16="http://schemas.microsoft.com/office/drawing/2014/main" id="{1C68A9D1-78C6-4971-8434-F0F19B1C6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599" y="1903550"/>
            <a:ext cx="6123999" cy="3201850"/>
          </a:xfrm>
          <a:prstGeom prst="rect">
            <a:avLst/>
          </a:prstGeom>
        </p:spPr>
      </p:pic>
      <p:pic>
        <p:nvPicPr>
          <p:cNvPr id="5" name="Content Placeholder 4">
            <a:extLst>
              <a:ext uri="{FF2B5EF4-FFF2-40B4-BE49-F238E27FC236}">
                <a16:creationId xmlns:a16="http://schemas.microsoft.com/office/drawing/2014/main" id="{F103880F-EEA4-43CE-8DE7-47AC85D760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3671" y="1935225"/>
            <a:ext cx="6123999" cy="3444750"/>
          </a:xfrm>
        </p:spPr>
      </p:pic>
    </p:spTree>
    <p:extLst>
      <p:ext uri="{BB962C8B-B14F-4D97-AF65-F5344CB8AC3E}">
        <p14:creationId xmlns:p14="http://schemas.microsoft.com/office/powerpoint/2010/main" val="162984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8194" name="Picture 2" descr="https://miro.medium.com/max/1420/1*0f8r3Vd-i4ueYND1CUrhMA.png">
            <a:extLst>
              <a:ext uri="{FF2B5EF4-FFF2-40B4-BE49-F238E27FC236}">
                <a16:creationId xmlns:a16="http://schemas.microsoft.com/office/drawing/2014/main" id="{4AA059C7-7DE3-4CB5-A2AE-5B7780D3CF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83619" y="2438400"/>
            <a:ext cx="4560381" cy="27298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C27E653-B597-44CD-A259-F5C13F653B5D}"/>
              </a:ext>
            </a:extLst>
          </p:cNvPr>
          <p:cNvSpPr/>
          <p:nvPr/>
        </p:nvSpPr>
        <p:spPr>
          <a:xfrm>
            <a:off x="0" y="2059411"/>
            <a:ext cx="4572000" cy="3693319"/>
          </a:xfrm>
          <a:prstGeom prst="rect">
            <a:avLst/>
          </a:prstGeom>
        </p:spPr>
        <p:txBody>
          <a:bodyPr>
            <a:spAutoFit/>
          </a:bodyPr>
          <a:lstStyle/>
          <a:p>
            <a:r>
              <a:rPr lang="en-US" altLang="zh-CN" dirty="0">
                <a:solidFill>
                  <a:srgbClr val="1A1A1A"/>
                </a:solidFill>
                <a:latin typeface="Arial" panose="020B0604020202020204" pitchFamily="34" charset="0"/>
                <a:cs typeface="Arial" panose="020B0604020202020204" pitchFamily="34" charset="0"/>
              </a:rPr>
              <a:t>LSTM</a:t>
            </a:r>
            <a:r>
              <a:rPr lang="zh-CN" altLang="en-US" dirty="0">
                <a:solidFill>
                  <a:srgbClr val="1A1A1A"/>
                </a:solidFill>
                <a:latin typeface="Arial" panose="020B0604020202020204" pitchFamily="34" charset="0"/>
                <a:cs typeface="Arial" panose="020B0604020202020204" pitchFamily="34" charset="0"/>
              </a:rPr>
              <a:t>的核心概念为其</a:t>
            </a:r>
            <a:r>
              <a:rPr lang="zh-CN" altLang="en-US" b="1" dirty="0">
                <a:solidFill>
                  <a:srgbClr val="1A1A1A"/>
                </a:solidFill>
                <a:latin typeface="Arial" panose="020B0604020202020204" pitchFamily="34" charset="0"/>
                <a:cs typeface="Arial" panose="020B0604020202020204" pitchFamily="34" charset="0"/>
              </a:rPr>
              <a:t>单元状态</a:t>
            </a:r>
            <a:r>
              <a:rPr lang="zh-CN" altLang="en-US" dirty="0">
                <a:solidFill>
                  <a:srgbClr val="1A1A1A"/>
                </a:solidFill>
                <a:latin typeface="Arial" panose="020B0604020202020204" pitchFamily="34" charset="0"/>
                <a:cs typeface="Arial" panose="020B0604020202020204" pitchFamily="34" charset="0"/>
              </a:rPr>
              <a:t>和各种</a:t>
            </a:r>
            <a:r>
              <a:rPr lang="zh-CN" altLang="en-US" b="1" dirty="0">
                <a:solidFill>
                  <a:srgbClr val="1A1A1A"/>
                </a:solidFill>
                <a:latin typeface="Arial" panose="020B0604020202020204" pitchFamily="34" charset="0"/>
                <a:cs typeface="Arial" panose="020B0604020202020204" pitchFamily="34" charset="0"/>
              </a:rPr>
              <a:t>门</a:t>
            </a:r>
            <a:r>
              <a:rPr lang="zh-CN" altLang="en-US" dirty="0">
                <a:solidFill>
                  <a:srgbClr val="1A1A1A"/>
                </a:solidFill>
                <a:latin typeface="Arial" panose="020B0604020202020204" pitchFamily="34" charset="0"/>
                <a:cs typeface="Arial" panose="020B0604020202020204" pitchFamily="34" charset="0"/>
              </a:rPr>
              <a:t>结构。</a:t>
            </a:r>
          </a:p>
          <a:p>
            <a:r>
              <a:rPr lang="zh-CN" altLang="en-US" b="1" dirty="0">
                <a:solidFill>
                  <a:srgbClr val="1A1A1A"/>
                </a:solidFill>
                <a:latin typeface="Arial" panose="020B0604020202020204" pitchFamily="34" charset="0"/>
                <a:cs typeface="Arial" panose="020B0604020202020204" pitchFamily="34" charset="0"/>
              </a:rPr>
              <a:t>单元状态相当于能传输相关信息的通路</a:t>
            </a:r>
            <a:r>
              <a:rPr lang="zh-CN" altLang="en-US" dirty="0">
                <a:solidFill>
                  <a:srgbClr val="1A1A1A"/>
                </a:solidFill>
                <a:latin typeface="Arial" panose="020B0604020202020204" pitchFamily="34" charset="0"/>
                <a:cs typeface="Arial" panose="020B0604020202020204" pitchFamily="34" charset="0"/>
              </a:rPr>
              <a:t>，让信息在序列链中传递下去，这部分可看作是网络的“记忆”。理论上，在序列处理过程中，单元状态能一直携带着相关信息。因此，在较早时间步中获得的信息也能传输到较后时间步的单元中，这样能减弱短期记忆的影响。</a:t>
            </a:r>
          </a:p>
          <a:p>
            <a:r>
              <a:rPr lang="zh-CN" altLang="en-US" dirty="0">
                <a:solidFill>
                  <a:srgbClr val="1A1A1A"/>
                </a:solidFill>
                <a:latin typeface="Arial" panose="020B0604020202020204" pitchFamily="34" charset="0"/>
                <a:cs typeface="Arial" panose="020B0604020202020204" pitchFamily="34" charset="0"/>
              </a:rPr>
              <a:t>在网络训练过程中，可通过</a:t>
            </a:r>
            <a:r>
              <a:rPr lang="zh-CN" altLang="en-US" dirty="0">
                <a:solidFill>
                  <a:srgbClr val="FF0000"/>
                </a:solidFill>
                <a:latin typeface="Arial" panose="020B0604020202020204" pitchFamily="34" charset="0"/>
                <a:cs typeface="Arial" panose="020B0604020202020204" pitchFamily="34" charset="0"/>
              </a:rPr>
              <a:t>门（</a:t>
            </a:r>
            <a:r>
              <a:rPr lang="en-US" altLang="zh-CN" dirty="0">
                <a:solidFill>
                  <a:srgbClr val="FF0000"/>
                </a:solidFill>
                <a:latin typeface="Arial" panose="020B0604020202020204" pitchFamily="34" charset="0"/>
                <a:cs typeface="Arial" panose="020B0604020202020204" pitchFamily="34" charset="0"/>
              </a:rPr>
              <a:t>gate)</a:t>
            </a:r>
            <a:r>
              <a:rPr lang="zh-CN" altLang="en-US" dirty="0">
                <a:solidFill>
                  <a:srgbClr val="1A1A1A"/>
                </a:solidFill>
                <a:latin typeface="Arial" panose="020B0604020202020204" pitchFamily="34" charset="0"/>
                <a:cs typeface="Arial" panose="020B0604020202020204" pitchFamily="34" charset="0"/>
              </a:rPr>
              <a:t>结构来添加或移除信息，不同神经网络都可</a:t>
            </a:r>
            <a:r>
              <a:rPr lang="zh-CN" altLang="en-US" b="1" dirty="0">
                <a:solidFill>
                  <a:srgbClr val="1A1A1A"/>
                </a:solidFill>
                <a:latin typeface="Arial" panose="020B0604020202020204" pitchFamily="34" charset="0"/>
                <a:cs typeface="Arial" panose="020B0604020202020204" pitchFamily="34" charset="0"/>
              </a:rPr>
              <a:t>通过单元状态上的门结构来决定去记住或遗忘哪些相关信息</a:t>
            </a:r>
            <a:r>
              <a:rPr lang="zh-CN" altLang="en-US" dirty="0">
                <a:solidFill>
                  <a:srgbClr val="1A1A1A"/>
                </a:solidFill>
                <a:latin typeface="Arial" panose="020B0604020202020204" pitchFamily="34" charset="0"/>
                <a:cs typeface="Arial" panose="020B0604020202020204" pitchFamily="34" charset="0"/>
              </a:rPr>
              <a:t>。</a:t>
            </a:r>
            <a:endParaRPr lang="zh-CN" altLang="en-US" b="0" i="0" dirty="0">
              <a:solidFill>
                <a:srgbClr val="1A1A1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7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8194" name="Picture 2" descr="https://miro.medium.com/max/1420/1*0f8r3Vd-i4ueYND1CUrhMA.png">
            <a:extLst>
              <a:ext uri="{FF2B5EF4-FFF2-40B4-BE49-F238E27FC236}">
                <a16:creationId xmlns:a16="http://schemas.microsoft.com/office/drawing/2014/main" id="{4AA059C7-7DE3-4CB5-A2AE-5B7780D3CF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55315" y="1447800"/>
            <a:ext cx="5833369" cy="349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91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pic>
        <p:nvPicPr>
          <p:cNvPr id="4" name="Picture 3">
            <a:extLst>
              <a:ext uri="{FF2B5EF4-FFF2-40B4-BE49-F238E27FC236}">
                <a16:creationId xmlns:a16="http://schemas.microsoft.com/office/drawing/2014/main" id="{35D6028A-3704-4826-AAF6-FC44F598B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655024"/>
            <a:ext cx="7038975" cy="2785952"/>
          </a:xfrm>
          <a:prstGeom prst="rect">
            <a:avLst/>
          </a:prstGeom>
        </p:spPr>
      </p:pic>
      <p:sp>
        <p:nvSpPr>
          <p:cNvPr id="5" name="Rectangle 4">
            <a:extLst>
              <a:ext uri="{FF2B5EF4-FFF2-40B4-BE49-F238E27FC236}">
                <a16:creationId xmlns:a16="http://schemas.microsoft.com/office/drawing/2014/main" id="{238F66EE-33A1-4D91-9D08-7A130CFF21A2}"/>
              </a:ext>
            </a:extLst>
          </p:cNvPr>
          <p:cNvSpPr/>
          <p:nvPr/>
        </p:nvSpPr>
        <p:spPr>
          <a:xfrm>
            <a:off x="76200" y="1981200"/>
            <a:ext cx="4648200" cy="3505200"/>
          </a:xfrm>
          <a:prstGeom prst="rect">
            <a:avLst/>
          </a:prstGeom>
        </p:spPr>
        <p:txBody>
          <a:bodyPr wrap="square">
            <a:spAutoFit/>
          </a:bodyPr>
          <a:lstStyle/>
          <a:p>
            <a:r>
              <a:rPr lang="en-US" dirty="0">
                <a:latin typeface="medium-content-serif-font"/>
              </a:rPr>
              <a:t>Gates contains sigmoid activations. A sigmoid activation is similar to the tanh activation. Instead of squishing values between -1 and 1, it squishes values between 0 and 1. That is helpful to update or forget data because any number getting multiplied by 0 is 0, causing values to disappears or be “forgotten.” Any number multiplied by 1 is the same value therefore that value stay’s the same or is “kept.” The network can learn which data is not important therefore can be forgotten or which data is important to keep.</a:t>
            </a:r>
            <a:endParaRPr lang="en-US" dirty="0"/>
          </a:p>
        </p:txBody>
      </p:sp>
      <p:sp>
        <p:nvSpPr>
          <p:cNvPr id="6" name="Rectangle 5">
            <a:extLst>
              <a:ext uri="{FF2B5EF4-FFF2-40B4-BE49-F238E27FC236}">
                <a16:creationId xmlns:a16="http://schemas.microsoft.com/office/drawing/2014/main" id="{1E624BF7-2925-4EEC-B06C-AAC9D0558CEA}"/>
              </a:ext>
            </a:extLst>
          </p:cNvPr>
          <p:cNvSpPr/>
          <p:nvPr/>
        </p:nvSpPr>
        <p:spPr>
          <a:xfrm>
            <a:off x="76200" y="5371055"/>
            <a:ext cx="7162800" cy="1477328"/>
          </a:xfrm>
          <a:prstGeom prst="rect">
            <a:avLst/>
          </a:prstGeom>
        </p:spPr>
        <p:txBody>
          <a:bodyPr wrap="square">
            <a:spAutoFit/>
          </a:bodyPr>
          <a:lstStyle/>
          <a:p>
            <a:r>
              <a:rPr lang="zh-CN" altLang="en-US" dirty="0">
                <a:solidFill>
                  <a:srgbClr val="1A1A1A"/>
                </a:solidFill>
                <a:latin typeface="-apple-system"/>
              </a:rPr>
              <a:t>门结构中包含</a:t>
            </a:r>
            <a:r>
              <a:rPr lang="en-US" altLang="zh-CN" dirty="0">
                <a:solidFill>
                  <a:srgbClr val="1A1A1A"/>
                </a:solidFill>
                <a:latin typeface="-apple-system"/>
              </a:rPr>
              <a:t>Sigmoid</a:t>
            </a:r>
            <a:r>
              <a:rPr lang="zh-CN" altLang="en-US" dirty="0">
                <a:solidFill>
                  <a:srgbClr val="1A1A1A"/>
                </a:solidFill>
                <a:latin typeface="-apple-system"/>
              </a:rPr>
              <a:t>函数，这个激活函数与</a:t>
            </a:r>
            <a:r>
              <a:rPr lang="en-US" altLang="zh-CN" dirty="0">
                <a:solidFill>
                  <a:srgbClr val="1A1A1A"/>
                </a:solidFill>
                <a:latin typeface="-apple-system"/>
              </a:rPr>
              <a:t>Tanh</a:t>
            </a:r>
            <a:r>
              <a:rPr lang="zh-CN" altLang="en-US" dirty="0">
                <a:solidFill>
                  <a:srgbClr val="1A1A1A"/>
                </a:solidFill>
                <a:latin typeface="-apple-system"/>
              </a:rPr>
              <a:t>函数类似。但它的</a:t>
            </a:r>
            <a:r>
              <a:rPr lang="zh-CN" altLang="en-US" b="1" dirty="0">
                <a:solidFill>
                  <a:srgbClr val="1A1A1A"/>
                </a:solidFill>
                <a:latin typeface="-apple-system"/>
              </a:rPr>
              <a:t>输出区间</a:t>
            </a:r>
            <a:r>
              <a:rPr lang="zh-CN" altLang="en-US" dirty="0">
                <a:solidFill>
                  <a:srgbClr val="1A1A1A"/>
                </a:solidFill>
                <a:latin typeface="-apple-system"/>
              </a:rPr>
              <a:t>不是</a:t>
            </a:r>
            <a:r>
              <a:rPr lang="en-US" altLang="zh-CN" dirty="0">
                <a:solidFill>
                  <a:srgbClr val="1A1A1A"/>
                </a:solidFill>
                <a:latin typeface="-apple-system"/>
              </a:rPr>
              <a:t>(-1, 1)</a:t>
            </a:r>
            <a:r>
              <a:rPr lang="zh-CN" altLang="en-US" dirty="0">
                <a:solidFill>
                  <a:srgbClr val="1A1A1A"/>
                </a:solidFill>
                <a:latin typeface="-apple-system"/>
              </a:rPr>
              <a:t>，而是</a:t>
            </a:r>
            <a:r>
              <a:rPr lang="en-US" altLang="zh-CN" b="1" dirty="0">
                <a:solidFill>
                  <a:srgbClr val="1A1A1A"/>
                </a:solidFill>
                <a:latin typeface="-apple-system"/>
              </a:rPr>
              <a:t>(0, 1)</a:t>
            </a:r>
            <a:r>
              <a:rPr lang="zh-CN" altLang="en-US" dirty="0">
                <a:solidFill>
                  <a:srgbClr val="1A1A1A"/>
                </a:solidFill>
                <a:latin typeface="-apple-system"/>
              </a:rPr>
              <a:t>，这有助于更新或忘记数据，因为任何数字乘以</a:t>
            </a:r>
            <a:r>
              <a:rPr lang="en-US" altLang="zh-CN" dirty="0">
                <a:solidFill>
                  <a:srgbClr val="1A1A1A"/>
                </a:solidFill>
                <a:latin typeface="-apple-system"/>
              </a:rPr>
              <a:t>0</a:t>
            </a:r>
            <a:r>
              <a:rPr lang="zh-CN" altLang="en-US" dirty="0">
                <a:solidFill>
                  <a:srgbClr val="1A1A1A"/>
                </a:solidFill>
                <a:latin typeface="-apple-system"/>
              </a:rPr>
              <a:t>都为</a:t>
            </a:r>
            <a:r>
              <a:rPr lang="en-US" altLang="zh-CN" dirty="0">
                <a:solidFill>
                  <a:srgbClr val="1A1A1A"/>
                </a:solidFill>
                <a:latin typeface="-apple-system"/>
              </a:rPr>
              <a:t>0</a:t>
            </a:r>
            <a:r>
              <a:rPr lang="zh-CN" altLang="en-US" dirty="0">
                <a:solidFill>
                  <a:srgbClr val="1A1A1A"/>
                </a:solidFill>
                <a:latin typeface="-apple-system"/>
              </a:rPr>
              <a:t>，这部分信息会被遗忘。同样，任何数字乘以</a:t>
            </a:r>
            <a:r>
              <a:rPr lang="en-US" altLang="zh-CN" dirty="0">
                <a:solidFill>
                  <a:srgbClr val="1A1A1A"/>
                </a:solidFill>
                <a:latin typeface="-apple-system"/>
              </a:rPr>
              <a:t>1</a:t>
            </a:r>
            <a:r>
              <a:rPr lang="zh-CN" altLang="en-US" dirty="0">
                <a:solidFill>
                  <a:srgbClr val="1A1A1A"/>
                </a:solidFill>
                <a:latin typeface="-apple-system"/>
              </a:rPr>
              <a:t>都为相同值，这部分信息会完全保留。通过这样，网络能了解哪些数据不重要需要遗忘，哪些数字很重要需要保留。</a:t>
            </a:r>
            <a:endParaRPr lang="en-US" dirty="0"/>
          </a:p>
        </p:txBody>
      </p:sp>
    </p:spTree>
    <p:extLst>
      <p:ext uri="{BB962C8B-B14F-4D97-AF65-F5344CB8AC3E}">
        <p14:creationId xmlns:p14="http://schemas.microsoft.com/office/powerpoint/2010/main" val="395881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11266" name="Picture 2" descr="https://github.com/scutan90/DeepLearning-500-questions/raw/master/ch06_%E5%BE%AA%E7%8E%AF%E7%A5%9E%E7%BB%8F%E7%BD%91%E7%BB%9C(RNN)/img/ch6/LSTM1.png">
            <a:extLst>
              <a:ext uri="{FF2B5EF4-FFF2-40B4-BE49-F238E27FC236}">
                <a16:creationId xmlns:a16="http://schemas.microsoft.com/office/drawing/2014/main" id="{3A858B3F-AEA2-42A7-831E-3F64750EC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143000"/>
            <a:ext cx="6172200" cy="230921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github.com/scutan90/DeepLearning-500-questions/raw/master/ch06_%E5%BE%AA%E7%8E%AF%E7%A5%9E%E7%BB%8F%E7%BD%91%E7%BB%9C(RNN)/img/ch6/LSTM2.png">
            <a:extLst>
              <a:ext uri="{FF2B5EF4-FFF2-40B4-BE49-F238E27FC236}">
                <a16:creationId xmlns:a16="http://schemas.microsoft.com/office/drawing/2014/main" id="{D5B73AEA-4200-4451-A3D6-F1D561068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413329"/>
            <a:ext cx="5943600" cy="22340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B96E7A-4AC1-42C6-812A-AD82D9970C25}"/>
              </a:ext>
            </a:extLst>
          </p:cNvPr>
          <p:cNvSpPr txBox="1"/>
          <p:nvPr/>
        </p:nvSpPr>
        <p:spPr>
          <a:xfrm>
            <a:off x="609600" y="2819400"/>
            <a:ext cx="1409360" cy="369332"/>
          </a:xfrm>
          <a:prstGeom prst="rect">
            <a:avLst/>
          </a:prstGeom>
          <a:noFill/>
        </p:spPr>
        <p:txBody>
          <a:bodyPr wrap="none" rtlCol="0">
            <a:spAutoFit/>
          </a:bodyPr>
          <a:lstStyle/>
          <a:p>
            <a:r>
              <a:rPr lang="en-US" altLang="zh-CN" dirty="0" err="1"/>
              <a:t>SimpleRNN</a:t>
            </a:r>
            <a:endParaRPr lang="en-US" dirty="0"/>
          </a:p>
        </p:txBody>
      </p:sp>
      <p:sp>
        <p:nvSpPr>
          <p:cNvPr id="4" name="Rectangle 3">
            <a:extLst>
              <a:ext uri="{FF2B5EF4-FFF2-40B4-BE49-F238E27FC236}">
                <a16:creationId xmlns:a16="http://schemas.microsoft.com/office/drawing/2014/main" id="{7F097C92-50C0-4139-AF74-66F3B91AF4FA}"/>
              </a:ext>
            </a:extLst>
          </p:cNvPr>
          <p:cNvSpPr/>
          <p:nvPr/>
        </p:nvSpPr>
        <p:spPr>
          <a:xfrm>
            <a:off x="607997" y="5345668"/>
            <a:ext cx="1412566" cy="369332"/>
          </a:xfrm>
          <a:prstGeom prst="rect">
            <a:avLst/>
          </a:prstGeom>
        </p:spPr>
        <p:txBody>
          <a:bodyPr wrap="none">
            <a:spAutoFit/>
          </a:bodyPr>
          <a:lstStyle/>
          <a:p>
            <a:r>
              <a:rPr lang="en-US" altLang="zh-CN" dirty="0"/>
              <a:t>LSTM-RNN</a:t>
            </a:r>
            <a:endParaRPr lang="en-US" dirty="0"/>
          </a:p>
        </p:txBody>
      </p:sp>
    </p:spTree>
    <p:extLst>
      <p:ext uri="{BB962C8B-B14F-4D97-AF65-F5344CB8AC3E}">
        <p14:creationId xmlns:p14="http://schemas.microsoft.com/office/powerpoint/2010/main" val="245588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pic>
        <p:nvPicPr>
          <p:cNvPr id="7" name="Picture 6">
            <a:extLst>
              <a:ext uri="{FF2B5EF4-FFF2-40B4-BE49-F238E27FC236}">
                <a16:creationId xmlns:a16="http://schemas.microsoft.com/office/drawing/2014/main" id="{0432EF23-2585-46FD-90FA-CCD34070E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76400"/>
            <a:ext cx="4994910" cy="2628900"/>
          </a:xfrm>
          <a:prstGeom prst="rect">
            <a:avLst/>
          </a:prstGeom>
        </p:spPr>
      </p:pic>
      <p:sp>
        <p:nvSpPr>
          <p:cNvPr id="8" name="Rectangle 7">
            <a:extLst>
              <a:ext uri="{FF2B5EF4-FFF2-40B4-BE49-F238E27FC236}">
                <a16:creationId xmlns:a16="http://schemas.microsoft.com/office/drawing/2014/main" id="{109B7E43-EF22-4F7F-ABDE-E013E2520427}"/>
              </a:ext>
            </a:extLst>
          </p:cNvPr>
          <p:cNvSpPr/>
          <p:nvPr/>
        </p:nvSpPr>
        <p:spPr>
          <a:xfrm>
            <a:off x="0" y="1607296"/>
            <a:ext cx="2266967" cy="646331"/>
          </a:xfrm>
          <a:prstGeom prst="rect">
            <a:avLst/>
          </a:prstGeom>
        </p:spPr>
        <p:txBody>
          <a:bodyPr wrap="none">
            <a:spAutoFit/>
          </a:bodyPr>
          <a:lstStyle/>
          <a:p>
            <a:r>
              <a:rPr lang="zh-CN" altLang="en-US" b="1" dirty="0">
                <a:solidFill>
                  <a:srgbClr val="1A1A1A"/>
                </a:solidFill>
                <a:latin typeface="-apple-system"/>
              </a:rPr>
              <a:t>遗忘门 </a:t>
            </a:r>
            <a:r>
              <a:rPr lang="en-US" b="1" dirty="0"/>
              <a:t>Forget gate</a:t>
            </a:r>
          </a:p>
          <a:p>
            <a:endParaRPr lang="zh-CN" altLang="en-US" b="1" i="0" dirty="0">
              <a:solidFill>
                <a:srgbClr val="1A1A1A"/>
              </a:solidFill>
              <a:effectLst/>
              <a:latin typeface="-apple-system"/>
            </a:endParaRPr>
          </a:p>
        </p:txBody>
      </p:sp>
      <p:sp>
        <p:nvSpPr>
          <p:cNvPr id="9" name="Rectangle 8">
            <a:extLst>
              <a:ext uri="{FF2B5EF4-FFF2-40B4-BE49-F238E27FC236}">
                <a16:creationId xmlns:a16="http://schemas.microsoft.com/office/drawing/2014/main" id="{7607DAFD-D9BA-418A-B67A-26D6CB83E5B6}"/>
              </a:ext>
            </a:extLst>
          </p:cNvPr>
          <p:cNvSpPr/>
          <p:nvPr/>
        </p:nvSpPr>
        <p:spPr>
          <a:xfrm>
            <a:off x="0" y="1875323"/>
            <a:ext cx="3419863" cy="1015663"/>
          </a:xfrm>
          <a:prstGeom prst="rect">
            <a:avLst/>
          </a:prstGeom>
        </p:spPr>
        <p:txBody>
          <a:bodyPr wrap="square">
            <a:spAutoFit/>
          </a:bodyPr>
          <a:lstStyle/>
          <a:p>
            <a:r>
              <a:rPr lang="zh-CN" altLang="en-US" sz="1200" b="1" dirty="0">
                <a:solidFill>
                  <a:srgbClr val="1A1A1A"/>
                </a:solidFill>
                <a:latin typeface="-apple-system"/>
              </a:rPr>
              <a:t>文字概括：</a:t>
            </a:r>
            <a:r>
              <a:rPr lang="zh-CN" altLang="en-US" sz="1200" dirty="0">
                <a:solidFill>
                  <a:srgbClr val="1A1A1A"/>
                </a:solidFill>
                <a:latin typeface="-apple-system"/>
              </a:rPr>
              <a:t>遗忘门能决定应丢弃或保留哪些信息。来自先前隐藏状态的信息和当前输入的信息同时输入到</a:t>
            </a:r>
            <a:r>
              <a:rPr lang="en-US" altLang="zh-CN" sz="1200" dirty="0">
                <a:solidFill>
                  <a:srgbClr val="1A1A1A"/>
                </a:solidFill>
                <a:latin typeface="-apple-system"/>
              </a:rPr>
              <a:t>Sigmoid</a:t>
            </a:r>
            <a:r>
              <a:rPr lang="zh-CN" altLang="en-US" sz="1200" dirty="0">
                <a:solidFill>
                  <a:srgbClr val="1A1A1A"/>
                </a:solidFill>
                <a:latin typeface="-apple-system"/>
              </a:rPr>
              <a:t>函数，输出值处于</a:t>
            </a:r>
            <a:r>
              <a:rPr lang="en-US" altLang="zh-CN" sz="1200" dirty="0">
                <a:solidFill>
                  <a:srgbClr val="1A1A1A"/>
                </a:solidFill>
                <a:latin typeface="-apple-system"/>
              </a:rPr>
              <a:t>0</a:t>
            </a:r>
            <a:r>
              <a:rPr lang="zh-CN" altLang="en-US" sz="1200" dirty="0">
                <a:solidFill>
                  <a:srgbClr val="1A1A1A"/>
                </a:solidFill>
                <a:latin typeface="-apple-system"/>
              </a:rPr>
              <a:t>和</a:t>
            </a:r>
            <a:r>
              <a:rPr lang="en-US" altLang="zh-CN" sz="1200" dirty="0">
                <a:solidFill>
                  <a:srgbClr val="1A1A1A"/>
                </a:solidFill>
                <a:latin typeface="-apple-system"/>
              </a:rPr>
              <a:t>1</a:t>
            </a:r>
            <a:r>
              <a:rPr lang="zh-CN" altLang="en-US" sz="1200" dirty="0">
                <a:solidFill>
                  <a:srgbClr val="1A1A1A"/>
                </a:solidFill>
                <a:latin typeface="-apple-system"/>
              </a:rPr>
              <a:t>之间，越接近</a:t>
            </a:r>
            <a:r>
              <a:rPr lang="en-US" altLang="zh-CN" sz="1200" dirty="0">
                <a:solidFill>
                  <a:srgbClr val="1A1A1A"/>
                </a:solidFill>
                <a:latin typeface="-apple-system"/>
              </a:rPr>
              <a:t>0</a:t>
            </a:r>
            <a:r>
              <a:rPr lang="zh-CN" altLang="en-US" sz="1200" dirty="0">
                <a:solidFill>
                  <a:srgbClr val="1A1A1A"/>
                </a:solidFill>
                <a:latin typeface="-apple-system"/>
              </a:rPr>
              <a:t>意味着越应该忘记，越接近</a:t>
            </a:r>
            <a:r>
              <a:rPr lang="en-US" altLang="zh-CN" sz="1200" dirty="0">
                <a:solidFill>
                  <a:srgbClr val="1A1A1A"/>
                </a:solidFill>
                <a:latin typeface="-apple-system"/>
              </a:rPr>
              <a:t>1</a:t>
            </a:r>
            <a:r>
              <a:rPr lang="zh-CN" altLang="en-US" sz="1200" dirty="0">
                <a:solidFill>
                  <a:srgbClr val="1A1A1A"/>
                </a:solidFill>
                <a:latin typeface="-apple-system"/>
              </a:rPr>
              <a:t>意味着越应该保留。</a:t>
            </a:r>
            <a:endParaRPr lang="en-US" sz="1200" dirty="0"/>
          </a:p>
        </p:txBody>
      </p:sp>
      <p:pic>
        <p:nvPicPr>
          <p:cNvPr id="11274" name="Picture 10" descr="LSTM6.png">
            <a:extLst>
              <a:ext uri="{FF2B5EF4-FFF2-40B4-BE49-F238E27FC236}">
                <a16:creationId xmlns:a16="http://schemas.microsoft.com/office/drawing/2014/main" id="{5A13B7FE-6BA3-4C55-9A3C-1C9B9B168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33837"/>
            <a:ext cx="9144000" cy="28241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92BBA31-F3B3-4A6A-AF4C-425631BCA9E4}"/>
              </a:ext>
            </a:extLst>
          </p:cNvPr>
          <p:cNvSpPr/>
          <p:nvPr/>
        </p:nvSpPr>
        <p:spPr>
          <a:xfrm>
            <a:off x="-26723" y="2706320"/>
            <a:ext cx="4083169" cy="861774"/>
          </a:xfrm>
          <a:prstGeom prst="rect">
            <a:avLst/>
          </a:prstGeom>
        </p:spPr>
        <p:txBody>
          <a:bodyPr wrap="none">
            <a:spAutoFit/>
          </a:bodyPr>
          <a:lstStyle/>
          <a:p>
            <a:r>
              <a:rPr lang="zh-CN" altLang="en-US" sz="1600" dirty="0">
                <a:solidFill>
                  <a:srgbClr val="24292E"/>
                </a:solidFill>
                <a:latin typeface="-apple-system"/>
              </a:rPr>
              <a:t>​作用对象：细胞状态  </a:t>
            </a:r>
            <a:r>
              <a:rPr lang="en-US" altLang="zh-CN" sz="1600" dirty="0">
                <a:solidFill>
                  <a:srgbClr val="24292E"/>
                </a:solidFill>
                <a:latin typeface="-apple-system"/>
              </a:rPr>
              <a:t>C</a:t>
            </a:r>
            <a:r>
              <a:rPr lang="en-US" altLang="zh-CN" sz="1600" baseline="-25000" dirty="0">
                <a:solidFill>
                  <a:srgbClr val="24292E"/>
                </a:solidFill>
                <a:latin typeface="-apple-system"/>
              </a:rPr>
              <a:t>t</a:t>
            </a:r>
          </a:p>
          <a:p>
            <a:r>
              <a:rPr lang="zh-CN" altLang="en-US" sz="1600" dirty="0"/>
              <a:t>作用：将细胞状态中的信息选择性的遗忘。</a:t>
            </a:r>
            <a:endParaRPr lang="en-US" altLang="zh-CN" sz="1600" dirty="0"/>
          </a:p>
          <a:p>
            <a:endParaRPr lang="en-US" sz="1600" dirty="0"/>
          </a:p>
        </p:txBody>
      </p:sp>
      <p:sp>
        <p:nvSpPr>
          <p:cNvPr id="11" name="Rectangle 10">
            <a:extLst>
              <a:ext uri="{FF2B5EF4-FFF2-40B4-BE49-F238E27FC236}">
                <a16:creationId xmlns:a16="http://schemas.microsoft.com/office/drawing/2014/main" id="{4A56D36E-F4E8-45CA-BAC8-B0D6139F7947}"/>
              </a:ext>
            </a:extLst>
          </p:cNvPr>
          <p:cNvSpPr/>
          <p:nvPr/>
        </p:nvSpPr>
        <p:spPr>
          <a:xfrm>
            <a:off x="0" y="3202840"/>
            <a:ext cx="4334522" cy="830997"/>
          </a:xfrm>
          <a:prstGeom prst="rect">
            <a:avLst/>
          </a:prstGeom>
        </p:spPr>
        <p:txBody>
          <a:bodyPr wrap="square">
            <a:spAutoFit/>
          </a:bodyPr>
          <a:lstStyle/>
          <a:p>
            <a:r>
              <a:rPr lang="zh-CN" altLang="en-US" sz="1600" dirty="0">
                <a:solidFill>
                  <a:srgbClr val="24292E"/>
                </a:solidFill>
                <a:latin typeface="-apple-system"/>
              </a:rPr>
              <a:t>操作步骤：该门会读取</a:t>
            </a:r>
            <a:r>
              <a:rPr lang="en-US" altLang="zh-CN" sz="1600" dirty="0">
                <a:solidFill>
                  <a:srgbClr val="24292E"/>
                </a:solidFill>
                <a:latin typeface="-apple-system"/>
              </a:rPr>
              <a:t>h</a:t>
            </a:r>
            <a:r>
              <a:rPr lang="en-US" altLang="zh-CN" sz="1600" baseline="-25000" dirty="0">
                <a:solidFill>
                  <a:srgbClr val="24292E"/>
                </a:solidFill>
                <a:latin typeface="-apple-system"/>
              </a:rPr>
              <a:t>t-1</a:t>
            </a:r>
            <a:r>
              <a:rPr lang="zh-CN" altLang="en-US" sz="1600" dirty="0">
                <a:solidFill>
                  <a:srgbClr val="24292E"/>
                </a:solidFill>
                <a:latin typeface="-apple-system"/>
              </a:rPr>
              <a:t>和</a:t>
            </a:r>
            <a:r>
              <a:rPr lang="en-US" altLang="zh-CN" sz="1600" dirty="0" err="1">
                <a:solidFill>
                  <a:srgbClr val="24292E"/>
                </a:solidFill>
                <a:latin typeface="-apple-system"/>
              </a:rPr>
              <a:t>X</a:t>
            </a:r>
            <a:r>
              <a:rPr lang="en-US" altLang="zh-CN" sz="1600" baseline="-25000" dirty="0" err="1">
                <a:solidFill>
                  <a:srgbClr val="24292E"/>
                </a:solidFill>
                <a:latin typeface="-apple-system"/>
              </a:rPr>
              <a:t>t</a:t>
            </a:r>
            <a:r>
              <a:rPr lang="zh-CN" altLang="en-US" sz="1600" dirty="0">
                <a:solidFill>
                  <a:srgbClr val="24292E"/>
                </a:solidFill>
                <a:latin typeface="-apple-system"/>
              </a:rPr>
              <a:t>，输出一个在 </a:t>
            </a:r>
            <a:r>
              <a:rPr lang="en-US" altLang="zh-CN" sz="1600" dirty="0">
                <a:solidFill>
                  <a:srgbClr val="24292E"/>
                </a:solidFill>
                <a:latin typeface="-apple-system"/>
              </a:rPr>
              <a:t>0 </a:t>
            </a:r>
            <a:r>
              <a:rPr lang="zh-CN" altLang="en-US" sz="1600" dirty="0">
                <a:solidFill>
                  <a:srgbClr val="24292E"/>
                </a:solidFill>
                <a:latin typeface="-apple-system"/>
              </a:rPr>
              <a:t>到 </a:t>
            </a:r>
            <a:r>
              <a:rPr lang="en-US" altLang="zh-CN" sz="1600" dirty="0">
                <a:solidFill>
                  <a:srgbClr val="24292E"/>
                </a:solidFill>
                <a:latin typeface="-apple-system"/>
              </a:rPr>
              <a:t>1 </a:t>
            </a:r>
            <a:r>
              <a:rPr lang="zh-CN" altLang="en-US" sz="1600" dirty="0">
                <a:solidFill>
                  <a:srgbClr val="24292E"/>
                </a:solidFill>
                <a:latin typeface="-apple-system"/>
              </a:rPr>
              <a:t>之间的数值给每个在细胞状态</a:t>
            </a:r>
            <a:r>
              <a:rPr lang="en-US" altLang="zh-CN" sz="1600" dirty="0">
                <a:solidFill>
                  <a:srgbClr val="24292E"/>
                </a:solidFill>
                <a:latin typeface="-apple-system"/>
              </a:rPr>
              <a:t>C</a:t>
            </a:r>
            <a:r>
              <a:rPr lang="en-US" altLang="zh-CN" sz="1600" baseline="-25000" dirty="0">
                <a:solidFill>
                  <a:srgbClr val="24292E"/>
                </a:solidFill>
                <a:latin typeface="-apple-system"/>
              </a:rPr>
              <a:t>t-1</a:t>
            </a:r>
            <a:r>
              <a:rPr lang="zh-CN" altLang="en-US" sz="1600" dirty="0">
                <a:solidFill>
                  <a:srgbClr val="24292E"/>
                </a:solidFill>
                <a:latin typeface="-apple-system"/>
              </a:rPr>
              <a:t>中的数字。</a:t>
            </a:r>
            <a:r>
              <a:rPr lang="en-US" altLang="zh-CN" sz="1600" dirty="0">
                <a:solidFill>
                  <a:srgbClr val="24292E"/>
                </a:solidFill>
                <a:latin typeface="-apple-system"/>
              </a:rPr>
              <a:t>1 </a:t>
            </a:r>
            <a:r>
              <a:rPr lang="zh-CN" altLang="en-US" sz="1600" dirty="0">
                <a:solidFill>
                  <a:srgbClr val="24292E"/>
                </a:solidFill>
                <a:latin typeface="-apple-system"/>
              </a:rPr>
              <a:t>表示“完全保留”，</a:t>
            </a:r>
            <a:r>
              <a:rPr lang="en-US" altLang="zh-CN" sz="1600" dirty="0">
                <a:solidFill>
                  <a:srgbClr val="24292E"/>
                </a:solidFill>
                <a:latin typeface="-apple-system"/>
              </a:rPr>
              <a:t>0 </a:t>
            </a:r>
            <a:r>
              <a:rPr lang="zh-CN" altLang="en-US" sz="1600" dirty="0">
                <a:solidFill>
                  <a:srgbClr val="24292E"/>
                </a:solidFill>
                <a:latin typeface="-apple-system"/>
              </a:rPr>
              <a:t>表示“完全舍弃”</a:t>
            </a:r>
            <a:endParaRPr lang="en-US" sz="1600" dirty="0"/>
          </a:p>
        </p:txBody>
      </p:sp>
    </p:spTree>
    <p:extLst>
      <p:ext uri="{BB962C8B-B14F-4D97-AF65-F5344CB8AC3E}">
        <p14:creationId xmlns:p14="http://schemas.microsoft.com/office/powerpoint/2010/main" val="339340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Coverage</a:t>
            </a:r>
          </a:p>
        </p:txBody>
      </p:sp>
      <p:sp>
        <p:nvSpPr>
          <p:cNvPr id="9218" name="Rectangle 3"/>
          <p:cNvSpPr>
            <a:spLocks noGrp="1" noChangeArrowheads="1"/>
          </p:cNvSpPr>
          <p:nvPr>
            <p:ph type="body" idx="1"/>
          </p:nvPr>
        </p:nvSpPr>
        <p:spPr>
          <a:xfrm>
            <a:off x="685800" y="1752600"/>
            <a:ext cx="8305800" cy="5486400"/>
          </a:xfrm>
        </p:spPr>
        <p:txBody>
          <a:bodyPr/>
          <a:lstStyle/>
          <a:p>
            <a:endParaRPr lang="zh-CN" altLang="en-US" sz="4000" dirty="0">
              <a:ea typeface="宋体" charset="-122"/>
            </a:endParaRPr>
          </a:p>
          <a:p>
            <a:r>
              <a:rPr lang="en-US" sz="3200" dirty="0"/>
              <a:t>structure of RNN</a:t>
            </a:r>
          </a:p>
          <a:p>
            <a:endParaRPr lang="en-US" sz="3200" dirty="0"/>
          </a:p>
          <a:p>
            <a:r>
              <a:rPr lang="en-US" sz="3200" dirty="0">
                <a:solidFill>
                  <a:srgbClr val="FF0000"/>
                </a:solidFill>
              </a:rPr>
              <a:t>Long Short-term Memory (LSTM)</a:t>
            </a:r>
          </a:p>
          <a:p>
            <a:endParaRPr lang="en-US" sz="3200" dirty="0">
              <a:solidFill>
                <a:srgbClr val="FF0000"/>
              </a:solidFill>
            </a:endParaRPr>
          </a:p>
          <a:p>
            <a:r>
              <a:rPr lang="en-US" sz="3200" dirty="0">
                <a:solidFill>
                  <a:srgbClr val="FF0000"/>
                </a:solidFill>
              </a:rPr>
              <a:t>attention mechanism</a:t>
            </a:r>
          </a:p>
          <a:p>
            <a:endParaRPr lang="en-US" sz="3200" dirty="0"/>
          </a:p>
        </p:txBody>
      </p:sp>
    </p:spTree>
    <p:extLst>
      <p:ext uri="{BB962C8B-B14F-4D97-AF65-F5344CB8AC3E}">
        <p14:creationId xmlns:p14="http://schemas.microsoft.com/office/powerpoint/2010/main" val="174151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id="{109B7E43-EF22-4F7F-ABDE-E013E2520427}"/>
              </a:ext>
            </a:extLst>
          </p:cNvPr>
          <p:cNvSpPr/>
          <p:nvPr/>
        </p:nvSpPr>
        <p:spPr>
          <a:xfrm>
            <a:off x="76200" y="1548397"/>
            <a:ext cx="2154757" cy="646331"/>
          </a:xfrm>
          <a:prstGeom prst="rect">
            <a:avLst/>
          </a:prstGeom>
        </p:spPr>
        <p:txBody>
          <a:bodyPr wrap="none">
            <a:spAutoFit/>
          </a:bodyPr>
          <a:lstStyle/>
          <a:p>
            <a:r>
              <a:rPr lang="zh-CN" altLang="en-US" b="1" dirty="0"/>
              <a:t>输入门 </a:t>
            </a:r>
            <a:r>
              <a:rPr lang="en-US" b="1" dirty="0"/>
              <a:t>Input gate</a:t>
            </a:r>
          </a:p>
          <a:p>
            <a:endParaRPr lang="zh-CN" altLang="en-US" b="1" i="0" dirty="0">
              <a:solidFill>
                <a:srgbClr val="1A1A1A"/>
              </a:solidFill>
              <a:effectLst/>
              <a:latin typeface="-apple-system"/>
            </a:endParaRPr>
          </a:p>
        </p:txBody>
      </p:sp>
      <p:sp>
        <p:nvSpPr>
          <p:cNvPr id="9" name="Rectangle 8">
            <a:extLst>
              <a:ext uri="{FF2B5EF4-FFF2-40B4-BE49-F238E27FC236}">
                <a16:creationId xmlns:a16="http://schemas.microsoft.com/office/drawing/2014/main" id="{7607DAFD-D9BA-418A-B67A-26D6CB83E5B6}"/>
              </a:ext>
            </a:extLst>
          </p:cNvPr>
          <p:cNvSpPr/>
          <p:nvPr/>
        </p:nvSpPr>
        <p:spPr>
          <a:xfrm>
            <a:off x="-3810" y="1981200"/>
            <a:ext cx="3419863" cy="1569660"/>
          </a:xfrm>
          <a:prstGeom prst="rect">
            <a:avLst/>
          </a:prstGeom>
        </p:spPr>
        <p:txBody>
          <a:bodyPr wrap="square">
            <a:spAutoFit/>
          </a:bodyPr>
          <a:lstStyle/>
          <a:p>
            <a:r>
              <a:rPr lang="zh-CN" altLang="en-US" sz="1200" b="1" dirty="0"/>
              <a:t>文字概括：</a:t>
            </a:r>
            <a:r>
              <a:rPr lang="zh-CN" altLang="en-US" sz="1200" dirty="0"/>
              <a:t>输入门用来更新单元状态。先将先前隐藏状态的信息和当前输入的信息输入到</a:t>
            </a:r>
            <a:r>
              <a:rPr lang="en-US" altLang="zh-CN" sz="1200" dirty="0"/>
              <a:t>Sigmoid</a:t>
            </a:r>
            <a:r>
              <a:rPr lang="zh-CN" altLang="en-US" sz="1200" dirty="0"/>
              <a:t>函数，在</a:t>
            </a:r>
            <a:r>
              <a:rPr lang="en-US" altLang="zh-CN" sz="1200" dirty="0"/>
              <a:t>0</a:t>
            </a:r>
            <a:r>
              <a:rPr lang="zh-CN" altLang="en-US" sz="1200" dirty="0"/>
              <a:t>和</a:t>
            </a:r>
            <a:r>
              <a:rPr lang="en-US" altLang="zh-CN" sz="1200" dirty="0"/>
              <a:t>1</a:t>
            </a:r>
            <a:r>
              <a:rPr lang="zh-CN" altLang="en-US" sz="1200" dirty="0"/>
              <a:t>之间调整输出值来决定更新哪些信息，</a:t>
            </a:r>
            <a:r>
              <a:rPr lang="en-US" altLang="zh-CN" sz="1200" dirty="0"/>
              <a:t>0</a:t>
            </a:r>
            <a:r>
              <a:rPr lang="zh-CN" altLang="en-US" sz="1200" dirty="0"/>
              <a:t>表示不重要，</a:t>
            </a:r>
            <a:r>
              <a:rPr lang="en-US" altLang="zh-CN" sz="1200" dirty="0"/>
              <a:t>1</a:t>
            </a:r>
            <a:r>
              <a:rPr lang="zh-CN" altLang="en-US" sz="1200" dirty="0"/>
              <a:t>表示重要。你也可将隐藏状态和当前输入传输给</a:t>
            </a:r>
            <a:r>
              <a:rPr lang="en-US" altLang="zh-CN" sz="1200" dirty="0"/>
              <a:t>Tanh</a:t>
            </a:r>
            <a:r>
              <a:rPr lang="zh-CN" altLang="en-US" sz="1200" dirty="0"/>
              <a:t>函数，并在</a:t>
            </a:r>
            <a:r>
              <a:rPr lang="en-US" altLang="zh-CN" sz="1200" dirty="0"/>
              <a:t>-1</a:t>
            </a:r>
            <a:r>
              <a:rPr lang="zh-CN" altLang="en-US" sz="1200" dirty="0"/>
              <a:t>和</a:t>
            </a:r>
            <a:r>
              <a:rPr lang="en-US" altLang="zh-CN" sz="1200" dirty="0"/>
              <a:t>1</a:t>
            </a:r>
            <a:r>
              <a:rPr lang="zh-CN" altLang="en-US" sz="1200" dirty="0"/>
              <a:t>之间压缩数值以调节网络，然后把</a:t>
            </a:r>
            <a:r>
              <a:rPr lang="en-US" altLang="zh-CN" sz="1200" dirty="0"/>
              <a:t>Tanh</a:t>
            </a:r>
            <a:r>
              <a:rPr lang="zh-CN" altLang="en-US" sz="1200" dirty="0"/>
              <a:t>输出和</a:t>
            </a:r>
            <a:r>
              <a:rPr lang="en-US" altLang="zh-CN" sz="1200" dirty="0"/>
              <a:t>Sigmoid</a:t>
            </a:r>
            <a:r>
              <a:rPr lang="zh-CN" altLang="en-US" sz="1200" dirty="0"/>
              <a:t>输出相乘，</a:t>
            </a:r>
            <a:r>
              <a:rPr lang="en-US" altLang="zh-CN" sz="1200" dirty="0"/>
              <a:t>Sigmoid</a:t>
            </a:r>
            <a:r>
              <a:rPr lang="zh-CN" altLang="en-US" sz="1200" dirty="0"/>
              <a:t>输出将决定在</a:t>
            </a:r>
            <a:r>
              <a:rPr lang="en-US" altLang="zh-CN" sz="1200" dirty="0"/>
              <a:t>Tanh</a:t>
            </a:r>
            <a:r>
              <a:rPr lang="zh-CN" altLang="en-US" sz="1200" dirty="0"/>
              <a:t>输出中哪些信息是重要的且需要进行保留。</a:t>
            </a:r>
            <a:endParaRPr lang="en-US" sz="1000" dirty="0"/>
          </a:p>
        </p:txBody>
      </p:sp>
      <p:pic>
        <p:nvPicPr>
          <p:cNvPr id="4" name="Picture 3">
            <a:extLst>
              <a:ext uri="{FF2B5EF4-FFF2-40B4-BE49-F238E27FC236}">
                <a16:creationId xmlns:a16="http://schemas.microsoft.com/office/drawing/2014/main" id="{2D811DA6-ADAB-4462-BB06-DCC2FD46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553" y="1229629"/>
            <a:ext cx="5461247" cy="2688557"/>
          </a:xfrm>
          <a:prstGeom prst="rect">
            <a:avLst/>
          </a:prstGeom>
        </p:spPr>
      </p:pic>
      <p:pic>
        <p:nvPicPr>
          <p:cNvPr id="15362" name="Picture 2" descr="https://github.com/scutan90/DeepLearning-500-questions/raw/master/ch06_%E5%BE%AA%E7%8E%AF%E7%A5%9E%E7%BB%8F%E7%BD%91%E7%BB%9C(RNN)/img/ch6/LSTM7.png">
            <a:extLst>
              <a:ext uri="{FF2B5EF4-FFF2-40B4-BE49-F238E27FC236}">
                <a16:creationId xmlns:a16="http://schemas.microsoft.com/office/drawing/2014/main" id="{9DE635D6-7E98-4FD0-BD56-C697227CA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04815"/>
            <a:ext cx="8839200" cy="273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6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id="{109B7E43-EF22-4F7F-ABDE-E013E2520427}"/>
              </a:ext>
            </a:extLst>
          </p:cNvPr>
          <p:cNvSpPr/>
          <p:nvPr/>
        </p:nvSpPr>
        <p:spPr>
          <a:xfrm>
            <a:off x="76200" y="1548397"/>
            <a:ext cx="2154757" cy="646331"/>
          </a:xfrm>
          <a:prstGeom prst="rect">
            <a:avLst/>
          </a:prstGeom>
        </p:spPr>
        <p:txBody>
          <a:bodyPr wrap="none">
            <a:spAutoFit/>
          </a:bodyPr>
          <a:lstStyle/>
          <a:p>
            <a:r>
              <a:rPr lang="zh-CN" altLang="en-US" b="1" dirty="0"/>
              <a:t>输入门 </a:t>
            </a:r>
            <a:r>
              <a:rPr lang="en-US" b="1" dirty="0"/>
              <a:t>Input gate</a:t>
            </a:r>
          </a:p>
          <a:p>
            <a:endParaRPr lang="zh-CN" altLang="en-US" b="1" i="0" dirty="0">
              <a:solidFill>
                <a:srgbClr val="1A1A1A"/>
              </a:solidFill>
              <a:effectLst/>
              <a:latin typeface="-apple-system"/>
            </a:endParaRPr>
          </a:p>
        </p:txBody>
      </p:sp>
      <p:pic>
        <p:nvPicPr>
          <p:cNvPr id="4" name="Picture 3">
            <a:extLst>
              <a:ext uri="{FF2B5EF4-FFF2-40B4-BE49-F238E27FC236}">
                <a16:creationId xmlns:a16="http://schemas.microsoft.com/office/drawing/2014/main" id="{2D811DA6-ADAB-4462-BB06-DCC2FD46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753" y="1215917"/>
            <a:ext cx="5461247" cy="2688557"/>
          </a:xfrm>
          <a:prstGeom prst="rect">
            <a:avLst/>
          </a:prstGeom>
        </p:spPr>
      </p:pic>
      <p:pic>
        <p:nvPicPr>
          <p:cNvPr id="15362" name="Picture 2" descr="https://github.com/scutan90/DeepLearning-500-questions/raw/master/ch06_%E5%BE%AA%E7%8E%AF%E7%A5%9E%E7%BB%8F%E7%BD%91%E7%BB%9C(RNN)/img/ch6/LSTM7.png">
            <a:extLst>
              <a:ext uri="{FF2B5EF4-FFF2-40B4-BE49-F238E27FC236}">
                <a16:creationId xmlns:a16="http://schemas.microsoft.com/office/drawing/2014/main" id="{9DE635D6-7E98-4FD0-BD56-C697227CA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04815"/>
            <a:ext cx="8839200" cy="27300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2D260B2-27B9-485C-AD0C-D9F711E400F8}"/>
              </a:ext>
            </a:extLst>
          </p:cNvPr>
          <p:cNvSpPr/>
          <p:nvPr/>
        </p:nvSpPr>
        <p:spPr>
          <a:xfrm>
            <a:off x="-20715" y="2057400"/>
            <a:ext cx="4287915" cy="584775"/>
          </a:xfrm>
          <a:prstGeom prst="rect">
            <a:avLst/>
          </a:prstGeom>
        </p:spPr>
        <p:txBody>
          <a:bodyPr wrap="square">
            <a:spAutoFit/>
          </a:bodyPr>
          <a:lstStyle/>
          <a:p>
            <a:r>
              <a:rPr lang="zh-CN" altLang="en-US" sz="1600" dirty="0"/>
              <a:t>​作用对象：细胞状态</a:t>
            </a:r>
          </a:p>
          <a:p>
            <a:r>
              <a:rPr lang="zh-CN" altLang="en-US" sz="1600" dirty="0"/>
              <a:t>作用：将新的信息选择性的记录到细胞状态中。</a:t>
            </a:r>
            <a:endParaRPr lang="en-US" sz="1600" dirty="0"/>
          </a:p>
        </p:txBody>
      </p:sp>
      <p:sp>
        <p:nvSpPr>
          <p:cNvPr id="5" name="Rectangle 4">
            <a:extLst>
              <a:ext uri="{FF2B5EF4-FFF2-40B4-BE49-F238E27FC236}">
                <a16:creationId xmlns:a16="http://schemas.microsoft.com/office/drawing/2014/main" id="{DCB9F44C-2393-4361-ACF3-5655A3D97E61}"/>
              </a:ext>
            </a:extLst>
          </p:cNvPr>
          <p:cNvSpPr/>
          <p:nvPr/>
        </p:nvSpPr>
        <p:spPr>
          <a:xfrm>
            <a:off x="-20715" y="2615197"/>
            <a:ext cx="3983115" cy="1077218"/>
          </a:xfrm>
          <a:prstGeom prst="rect">
            <a:avLst/>
          </a:prstGeom>
        </p:spPr>
        <p:txBody>
          <a:bodyPr wrap="square">
            <a:spAutoFit/>
          </a:bodyPr>
          <a:lstStyle/>
          <a:p>
            <a:r>
              <a:rPr lang="zh-CN" altLang="en-US" sz="1600" dirty="0">
                <a:solidFill>
                  <a:srgbClr val="24292E"/>
                </a:solidFill>
                <a:latin typeface="-apple-system"/>
              </a:rPr>
              <a:t> 步骤一</a:t>
            </a:r>
            <a:r>
              <a:rPr lang="en-US" altLang="zh-CN" sz="1600" dirty="0">
                <a:solidFill>
                  <a:srgbClr val="24292E"/>
                </a:solidFill>
                <a:latin typeface="-apple-system"/>
              </a:rPr>
              <a:t>: sigmoid </a:t>
            </a:r>
            <a:r>
              <a:rPr lang="zh-CN" altLang="en-US" sz="1600" dirty="0">
                <a:solidFill>
                  <a:srgbClr val="24292E"/>
                </a:solidFill>
                <a:latin typeface="-apple-system"/>
              </a:rPr>
              <a:t>层称 “输入门层” 决定什么值我们将要更新。</a:t>
            </a:r>
          </a:p>
          <a:p>
            <a:r>
              <a:rPr lang="zh-CN" altLang="en-US" sz="1600" dirty="0">
                <a:solidFill>
                  <a:srgbClr val="24292E"/>
                </a:solidFill>
                <a:latin typeface="-apple-system"/>
              </a:rPr>
              <a:t>​ 步骤二</a:t>
            </a:r>
            <a:r>
              <a:rPr lang="en-US" altLang="zh-CN" sz="1600" dirty="0">
                <a:solidFill>
                  <a:srgbClr val="24292E"/>
                </a:solidFill>
                <a:latin typeface="-apple-system"/>
              </a:rPr>
              <a:t>: tanh </a:t>
            </a:r>
            <a:r>
              <a:rPr lang="zh-CN" altLang="en-US" sz="1600" dirty="0">
                <a:solidFill>
                  <a:srgbClr val="24292E"/>
                </a:solidFill>
                <a:latin typeface="-apple-system"/>
              </a:rPr>
              <a:t>层创建一个新的候选值向量</a:t>
            </a:r>
            <a:r>
              <a:rPr lang="en-US" altLang="zh-CN" sz="1600" dirty="0">
                <a:solidFill>
                  <a:srgbClr val="24292E"/>
                </a:solidFill>
                <a:latin typeface="-apple-system"/>
              </a:rPr>
              <a:t>C</a:t>
            </a:r>
            <a:r>
              <a:rPr lang="en-US" altLang="zh-CN" sz="1600" baseline="-25000" dirty="0">
                <a:solidFill>
                  <a:srgbClr val="24292E"/>
                </a:solidFill>
                <a:latin typeface="-apple-system"/>
              </a:rPr>
              <a:t>t</a:t>
            </a:r>
            <a:r>
              <a:rPr lang="zh-CN" altLang="en-US" sz="1600" dirty="0">
                <a:solidFill>
                  <a:srgbClr val="24292E"/>
                </a:solidFill>
                <a:latin typeface="-apple-system"/>
              </a:rPr>
              <a:t>加入到状态中。其示意图如下：</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val="70799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id="{109B7E43-EF22-4F7F-ABDE-E013E2520427}"/>
              </a:ext>
            </a:extLst>
          </p:cNvPr>
          <p:cNvSpPr/>
          <p:nvPr/>
        </p:nvSpPr>
        <p:spPr>
          <a:xfrm>
            <a:off x="76200" y="1548397"/>
            <a:ext cx="2154757" cy="646331"/>
          </a:xfrm>
          <a:prstGeom prst="rect">
            <a:avLst/>
          </a:prstGeom>
        </p:spPr>
        <p:txBody>
          <a:bodyPr wrap="none">
            <a:spAutoFit/>
          </a:bodyPr>
          <a:lstStyle/>
          <a:p>
            <a:r>
              <a:rPr lang="zh-CN" altLang="en-US" b="1" dirty="0"/>
              <a:t>输入门 </a:t>
            </a:r>
            <a:r>
              <a:rPr lang="en-US" b="1" dirty="0"/>
              <a:t>Input gate</a:t>
            </a:r>
          </a:p>
          <a:p>
            <a:endParaRPr lang="zh-CN" altLang="en-US" b="1" i="0" dirty="0">
              <a:solidFill>
                <a:srgbClr val="1A1A1A"/>
              </a:solidFill>
              <a:effectLst/>
              <a:latin typeface="-apple-system"/>
            </a:endParaRPr>
          </a:p>
        </p:txBody>
      </p:sp>
      <p:sp>
        <p:nvSpPr>
          <p:cNvPr id="5" name="Rectangle 4">
            <a:extLst>
              <a:ext uri="{FF2B5EF4-FFF2-40B4-BE49-F238E27FC236}">
                <a16:creationId xmlns:a16="http://schemas.microsoft.com/office/drawing/2014/main" id="{DCB9F44C-2393-4361-ACF3-5655A3D97E61}"/>
              </a:ext>
            </a:extLst>
          </p:cNvPr>
          <p:cNvSpPr/>
          <p:nvPr/>
        </p:nvSpPr>
        <p:spPr>
          <a:xfrm>
            <a:off x="-20715" y="2615197"/>
            <a:ext cx="3983115" cy="2092881"/>
          </a:xfrm>
          <a:prstGeom prst="rect">
            <a:avLst/>
          </a:prstGeom>
        </p:spPr>
        <p:txBody>
          <a:bodyPr wrap="square">
            <a:spAutoFit/>
          </a:bodyPr>
          <a:lstStyle/>
          <a:p>
            <a:r>
              <a:rPr lang="zh-CN" altLang="en-US" sz="1600" i="1" dirty="0">
                <a:solidFill>
                  <a:srgbClr val="FF0000"/>
                </a:solidFill>
                <a:latin typeface="-apple-system"/>
              </a:rPr>
              <a:t>接着上一张</a:t>
            </a:r>
            <a:r>
              <a:rPr lang="en-US" altLang="zh-CN" sz="1600" i="1" dirty="0">
                <a:solidFill>
                  <a:srgbClr val="FF0000"/>
                </a:solidFill>
                <a:latin typeface="-apple-system"/>
              </a:rPr>
              <a:t>ppt</a:t>
            </a:r>
            <a:r>
              <a:rPr lang="zh-CN" altLang="en-US" sz="1600" i="1" dirty="0">
                <a:solidFill>
                  <a:srgbClr val="FF0000"/>
                </a:solidFill>
                <a:latin typeface="-apple-system"/>
              </a:rPr>
              <a:t> </a:t>
            </a:r>
            <a:r>
              <a:rPr lang="zh-CN" altLang="en-US" dirty="0"/>
              <a:t> </a:t>
            </a:r>
            <a:endParaRPr lang="en-US" altLang="zh-CN" dirty="0"/>
          </a:p>
          <a:p>
            <a:r>
              <a:rPr lang="zh-CN" altLang="en-US" sz="1600" dirty="0"/>
              <a:t>步骤三：将</a:t>
            </a:r>
            <a:r>
              <a:rPr lang="en-US" altLang="zh-CN" sz="1600" dirty="0"/>
              <a:t>C</a:t>
            </a:r>
            <a:r>
              <a:rPr lang="en-US" altLang="zh-CN" sz="1600" baseline="-25000" dirty="0"/>
              <a:t>t-1</a:t>
            </a:r>
            <a:r>
              <a:rPr lang="zh-CN" altLang="en-US" sz="1600" dirty="0"/>
              <a:t>更新为</a:t>
            </a:r>
            <a:r>
              <a:rPr lang="en-US" altLang="zh-CN" sz="1600" dirty="0"/>
              <a:t>C</a:t>
            </a:r>
            <a:r>
              <a:rPr lang="en-US" altLang="zh-CN" sz="1600" baseline="-25000" dirty="0"/>
              <a:t>t</a:t>
            </a:r>
            <a:r>
              <a:rPr lang="zh-CN" altLang="en-US" sz="1600" dirty="0"/>
              <a:t>。将旧状态与</a:t>
            </a:r>
            <a:r>
              <a:rPr lang="en-US" altLang="zh-CN" sz="1600" dirty="0"/>
              <a:t>ft</a:t>
            </a:r>
            <a:r>
              <a:rPr lang="zh-CN" altLang="en-US" sz="1600" dirty="0"/>
              <a:t>相乘，丢弃掉我们确定需要丢弃的信息。接着加上            得到新的候选值，根据我们决定更新每个状态的程度进行变化。其示意图如下：</a:t>
            </a:r>
          </a:p>
          <a:p>
            <a:br>
              <a:rPr lang="zh-CN" altLang="en-US" sz="1600" dirty="0"/>
            </a:br>
            <a:r>
              <a:rPr lang="zh-CN" altLang="en-US" sz="1600" dirty="0">
                <a:solidFill>
                  <a:srgbClr val="24292E"/>
                </a:solidFill>
                <a:latin typeface="-apple-system"/>
              </a:rPr>
              <a:t>：</a:t>
            </a:r>
            <a:endParaRPr lang="zh-CN" altLang="en-US" sz="1600" b="0" i="0" dirty="0">
              <a:solidFill>
                <a:srgbClr val="24292E"/>
              </a:solidFill>
              <a:effectLst/>
              <a:latin typeface="-apple-system"/>
            </a:endParaRPr>
          </a:p>
        </p:txBody>
      </p:sp>
      <p:pic>
        <p:nvPicPr>
          <p:cNvPr id="17410" name="Picture 2" descr="https://github.com/scutan90/DeepLearning-500-questions/raw/master/ch06_%E5%BE%AA%E7%8E%AF%E7%A5%9E%E7%BB%8F%E7%BD%91%E7%BB%9C(RNN)/img/ch6/LSTM8.png">
            <a:extLst>
              <a:ext uri="{FF2B5EF4-FFF2-40B4-BE49-F238E27FC236}">
                <a16:creationId xmlns:a16="http://schemas.microsoft.com/office/drawing/2014/main" id="{D88E90BD-5F1C-4944-B036-1765EF813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8" y="3888198"/>
            <a:ext cx="914400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latex.codecogs.com/gif.latex?%5Cdpi%7B300%7D%20%24i_t%20*%20%5Ctilde%7BC%7D_t%24">
            <a:extLst>
              <a:ext uri="{FF2B5EF4-FFF2-40B4-BE49-F238E27FC236}">
                <a16:creationId xmlns:a16="http://schemas.microsoft.com/office/drawing/2014/main" id="{252C35DE-1F3F-480F-85B6-10432F4EE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9000"/>
            <a:ext cx="535948" cy="2347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6290B8D-5CA0-419D-96A7-0522C8335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955" y="992275"/>
            <a:ext cx="5396851" cy="2840448"/>
          </a:xfrm>
          <a:prstGeom prst="rect">
            <a:avLst/>
          </a:prstGeom>
        </p:spPr>
      </p:pic>
      <p:sp>
        <p:nvSpPr>
          <p:cNvPr id="3" name="Rectangle 2">
            <a:extLst>
              <a:ext uri="{FF2B5EF4-FFF2-40B4-BE49-F238E27FC236}">
                <a16:creationId xmlns:a16="http://schemas.microsoft.com/office/drawing/2014/main" id="{B2D260B2-27B9-485C-AD0C-D9F711E400F8}"/>
              </a:ext>
            </a:extLst>
          </p:cNvPr>
          <p:cNvSpPr/>
          <p:nvPr/>
        </p:nvSpPr>
        <p:spPr>
          <a:xfrm>
            <a:off x="-20715" y="2057400"/>
            <a:ext cx="4287915" cy="584775"/>
          </a:xfrm>
          <a:prstGeom prst="rect">
            <a:avLst/>
          </a:prstGeom>
        </p:spPr>
        <p:txBody>
          <a:bodyPr wrap="square">
            <a:spAutoFit/>
          </a:bodyPr>
          <a:lstStyle/>
          <a:p>
            <a:r>
              <a:rPr lang="zh-CN" altLang="en-US" sz="1600" dirty="0"/>
              <a:t>​作用对象：细胞状态</a:t>
            </a:r>
          </a:p>
          <a:p>
            <a:r>
              <a:rPr lang="zh-CN" altLang="en-US" sz="1600" dirty="0"/>
              <a:t>作用：将新的信息选择性的记录到细胞状态中。</a:t>
            </a:r>
            <a:endParaRPr lang="en-US" sz="1600" dirty="0"/>
          </a:p>
        </p:txBody>
      </p:sp>
      <p:sp>
        <p:nvSpPr>
          <p:cNvPr id="9" name="Rectangle 8">
            <a:extLst>
              <a:ext uri="{FF2B5EF4-FFF2-40B4-BE49-F238E27FC236}">
                <a16:creationId xmlns:a16="http://schemas.microsoft.com/office/drawing/2014/main" id="{5A3F6EF5-A279-46D4-AB4B-3793453E504F}"/>
              </a:ext>
            </a:extLst>
          </p:cNvPr>
          <p:cNvSpPr/>
          <p:nvPr/>
        </p:nvSpPr>
        <p:spPr>
          <a:xfrm>
            <a:off x="3581400" y="559806"/>
            <a:ext cx="4572000" cy="1015663"/>
          </a:xfrm>
          <a:prstGeom prst="rect">
            <a:avLst/>
          </a:prstGeom>
        </p:spPr>
        <p:txBody>
          <a:bodyPr>
            <a:spAutoFit/>
          </a:bodyPr>
          <a:lstStyle/>
          <a:p>
            <a:r>
              <a:rPr lang="zh-CN" altLang="en-US" sz="1200" b="1" dirty="0">
                <a:solidFill>
                  <a:srgbClr val="1A1A1A"/>
                </a:solidFill>
                <a:latin typeface="-apple-system"/>
              </a:rPr>
              <a:t>文字概括</a:t>
            </a:r>
            <a:r>
              <a:rPr lang="en-US" altLang="zh-CN" sz="1200" b="1" dirty="0">
                <a:solidFill>
                  <a:srgbClr val="1A1A1A"/>
                </a:solidFill>
                <a:latin typeface="-apple-system"/>
              </a:rPr>
              <a:t>:</a:t>
            </a:r>
            <a:r>
              <a:rPr lang="zh-CN" altLang="en-US" sz="1200" dirty="0">
                <a:solidFill>
                  <a:srgbClr val="1A1A1A"/>
                </a:solidFill>
                <a:latin typeface="-apple-system"/>
              </a:rPr>
              <a:t>这里已经具备足够信息来计算单元状态。首先把先前的单元状态和遗忘向量逐点相乘，如果它乘以接近</a:t>
            </a:r>
            <a:r>
              <a:rPr lang="en-US" altLang="zh-CN" sz="1200" dirty="0">
                <a:solidFill>
                  <a:srgbClr val="1A1A1A"/>
                </a:solidFill>
                <a:latin typeface="-apple-system"/>
              </a:rPr>
              <a:t>0</a:t>
            </a:r>
            <a:r>
              <a:rPr lang="zh-CN" altLang="en-US" sz="1200" dirty="0">
                <a:solidFill>
                  <a:srgbClr val="1A1A1A"/>
                </a:solidFill>
                <a:latin typeface="-apple-system"/>
              </a:rPr>
              <a:t>的值，则意味在新的单元状态中可能要丢弃这些值；然后把它和输入门的输出值逐点相加，把神经网络发现的新信息更新到单元状态中，这样就得到了新的单元状态。</a:t>
            </a:r>
            <a:endParaRPr lang="en-US" sz="1200" dirty="0"/>
          </a:p>
        </p:txBody>
      </p:sp>
    </p:spTree>
    <p:extLst>
      <p:ext uri="{BB962C8B-B14F-4D97-AF65-F5344CB8AC3E}">
        <p14:creationId xmlns:p14="http://schemas.microsoft.com/office/powerpoint/2010/main" val="115232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id="{109B7E43-EF22-4F7F-ABDE-E013E2520427}"/>
              </a:ext>
            </a:extLst>
          </p:cNvPr>
          <p:cNvSpPr/>
          <p:nvPr/>
        </p:nvSpPr>
        <p:spPr>
          <a:xfrm>
            <a:off x="76200" y="1548397"/>
            <a:ext cx="2561920" cy="646331"/>
          </a:xfrm>
          <a:prstGeom prst="rect">
            <a:avLst/>
          </a:prstGeom>
        </p:spPr>
        <p:txBody>
          <a:bodyPr wrap="none">
            <a:spAutoFit/>
          </a:bodyPr>
          <a:lstStyle/>
          <a:p>
            <a:r>
              <a:rPr lang="zh-CN" altLang="en-US" b="1" dirty="0"/>
              <a:t>输出层门 </a:t>
            </a:r>
            <a:r>
              <a:rPr lang="en-US" altLang="zh-CN" b="1" dirty="0"/>
              <a:t>Output</a:t>
            </a:r>
            <a:r>
              <a:rPr lang="en-US" b="1" dirty="0"/>
              <a:t> gate</a:t>
            </a:r>
          </a:p>
          <a:p>
            <a:endParaRPr lang="zh-CN" altLang="en-US" b="1" i="0" dirty="0">
              <a:solidFill>
                <a:srgbClr val="1A1A1A"/>
              </a:solidFill>
              <a:effectLst/>
              <a:latin typeface="-apple-system"/>
            </a:endParaRPr>
          </a:p>
        </p:txBody>
      </p:sp>
      <p:pic>
        <p:nvPicPr>
          <p:cNvPr id="19458" name="Picture 2" descr="https://github.com/scutan90/DeepLearning-500-questions/raw/master/ch06_%E5%BE%AA%E7%8E%AF%E7%A5%9E%E7%BB%8F%E7%BD%91%E7%BB%9C(RNN)/img/ch6/LSTM9.png">
            <a:extLst>
              <a:ext uri="{FF2B5EF4-FFF2-40B4-BE49-F238E27FC236}">
                <a16:creationId xmlns:a16="http://schemas.microsoft.com/office/drawing/2014/main" id="{4CE9F72E-1353-42E8-88C1-4FE78FEB3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 y="3897521"/>
            <a:ext cx="914400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3DC2681-7B00-439F-AF09-C868166B6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742" y="1027652"/>
            <a:ext cx="5811308" cy="2752725"/>
          </a:xfrm>
          <a:prstGeom prst="rect">
            <a:avLst/>
          </a:prstGeom>
        </p:spPr>
      </p:pic>
      <p:sp>
        <p:nvSpPr>
          <p:cNvPr id="10" name="Rectangle 9">
            <a:extLst>
              <a:ext uri="{FF2B5EF4-FFF2-40B4-BE49-F238E27FC236}">
                <a16:creationId xmlns:a16="http://schemas.microsoft.com/office/drawing/2014/main" id="{8D6F27E3-8135-411F-9D3E-C86B74237E1A}"/>
              </a:ext>
            </a:extLst>
          </p:cNvPr>
          <p:cNvSpPr/>
          <p:nvPr/>
        </p:nvSpPr>
        <p:spPr>
          <a:xfrm>
            <a:off x="76200" y="2033587"/>
            <a:ext cx="3429000" cy="1754326"/>
          </a:xfrm>
          <a:prstGeom prst="rect">
            <a:avLst/>
          </a:prstGeom>
        </p:spPr>
        <p:txBody>
          <a:bodyPr wrap="square">
            <a:spAutoFit/>
          </a:bodyPr>
          <a:lstStyle/>
          <a:p>
            <a:r>
              <a:rPr lang="zh-CN" altLang="en-US" sz="1200" dirty="0"/>
              <a:t>文字概括：输出门能决定下个隐藏状态的值，隐藏状态中包含了先前输入的相关信息。当然，隐藏状态也可用于预测。首先把先前的隐藏状态和当前输入传递给</a:t>
            </a:r>
            <a:r>
              <a:rPr lang="en-US" altLang="zh-CN" sz="1200" dirty="0"/>
              <a:t>Sigmoid</a:t>
            </a:r>
            <a:r>
              <a:rPr lang="zh-CN" altLang="en-US" sz="1200" dirty="0"/>
              <a:t>函数；接着把新得到的单元状态传递给</a:t>
            </a:r>
            <a:r>
              <a:rPr lang="en-US" altLang="zh-CN" sz="1200" dirty="0"/>
              <a:t>Tanh</a:t>
            </a:r>
            <a:r>
              <a:rPr lang="zh-CN" altLang="en-US" sz="1200" dirty="0"/>
              <a:t>函数；然后把</a:t>
            </a:r>
            <a:r>
              <a:rPr lang="en-US" altLang="zh-CN" sz="1200" dirty="0"/>
              <a:t>Tanh</a:t>
            </a:r>
            <a:r>
              <a:rPr lang="zh-CN" altLang="en-US" sz="1200" dirty="0"/>
              <a:t>输出和</a:t>
            </a:r>
            <a:r>
              <a:rPr lang="en-US" altLang="zh-CN" sz="1200" dirty="0"/>
              <a:t>Sigmoid</a:t>
            </a:r>
            <a:r>
              <a:rPr lang="zh-CN" altLang="en-US" sz="1200" dirty="0"/>
              <a:t>输出相乘，以确定隐藏状态应携带的信息；最后把隐藏状态作为当前单元输出，把新的单元状态和新的隐藏状态传输给下个时间步。</a:t>
            </a:r>
          </a:p>
          <a:p>
            <a:endParaRPr lang="zh-CN" altLang="en-US" sz="1200" dirty="0"/>
          </a:p>
        </p:txBody>
      </p:sp>
    </p:spTree>
    <p:extLst>
      <p:ext uri="{BB962C8B-B14F-4D97-AF65-F5344CB8AC3E}">
        <p14:creationId xmlns:p14="http://schemas.microsoft.com/office/powerpoint/2010/main" val="70780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id="{109B7E43-EF22-4F7F-ABDE-E013E2520427}"/>
              </a:ext>
            </a:extLst>
          </p:cNvPr>
          <p:cNvSpPr/>
          <p:nvPr/>
        </p:nvSpPr>
        <p:spPr>
          <a:xfrm>
            <a:off x="76200" y="1548397"/>
            <a:ext cx="2561920" cy="646331"/>
          </a:xfrm>
          <a:prstGeom prst="rect">
            <a:avLst/>
          </a:prstGeom>
        </p:spPr>
        <p:txBody>
          <a:bodyPr wrap="none">
            <a:spAutoFit/>
          </a:bodyPr>
          <a:lstStyle/>
          <a:p>
            <a:r>
              <a:rPr lang="zh-CN" altLang="en-US" b="1" dirty="0"/>
              <a:t>输出层门 </a:t>
            </a:r>
            <a:r>
              <a:rPr lang="en-US" altLang="zh-CN" b="1" dirty="0"/>
              <a:t>Output</a:t>
            </a:r>
            <a:r>
              <a:rPr lang="en-US" b="1" dirty="0"/>
              <a:t> gate</a:t>
            </a:r>
          </a:p>
          <a:p>
            <a:endParaRPr lang="zh-CN" altLang="en-US" b="1" i="0" dirty="0">
              <a:solidFill>
                <a:srgbClr val="1A1A1A"/>
              </a:solidFill>
              <a:effectLst/>
              <a:latin typeface="-apple-system"/>
            </a:endParaRPr>
          </a:p>
        </p:txBody>
      </p:sp>
      <p:pic>
        <p:nvPicPr>
          <p:cNvPr id="19458" name="Picture 2" descr="https://github.com/scutan90/DeepLearning-500-questions/raw/master/ch06_%E5%BE%AA%E7%8E%AF%E7%A5%9E%E7%BB%8F%E7%BD%91%E7%BB%9C(RNN)/img/ch6/LSTM9.png">
            <a:extLst>
              <a:ext uri="{FF2B5EF4-FFF2-40B4-BE49-F238E27FC236}">
                <a16:creationId xmlns:a16="http://schemas.microsoft.com/office/drawing/2014/main" id="{4CE9F72E-1353-42E8-88C1-4FE78FEB3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 y="3897521"/>
            <a:ext cx="914400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3DC2681-7B00-439F-AF09-C868166B6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742" y="1027652"/>
            <a:ext cx="5811308" cy="2752725"/>
          </a:xfrm>
          <a:prstGeom prst="rect">
            <a:avLst/>
          </a:prstGeom>
        </p:spPr>
      </p:pic>
      <p:sp>
        <p:nvSpPr>
          <p:cNvPr id="4" name="Rectangle 3">
            <a:extLst>
              <a:ext uri="{FF2B5EF4-FFF2-40B4-BE49-F238E27FC236}">
                <a16:creationId xmlns:a16="http://schemas.microsoft.com/office/drawing/2014/main" id="{03426A1A-5E6C-43C3-9813-2AC38EF305B9}"/>
              </a:ext>
            </a:extLst>
          </p:cNvPr>
          <p:cNvSpPr/>
          <p:nvPr/>
        </p:nvSpPr>
        <p:spPr>
          <a:xfrm>
            <a:off x="22194" y="1972385"/>
            <a:ext cx="3940206" cy="1815882"/>
          </a:xfrm>
          <a:prstGeom prst="rect">
            <a:avLst/>
          </a:prstGeom>
        </p:spPr>
        <p:txBody>
          <a:bodyPr wrap="square">
            <a:spAutoFit/>
          </a:bodyPr>
          <a:lstStyle/>
          <a:p>
            <a:r>
              <a:rPr lang="zh-CN" altLang="en-US" sz="1600" dirty="0"/>
              <a:t>输出层门 作用对象：隐层</a:t>
            </a:r>
            <a:r>
              <a:rPr lang="en-US" altLang="zh-CN" sz="1600" dirty="0" err="1"/>
              <a:t>h</a:t>
            </a:r>
            <a:r>
              <a:rPr lang="en-US" altLang="zh-CN" sz="1600" baseline="-25000" dirty="0" err="1"/>
              <a:t>t</a:t>
            </a:r>
            <a:endParaRPr lang="en-US" altLang="zh-CN" sz="1600" baseline="-25000" dirty="0"/>
          </a:p>
          <a:p>
            <a:r>
              <a:rPr lang="zh-CN" altLang="en-US" sz="1600" dirty="0"/>
              <a:t>作用：确定输出什么值。</a:t>
            </a:r>
          </a:p>
          <a:p>
            <a:r>
              <a:rPr lang="zh-CN" altLang="en-US" sz="1600" dirty="0"/>
              <a:t>步骤一：通过</a:t>
            </a:r>
            <a:r>
              <a:rPr lang="en-US" altLang="zh-CN" sz="1600" dirty="0"/>
              <a:t>sigmoid </a:t>
            </a:r>
            <a:r>
              <a:rPr lang="zh-CN" altLang="en-US" sz="1600" dirty="0"/>
              <a:t>层来确定细胞状态的哪个部分将输出。</a:t>
            </a:r>
          </a:p>
          <a:p>
            <a:r>
              <a:rPr lang="zh-CN" altLang="en-US" sz="1600" dirty="0"/>
              <a:t>步骤二：把细胞状态通过 </a:t>
            </a:r>
            <a:r>
              <a:rPr lang="en-US" altLang="zh-CN" sz="1600" dirty="0"/>
              <a:t>tanh </a:t>
            </a:r>
            <a:r>
              <a:rPr lang="zh-CN" altLang="en-US" sz="1600" dirty="0"/>
              <a:t>进行处理，并将它和 </a:t>
            </a:r>
            <a:r>
              <a:rPr lang="en-US" altLang="zh-CN" sz="1600" dirty="0"/>
              <a:t>sigmoid </a:t>
            </a:r>
            <a:r>
              <a:rPr lang="zh-CN" altLang="en-US" sz="1600" dirty="0"/>
              <a:t>门的输出相乘，最终我们仅仅会输出我们确定输出的那部分。</a:t>
            </a:r>
            <a:endParaRPr lang="en-US" sz="1600" dirty="0"/>
          </a:p>
        </p:txBody>
      </p:sp>
    </p:spTree>
    <p:extLst>
      <p:ext uri="{BB962C8B-B14F-4D97-AF65-F5344CB8AC3E}">
        <p14:creationId xmlns:p14="http://schemas.microsoft.com/office/powerpoint/2010/main" val="515457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miro.medium.com/max/828/1*p2yXhtxmYflEUrTC1rCoUA.png">
            <a:extLst>
              <a:ext uri="{FF2B5EF4-FFF2-40B4-BE49-F238E27FC236}">
                <a16:creationId xmlns:a16="http://schemas.microsoft.com/office/drawing/2014/main" id="{8D0ECA6A-16B8-4590-A475-C967DD79E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5003659"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miro.medium.com/max/1420/1*0f8r3Vd-i4ueYND1CUrhMA.png">
            <a:extLst>
              <a:ext uri="{FF2B5EF4-FFF2-40B4-BE49-F238E27FC236}">
                <a16:creationId xmlns:a16="http://schemas.microsoft.com/office/drawing/2014/main" id="{0C49E5F4-0C70-4C49-9A95-56EA6F66736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012537" y="1752600"/>
            <a:ext cx="4073563"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504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609600" y="914400"/>
            <a:ext cx="8305800" cy="5486400"/>
          </a:xfrm>
        </p:spPr>
        <p:txBody>
          <a:bodyPr>
            <a:noAutofit/>
          </a:bodyPr>
          <a:lstStyle/>
          <a:p>
            <a:pPr>
              <a:spcAft>
                <a:spcPts val="1200"/>
              </a:spcAft>
            </a:pPr>
            <a:endParaRPr lang="zh-CN" altLang="en-US" sz="3200" dirty="0">
              <a:ea typeface="宋体" charset="-122"/>
            </a:endParaRPr>
          </a:p>
          <a:p>
            <a:pPr>
              <a:spcAft>
                <a:spcPts val="1200"/>
              </a:spcAft>
            </a:pPr>
            <a:r>
              <a:rPr lang="en-US" sz="2400" dirty="0"/>
              <a:t>Focus is achieved by the combination of attention to a target and avoidance of distractions away from the target. </a:t>
            </a:r>
            <a:endParaRPr lang="zh-CN" altLang="en-US" sz="2400" dirty="0"/>
          </a:p>
          <a:p>
            <a:pPr>
              <a:spcAft>
                <a:spcPts val="1200"/>
              </a:spcAft>
            </a:pPr>
            <a:r>
              <a:rPr lang="zh-CN" altLang="en-US" sz="2400" dirty="0"/>
              <a:t>通过将注意力集中在目标上并避免分散注意力来实现聚焦。</a:t>
            </a:r>
            <a:endParaRPr lang="en-US" sz="2400" dirty="0"/>
          </a:p>
          <a:p>
            <a:pPr>
              <a:spcAft>
                <a:spcPts val="1200"/>
              </a:spcAft>
            </a:pPr>
            <a:r>
              <a:rPr lang="en-US" sz="2400" dirty="0"/>
              <a:t>An attention model in RNN lets the network sequentially focus on a subset of the input, process it, and then change its focus to some other part of the input. </a:t>
            </a:r>
            <a:endParaRPr lang="zh-CN" altLang="en-US" sz="2400" dirty="0"/>
          </a:p>
          <a:p>
            <a:pPr>
              <a:spcAft>
                <a:spcPts val="1200"/>
              </a:spcAft>
            </a:pPr>
            <a:r>
              <a:rPr lang="en-US" altLang="zh-CN" sz="2400" dirty="0"/>
              <a:t>RNN</a:t>
            </a:r>
            <a:r>
              <a:rPr lang="zh-CN" altLang="en-US" sz="2400" dirty="0"/>
              <a:t>中的</a:t>
            </a:r>
            <a:r>
              <a:rPr lang="en-US" altLang="zh-CN" sz="2400" dirty="0"/>
              <a:t>attention</a:t>
            </a:r>
            <a:r>
              <a:rPr lang="zh-CN" altLang="en-US" sz="2400" dirty="0"/>
              <a:t>模型使网络可以顺序关注输入的子集，对其进行处理，然后将其关注点更改为输入的其他部分。</a:t>
            </a:r>
            <a:endParaRPr lang="en-US" sz="2400" dirty="0"/>
          </a:p>
          <a:p>
            <a:pPr marL="109728" indent="0">
              <a:spcAft>
                <a:spcPts val="1200"/>
              </a:spcAft>
              <a:buNone/>
            </a:pPr>
            <a:endParaRPr lang="en-US" sz="2400" dirty="0"/>
          </a:p>
        </p:txBody>
      </p:sp>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Tree>
    <p:extLst>
      <p:ext uri="{BB962C8B-B14F-4D97-AF65-F5344CB8AC3E}">
        <p14:creationId xmlns:p14="http://schemas.microsoft.com/office/powerpoint/2010/main" val="50832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609600" y="914400"/>
            <a:ext cx="8305800" cy="5486400"/>
          </a:xfrm>
        </p:spPr>
        <p:txBody>
          <a:bodyPr>
            <a:noAutofit/>
          </a:bodyPr>
          <a:lstStyle/>
          <a:p>
            <a:pPr>
              <a:spcAft>
                <a:spcPts val="1200"/>
              </a:spcAft>
            </a:pPr>
            <a:endParaRPr lang="zh-CN" altLang="en-US" sz="3200" dirty="0">
              <a:ea typeface="宋体" charset="-122"/>
            </a:endParaRPr>
          </a:p>
          <a:p>
            <a:pPr>
              <a:spcAft>
                <a:spcPts val="1200"/>
              </a:spcAft>
            </a:pPr>
            <a:r>
              <a:rPr lang="en-US" sz="2400" dirty="0"/>
              <a:t>Focus is achieved by the combination of attention to a target and avoidance of distractions away from the target. </a:t>
            </a:r>
            <a:endParaRPr lang="zh-CN" altLang="en-US" sz="2400" dirty="0"/>
          </a:p>
          <a:p>
            <a:pPr>
              <a:spcAft>
                <a:spcPts val="1200"/>
              </a:spcAft>
            </a:pPr>
            <a:r>
              <a:rPr lang="zh-CN" altLang="en-US" sz="2400" dirty="0"/>
              <a:t>通过将注意力集中在目标上并避免分散注意力来实现聚焦。</a:t>
            </a:r>
            <a:endParaRPr lang="en-US" sz="2400" dirty="0"/>
          </a:p>
          <a:p>
            <a:pPr>
              <a:spcAft>
                <a:spcPts val="1200"/>
              </a:spcAft>
            </a:pPr>
            <a:r>
              <a:rPr lang="en-US" sz="2400" dirty="0"/>
              <a:t>An attention model in RNN lets the network sequentially focus on a subset of the input, process it, and then change its focus to some other part of the input. </a:t>
            </a:r>
            <a:endParaRPr lang="zh-CN" altLang="en-US" sz="2400" dirty="0"/>
          </a:p>
          <a:p>
            <a:pPr>
              <a:spcAft>
                <a:spcPts val="1200"/>
              </a:spcAft>
            </a:pPr>
            <a:r>
              <a:rPr lang="en-US" altLang="zh-CN" sz="2400" dirty="0"/>
              <a:t>RNN</a:t>
            </a:r>
            <a:r>
              <a:rPr lang="zh-CN" altLang="en-US" sz="2400" dirty="0"/>
              <a:t>中的</a:t>
            </a:r>
            <a:r>
              <a:rPr lang="en-US" altLang="zh-CN" sz="2400" dirty="0"/>
              <a:t>attention</a:t>
            </a:r>
            <a:r>
              <a:rPr lang="zh-CN" altLang="en-US" sz="2400" dirty="0"/>
              <a:t>模型使网络可以顺序关注输入的子集，对其进行处理，然后将其关注点更改为输入的其他部分。</a:t>
            </a:r>
            <a:endParaRPr lang="en-US" sz="2400" dirty="0"/>
          </a:p>
          <a:p>
            <a:pPr marL="109728" indent="0">
              <a:spcAft>
                <a:spcPts val="1200"/>
              </a:spcAft>
              <a:buNone/>
            </a:pPr>
            <a:endParaRPr lang="en-US" sz="2400" dirty="0"/>
          </a:p>
        </p:txBody>
      </p:sp>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Tree>
    <p:extLst>
      <p:ext uri="{BB962C8B-B14F-4D97-AF65-F5344CB8AC3E}">
        <p14:creationId xmlns:p14="http://schemas.microsoft.com/office/powerpoint/2010/main" val="22175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github.com/scutan90/DeepLearning-500-questions/raw/master/ch06_%E5%BE%AA%E7%8E%AF%E7%A5%9E%E7%BB%8F%E7%BD%91%E7%BB%9C(RNN)/img/ch6/6.13.jpg">
            <a:extLst>
              <a:ext uri="{FF2B5EF4-FFF2-40B4-BE49-F238E27FC236}">
                <a16:creationId xmlns:a16="http://schemas.microsoft.com/office/drawing/2014/main" id="{6F50E626-F861-4A22-9599-3A1EF71AE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4648201"/>
            <a:ext cx="5137566" cy="206216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github.com/scutan90/DeepLearning-500-questions/raw/master/ch06_%E5%BE%AA%E7%8E%AF%E7%A5%9E%E7%BB%8F%E7%BD%91%E7%BB%9C(RNN)/img/ch6/6.14.jpg">
            <a:extLst>
              <a:ext uri="{FF2B5EF4-FFF2-40B4-BE49-F238E27FC236}">
                <a16:creationId xmlns:a16="http://schemas.microsoft.com/office/drawing/2014/main" id="{BC4CBB2A-66A6-4683-B046-0D9D3554B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81642"/>
            <a:ext cx="4953000" cy="27379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52F741-B28E-4CD9-A7EC-5457CB961D5A}"/>
              </a:ext>
            </a:extLst>
          </p:cNvPr>
          <p:cNvSpPr/>
          <p:nvPr/>
        </p:nvSpPr>
        <p:spPr>
          <a:xfrm>
            <a:off x="0" y="1988225"/>
            <a:ext cx="3276600" cy="1815882"/>
          </a:xfrm>
          <a:prstGeom prst="rect">
            <a:avLst/>
          </a:prstGeom>
        </p:spPr>
        <p:txBody>
          <a:bodyPr wrap="square">
            <a:spAutoFit/>
          </a:bodyPr>
          <a:lstStyle/>
          <a:p>
            <a:r>
              <a:rPr lang="en-US" altLang="zh-CN" sz="1400" dirty="0">
                <a:solidFill>
                  <a:srgbClr val="24292E"/>
                </a:solidFill>
                <a:latin typeface="-apple-system"/>
              </a:rPr>
              <a:t>1</a:t>
            </a:r>
            <a:r>
              <a:rPr lang="zh-CN" altLang="en-US" sz="1400" dirty="0">
                <a:solidFill>
                  <a:srgbClr val="24292E"/>
                </a:solidFill>
                <a:latin typeface="-apple-system"/>
              </a:rPr>
              <a:t>、机器翻译，输入一种语言文本序列，输出另外一种语言的文本序列</a:t>
            </a:r>
            <a:br>
              <a:rPr lang="zh-CN" altLang="en-US" sz="1400" dirty="0"/>
            </a:br>
            <a:r>
              <a:rPr lang="en-US" altLang="zh-CN" sz="1400" dirty="0">
                <a:solidFill>
                  <a:srgbClr val="24292E"/>
                </a:solidFill>
                <a:latin typeface="-apple-system"/>
              </a:rPr>
              <a:t>2</a:t>
            </a:r>
            <a:r>
              <a:rPr lang="zh-CN" altLang="en-US" sz="1400" dirty="0">
                <a:solidFill>
                  <a:srgbClr val="24292E"/>
                </a:solidFill>
                <a:latin typeface="-apple-system"/>
              </a:rPr>
              <a:t>、文本摘要，输入文本序列，输出这段文本序列摘要</a:t>
            </a:r>
            <a:br>
              <a:rPr lang="zh-CN" altLang="en-US" sz="1400" dirty="0"/>
            </a:br>
            <a:r>
              <a:rPr lang="en-US" altLang="zh-CN" sz="1400" dirty="0">
                <a:solidFill>
                  <a:srgbClr val="24292E"/>
                </a:solidFill>
                <a:latin typeface="-apple-system"/>
              </a:rPr>
              <a:t>3</a:t>
            </a:r>
            <a:r>
              <a:rPr lang="zh-CN" altLang="en-US" sz="1400" dirty="0">
                <a:solidFill>
                  <a:srgbClr val="24292E"/>
                </a:solidFill>
                <a:latin typeface="-apple-system"/>
              </a:rPr>
              <a:t>、阅读理解，输入文章，输出问题答案</a:t>
            </a:r>
            <a:br>
              <a:rPr lang="zh-CN" altLang="en-US" sz="1400" dirty="0"/>
            </a:br>
            <a:r>
              <a:rPr lang="en-US" altLang="zh-CN" sz="1400" dirty="0">
                <a:solidFill>
                  <a:srgbClr val="24292E"/>
                </a:solidFill>
                <a:latin typeface="-apple-system"/>
              </a:rPr>
              <a:t>4</a:t>
            </a:r>
            <a:r>
              <a:rPr lang="zh-CN" altLang="en-US" sz="1400" dirty="0">
                <a:solidFill>
                  <a:srgbClr val="24292E"/>
                </a:solidFill>
                <a:latin typeface="-apple-system"/>
              </a:rPr>
              <a:t>、语音识别，输入语音序列信息，输出文字序列</a:t>
            </a:r>
            <a:endParaRPr lang="en-US" sz="1400" dirty="0"/>
          </a:p>
        </p:txBody>
      </p:sp>
    </p:spTree>
    <p:extLst>
      <p:ext uri="{BB962C8B-B14F-4D97-AF65-F5344CB8AC3E}">
        <p14:creationId xmlns:p14="http://schemas.microsoft.com/office/powerpoint/2010/main" val="576491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github.com/scutan90/DeepLearning-500-questions/raw/master/ch06_%E5%BE%AA%E7%8E%AF%E7%A5%9E%E7%BB%8F%E7%BD%91%E7%BB%9C(RNN)/img/ch6/6.13.jpg">
            <a:extLst>
              <a:ext uri="{FF2B5EF4-FFF2-40B4-BE49-F238E27FC236}">
                <a16:creationId xmlns:a16="http://schemas.microsoft.com/office/drawing/2014/main" id="{6F50E626-F861-4A22-9599-3A1EF71AE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4648201"/>
            <a:ext cx="5137566" cy="206216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github.com/scutan90/DeepLearning-500-questions/raw/master/ch06_%E5%BE%AA%E7%8E%AF%E7%A5%9E%E7%BB%8F%E7%BD%91%E7%BB%9C(RNN)/img/ch6/6.14.jpg">
            <a:extLst>
              <a:ext uri="{FF2B5EF4-FFF2-40B4-BE49-F238E27FC236}">
                <a16:creationId xmlns:a16="http://schemas.microsoft.com/office/drawing/2014/main" id="{BC4CBB2A-66A6-4683-B046-0D9D3554B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420" y="1219200"/>
            <a:ext cx="4953000" cy="2737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2F24A7E-51E4-45EA-8E83-AC400B18403D}"/>
              </a:ext>
            </a:extLst>
          </p:cNvPr>
          <p:cNvSpPr/>
          <p:nvPr/>
        </p:nvSpPr>
        <p:spPr>
          <a:xfrm>
            <a:off x="76200" y="1981200"/>
            <a:ext cx="2514600" cy="3139321"/>
          </a:xfrm>
          <a:prstGeom prst="rect">
            <a:avLst/>
          </a:prstGeom>
        </p:spPr>
        <p:txBody>
          <a:bodyPr wrap="square">
            <a:spAutoFit/>
          </a:bodyPr>
          <a:lstStyle/>
          <a:p>
            <a:r>
              <a:rPr lang="zh-CN" altLang="en-US" dirty="0">
                <a:solidFill>
                  <a:srgbClr val="1A1A1A"/>
                </a:solidFill>
                <a:latin typeface="-apple-system"/>
              </a:rPr>
              <a:t>但是这个结构有些问题，尤其是</a:t>
            </a:r>
            <a:r>
              <a:rPr lang="en-US" altLang="zh-CN" dirty="0">
                <a:solidFill>
                  <a:srgbClr val="1A1A1A"/>
                </a:solidFill>
                <a:latin typeface="-apple-system"/>
              </a:rPr>
              <a:t>RNN</a:t>
            </a:r>
            <a:r>
              <a:rPr lang="zh-CN" altLang="en-US" dirty="0">
                <a:solidFill>
                  <a:srgbClr val="1A1A1A"/>
                </a:solidFill>
                <a:latin typeface="-apple-system"/>
              </a:rPr>
              <a:t>机制实际中存在长程梯度消失的问题，对于较长的句子，我们很难寄希望于将输入的序列转化为定长的向量而保存所有的有效信息，所以随着所需翻译句子的长度的增加，这种结构的效果会显著下降</a:t>
            </a:r>
            <a:endParaRPr lang="en-US" dirty="0"/>
          </a:p>
        </p:txBody>
      </p:sp>
    </p:spTree>
    <p:extLst>
      <p:ext uri="{BB962C8B-B14F-4D97-AF65-F5344CB8AC3E}">
        <p14:creationId xmlns:p14="http://schemas.microsoft.com/office/powerpoint/2010/main" val="123406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35" y="533400"/>
            <a:ext cx="4191000" cy="990600"/>
          </a:xfrm>
        </p:spPr>
        <p:txBody>
          <a:bodyPr>
            <a:normAutofit/>
          </a:bodyPr>
          <a:lstStyle/>
          <a:p>
            <a:r>
              <a:rPr lang="en-US" sz="4400" b="1">
                <a:solidFill>
                  <a:srgbClr val="0000FF"/>
                </a:solidFill>
                <a:latin typeface="Calibri"/>
                <a:cs typeface="Calibri"/>
              </a:rPr>
              <a:t>RNN Structure</a:t>
            </a:r>
            <a:endParaRPr lang="en-US" sz="4400" b="1" dirty="0">
              <a:solidFill>
                <a:srgbClr val="0000FF"/>
              </a:solidFill>
              <a:latin typeface="Calibri"/>
              <a:cs typeface="Calibri"/>
            </a:endParaRPr>
          </a:p>
        </p:txBody>
      </p:sp>
      <p:pic>
        <p:nvPicPr>
          <p:cNvPr id="3074" name="Picture 2" descr="https://github.com/scutan90/DeepLearning-500-questions/raw/master/ch06_%E5%BE%AA%E7%8E%AF%E7%A5%9E%E7%BB%8F%E7%BD%91%E7%BB%9C(RNN)/img/ch6/6.3.jpg">
            <a:extLst>
              <a:ext uri="{FF2B5EF4-FFF2-40B4-BE49-F238E27FC236}">
                <a16:creationId xmlns:a16="http://schemas.microsoft.com/office/drawing/2014/main" id="{E65474B8-C4FB-4414-93FE-71C6B5480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325" y="1752600"/>
            <a:ext cx="4732784" cy="1840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635167-FFDF-4106-BAA5-580CCAE4D3CD}"/>
              </a:ext>
            </a:extLst>
          </p:cNvPr>
          <p:cNvSpPr/>
          <p:nvPr/>
        </p:nvSpPr>
        <p:spPr>
          <a:xfrm>
            <a:off x="304800" y="4983480"/>
            <a:ext cx="3048000" cy="1477328"/>
          </a:xfrm>
          <a:prstGeom prst="rect">
            <a:avLst/>
          </a:prstGeom>
        </p:spPr>
        <p:txBody>
          <a:bodyPr wrap="square">
            <a:spAutoFit/>
          </a:bodyPr>
          <a:lstStyle/>
          <a:p>
            <a:r>
              <a:rPr lang="en-US" altLang="zh-CN" dirty="0"/>
              <a:t>RNN</a:t>
            </a:r>
            <a:r>
              <a:rPr lang="zh-CN" altLang="en-US" dirty="0"/>
              <a:t>中，每个步骤使用的参数</a:t>
            </a:r>
            <a:r>
              <a:rPr lang="en-US" altLang="zh-CN" dirty="0" err="1"/>
              <a:t>U,W,b</a:t>
            </a:r>
            <a:r>
              <a:rPr lang="en-US" altLang="zh-CN" dirty="0"/>
              <a:t>​</a:t>
            </a:r>
            <a:r>
              <a:rPr lang="zh-CN" altLang="en-US" dirty="0"/>
              <a:t>相同，</a:t>
            </a:r>
            <a:r>
              <a:rPr lang="en-US" altLang="zh-CN" dirty="0"/>
              <a:t>h_2</a:t>
            </a:r>
            <a:r>
              <a:rPr lang="zh-CN" altLang="en-US" dirty="0"/>
              <a:t>的计算方式和</a:t>
            </a:r>
            <a:r>
              <a:rPr lang="en-US" altLang="zh-CN" dirty="0"/>
              <a:t>h_1​</a:t>
            </a:r>
            <a:r>
              <a:rPr lang="zh-CN" altLang="en-US" dirty="0"/>
              <a:t>类似，其计算结果如右：</a:t>
            </a:r>
            <a:br>
              <a:rPr lang="zh-CN" altLang="en-US" dirty="0"/>
            </a:br>
            <a:endParaRPr lang="en-US" dirty="0"/>
          </a:p>
        </p:txBody>
      </p:sp>
      <p:pic>
        <p:nvPicPr>
          <p:cNvPr id="3" name="Picture 2">
            <a:extLst>
              <a:ext uri="{FF2B5EF4-FFF2-40B4-BE49-F238E27FC236}">
                <a16:creationId xmlns:a16="http://schemas.microsoft.com/office/drawing/2014/main" id="{35C33974-D96C-45F8-B5C4-496E57DDE57F}"/>
              </a:ext>
            </a:extLst>
          </p:cNvPr>
          <p:cNvPicPr>
            <a:picLocks noChangeAspect="1"/>
          </p:cNvPicPr>
          <p:nvPr/>
        </p:nvPicPr>
        <p:blipFill>
          <a:blip r:embed="rId3"/>
          <a:stretch>
            <a:fillRect/>
          </a:stretch>
        </p:blipFill>
        <p:spPr>
          <a:xfrm>
            <a:off x="3761325" y="3920884"/>
            <a:ext cx="5382675" cy="1799780"/>
          </a:xfrm>
          <a:prstGeom prst="rect">
            <a:avLst/>
          </a:prstGeom>
        </p:spPr>
      </p:pic>
    </p:spTree>
    <p:extLst>
      <p:ext uri="{BB962C8B-B14F-4D97-AF65-F5344CB8AC3E}">
        <p14:creationId xmlns:p14="http://schemas.microsoft.com/office/powerpoint/2010/main" val="194935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pic>
        <p:nvPicPr>
          <p:cNvPr id="12" name="Picture 11">
            <a:extLst>
              <a:ext uri="{FF2B5EF4-FFF2-40B4-BE49-F238E27FC236}">
                <a16:creationId xmlns:a16="http://schemas.microsoft.com/office/drawing/2014/main" id="{6CB47098-2CAE-4100-B815-A91BD7B29B44}"/>
              </a:ext>
            </a:extLst>
          </p:cNvPr>
          <p:cNvPicPr>
            <a:picLocks noChangeAspect="1"/>
          </p:cNvPicPr>
          <p:nvPr/>
        </p:nvPicPr>
        <p:blipFill>
          <a:blip r:embed="rId2"/>
          <a:stretch>
            <a:fillRect/>
          </a:stretch>
        </p:blipFill>
        <p:spPr>
          <a:xfrm>
            <a:off x="4343400" y="2514600"/>
            <a:ext cx="4955652" cy="3894338"/>
          </a:xfrm>
          <a:prstGeom prst="rect">
            <a:avLst/>
          </a:prstGeom>
        </p:spPr>
      </p:pic>
      <p:sp>
        <p:nvSpPr>
          <p:cNvPr id="13" name="Rectangle 12">
            <a:extLst>
              <a:ext uri="{FF2B5EF4-FFF2-40B4-BE49-F238E27FC236}">
                <a16:creationId xmlns:a16="http://schemas.microsoft.com/office/drawing/2014/main" id="{00B8E0DB-5797-40E6-8948-F625A79054FA}"/>
              </a:ext>
            </a:extLst>
          </p:cNvPr>
          <p:cNvSpPr/>
          <p:nvPr/>
        </p:nvSpPr>
        <p:spPr>
          <a:xfrm>
            <a:off x="286305" y="1627704"/>
            <a:ext cx="6172200" cy="1200329"/>
          </a:xfrm>
          <a:prstGeom prst="rect">
            <a:avLst/>
          </a:prstGeom>
        </p:spPr>
        <p:txBody>
          <a:bodyPr wrap="square">
            <a:spAutoFit/>
          </a:bodyPr>
          <a:lstStyle/>
          <a:p>
            <a:r>
              <a:rPr lang="en-US" dirty="0">
                <a:solidFill>
                  <a:srgbClr val="1A1A1A"/>
                </a:solidFill>
                <a:latin typeface="-apple-system"/>
              </a:rPr>
              <a:t>Attention</a:t>
            </a:r>
            <a:r>
              <a:rPr lang="zh-CN" altLang="en-US" dirty="0">
                <a:solidFill>
                  <a:srgbClr val="1A1A1A"/>
                </a:solidFill>
                <a:latin typeface="-apple-system"/>
              </a:rPr>
              <a:t>的思想理解起来比较容易，就是在</a:t>
            </a:r>
            <a:r>
              <a:rPr lang="en-US" dirty="0">
                <a:solidFill>
                  <a:srgbClr val="1A1A1A"/>
                </a:solidFill>
                <a:latin typeface="-apple-system"/>
              </a:rPr>
              <a:t>decoding</a:t>
            </a:r>
            <a:r>
              <a:rPr lang="zh-CN" altLang="en-US" dirty="0">
                <a:solidFill>
                  <a:srgbClr val="1A1A1A"/>
                </a:solidFill>
                <a:latin typeface="-apple-system"/>
              </a:rPr>
              <a:t>阶段对</a:t>
            </a:r>
            <a:r>
              <a:rPr lang="en-US" dirty="0">
                <a:solidFill>
                  <a:srgbClr val="1A1A1A"/>
                </a:solidFill>
                <a:latin typeface="-apple-system"/>
              </a:rPr>
              <a:t>input</a:t>
            </a:r>
            <a:r>
              <a:rPr lang="zh-CN" altLang="en-US" dirty="0">
                <a:solidFill>
                  <a:srgbClr val="1A1A1A"/>
                </a:solidFill>
                <a:latin typeface="-apple-system"/>
              </a:rPr>
              <a:t>中的信息赋予不同权重。在</a:t>
            </a:r>
            <a:r>
              <a:rPr lang="en-US" dirty="0">
                <a:solidFill>
                  <a:srgbClr val="1A1A1A"/>
                </a:solidFill>
                <a:latin typeface="-apple-system"/>
              </a:rPr>
              <a:t>NLP</a:t>
            </a:r>
            <a:r>
              <a:rPr lang="zh-CN" altLang="en-US" dirty="0">
                <a:solidFill>
                  <a:srgbClr val="1A1A1A"/>
                </a:solidFill>
                <a:latin typeface="-apple-system"/>
              </a:rPr>
              <a:t>中就是针对</a:t>
            </a:r>
            <a:r>
              <a:rPr lang="en-US" dirty="0">
                <a:solidFill>
                  <a:srgbClr val="1A1A1A"/>
                </a:solidFill>
                <a:latin typeface="-apple-system"/>
              </a:rPr>
              <a:t>sequence</a:t>
            </a:r>
            <a:r>
              <a:rPr lang="zh-CN" altLang="en-US" dirty="0">
                <a:solidFill>
                  <a:srgbClr val="1A1A1A"/>
                </a:solidFill>
                <a:latin typeface="-apple-system"/>
              </a:rPr>
              <a:t>的每个</a:t>
            </a:r>
            <a:r>
              <a:rPr lang="en-US" dirty="0">
                <a:solidFill>
                  <a:srgbClr val="1A1A1A"/>
                </a:solidFill>
                <a:latin typeface="-apple-system"/>
              </a:rPr>
              <a:t>time step input，</a:t>
            </a:r>
            <a:r>
              <a:rPr lang="zh-CN" altLang="en-US" dirty="0">
                <a:solidFill>
                  <a:srgbClr val="1A1A1A"/>
                </a:solidFill>
                <a:latin typeface="-apple-system"/>
              </a:rPr>
              <a:t>在</a:t>
            </a:r>
            <a:r>
              <a:rPr lang="en-US" dirty="0">
                <a:solidFill>
                  <a:srgbClr val="1A1A1A"/>
                </a:solidFill>
                <a:latin typeface="-apple-system"/>
              </a:rPr>
              <a:t>Comp[</a:t>
            </a:r>
            <a:r>
              <a:rPr lang="en-US" dirty="0" err="1">
                <a:solidFill>
                  <a:srgbClr val="1A1A1A"/>
                </a:solidFill>
                <a:latin typeface="-apple-system"/>
              </a:rPr>
              <a:t>uter</a:t>
            </a:r>
            <a:r>
              <a:rPr lang="en-US" dirty="0">
                <a:solidFill>
                  <a:srgbClr val="1A1A1A"/>
                </a:solidFill>
                <a:latin typeface="-apple-system"/>
              </a:rPr>
              <a:t> Vision</a:t>
            </a:r>
            <a:r>
              <a:rPr lang="zh-CN" altLang="en-US" dirty="0">
                <a:solidFill>
                  <a:srgbClr val="1A1A1A"/>
                </a:solidFill>
                <a:latin typeface="-apple-system"/>
              </a:rPr>
              <a:t>中就是针对每个</a:t>
            </a:r>
            <a:r>
              <a:rPr lang="en-US" dirty="0">
                <a:solidFill>
                  <a:srgbClr val="1A1A1A"/>
                </a:solidFill>
                <a:latin typeface="-apple-system"/>
              </a:rPr>
              <a:t>pixel。</a:t>
            </a:r>
            <a:endParaRPr lang="en-US" dirty="0"/>
          </a:p>
        </p:txBody>
      </p:sp>
      <p:pic>
        <p:nvPicPr>
          <p:cNvPr id="26632" name="Picture 8" descr="https://pic1.zhimg.com/80/v2-e258d6cd046c0567ad72a8fe930807cc_hd.jpg">
            <a:extLst>
              <a:ext uri="{FF2B5EF4-FFF2-40B4-BE49-F238E27FC236}">
                <a16:creationId xmlns:a16="http://schemas.microsoft.com/office/drawing/2014/main" id="{DA3A04D7-8D4E-47D9-A370-549C1B7B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4" y="3980496"/>
            <a:ext cx="4325960" cy="22050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64FC5CF-A33F-44E0-8A4C-EC62362F292B}"/>
              </a:ext>
            </a:extLst>
          </p:cNvPr>
          <p:cNvSpPr txBox="1"/>
          <p:nvPr/>
        </p:nvSpPr>
        <p:spPr>
          <a:xfrm>
            <a:off x="228600" y="3173720"/>
            <a:ext cx="2172390" cy="369332"/>
          </a:xfrm>
          <a:prstGeom prst="rect">
            <a:avLst/>
          </a:prstGeom>
          <a:noFill/>
        </p:spPr>
        <p:txBody>
          <a:bodyPr wrap="none" rtlCol="0">
            <a:spAutoFit/>
          </a:bodyPr>
          <a:lstStyle/>
          <a:p>
            <a:r>
              <a:rPr lang="en-US" dirty="0"/>
              <a:t>Simple RNN Model</a:t>
            </a:r>
          </a:p>
        </p:txBody>
      </p:sp>
      <p:cxnSp>
        <p:nvCxnSpPr>
          <p:cNvPr id="16" name="Straight Connector 15">
            <a:extLst>
              <a:ext uri="{FF2B5EF4-FFF2-40B4-BE49-F238E27FC236}">
                <a16:creationId xmlns:a16="http://schemas.microsoft.com/office/drawing/2014/main" id="{F316588C-F948-4E24-A57D-0DC80CE49C94}"/>
              </a:ext>
            </a:extLst>
          </p:cNvPr>
          <p:cNvCxnSpPr/>
          <p:nvPr/>
        </p:nvCxnSpPr>
        <p:spPr>
          <a:xfrm>
            <a:off x="4495800" y="2999332"/>
            <a:ext cx="0" cy="3553868"/>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366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
        <p:nvSpPr>
          <p:cNvPr id="10" name="Content Placeholder 9">
            <a:extLst>
              <a:ext uri="{FF2B5EF4-FFF2-40B4-BE49-F238E27FC236}">
                <a16:creationId xmlns:a16="http://schemas.microsoft.com/office/drawing/2014/main" id="{2DDBF6C4-C045-410E-8964-5FE8EB4AEEC7}"/>
              </a:ext>
            </a:extLst>
          </p:cNvPr>
          <p:cNvSpPr>
            <a:spLocks noGrp="1"/>
          </p:cNvSpPr>
          <p:nvPr>
            <p:ph idx="1"/>
          </p:nvPr>
        </p:nvSpPr>
        <p:spPr>
          <a:xfrm>
            <a:off x="457200" y="2895600"/>
            <a:ext cx="1828800" cy="3678936"/>
          </a:xfrm>
        </p:spPr>
        <p:txBody>
          <a:bodyPr>
            <a:normAutofit/>
          </a:bodyPr>
          <a:lstStyle/>
          <a:p>
            <a:r>
              <a:rPr lang="en-US" sz="1800" dirty="0"/>
              <a:t>attention</a:t>
            </a:r>
            <a:r>
              <a:rPr lang="zh-CN" altLang="en-US" sz="1800" dirty="0"/>
              <a:t>与</a:t>
            </a:r>
            <a:r>
              <a:rPr lang="en-US" sz="1800" dirty="0"/>
              <a:t>RNN</a:t>
            </a:r>
            <a:r>
              <a:rPr lang="zh-CN" altLang="en-US" sz="1800" dirty="0"/>
              <a:t>结合的</a:t>
            </a:r>
            <a:r>
              <a:rPr lang="en-US" sz="1800" dirty="0"/>
              <a:t>model</a:t>
            </a:r>
          </a:p>
        </p:txBody>
      </p:sp>
      <p:pic>
        <p:nvPicPr>
          <p:cNvPr id="27650" name="Picture 2" descr="https://pic4.zhimg.com/80/v2-5a509cc5d422b5d83006f41738dd7b43_hd.jpg">
            <a:extLst>
              <a:ext uri="{FF2B5EF4-FFF2-40B4-BE49-F238E27FC236}">
                <a16:creationId xmlns:a16="http://schemas.microsoft.com/office/drawing/2014/main" id="{E76A9CB4-90C9-4A64-9804-37D00B807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49424"/>
            <a:ext cx="6858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531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
        <p:nvSpPr>
          <p:cNvPr id="10" name="Content Placeholder 9">
            <a:extLst>
              <a:ext uri="{FF2B5EF4-FFF2-40B4-BE49-F238E27FC236}">
                <a16:creationId xmlns:a16="http://schemas.microsoft.com/office/drawing/2014/main" id="{2DDBF6C4-C045-410E-8964-5FE8EB4AEEC7}"/>
              </a:ext>
            </a:extLst>
          </p:cNvPr>
          <p:cNvSpPr>
            <a:spLocks noGrp="1"/>
          </p:cNvSpPr>
          <p:nvPr>
            <p:ph idx="1"/>
          </p:nvPr>
        </p:nvSpPr>
        <p:spPr>
          <a:xfrm>
            <a:off x="76199" y="2486025"/>
            <a:ext cx="1828800" cy="3678936"/>
          </a:xfrm>
        </p:spPr>
        <p:txBody>
          <a:bodyPr>
            <a:normAutofit/>
          </a:bodyPr>
          <a:lstStyle/>
          <a:p>
            <a:r>
              <a:rPr lang="en-US" sz="1800" dirty="0"/>
              <a:t>attention</a:t>
            </a:r>
            <a:r>
              <a:rPr lang="zh-CN" altLang="en-US" sz="1800" dirty="0"/>
              <a:t>与</a:t>
            </a:r>
            <a:r>
              <a:rPr lang="en-US" sz="1800" dirty="0"/>
              <a:t>RNN</a:t>
            </a:r>
            <a:r>
              <a:rPr lang="zh-CN" altLang="en-US" sz="1800" dirty="0"/>
              <a:t>结合的</a:t>
            </a:r>
            <a:r>
              <a:rPr lang="en-US" sz="1800" dirty="0"/>
              <a:t>model</a:t>
            </a:r>
          </a:p>
        </p:txBody>
      </p:sp>
      <p:pic>
        <p:nvPicPr>
          <p:cNvPr id="3" name="Picture 2">
            <a:extLst>
              <a:ext uri="{FF2B5EF4-FFF2-40B4-BE49-F238E27FC236}">
                <a16:creationId xmlns:a16="http://schemas.microsoft.com/office/drawing/2014/main" id="{94A0D43C-7BF2-4BD1-8245-AFD3DE8BBCD3}"/>
              </a:ext>
            </a:extLst>
          </p:cNvPr>
          <p:cNvPicPr>
            <a:picLocks noChangeAspect="1"/>
          </p:cNvPicPr>
          <p:nvPr/>
        </p:nvPicPr>
        <p:blipFill>
          <a:blip r:embed="rId2"/>
          <a:stretch>
            <a:fillRect/>
          </a:stretch>
        </p:blipFill>
        <p:spPr>
          <a:xfrm>
            <a:off x="2133600" y="2113440"/>
            <a:ext cx="6410325" cy="4171950"/>
          </a:xfrm>
          <a:prstGeom prst="rect">
            <a:avLst/>
          </a:prstGeom>
        </p:spPr>
      </p:pic>
    </p:spTree>
    <p:extLst>
      <p:ext uri="{BB962C8B-B14F-4D97-AF65-F5344CB8AC3E}">
        <p14:creationId xmlns:p14="http://schemas.microsoft.com/office/powerpoint/2010/main" val="26971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
        <p:nvSpPr>
          <p:cNvPr id="4" name="Content Placeholder 3">
            <a:extLst>
              <a:ext uri="{FF2B5EF4-FFF2-40B4-BE49-F238E27FC236}">
                <a16:creationId xmlns:a16="http://schemas.microsoft.com/office/drawing/2014/main" id="{ACC9D4F5-38EE-4779-A181-DD3D90006803}"/>
              </a:ext>
            </a:extLst>
          </p:cNvPr>
          <p:cNvSpPr>
            <a:spLocks noGrp="1"/>
          </p:cNvSpPr>
          <p:nvPr>
            <p:ph idx="1"/>
          </p:nvPr>
        </p:nvSpPr>
        <p:spPr/>
        <p:txBody>
          <a:bodyPr/>
          <a:lstStyle/>
          <a:p>
            <a:endParaRPr lang="en-US" dirty="0"/>
          </a:p>
        </p:txBody>
      </p:sp>
      <p:pic>
        <p:nvPicPr>
          <p:cNvPr id="7" name="Picture 2" descr="https://github.com/scutan90/DeepLearning-500-questions/raw/master/ch06_%E5%BE%AA%E7%8E%AF%E7%A5%9E%E7%BB%8F%E7%BD%91%E7%BB%9C(RNN)/img/ch6/6.13.jpg">
            <a:extLst>
              <a:ext uri="{FF2B5EF4-FFF2-40B4-BE49-F238E27FC236}">
                <a16:creationId xmlns:a16="http://schemas.microsoft.com/office/drawing/2014/main" id="{D567A792-4B71-48CA-8846-B0EB4B513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325945"/>
            <a:ext cx="5137566" cy="20621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github.com/scutan90/DeepLearning-500-questions/raw/master/ch06_%E5%BE%AA%E7%8E%AF%E7%A5%9E%E7%BB%8F%E7%BD%91%E7%BB%9C(RNN)/img/ch6/6.14.jpg">
            <a:extLst>
              <a:ext uri="{FF2B5EF4-FFF2-40B4-BE49-F238E27FC236}">
                <a16:creationId xmlns:a16="http://schemas.microsoft.com/office/drawing/2014/main" id="{E7BCDC16-AFB0-43D9-90BB-9CD399A7D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766" y="1626400"/>
            <a:ext cx="4953000" cy="273790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56820BB-3A10-455A-AFB9-0F2119B63101}"/>
              </a:ext>
            </a:extLst>
          </p:cNvPr>
          <p:cNvCxnSpPr/>
          <p:nvPr/>
        </p:nvCxnSpPr>
        <p:spPr>
          <a:xfrm>
            <a:off x="5997783" y="2532055"/>
            <a:ext cx="0" cy="3716345"/>
          </a:xfrm>
          <a:prstGeom prst="line">
            <a:avLst/>
          </a:prstGeom>
          <a:ln w="57150">
            <a:solidFill>
              <a:srgbClr val="FF0000"/>
            </a:solidFill>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00EB0DE7-A281-45A5-8583-72E83962BB9F}"/>
              </a:ext>
            </a:extLst>
          </p:cNvPr>
          <p:cNvSpPr txBox="1"/>
          <p:nvPr/>
        </p:nvSpPr>
        <p:spPr>
          <a:xfrm>
            <a:off x="5387680" y="1905410"/>
            <a:ext cx="1220206" cy="400110"/>
          </a:xfrm>
          <a:prstGeom prst="rect">
            <a:avLst/>
          </a:prstGeom>
          <a:noFill/>
        </p:spPr>
        <p:txBody>
          <a:bodyPr wrap="none" rtlCol="0">
            <a:spAutoFit/>
          </a:bodyPr>
          <a:lstStyle/>
          <a:p>
            <a:r>
              <a:rPr lang="en-US" sz="2000" dirty="0">
                <a:solidFill>
                  <a:srgbClr val="FF0000"/>
                </a:solidFill>
              </a:rPr>
              <a:t>attention</a:t>
            </a:r>
          </a:p>
        </p:txBody>
      </p:sp>
    </p:spTree>
    <p:extLst>
      <p:ext uri="{BB962C8B-B14F-4D97-AF65-F5344CB8AC3E}">
        <p14:creationId xmlns:p14="http://schemas.microsoft.com/office/powerpoint/2010/main" val="1071928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Summary</a:t>
            </a:r>
          </a:p>
        </p:txBody>
      </p:sp>
      <p:sp>
        <p:nvSpPr>
          <p:cNvPr id="2" name="Rectangle 1">
            <a:extLst>
              <a:ext uri="{FF2B5EF4-FFF2-40B4-BE49-F238E27FC236}">
                <a16:creationId xmlns:a16="http://schemas.microsoft.com/office/drawing/2014/main" id="{0CEAFD49-857D-4E4C-8C71-65801915A98D}"/>
              </a:ext>
            </a:extLst>
          </p:cNvPr>
          <p:cNvSpPr/>
          <p:nvPr/>
        </p:nvSpPr>
        <p:spPr>
          <a:xfrm>
            <a:off x="1075678" y="2133600"/>
            <a:ext cx="5477522" cy="2123658"/>
          </a:xfrm>
          <a:prstGeom prst="rect">
            <a:avLst/>
          </a:prstGeom>
        </p:spPr>
        <p:txBody>
          <a:bodyPr wrap="square">
            <a:spAutoFit/>
          </a:bodyPr>
          <a:lstStyle/>
          <a:p>
            <a:endParaRPr lang="zh-CN" altLang="en-US" sz="2400" dirty="0">
              <a:ea typeface="宋体" charset="-122"/>
            </a:endParaRPr>
          </a:p>
          <a:p>
            <a:r>
              <a:rPr lang="en-US" dirty="0"/>
              <a:t>structure of RNN</a:t>
            </a:r>
          </a:p>
          <a:p>
            <a:endParaRPr lang="en-US" dirty="0"/>
          </a:p>
          <a:p>
            <a:r>
              <a:rPr lang="en-US" dirty="0"/>
              <a:t>Long Short-term Memory (LSTM)</a:t>
            </a:r>
          </a:p>
          <a:p>
            <a:endParaRPr lang="en-US" dirty="0"/>
          </a:p>
          <a:p>
            <a:r>
              <a:rPr lang="en-US" dirty="0"/>
              <a:t>attention mechanism</a:t>
            </a:r>
          </a:p>
          <a:p>
            <a:endParaRPr lang="en-US" dirty="0"/>
          </a:p>
        </p:txBody>
      </p:sp>
    </p:spTree>
    <p:extLst>
      <p:ext uri="{BB962C8B-B14F-4D97-AF65-F5344CB8AC3E}">
        <p14:creationId xmlns:p14="http://schemas.microsoft.com/office/powerpoint/2010/main" val="1311744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0729-818B-4DBA-A23B-5E2DBAA2AB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4B30B1-231F-476B-8BC1-53BA1BB75201}"/>
              </a:ext>
            </a:extLst>
          </p:cNvPr>
          <p:cNvSpPr>
            <a:spLocks noGrp="1"/>
          </p:cNvSpPr>
          <p:nvPr>
            <p:ph idx="1"/>
          </p:nvPr>
        </p:nvSpPr>
        <p:spPr/>
        <p:txBody>
          <a:bodyPr/>
          <a:lstStyle/>
          <a:p>
            <a:pPr lvl="1"/>
            <a:endParaRPr lang="en-US" sz="1800" dirty="0"/>
          </a:p>
          <a:p>
            <a:r>
              <a:rPr lang="en-US" sz="3200" dirty="0"/>
              <a:t>Image generator</a:t>
            </a:r>
          </a:p>
          <a:p>
            <a:pPr lvl="1"/>
            <a:r>
              <a:rPr lang="en-US" altLang="zh-CN" sz="2400" dirty="0">
                <a:hlinkClick r:id="rId2"/>
              </a:rPr>
              <a:t>https://www.youtube.com/watch?v=Zt-7MI9eKEo</a:t>
            </a:r>
            <a:r>
              <a:rPr lang="en-US" altLang="zh-CN" sz="2400" dirty="0"/>
              <a:t> </a:t>
            </a:r>
          </a:p>
          <a:p>
            <a:pPr lvl="1"/>
            <a:r>
              <a:rPr lang="en-US" altLang="zh-CN" sz="2400" dirty="0">
                <a:hlinkClick r:id="rId3"/>
              </a:rPr>
              <a:t>https://magenta.tensorflow.org/assets/sketch_rnn_demo/index.html</a:t>
            </a:r>
            <a:r>
              <a:rPr lang="en-US" altLang="zh-CN" sz="2400" dirty="0"/>
              <a:t> </a:t>
            </a:r>
            <a:br>
              <a:rPr lang="en-US" altLang="zh-CN" sz="2400" dirty="0"/>
            </a:br>
            <a:r>
              <a:rPr lang="en-US" altLang="zh-CN" sz="2400" dirty="0"/>
              <a:t> </a:t>
            </a:r>
          </a:p>
          <a:p>
            <a:endParaRPr lang="en-US" dirty="0"/>
          </a:p>
        </p:txBody>
      </p:sp>
    </p:spTree>
    <p:extLst>
      <p:ext uri="{BB962C8B-B14F-4D97-AF65-F5344CB8AC3E}">
        <p14:creationId xmlns:p14="http://schemas.microsoft.com/office/powerpoint/2010/main" val="114057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0228-60A9-450E-9DC7-466861C2FF23}"/>
              </a:ext>
            </a:extLst>
          </p:cNvPr>
          <p:cNvSpPr>
            <a:spLocks noGrp="1"/>
          </p:cNvSpPr>
          <p:nvPr>
            <p:ph type="title"/>
          </p:nvPr>
        </p:nvSpPr>
        <p:spPr/>
        <p:txBody>
          <a:bodyPr/>
          <a:lstStyle/>
          <a:p>
            <a:endParaRPr lang="en-US"/>
          </a:p>
        </p:txBody>
      </p:sp>
      <p:pic>
        <p:nvPicPr>
          <p:cNvPr id="2050" name="Picture 2" descr="https://img-blog.csdn.net/20180915180051831?watermark/2/text/aHR0cHM6Ly9ibG9nLmNzZG4ubmV0L0hlYXJ0aG91Z2Fu/font/5a6L5L2T/fontsize/400/fill/I0JBQkFCMA==/dissolve/70">
            <a:extLst>
              <a:ext uri="{FF2B5EF4-FFF2-40B4-BE49-F238E27FC236}">
                <a16:creationId xmlns:a16="http://schemas.microsoft.com/office/drawing/2014/main" id="{77E628D0-CDED-43B2-943C-BD7B2749F0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229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DAC8A7-DB14-436B-AE62-4015D741AD32}"/>
              </a:ext>
            </a:extLst>
          </p:cNvPr>
          <p:cNvPicPr>
            <a:picLocks noChangeAspect="1"/>
          </p:cNvPicPr>
          <p:nvPr/>
        </p:nvPicPr>
        <p:blipFill>
          <a:blip r:embed="rId3"/>
          <a:stretch>
            <a:fillRect/>
          </a:stretch>
        </p:blipFill>
        <p:spPr>
          <a:xfrm>
            <a:off x="3613981" y="2667000"/>
            <a:ext cx="5269102" cy="4191000"/>
          </a:xfrm>
          <a:prstGeom prst="rect">
            <a:avLst/>
          </a:prstGeom>
        </p:spPr>
      </p:pic>
      <p:pic>
        <p:nvPicPr>
          <p:cNvPr id="6" name="Picture 5">
            <a:extLst>
              <a:ext uri="{FF2B5EF4-FFF2-40B4-BE49-F238E27FC236}">
                <a16:creationId xmlns:a16="http://schemas.microsoft.com/office/drawing/2014/main" id="{27074C6A-C685-44B1-9872-1C3B7EE59E4A}"/>
              </a:ext>
            </a:extLst>
          </p:cNvPr>
          <p:cNvPicPr>
            <a:picLocks noChangeAspect="1"/>
          </p:cNvPicPr>
          <p:nvPr/>
        </p:nvPicPr>
        <p:blipFill>
          <a:blip r:embed="rId4"/>
          <a:stretch>
            <a:fillRect/>
          </a:stretch>
        </p:blipFill>
        <p:spPr>
          <a:xfrm>
            <a:off x="764003" y="3986212"/>
            <a:ext cx="2466975" cy="2009775"/>
          </a:xfrm>
          <a:prstGeom prst="rect">
            <a:avLst/>
          </a:prstGeom>
        </p:spPr>
      </p:pic>
    </p:spTree>
    <p:extLst>
      <p:ext uri="{BB962C8B-B14F-4D97-AF65-F5344CB8AC3E}">
        <p14:creationId xmlns:p14="http://schemas.microsoft.com/office/powerpoint/2010/main" val="144725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5815D5-742C-433A-813A-A38931290AA9}"/>
              </a:ext>
            </a:extLst>
          </p:cNvPr>
          <p:cNvSpPr>
            <a:spLocks noGrp="1"/>
          </p:cNvSpPr>
          <p:nvPr>
            <p:ph type="title"/>
          </p:nvPr>
        </p:nvSpPr>
        <p:spPr>
          <a:xfrm>
            <a:off x="685800" y="2819400"/>
            <a:ext cx="8229600" cy="1066800"/>
          </a:xfrm>
        </p:spPr>
        <p:txBody>
          <a:bodyPr>
            <a:normAutofit fontScale="90000"/>
          </a:bodyPr>
          <a:lstStyle/>
          <a:p>
            <a:r>
              <a:rPr lang="en-US" sz="4400" b="1" dirty="0">
                <a:solidFill>
                  <a:srgbClr val="0000FF"/>
                </a:solidFill>
                <a:latin typeface="Calibri"/>
                <a:cs typeface="Calibri"/>
              </a:rPr>
              <a:t>RNN Structure – </a:t>
            </a:r>
            <a:br>
              <a:rPr lang="en-US" sz="4400" b="1" dirty="0">
                <a:solidFill>
                  <a:srgbClr val="0000FF"/>
                </a:solidFill>
                <a:latin typeface="Calibri"/>
                <a:cs typeface="Calibri"/>
              </a:rPr>
            </a:br>
            <a:r>
              <a:rPr lang="zh-CN" altLang="en-US" sz="4400" b="1" dirty="0">
                <a:solidFill>
                  <a:srgbClr val="0000FF"/>
                </a:solidFill>
                <a:latin typeface="Calibri"/>
                <a:cs typeface="Calibri"/>
              </a:rPr>
              <a:t>解决短时记忆和梯度消失</a:t>
            </a:r>
            <a:br>
              <a:rPr lang="en-US" sz="4400" b="1" dirty="0">
                <a:solidFill>
                  <a:srgbClr val="0000FF"/>
                </a:solidFill>
                <a:latin typeface="Calibri"/>
                <a:cs typeface="Calibri"/>
              </a:rPr>
            </a:br>
            <a:r>
              <a:rPr lang="en-US" altLang="zh-CN" sz="4400" b="1" dirty="0">
                <a:solidFill>
                  <a:srgbClr val="0000FF"/>
                </a:solidFill>
                <a:latin typeface="Calibri"/>
                <a:cs typeface="Calibri"/>
              </a:rPr>
              <a:t>LSTM</a:t>
            </a:r>
            <a:endParaRPr lang="en-US" sz="4400" b="1" dirty="0">
              <a:solidFill>
                <a:srgbClr val="0000FF"/>
              </a:solidFill>
              <a:latin typeface="Calibri"/>
              <a:cs typeface="Calibri"/>
            </a:endParaRPr>
          </a:p>
        </p:txBody>
      </p:sp>
    </p:spTree>
    <p:extLst>
      <p:ext uri="{BB962C8B-B14F-4D97-AF65-F5344CB8AC3E}">
        <p14:creationId xmlns:p14="http://schemas.microsoft.com/office/powerpoint/2010/main" val="243956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5815D5-742C-433A-813A-A38931290AA9}"/>
              </a:ext>
            </a:extLst>
          </p:cNvPr>
          <p:cNvSpPr>
            <a:spLocks noGrp="1"/>
          </p:cNvSpPr>
          <p:nvPr>
            <p:ph type="title"/>
          </p:nvPr>
        </p:nvSpPr>
        <p:spPr>
          <a:xfrm>
            <a:off x="457200" y="685800"/>
            <a:ext cx="8229600" cy="1066800"/>
          </a:xfrm>
        </p:spPr>
        <p:txBody>
          <a:bodyPr>
            <a:normAutofit fontScale="90000"/>
          </a:bodyPr>
          <a:lstStyle/>
          <a:p>
            <a:r>
              <a:rPr lang="en-US" sz="4400" b="1" dirty="0">
                <a:solidFill>
                  <a:srgbClr val="0000FF"/>
                </a:solidFill>
                <a:latin typeface="Calibri"/>
                <a:cs typeface="Calibri"/>
              </a:rPr>
              <a:t>RNN Structure – </a:t>
            </a:r>
            <a:r>
              <a:rPr lang="zh-CN" altLang="en-US" sz="4400" b="1" dirty="0">
                <a:solidFill>
                  <a:srgbClr val="0000FF"/>
                </a:solidFill>
                <a:latin typeface="Calibri"/>
                <a:cs typeface="Calibri"/>
              </a:rPr>
              <a:t>普通神经元的缺点</a:t>
            </a:r>
            <a:endParaRPr lang="en-US" sz="4400" b="1" dirty="0">
              <a:solidFill>
                <a:srgbClr val="0000FF"/>
              </a:solidFill>
              <a:latin typeface="Calibri"/>
              <a:cs typeface="Calibri"/>
            </a:endParaRPr>
          </a:p>
        </p:txBody>
      </p:sp>
      <p:sp>
        <p:nvSpPr>
          <p:cNvPr id="4" name="Rectangle 3">
            <a:extLst>
              <a:ext uri="{FF2B5EF4-FFF2-40B4-BE49-F238E27FC236}">
                <a16:creationId xmlns:a16="http://schemas.microsoft.com/office/drawing/2014/main" id="{014913BD-3EA9-4592-9F57-256B31CA7955}"/>
              </a:ext>
            </a:extLst>
          </p:cNvPr>
          <p:cNvSpPr/>
          <p:nvPr/>
        </p:nvSpPr>
        <p:spPr>
          <a:xfrm>
            <a:off x="396240" y="1624429"/>
            <a:ext cx="6553200" cy="369332"/>
          </a:xfrm>
          <a:prstGeom prst="rect">
            <a:avLst/>
          </a:prstGeom>
        </p:spPr>
        <p:txBody>
          <a:bodyPr wrap="square">
            <a:spAutoFit/>
          </a:bodyPr>
          <a:lstStyle/>
          <a:p>
            <a:r>
              <a:rPr lang="zh-CN" altLang="en-US" b="1" dirty="0">
                <a:solidFill>
                  <a:srgbClr val="1A1A1A"/>
                </a:solidFill>
                <a:latin typeface="-apple-system"/>
              </a:rPr>
              <a:t>梯度消失 为什么会梯度消失</a:t>
            </a:r>
            <a:r>
              <a:rPr lang="en-US" altLang="zh-CN" b="1" dirty="0">
                <a:solidFill>
                  <a:srgbClr val="1A1A1A"/>
                </a:solidFill>
                <a:latin typeface="-apple-system"/>
              </a:rPr>
              <a:t>?</a:t>
            </a:r>
            <a:endParaRPr lang="zh-CN" altLang="en-US" b="1" dirty="0">
              <a:solidFill>
                <a:srgbClr val="1A1A1A"/>
              </a:solidFill>
              <a:latin typeface="-apple-system"/>
            </a:endParaRPr>
          </a:p>
        </p:txBody>
      </p:sp>
      <p:pic>
        <p:nvPicPr>
          <p:cNvPr id="7" name="Picture 6">
            <a:extLst>
              <a:ext uri="{FF2B5EF4-FFF2-40B4-BE49-F238E27FC236}">
                <a16:creationId xmlns:a16="http://schemas.microsoft.com/office/drawing/2014/main" id="{B233FBA1-73D2-4538-9247-1D2D297F6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2228850"/>
            <a:ext cx="9048750" cy="1200150"/>
          </a:xfrm>
          <a:prstGeom prst="rect">
            <a:avLst/>
          </a:prstGeom>
        </p:spPr>
      </p:pic>
      <p:pic>
        <p:nvPicPr>
          <p:cNvPr id="11" name="Picture 2" descr="https://miro.medium.com/max/138/1*yQzlE7JseW32VVU-xlOUvQ.png">
            <a:extLst>
              <a:ext uri="{FF2B5EF4-FFF2-40B4-BE49-F238E27FC236}">
                <a16:creationId xmlns:a16="http://schemas.microsoft.com/office/drawing/2014/main" id="{7305DFA3-1742-4620-84F0-745F1F8BE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4495800"/>
            <a:ext cx="131445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5815D5-742C-433A-813A-A38931290AA9}"/>
              </a:ext>
            </a:extLst>
          </p:cNvPr>
          <p:cNvSpPr>
            <a:spLocks noGrp="1"/>
          </p:cNvSpPr>
          <p:nvPr>
            <p:ph type="title"/>
          </p:nvPr>
        </p:nvSpPr>
        <p:spPr>
          <a:xfrm>
            <a:off x="457200" y="685800"/>
            <a:ext cx="8229600" cy="1066800"/>
          </a:xfrm>
        </p:spPr>
        <p:txBody>
          <a:bodyPr>
            <a:normAutofit fontScale="90000"/>
          </a:bodyPr>
          <a:lstStyle/>
          <a:p>
            <a:r>
              <a:rPr lang="en-US" sz="4400" b="1" dirty="0">
                <a:solidFill>
                  <a:srgbClr val="0000FF"/>
                </a:solidFill>
                <a:latin typeface="Calibri"/>
                <a:cs typeface="Calibri"/>
              </a:rPr>
              <a:t>RNN Structure – </a:t>
            </a:r>
            <a:r>
              <a:rPr lang="zh-CN" altLang="en-US" sz="4400" b="1" dirty="0">
                <a:solidFill>
                  <a:srgbClr val="0000FF"/>
                </a:solidFill>
                <a:latin typeface="Calibri"/>
                <a:cs typeface="Calibri"/>
              </a:rPr>
              <a:t>普通神经元的缺点</a:t>
            </a:r>
            <a:endParaRPr lang="en-US" sz="4400" b="1" dirty="0">
              <a:solidFill>
                <a:srgbClr val="0000FF"/>
              </a:solidFill>
              <a:latin typeface="Calibri"/>
              <a:cs typeface="Calibri"/>
            </a:endParaRPr>
          </a:p>
        </p:txBody>
      </p:sp>
      <p:sp>
        <p:nvSpPr>
          <p:cNvPr id="4" name="Rectangle 3">
            <a:extLst>
              <a:ext uri="{FF2B5EF4-FFF2-40B4-BE49-F238E27FC236}">
                <a16:creationId xmlns:a16="http://schemas.microsoft.com/office/drawing/2014/main" id="{014913BD-3EA9-4592-9F57-256B31CA7955}"/>
              </a:ext>
            </a:extLst>
          </p:cNvPr>
          <p:cNvSpPr/>
          <p:nvPr/>
        </p:nvSpPr>
        <p:spPr>
          <a:xfrm>
            <a:off x="38100" y="1567934"/>
            <a:ext cx="6553200" cy="369332"/>
          </a:xfrm>
          <a:prstGeom prst="rect">
            <a:avLst/>
          </a:prstGeom>
        </p:spPr>
        <p:txBody>
          <a:bodyPr wrap="square">
            <a:spAutoFit/>
          </a:bodyPr>
          <a:lstStyle/>
          <a:p>
            <a:r>
              <a:rPr lang="zh-CN" altLang="en-US" b="1" dirty="0">
                <a:solidFill>
                  <a:srgbClr val="1A1A1A"/>
                </a:solidFill>
                <a:latin typeface="-apple-system"/>
              </a:rPr>
              <a:t>梯度消失 为什么会梯度消失</a:t>
            </a:r>
            <a:r>
              <a:rPr lang="en-US" altLang="zh-CN" b="1" dirty="0">
                <a:solidFill>
                  <a:srgbClr val="1A1A1A"/>
                </a:solidFill>
                <a:latin typeface="-apple-system"/>
              </a:rPr>
              <a:t>?</a:t>
            </a:r>
            <a:endParaRPr lang="zh-CN" altLang="en-US" b="1" dirty="0">
              <a:solidFill>
                <a:srgbClr val="1A1A1A"/>
              </a:solidFill>
              <a:latin typeface="-apple-system"/>
            </a:endParaRPr>
          </a:p>
        </p:txBody>
      </p:sp>
      <p:pic>
        <p:nvPicPr>
          <p:cNvPr id="17418" name="Picture 10" descr="https://latex.codecogs.com/gif.latex?%5Chuge%20%24%24%20h%5E%7B%28t%29%7D%3D%5Cphi%28Ux%5E%7B%28t%29%7D&amp;plus;Wh%5E%7B%28t-1%29%7D&amp;plus;b%29%20%24%24">
            <a:extLst>
              <a:ext uri="{FF2B5EF4-FFF2-40B4-BE49-F238E27FC236}">
                <a16:creationId xmlns:a16="http://schemas.microsoft.com/office/drawing/2014/main" id="{DE4AAC9D-C11C-40E3-A88E-FFEEBF50B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286" y="5427226"/>
            <a:ext cx="4472342" cy="465275"/>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https://github.com/scutan90/DeepLearning-500-questions/raw/master/ch06_%E5%BE%AA%E7%8E%AF%E7%A5%9E%E7%BB%8F%E7%BD%91%E7%BB%9C(RNN)/img/ch6/rnnbp.png">
            <a:extLst>
              <a:ext uri="{FF2B5EF4-FFF2-40B4-BE49-F238E27FC236}">
                <a16:creationId xmlns:a16="http://schemas.microsoft.com/office/drawing/2014/main" id="{BF01DEF2-1954-4D26-A0EB-DB673BB6B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879" y="1680210"/>
            <a:ext cx="566224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latex.codecogs.com/gif.latex?%5Chuge%20%24%24%20o%5E%7B%28t%29%7D%3DVh%5E%7B%28t%29%7D&amp;plus;c%20%24%24">
            <a:extLst>
              <a:ext uri="{FF2B5EF4-FFF2-40B4-BE49-F238E27FC236}">
                <a16:creationId xmlns:a16="http://schemas.microsoft.com/office/drawing/2014/main" id="{D3EAEDDC-AE75-4033-9574-F80328FC6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1286" y="5933777"/>
            <a:ext cx="23336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latex.codecogs.com/gif.latex?%5Chuge%20%24%24%20%5Cwidehat%7By%7D%5E%7B%28t%29%7D%3D%5Csigma%28o%5E%7B%28t%29%7D%29%20%24%24">
            <a:extLst>
              <a:ext uri="{FF2B5EF4-FFF2-40B4-BE49-F238E27FC236}">
                <a16:creationId xmlns:a16="http://schemas.microsoft.com/office/drawing/2014/main" id="{14A30534-4B59-4AFF-84BC-890D0696B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6391275"/>
            <a:ext cx="1905000" cy="466725"/>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descr="https://latex.codecogs.com/gif.latex?%5Chuge%20%24%24%20%5Cprod_%7Bj%3Dk&amp;plus;1%7D%5E%7Bt%7D%7B%5Cfrac%7B%5Cpartial%7Bh%5E%7Bj%7D%7D%7D%7B%5Cpartial%7Bh%5E%7Bj-1%7D%7D%7D%7D%20%3D%20%5Cprod_%7Bj%3Dk&amp;plus;1%7D%5E%7Bt%7D%7Btanh%5E%7B%27%7D%7D%5Ccdot%20W_%7Bs%7D%20%24%24">
            <a:extLst>
              <a:ext uri="{FF2B5EF4-FFF2-40B4-BE49-F238E27FC236}">
                <a16:creationId xmlns:a16="http://schemas.microsoft.com/office/drawing/2014/main" id="{C7E76291-DE10-4B39-8BF6-C93AE7261D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 y="2925946"/>
            <a:ext cx="3333750" cy="807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F40FAE7-A576-4CDE-9940-FA718DC86713}"/>
              </a:ext>
            </a:extLst>
          </p:cNvPr>
          <p:cNvSpPr/>
          <p:nvPr/>
        </p:nvSpPr>
        <p:spPr>
          <a:xfrm>
            <a:off x="381000" y="4367201"/>
            <a:ext cx="3333750" cy="2585323"/>
          </a:xfrm>
          <a:prstGeom prst="rect">
            <a:avLst/>
          </a:prstGeom>
        </p:spPr>
        <p:txBody>
          <a:bodyPr wrap="square">
            <a:spAutoFit/>
          </a:bodyPr>
          <a:lstStyle/>
          <a:p>
            <a:r>
              <a:rPr lang="zh-CN" altLang="en-US" dirty="0">
                <a:solidFill>
                  <a:srgbClr val="24292E"/>
                </a:solidFill>
                <a:latin typeface="-apple-system"/>
              </a:rPr>
              <a:t>基于上式，会发现累乘会导致激活函数导数的累乘，如果取</a:t>
            </a:r>
            <a:r>
              <a:rPr lang="en-US" altLang="zh-CN" dirty="0">
                <a:solidFill>
                  <a:srgbClr val="24292E"/>
                </a:solidFill>
                <a:latin typeface="-apple-system"/>
              </a:rPr>
              <a:t>tanh</a:t>
            </a:r>
            <a:r>
              <a:rPr lang="zh-CN" altLang="en-US" dirty="0">
                <a:solidFill>
                  <a:srgbClr val="24292E"/>
                </a:solidFill>
                <a:latin typeface="-apple-system"/>
              </a:rPr>
              <a:t>或</a:t>
            </a:r>
            <a:r>
              <a:rPr lang="en-US" altLang="zh-CN" dirty="0">
                <a:solidFill>
                  <a:srgbClr val="24292E"/>
                </a:solidFill>
                <a:latin typeface="-apple-system"/>
              </a:rPr>
              <a:t>sigmoid</a:t>
            </a:r>
            <a:r>
              <a:rPr lang="zh-CN" altLang="en-US" dirty="0">
                <a:solidFill>
                  <a:srgbClr val="24292E"/>
                </a:solidFill>
                <a:latin typeface="-apple-system"/>
              </a:rPr>
              <a:t>函数作为激活函数的话，那么必然是一堆小数在做乘法，结果就是越乘越小。随着时间序列的不断深入，小数的累乘就会导致梯度越来越小直到接近于</a:t>
            </a:r>
            <a:r>
              <a:rPr lang="en-US" altLang="zh-CN" dirty="0">
                <a:solidFill>
                  <a:srgbClr val="24292E"/>
                </a:solidFill>
                <a:latin typeface="-apple-system"/>
              </a:rPr>
              <a:t>0</a:t>
            </a:r>
            <a:r>
              <a:rPr lang="zh-CN" altLang="en-US" dirty="0">
                <a:solidFill>
                  <a:srgbClr val="24292E"/>
                </a:solidFill>
                <a:latin typeface="-apple-system"/>
              </a:rPr>
              <a:t>，这就是“梯度消失“现象。</a:t>
            </a:r>
            <a:endParaRPr lang="en-US" dirty="0"/>
          </a:p>
        </p:txBody>
      </p:sp>
    </p:spTree>
    <p:extLst>
      <p:ext uri="{BB962C8B-B14F-4D97-AF65-F5344CB8AC3E}">
        <p14:creationId xmlns:p14="http://schemas.microsoft.com/office/powerpoint/2010/main" val="146656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lstStyle/>
          <a:p>
            <a:endParaRPr lang="en-US"/>
          </a:p>
        </p:txBody>
      </p:sp>
      <p:pic>
        <p:nvPicPr>
          <p:cNvPr id="3074" name="Picture 2" descr="https://miro.medium.com/max/1090/1*PYiQa_bNzM8ugYz_D1yvgw.png">
            <a:extLst>
              <a:ext uri="{FF2B5EF4-FFF2-40B4-BE49-F238E27FC236}">
                <a16:creationId xmlns:a16="http://schemas.microsoft.com/office/drawing/2014/main" id="{CC01C772-AE0D-42BF-8296-89ECDCDB6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49424"/>
            <a:ext cx="7162800" cy="1997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miro.medium.com/max/138/1*yQzlE7JseW32VVU-xlOUvQ.png">
            <a:extLst>
              <a:ext uri="{FF2B5EF4-FFF2-40B4-BE49-F238E27FC236}">
                <a16:creationId xmlns:a16="http://schemas.microsoft.com/office/drawing/2014/main" id="{84039213-C096-421B-910E-308D479CD7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1800" y="4953000"/>
            <a:ext cx="1314450" cy="1314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9713EE-6EC2-461D-A021-99034BD615F2}"/>
              </a:ext>
            </a:extLst>
          </p:cNvPr>
          <p:cNvSpPr/>
          <p:nvPr/>
        </p:nvSpPr>
        <p:spPr>
          <a:xfrm>
            <a:off x="695417" y="4800600"/>
            <a:ext cx="4572000" cy="1200329"/>
          </a:xfrm>
          <a:prstGeom prst="rect">
            <a:avLst/>
          </a:prstGeom>
        </p:spPr>
        <p:txBody>
          <a:bodyPr>
            <a:spAutoFit/>
          </a:bodyPr>
          <a:lstStyle/>
          <a:p>
            <a:r>
              <a:rPr lang="zh-CN" altLang="en-US" dirty="0">
                <a:solidFill>
                  <a:srgbClr val="1A1A1A"/>
                </a:solidFill>
                <a:latin typeface="-apple-system"/>
              </a:rPr>
              <a:t>因此，在</a:t>
            </a:r>
            <a:r>
              <a:rPr lang="en-US" altLang="zh-CN" dirty="0">
                <a:solidFill>
                  <a:srgbClr val="1A1A1A"/>
                </a:solidFill>
                <a:latin typeface="-apple-system"/>
              </a:rPr>
              <a:t>RNN</a:t>
            </a:r>
            <a:r>
              <a:rPr lang="zh-CN" altLang="en-US" dirty="0">
                <a:solidFill>
                  <a:srgbClr val="1A1A1A"/>
                </a:solidFill>
                <a:latin typeface="-apple-system"/>
              </a:rPr>
              <a:t>中，梯度小幅更新的网络层会停止学习，这些通常是较早的层。由于这些层不学习，</a:t>
            </a:r>
            <a:r>
              <a:rPr lang="en-US" altLang="zh-CN" dirty="0">
                <a:solidFill>
                  <a:srgbClr val="1A1A1A"/>
                </a:solidFill>
                <a:latin typeface="-apple-system"/>
              </a:rPr>
              <a:t>RNN</a:t>
            </a:r>
            <a:r>
              <a:rPr lang="zh-CN" altLang="en-US" dirty="0">
                <a:solidFill>
                  <a:srgbClr val="1A1A1A"/>
                </a:solidFill>
                <a:latin typeface="-apple-system"/>
              </a:rPr>
              <a:t>无法记住它在较长序列中学习到的内容，因此</a:t>
            </a:r>
            <a:r>
              <a:rPr lang="zh-CN" altLang="en-US" b="1" dirty="0">
                <a:solidFill>
                  <a:srgbClr val="1A1A1A"/>
                </a:solidFill>
                <a:latin typeface="-apple-system"/>
              </a:rPr>
              <a:t>它的记忆是短期的。</a:t>
            </a:r>
            <a:endParaRPr lang="en-US" dirty="0"/>
          </a:p>
        </p:txBody>
      </p:sp>
    </p:spTree>
    <p:extLst>
      <p:ext uri="{BB962C8B-B14F-4D97-AF65-F5344CB8AC3E}">
        <p14:creationId xmlns:p14="http://schemas.microsoft.com/office/powerpoint/2010/main" val="348747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zh-CN" altLang="en-US" b="1" dirty="0">
                <a:solidFill>
                  <a:srgbClr val="0000FF"/>
                </a:solidFill>
                <a:latin typeface="Calibri"/>
                <a:cs typeface="Calibri"/>
              </a:rPr>
              <a:t>解决短时记忆和梯度消失</a:t>
            </a:r>
            <a:br>
              <a:rPr lang="en-US" b="1" dirty="0">
                <a:solidFill>
                  <a:srgbClr val="0000FF"/>
                </a:solidFill>
                <a:latin typeface="Calibri"/>
                <a:cs typeface="Calibri"/>
              </a:rPr>
            </a:br>
            <a:r>
              <a:rPr lang="en-US" altLang="zh-CN" b="1" dirty="0">
                <a:solidFill>
                  <a:srgbClr val="0000FF"/>
                </a:solidFill>
                <a:latin typeface="Calibri"/>
                <a:cs typeface="Calibri"/>
              </a:rPr>
              <a:t>LSTM </a:t>
            </a:r>
            <a:r>
              <a:rPr lang="zh-CN" altLang="en-US" b="1" dirty="0">
                <a:solidFill>
                  <a:srgbClr val="0000FF"/>
                </a:solidFill>
                <a:latin typeface="Calibri"/>
                <a:cs typeface="Calibri"/>
              </a:rPr>
              <a:t>和</a:t>
            </a:r>
            <a:r>
              <a:rPr lang="en-US" altLang="zh-CN" b="1" dirty="0">
                <a:solidFill>
                  <a:srgbClr val="0000FF"/>
                </a:solidFill>
                <a:latin typeface="Calibri"/>
                <a:cs typeface="Calibri"/>
              </a:rPr>
              <a:t>GRU</a:t>
            </a:r>
            <a:br>
              <a:rPr lang="en-US" altLang="zh-CN" b="1" dirty="0">
                <a:solidFill>
                  <a:srgbClr val="0000FF"/>
                </a:solidFill>
                <a:latin typeface="Calibri"/>
                <a:cs typeface="Calibri"/>
              </a:rPr>
            </a:br>
            <a:endParaRPr lang="en-US" dirty="0"/>
          </a:p>
        </p:txBody>
      </p:sp>
      <p:sp>
        <p:nvSpPr>
          <p:cNvPr id="6" name="Content Placeholder 5">
            <a:extLst>
              <a:ext uri="{FF2B5EF4-FFF2-40B4-BE49-F238E27FC236}">
                <a16:creationId xmlns:a16="http://schemas.microsoft.com/office/drawing/2014/main" id="{7CE1B32B-3637-4043-A4D2-62D2B5C5A4E8}"/>
              </a:ext>
            </a:extLst>
          </p:cNvPr>
          <p:cNvSpPr>
            <a:spLocks noGrp="1"/>
          </p:cNvSpPr>
          <p:nvPr>
            <p:ph idx="1"/>
          </p:nvPr>
        </p:nvSpPr>
        <p:spPr/>
        <p:txBody>
          <a:bodyPr/>
          <a:lstStyle/>
          <a:p>
            <a:r>
              <a:rPr lang="en-US" dirty="0"/>
              <a:t>LSTM ’s and GRU’s were created as the solution to short-term memory. They have internal mechanisms called gates that can regulate the flow of information.</a:t>
            </a:r>
            <a:r>
              <a:rPr lang="zh-CN" altLang="en-US" dirty="0"/>
              <a:t> </a:t>
            </a:r>
            <a:endParaRPr lang="en-US" altLang="zh-CN" dirty="0"/>
          </a:p>
          <a:p>
            <a:endParaRPr lang="en-US" altLang="zh-CN" dirty="0"/>
          </a:p>
          <a:p>
            <a:r>
              <a:rPr lang="en-US" altLang="zh-CN" dirty="0"/>
              <a:t>LSTM</a:t>
            </a:r>
            <a:r>
              <a:rPr lang="zh-CN" altLang="en-US" dirty="0"/>
              <a:t>和</a:t>
            </a:r>
            <a:r>
              <a:rPr lang="en-US" altLang="zh-CN" dirty="0"/>
              <a:t>GRU</a:t>
            </a:r>
            <a:r>
              <a:rPr lang="zh-CN" altLang="en-US" dirty="0"/>
              <a:t>作为短期记忆的解决方案。它们具有称为闸门的内部机制，可以调节信息流。</a:t>
            </a:r>
            <a:endParaRPr lang="en-US" dirty="0"/>
          </a:p>
          <a:p>
            <a:endParaRPr lang="en-US" dirty="0"/>
          </a:p>
        </p:txBody>
      </p:sp>
    </p:spTree>
    <p:extLst>
      <p:ext uri="{BB962C8B-B14F-4D97-AF65-F5344CB8AC3E}">
        <p14:creationId xmlns:p14="http://schemas.microsoft.com/office/powerpoint/2010/main" val="1417778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54215</TotalTime>
  <Words>2332</Words>
  <Application>Microsoft Office PowerPoint</Application>
  <PresentationFormat>On-screen Show (4:3)</PresentationFormat>
  <Paragraphs>108</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-apple-system</vt:lpstr>
      <vt:lpstr>方正姚体</vt:lpstr>
      <vt:lpstr>medium-content-serif-font</vt:lpstr>
      <vt:lpstr>MS PGothic</vt:lpstr>
      <vt:lpstr>SimSun</vt:lpstr>
      <vt:lpstr>Arial</vt:lpstr>
      <vt:lpstr>Calibri</vt:lpstr>
      <vt:lpstr>Georgia</vt:lpstr>
      <vt:lpstr>Trebuchet MS</vt:lpstr>
      <vt:lpstr>Wingdings 2</vt:lpstr>
      <vt:lpstr>Urban</vt:lpstr>
      <vt:lpstr>Recurrent Neural Networks</vt:lpstr>
      <vt:lpstr>Coverage</vt:lpstr>
      <vt:lpstr>RNN Structure</vt:lpstr>
      <vt:lpstr>PowerPoint Presentation</vt:lpstr>
      <vt:lpstr>RNN Structure –  解决短时记忆和梯度消失 LSTM</vt:lpstr>
      <vt:lpstr>RNN Structure – 普通神经元的缺点</vt:lpstr>
      <vt:lpstr>RNN Structure – 普通神经元的缺点</vt:lpstr>
      <vt:lpstr>PowerPoint Presentation</vt:lpstr>
      <vt:lpstr>RNN Structure –  解决短时记忆和梯度消失 LSTM 和GRU </vt:lpstr>
      <vt:lpstr>RNN Structure –  解决短时记忆和梯度消失 LSTM 和GRU </vt:lpstr>
      <vt:lpstr>RNN Structure –  解决短时记忆和梯度消失 LSTM 和GRU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PowerPoint Presentation</vt:lpstr>
      <vt:lpstr>Attention Mechanism</vt:lpstr>
      <vt:lpstr>Attention Mechanism</vt:lpstr>
      <vt:lpstr>PowerPoint Presentation</vt:lpstr>
      <vt:lpstr>PowerPoint Presentation</vt:lpstr>
      <vt:lpstr>Attention Mechanism</vt:lpstr>
      <vt:lpstr>Attention Mechanism</vt:lpstr>
      <vt:lpstr>Attention Mechanism</vt:lpstr>
      <vt:lpstr>Attention Mechanism</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Research Overview</dc:title>
  <dc:creator>Joshi, Trupti</dc:creator>
  <cp:lastModifiedBy>Xu, Chunhui (MU-Student)</cp:lastModifiedBy>
  <cp:revision>826</cp:revision>
  <dcterms:created xsi:type="dcterms:W3CDTF">2006-08-16T00:00:00Z</dcterms:created>
  <dcterms:modified xsi:type="dcterms:W3CDTF">2019-11-04T00:27:21Z</dcterms:modified>
</cp:coreProperties>
</file>