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606" r:id="rId3"/>
    <p:sldId id="1608" r:id="rId5"/>
    <p:sldId id="1607" r:id="rId6"/>
    <p:sldId id="1609" r:id="rId7"/>
    <p:sldId id="1610" r:id="rId8"/>
    <p:sldId id="1611" r:id="rId9"/>
    <p:sldId id="80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g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27" autoAdjust="0"/>
    <p:restoredTop sz="90903" autoAdjust="0"/>
  </p:normalViewPr>
  <p:slideViewPr>
    <p:cSldViewPr>
      <p:cViewPr varScale="1">
        <p:scale>
          <a:sx n="90" d="100"/>
          <a:sy n="90" d="100"/>
        </p:scale>
        <p:origin x="98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D0B79-4F54-4C3A-9EC1-2CF37FF1D58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96A62-2ED8-4D44-B314-2969E43DBAC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认知科学是对人类心智的多学科的科学研究，涉及哲学、心理学、人工智能、神经科学、语言学、人类学和教育学等，是一个蓬勃发展的新兴研究领域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6A62-2ED8-4D44-B314-2969E43DBAC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认知科学是对人类心智的多学科的科学研究，涉及哲学、心理学、人工智能、神经科学、语言学、人类学和教育学等，是一个蓬勃发展的新兴研究领域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6A62-2ED8-4D44-B314-2969E43DBAC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认知科学是对人类心智的多学科的科学研究，涉及哲学、心理学、人工智能、神经科学、语言学、人类学和教育学等，是一个蓬勃发展的新兴研究领域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6A62-2ED8-4D44-B314-2969E43DBAC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认知科学是对人类心智的多学科的科学研究，涉及哲学、心理学、人工智能、神经科学、语言学、人类学和教育学等，是一个蓬勃发展的新兴研究领域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6A62-2ED8-4D44-B314-2969E43DBAC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认知科学是对人类心智的多学科的科学研究，涉及哲学、心理学、人工智能、神经科学、语言学、人类学和教育学等，是一个蓬勃发展的新兴研究领域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6A62-2ED8-4D44-B314-2969E43DBAC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认知科学是对人类心智的多学科的科学研究，涉及哲学、心理学、人工智能、神经科学、语言学、人类学和教育学等，是一个蓬勃发展的新兴研究领域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6A62-2ED8-4D44-B314-2969E43DBAC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6A62-2ED8-4D44-B314-2969E43DBAC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github.com/taizilongxu/interview_python" TargetMode="External"/><Relationship Id="rId1" Type="http://schemas.openxmlformats.org/officeDocument/2006/relationships/hyperlink" Target="https://baijiahao.baidu.com/s?id=1607651363840614527&amp;wfr=spider&amp;for=pc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838200"/>
            <a:ext cx="85344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x-none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作业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endParaRPr lang="en-GB" altLang="x-none" b="1" dirty="0">
              <a:solidFill>
                <a:srgbClr val="0000FF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286000"/>
            <a:ext cx="8229600" cy="4343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55905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495" indent="-247015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 panose="02040502050405020303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290" indent="-21971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830" indent="-20129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90015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09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55905">
              <a:lnSpc>
                <a:spcPct val="160000"/>
              </a:lnSpc>
              <a:spcAft>
                <a:spcPts val="600"/>
              </a:spcAft>
            </a:pPr>
            <a:r>
              <a:rPr lang="zh-CN" altLang="en-US" dirty="0"/>
              <a:t>线性变换</a:t>
            </a:r>
            <a:r>
              <a:rPr lang="en-US" altLang="zh-CN" dirty="0"/>
              <a:t>f, Additivity</a:t>
            </a:r>
            <a:r>
              <a:rPr lang="zh-CN" altLang="en-US" dirty="0"/>
              <a:t>：</a:t>
            </a:r>
            <a:r>
              <a:rPr lang="en-US" altLang="zh-CN" dirty="0"/>
              <a:t>f(V+U)=f(v)+f(u); homogeneity f(</a:t>
            </a:r>
            <a:r>
              <a:rPr lang="en-US" altLang="zh-CN" dirty="0" err="1"/>
              <a:t>aV</a:t>
            </a:r>
            <a:r>
              <a:rPr lang="en-US" altLang="zh-CN" dirty="0"/>
              <a:t>)=</a:t>
            </a:r>
            <a:r>
              <a:rPr lang="en-US" altLang="zh-CN" dirty="0" err="1"/>
              <a:t>af</a:t>
            </a:r>
            <a:r>
              <a:rPr lang="en-US" altLang="zh-CN" dirty="0"/>
              <a:t>(V)</a:t>
            </a:r>
            <a:endParaRPr lang="en-US" altLang="zh-CN" dirty="0"/>
          </a:p>
          <a:p>
            <a:pPr indent="255905">
              <a:lnSpc>
                <a:spcPct val="160000"/>
              </a:lnSpc>
              <a:spcAft>
                <a:spcPts val="600"/>
              </a:spcAft>
            </a:pPr>
            <a:r>
              <a:rPr lang="zh-CN" altLang="en-US" dirty="0"/>
              <a:t>证明变</a:t>
            </a: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）</a:t>
            </a:r>
            <a:r>
              <a:rPr lang="en-US" altLang="zh-CN" dirty="0"/>
              <a:t>= AX +b </a:t>
            </a:r>
            <a:r>
              <a:rPr lang="zh-CN" altLang="en-US" dirty="0"/>
              <a:t>不是线性变换</a:t>
            </a:r>
            <a:endParaRPr lang="en-US" altLang="zh-CN" dirty="0"/>
          </a:p>
          <a:p>
            <a:pPr indent="255905">
              <a:lnSpc>
                <a:spcPct val="160000"/>
              </a:lnSpc>
              <a:spcAft>
                <a:spcPts val="600"/>
              </a:spcAft>
            </a:pPr>
            <a:r>
              <a:rPr lang="en-US" altLang="zh-CN" dirty="0"/>
              <a:t>f(X+Y)= A(X+Y) + b  </a:t>
            </a:r>
            <a:r>
              <a:rPr lang="zh-CN" altLang="en-US" dirty="0"/>
              <a:t>不等 </a:t>
            </a: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）</a:t>
            </a:r>
            <a:r>
              <a:rPr lang="en-US" altLang="zh-CN" dirty="0"/>
              <a:t>+  f(Y)   </a:t>
            </a:r>
            <a:endParaRPr lang="en-US" altLang="zh-CN" dirty="0"/>
          </a:p>
          <a:p>
            <a:pPr indent="255905">
              <a:lnSpc>
                <a:spcPct val="160000"/>
              </a:lnSpc>
              <a:spcAft>
                <a:spcPts val="600"/>
              </a:spcAft>
            </a:pPr>
            <a:r>
              <a:rPr lang="en-US" altLang="zh-CN" dirty="0"/>
              <a:t> </a:t>
            </a:r>
            <a:r>
              <a:rPr lang="zh-CN" altLang="en-US" dirty="0"/>
              <a:t>不符合可加性，称为仿射变换</a:t>
            </a:r>
            <a:endParaRPr lang="en-US" altLang="zh-CN" dirty="0"/>
          </a:p>
          <a:p>
            <a:pPr indent="255905">
              <a:lnSpc>
                <a:spcPct val="160000"/>
              </a:lnSpc>
              <a:spcAft>
                <a:spcPts val="600"/>
              </a:spcAft>
            </a:pPr>
            <a:r>
              <a:rPr lang="zh-CN" altLang="en-US" dirty="0"/>
              <a:t>通过把</a:t>
            </a:r>
            <a:r>
              <a:rPr lang="en-US" altLang="zh-CN" dirty="0"/>
              <a:t>b</a:t>
            </a:r>
            <a:r>
              <a:rPr lang="zh-CN" altLang="en-US" dirty="0"/>
              <a:t>加到</a:t>
            </a:r>
            <a:r>
              <a:rPr lang="en-US" altLang="zh-CN" dirty="0"/>
              <a:t>A</a:t>
            </a:r>
            <a:r>
              <a:rPr lang="zh-CN" altLang="en-US" dirty="0"/>
              <a:t>的最后一列，</a:t>
            </a:r>
            <a:r>
              <a:rPr lang="en-US" altLang="zh-CN" dirty="0"/>
              <a:t>X</a:t>
            </a:r>
            <a:r>
              <a:rPr lang="zh-CN" altLang="en-US" dirty="0"/>
              <a:t>向量增加一维，是常数</a:t>
            </a:r>
            <a:r>
              <a:rPr lang="en-US" altLang="zh-CN" dirty="0"/>
              <a:t>1</a:t>
            </a:r>
            <a:r>
              <a:rPr lang="zh-CN" altLang="en-US" dirty="0"/>
              <a:t>，新的变换是线性变换。</a:t>
            </a:r>
            <a:endParaRPr lang="en-US" altLang="zh-CN" dirty="0"/>
          </a:p>
          <a:p>
            <a:pPr indent="255905">
              <a:lnSpc>
                <a:spcPct val="160000"/>
              </a:lnSpc>
              <a:spcAft>
                <a:spcPts val="600"/>
              </a:spcAft>
            </a:pPr>
            <a:endParaRPr lang="en-US" altLang="zh-CN" dirty="0"/>
          </a:p>
          <a:p>
            <a:pPr indent="255905">
              <a:lnSpc>
                <a:spcPct val="160000"/>
              </a:lnSpc>
              <a:spcAft>
                <a:spcPts val="600"/>
              </a:spcAft>
            </a:pP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838200"/>
            <a:ext cx="85344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x-none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作业</a:t>
            </a:r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zh-CN" altLang="en-US" b="1" dirty="0">
                <a:solidFill>
                  <a:srgbClr val="0000FF"/>
                </a:solidFill>
              </a:rPr>
              <a:t>：本征变换</a:t>
            </a:r>
            <a:endParaRPr lang="en-GB" altLang="x-none" b="1" dirty="0">
              <a:solidFill>
                <a:srgbClr val="0000FF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286000"/>
            <a:ext cx="8229600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5905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495" indent="-247015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 panose="02040502050405020303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290" indent="-21971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830" indent="-20129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90015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09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55905">
              <a:lnSpc>
                <a:spcPct val="160000"/>
              </a:lnSpc>
              <a:spcAft>
                <a:spcPts val="600"/>
              </a:spcAft>
            </a:pPr>
            <a:r>
              <a:rPr lang="zh-CN" altLang="en-US" dirty="0"/>
              <a:t>给定变换矩阵 </a:t>
            </a:r>
            <a:r>
              <a:rPr lang="en-US" altLang="zh-CN" dirty="0"/>
              <a:t>A=[[1.5 , 0.5], [0.5, 1.5]]</a:t>
            </a:r>
            <a:endParaRPr lang="en-US" altLang="zh-CN" dirty="0"/>
          </a:p>
          <a:p>
            <a:pPr indent="255905">
              <a:lnSpc>
                <a:spcPct val="160000"/>
              </a:lnSpc>
              <a:spcAft>
                <a:spcPts val="600"/>
              </a:spcAft>
            </a:pPr>
            <a:r>
              <a:rPr lang="zh-CN" altLang="en-US" dirty="0"/>
              <a:t>通过作图，证明单位向量集合的</a:t>
            </a:r>
            <a:r>
              <a:rPr lang="en-US" altLang="zh-CN" dirty="0"/>
              <a:t>A</a:t>
            </a:r>
            <a:r>
              <a:rPr lang="zh-CN" altLang="en-US" dirty="0"/>
              <a:t>变换，是</a:t>
            </a:r>
            <a:r>
              <a:rPr lang="en-US" altLang="zh-CN" dirty="0"/>
              <a:t>A</a:t>
            </a:r>
            <a:r>
              <a:rPr lang="zh-CN" altLang="en-US" dirty="0"/>
              <a:t>的本征向量为轴的椭圆</a:t>
            </a:r>
            <a:endParaRPr lang="en-US" altLang="zh-CN" dirty="0"/>
          </a:p>
          <a:p>
            <a:pPr indent="255905">
              <a:lnSpc>
                <a:spcPct val="160000"/>
              </a:lnSpc>
              <a:spcAft>
                <a:spcPts val="600"/>
              </a:spcAft>
            </a:pPr>
            <a:r>
              <a:rPr lang="zh-CN" altLang="en-US" dirty="0"/>
              <a:t>给定</a:t>
            </a:r>
            <a:r>
              <a:rPr lang="en-US" altLang="zh-CN" dirty="0"/>
              <a:t>A</a:t>
            </a:r>
            <a:r>
              <a:rPr lang="zh-CN" altLang="en-US" dirty="0"/>
              <a:t>的本征变换为</a:t>
            </a:r>
            <a:r>
              <a:rPr lang="en-US" altLang="zh-CN" dirty="0"/>
              <a:t>UDV</a:t>
            </a:r>
            <a:r>
              <a:rPr lang="zh-CN" altLang="en-US" dirty="0"/>
              <a:t>，画出</a:t>
            </a:r>
            <a:r>
              <a:rPr lang="en-US" altLang="zh-CN" dirty="0" err="1"/>
              <a:t>xy</a:t>
            </a:r>
            <a:r>
              <a:rPr lang="zh-CN" altLang="en-US" dirty="0"/>
              <a:t>平面中由点（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0), (0,1),(1,1),(1,0)</a:t>
            </a:r>
            <a:r>
              <a:rPr lang="zh-CN" altLang="en-US" dirty="0"/>
              <a:t>形成的正方形内的点的集合，依次经过</a:t>
            </a:r>
            <a:r>
              <a:rPr lang="en-US" altLang="zh-CN" dirty="0"/>
              <a:t>V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U</a:t>
            </a:r>
            <a:r>
              <a:rPr lang="zh-CN" altLang="en-US" dirty="0"/>
              <a:t>变换后的区域。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838200"/>
            <a:ext cx="85344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x-none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作业</a:t>
            </a:r>
            <a:r>
              <a:rPr lang="en-US" altLang="zh-CN" b="1" dirty="0">
                <a:solidFill>
                  <a:srgbClr val="0000FF"/>
                </a:solidFill>
              </a:rPr>
              <a:t>3</a:t>
            </a:r>
            <a:r>
              <a:rPr lang="zh-CN" altLang="en-US" b="1" dirty="0">
                <a:solidFill>
                  <a:srgbClr val="0000FF"/>
                </a:solidFill>
              </a:rPr>
              <a:t>：条件几率</a:t>
            </a:r>
            <a:endParaRPr lang="en-GB" altLang="x-none" b="1" dirty="0">
              <a:solidFill>
                <a:srgbClr val="0000FF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286000"/>
            <a:ext cx="8229600" cy="43434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55905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495" indent="-247015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 panose="02040502050405020303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290" indent="-21971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830" indent="-20129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90015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09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55905">
              <a:lnSpc>
                <a:spcPct val="160000"/>
              </a:lnSpc>
              <a:spcAft>
                <a:spcPts val="600"/>
              </a:spcAft>
            </a:pPr>
            <a:r>
              <a:rPr lang="zh-CN" altLang="en-US" dirty="0"/>
              <a:t>在已知</a:t>
            </a:r>
            <a:r>
              <a:rPr lang="en-US" altLang="zh-CN" dirty="0"/>
              <a:t>B</a:t>
            </a:r>
            <a:r>
              <a:rPr lang="zh-CN" altLang="en-US" dirty="0"/>
              <a:t>事件发生条件下，</a:t>
            </a:r>
            <a:r>
              <a:rPr lang="en-US" altLang="zh-CN" dirty="0"/>
              <a:t>A</a:t>
            </a:r>
            <a:r>
              <a:rPr lang="zh-CN" altLang="en-US" dirty="0"/>
              <a:t>事件发生的几率 </a:t>
            </a:r>
            <a:endParaRPr lang="en-US" altLang="zh-CN" dirty="0"/>
          </a:p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en-US" altLang="zh-CN" dirty="0"/>
              <a:t> P</a:t>
            </a:r>
            <a:r>
              <a:rPr lang="zh-CN" altLang="en-US" dirty="0"/>
              <a:t>（</a:t>
            </a:r>
            <a:r>
              <a:rPr lang="en-US" altLang="zh-CN" dirty="0"/>
              <a:t>A|B</a:t>
            </a:r>
            <a:r>
              <a:rPr lang="zh-CN" altLang="en-US" dirty="0"/>
              <a:t>）</a:t>
            </a:r>
            <a:endParaRPr lang="en-US" altLang="zh-CN" dirty="0"/>
          </a:p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同时发生的机率为</a:t>
            </a:r>
            <a:r>
              <a:rPr lang="en-US" altLang="zh-CN" dirty="0"/>
              <a:t>P</a:t>
            </a:r>
            <a:r>
              <a:rPr lang="zh-CN" altLang="en-US" dirty="0"/>
              <a:t>（</a:t>
            </a:r>
            <a:r>
              <a:rPr lang="en-US" altLang="zh-CN" dirty="0"/>
              <a:t>AB</a:t>
            </a:r>
            <a:r>
              <a:rPr lang="zh-CN" altLang="en-US" dirty="0"/>
              <a:t>）</a:t>
            </a:r>
            <a:r>
              <a:rPr lang="en-US" altLang="zh-CN" dirty="0"/>
              <a:t>=P(A|B)P(B)</a:t>
            </a:r>
            <a:endParaRPr lang="en-US" altLang="zh-CN" dirty="0"/>
          </a:p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endParaRPr lang="en-US" altLang="zh-CN" dirty="0"/>
          </a:p>
          <a:p>
            <a:pPr indent="255905">
              <a:lnSpc>
                <a:spcPct val="160000"/>
              </a:lnSpc>
              <a:spcAft>
                <a:spcPts val="600"/>
              </a:spcAft>
            </a:pPr>
            <a:r>
              <a:rPr lang="zh-CN" altLang="en-US" dirty="0"/>
              <a:t>如果 北京下雨和不下雨的概率分别为</a:t>
            </a:r>
            <a:r>
              <a:rPr lang="en-US" altLang="zh-CN" dirty="0"/>
              <a:t>0.4 </a:t>
            </a:r>
            <a:r>
              <a:rPr lang="zh-CN" altLang="en-US" dirty="0"/>
              <a:t>和</a:t>
            </a:r>
            <a:r>
              <a:rPr lang="en-US" altLang="zh-CN" dirty="0"/>
              <a:t>0.6</a:t>
            </a:r>
            <a:r>
              <a:rPr lang="zh-CN" altLang="en-US" dirty="0"/>
              <a:t>，两种情况下跳舞与不跳舞的条件几率分别为</a:t>
            </a:r>
            <a:r>
              <a:rPr lang="en-US" altLang="zh-CN" dirty="0"/>
              <a:t>0.5 </a:t>
            </a:r>
            <a:r>
              <a:rPr lang="zh-CN" altLang="en-US" dirty="0"/>
              <a:t>和</a:t>
            </a:r>
            <a:r>
              <a:rPr lang="en-US" altLang="zh-CN" dirty="0"/>
              <a:t>0.9</a:t>
            </a:r>
            <a:r>
              <a:rPr lang="zh-CN" altLang="en-US" dirty="0"/>
              <a:t>，则大妈下雨跳舞几率 </a:t>
            </a:r>
            <a:r>
              <a:rPr lang="en-US" altLang="zh-CN" dirty="0"/>
              <a:t>= 0.4</a:t>
            </a:r>
            <a:r>
              <a:rPr lang="zh-CN" altLang="en-US" dirty="0"/>
              <a:t>*</a:t>
            </a:r>
            <a:r>
              <a:rPr lang="en-US" altLang="zh-CN" dirty="0"/>
              <a:t>0.5, </a:t>
            </a:r>
            <a:r>
              <a:rPr lang="zh-CN" altLang="en-US" dirty="0"/>
              <a:t>求</a:t>
            </a:r>
            <a:endParaRPr lang="en-US" altLang="zh-CN" dirty="0"/>
          </a:p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en-US" altLang="zh-CN" dirty="0"/>
              <a:t>   - </a:t>
            </a:r>
            <a:r>
              <a:rPr lang="zh-CN" altLang="en-US" dirty="0"/>
              <a:t>大妈跳舞下雨与不下雨都跳舞的几率</a:t>
            </a:r>
            <a:endParaRPr lang="en-US" altLang="zh-CN" dirty="0"/>
          </a:p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en-US" altLang="zh-CN" dirty="0"/>
              <a:t>   - </a:t>
            </a:r>
            <a:r>
              <a:rPr lang="zh-CN" altLang="en-US" dirty="0"/>
              <a:t>大妈跳舞时天下雨的条件几率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838200"/>
            <a:ext cx="85344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x-none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作业</a:t>
            </a:r>
            <a:r>
              <a:rPr lang="en-US" altLang="zh-CN" b="1" dirty="0">
                <a:solidFill>
                  <a:srgbClr val="0000FF"/>
                </a:solidFill>
              </a:rPr>
              <a:t>4</a:t>
            </a:r>
            <a:r>
              <a:rPr lang="zh-CN" altLang="en-US" b="1" dirty="0">
                <a:solidFill>
                  <a:srgbClr val="0000FF"/>
                </a:solidFill>
              </a:rPr>
              <a:t>：熵</a:t>
            </a:r>
            <a:r>
              <a:rPr lang="en-US" altLang="zh-CN" b="1" dirty="0">
                <a:solidFill>
                  <a:srgbClr val="0000FF"/>
                </a:solidFill>
              </a:rPr>
              <a:t>entropy</a:t>
            </a:r>
            <a:endParaRPr lang="en-GB" altLang="x-none" b="1" dirty="0">
              <a:solidFill>
                <a:srgbClr val="0000FF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286000"/>
            <a:ext cx="8229600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5905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495" indent="-247015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 panose="02040502050405020303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290" indent="-21971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830" indent="-20129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90015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09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55905">
              <a:lnSpc>
                <a:spcPct val="160000"/>
              </a:lnSpc>
              <a:spcAft>
                <a:spcPts val="600"/>
              </a:spcAft>
            </a:pPr>
            <a:r>
              <a:rPr lang="en-US" altLang="zh-CN" dirty="0"/>
              <a:t>H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）</a:t>
            </a:r>
            <a:r>
              <a:rPr lang="en-US" altLang="zh-CN" dirty="0"/>
              <a:t> = E[-log2(P(X</a:t>
            </a:r>
            <a:r>
              <a:rPr lang="zh-CN" altLang="en-US" dirty="0"/>
              <a:t>）</a:t>
            </a:r>
            <a:r>
              <a:rPr lang="en-US" altLang="zh-CN" dirty="0"/>
              <a:t>)]  = sum(P(X</a:t>
            </a:r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zh-CN" altLang="en-US" dirty="0"/>
              <a:t>））*</a:t>
            </a:r>
            <a:r>
              <a:rPr lang="en-US" altLang="zh-CN" dirty="0"/>
              <a:t>log2</a:t>
            </a:r>
            <a:r>
              <a:rPr lang="zh-CN" altLang="en-US" dirty="0"/>
              <a:t>（</a:t>
            </a:r>
            <a:r>
              <a:rPr lang="en-US" altLang="zh-CN" dirty="0"/>
              <a:t> P(X</a:t>
            </a:r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zh-CN" altLang="en-US" dirty="0"/>
              <a:t>））））</a:t>
            </a:r>
            <a:endParaRPr lang="en-US" altLang="zh-CN" dirty="0"/>
          </a:p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zh-CN" altLang="en-US" dirty="0"/>
              <a:t>以两位</a:t>
            </a:r>
            <a:r>
              <a:rPr lang="en-US" altLang="zh-CN" dirty="0"/>
              <a:t>bit</a:t>
            </a:r>
            <a:r>
              <a:rPr lang="zh-CN" altLang="en-US" dirty="0"/>
              <a:t>编码为例，说明每个编码的几率</a:t>
            </a:r>
            <a:endParaRPr lang="en-US" altLang="zh-CN" dirty="0"/>
          </a:p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zh-CN" altLang="en-US" dirty="0"/>
              <a:t>证明 熵为编码的长度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838200"/>
            <a:ext cx="85344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x-none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作业</a:t>
            </a:r>
            <a:r>
              <a:rPr lang="en-US" altLang="zh-CN" b="1" dirty="0">
                <a:solidFill>
                  <a:srgbClr val="0000FF"/>
                </a:solidFill>
              </a:rPr>
              <a:t>5</a:t>
            </a:r>
            <a:r>
              <a:rPr lang="zh-CN" altLang="en-US" b="1" dirty="0">
                <a:solidFill>
                  <a:srgbClr val="0000FF"/>
                </a:solidFill>
              </a:rPr>
              <a:t>：</a:t>
            </a:r>
            <a:r>
              <a:rPr lang="en-US" altLang="zh-CN" b="1" dirty="0">
                <a:solidFill>
                  <a:srgbClr val="0000FF"/>
                </a:solidFill>
              </a:rPr>
              <a:t>PYTHON</a:t>
            </a:r>
            <a:r>
              <a:rPr lang="zh-CN" altLang="en-US" b="1" dirty="0">
                <a:solidFill>
                  <a:srgbClr val="0000FF"/>
                </a:solidFill>
              </a:rPr>
              <a:t>面试题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286000"/>
            <a:ext cx="8229600" cy="43434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55905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495" indent="-247015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 panose="02040502050405020303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290" indent="-21971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830" indent="-20129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90015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09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en-US" altLang="zh-CN" dirty="0">
                <a:hlinkClick r:id="rId1"/>
              </a:rPr>
              <a:t>1</a:t>
            </a:r>
            <a:r>
              <a:rPr lang="zh-CN" altLang="en-US" dirty="0">
                <a:hlinkClick r:id="rId1"/>
              </a:rPr>
              <a:t>）</a:t>
            </a:r>
            <a:r>
              <a:rPr lang="en-US" altLang="zh-CN" dirty="0">
                <a:hlinkClick r:id="rId1"/>
              </a:rPr>
              <a:t>https://baijiahao.baidu.com/s?id=1607651363840614527&amp;wfr=spider&amp;for=pc</a:t>
            </a:r>
            <a:endParaRPr lang="en-US" altLang="zh-CN" dirty="0"/>
          </a:p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zh-CN" altLang="en-US" b="1" dirty="0"/>
              <a:t>最常见的 </a:t>
            </a:r>
            <a:r>
              <a:rPr lang="en-US" altLang="zh-CN" b="1" dirty="0"/>
              <a:t>35 </a:t>
            </a:r>
            <a:r>
              <a:rPr lang="zh-CN" altLang="en-US" b="1" dirty="0"/>
              <a:t>个 </a:t>
            </a:r>
            <a:r>
              <a:rPr lang="en-US" altLang="zh-CN" b="1" dirty="0"/>
              <a:t>Python </a:t>
            </a:r>
            <a:r>
              <a:rPr lang="zh-CN" altLang="en-US" b="1" dirty="0"/>
              <a:t>面试题及答案，测试一下自己能做对多少？</a:t>
            </a:r>
            <a:endParaRPr lang="en-US" altLang="zh-CN" b="1" dirty="0"/>
          </a:p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en-US" altLang="zh-CN" b="1" dirty="0">
                <a:hlinkClick r:id="rId2"/>
              </a:rPr>
              <a:t>https://github.com/taizilongxu/interview_python</a:t>
            </a:r>
            <a:endParaRPr lang="en-US" altLang="zh-CN" b="1" dirty="0"/>
          </a:p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zh-CN" altLang="en-US" dirty="0"/>
              <a:t>做一下语言特性和编程题，看一下能对多少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838200"/>
            <a:ext cx="8534400" cy="1066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x-none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作业</a:t>
            </a:r>
            <a:r>
              <a:rPr lang="en-US" altLang="zh-CN" b="1" dirty="0">
                <a:solidFill>
                  <a:srgbClr val="0000FF"/>
                </a:solidFill>
              </a:rPr>
              <a:t>6</a:t>
            </a:r>
            <a:r>
              <a:rPr lang="zh-CN" altLang="en-US" b="1" dirty="0">
                <a:solidFill>
                  <a:srgbClr val="0000FF"/>
                </a:solidFill>
              </a:rPr>
              <a:t>：开放题</a:t>
            </a:r>
            <a:endParaRPr lang="en-GB" altLang="x-none" b="1" dirty="0">
              <a:solidFill>
                <a:srgbClr val="0000FF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2286000"/>
            <a:ext cx="8229600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5905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495" indent="-247015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 panose="02040502050405020303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290" indent="-21971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830" indent="-201295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90015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09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 panose="02040502050405020303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zh-CN" altLang="en-US" dirty="0"/>
              <a:t>请给出一个你喜欢的网上关于线性代数、</a:t>
            </a:r>
            <a:r>
              <a:rPr lang="en-US" altLang="zh-CN" dirty="0"/>
              <a:t>python</a:t>
            </a:r>
            <a:r>
              <a:rPr lang="zh-CN" altLang="en-US" dirty="0"/>
              <a:t>和</a:t>
            </a:r>
            <a:r>
              <a:rPr lang="en-US" altLang="zh-CN" dirty="0"/>
              <a:t>deep learning</a:t>
            </a:r>
            <a:r>
              <a:rPr lang="zh-CN" altLang="en-US" dirty="0"/>
              <a:t>考题网址</a:t>
            </a:r>
            <a:endParaRPr lang="en-US" altLang="zh-CN" dirty="0"/>
          </a:p>
          <a:p>
            <a:pPr indent="0">
              <a:lnSpc>
                <a:spcPct val="160000"/>
              </a:lnSpc>
              <a:spcAft>
                <a:spcPts val="600"/>
              </a:spcAft>
              <a:buNone/>
            </a:pPr>
            <a:r>
              <a:rPr lang="zh-CN" altLang="en-US" dirty="0"/>
              <a:t>说明你使用该考题时的成绩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399" y="1295400"/>
            <a:ext cx="7529513" cy="777875"/>
          </a:xfrm>
        </p:spPr>
        <p:txBody>
          <a:bodyPr/>
          <a:lstStyle/>
          <a:p>
            <a:pPr algn="ctr"/>
            <a:r>
              <a:rPr lang="en-US" altLang="x-none" sz="4400" b="1" dirty="0">
                <a:solidFill>
                  <a:srgbClr val="0000FF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Acknowledgments</a:t>
            </a:r>
            <a:endParaRPr lang="en-US" altLang="x-none" b="1" dirty="0">
              <a:solidFill>
                <a:srgbClr val="0000FF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7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906" y="2286000"/>
            <a:ext cx="8064500" cy="3276600"/>
          </a:xfrm>
          <a:noFill/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Font typeface="Monotype Sorts" charset="2"/>
              <a:buNone/>
            </a:pPr>
            <a:r>
              <a:rPr lang="en-US" altLang="x-none" sz="3200" dirty="0"/>
              <a:t>  This file is for the educational purpose only. Some materials (including pictures and text) were taken from the Internet at the public domain.</a:t>
            </a:r>
            <a:endParaRPr lang="en-US" altLang="x-none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1004</Words>
  <Application>WPS 演示</Application>
  <PresentationFormat>全屏显示(4:3)</PresentationFormat>
  <Paragraphs>48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Georgia</vt:lpstr>
      <vt:lpstr>Wingdings 2</vt:lpstr>
      <vt:lpstr>Calibri</vt:lpstr>
      <vt:lpstr>Monotype Sorts</vt:lpstr>
      <vt:lpstr>Wingdings</vt:lpstr>
      <vt:lpstr>Trebuchet MS</vt:lpstr>
      <vt:lpstr>方正姚体</vt:lpstr>
      <vt:lpstr>Segoe Print</vt:lpstr>
      <vt:lpstr>微软雅黑</vt:lpstr>
      <vt:lpstr>Arial Unicode MS</vt:lpstr>
      <vt:lpstr>Urban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Acknowledgments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Informatics Research Overview</dc:title>
  <dc:creator>Joshi, Trupti</dc:creator>
  <cp:lastModifiedBy>38434</cp:lastModifiedBy>
  <cp:revision>1111</cp:revision>
  <dcterms:created xsi:type="dcterms:W3CDTF">2006-08-16T00:00:00Z</dcterms:created>
  <dcterms:modified xsi:type="dcterms:W3CDTF">2019-10-28T08:42:21Z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