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ECBD-D01A-BB4C-9A76-254B5CACBF4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B7CC-F4B4-B44F-B8FD-CBAE178E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0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ECBD-D01A-BB4C-9A76-254B5CACBF4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B7CC-F4B4-B44F-B8FD-CBAE178E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ECBD-D01A-BB4C-9A76-254B5CACBF4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B7CC-F4B4-B44F-B8FD-CBAE178E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ECBD-D01A-BB4C-9A76-254B5CACBF4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B7CC-F4B4-B44F-B8FD-CBAE178E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2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ECBD-D01A-BB4C-9A76-254B5CACBF4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B7CC-F4B4-B44F-B8FD-CBAE178E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0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ECBD-D01A-BB4C-9A76-254B5CACBF4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B7CC-F4B4-B44F-B8FD-CBAE178E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4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ECBD-D01A-BB4C-9A76-254B5CACBF4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B7CC-F4B4-B44F-B8FD-CBAE178E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6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ECBD-D01A-BB4C-9A76-254B5CACBF4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B7CC-F4B4-B44F-B8FD-CBAE178E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3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ECBD-D01A-BB4C-9A76-254B5CACBF4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B7CC-F4B4-B44F-B8FD-CBAE178E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ECBD-D01A-BB4C-9A76-254B5CACBF4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B7CC-F4B4-B44F-B8FD-CBAE178E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4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ECBD-D01A-BB4C-9A76-254B5CACBF4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B7CC-F4B4-B44F-B8FD-CBAE178E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4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AECBD-D01A-BB4C-9A76-254B5CACBF4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B7CC-F4B4-B44F-B8FD-CBAE178E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Lingtao 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39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Series </a:t>
            </a:r>
            <a:r>
              <a:rPr lang="zh-CN" altLang="en-US" b="1" dirty="0"/>
              <a:t>可以自定义</a:t>
            </a:r>
            <a:r>
              <a:rPr lang="zh-CN" altLang="en-US" b="1" dirty="0" smtClean="0"/>
              <a:t>索引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3978"/>
            <a:ext cx="10515600" cy="39946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11458" y="4001294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u="none" strike="noStrike" dirty="0" smtClean="0">
                <a:solidFill>
                  <a:srgbClr val="333333"/>
                </a:solidFill>
                <a:effectLst/>
                <a:latin typeface="Verdana" charset="0"/>
              </a:rPr>
              <a:t>根据索引查看：</a:t>
            </a:r>
            <a:endParaRPr lang="en-US" altLang="zh-CN" b="1" i="0" u="none" strike="noStrike" dirty="0" smtClean="0">
              <a:solidFill>
                <a:srgbClr val="333333"/>
              </a:solidFill>
              <a:effectLst/>
              <a:latin typeface="Verdana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458" y="4853217"/>
            <a:ext cx="31623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5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DataFrame</a:t>
            </a:r>
            <a:r>
              <a:rPr lang="zh-CN" altLang="en-US" dirty="0" smtClean="0"/>
              <a:t>定义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en-US" altLang="zh-CN" dirty="0"/>
              <a:t> </a:t>
            </a:r>
            <a:r>
              <a:rPr lang="zh-CN" altLang="en-US" dirty="0"/>
              <a:t>是一种二维的数据结构，非常接近于电子表格或者类似 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数据库的</a:t>
            </a:r>
            <a:r>
              <a:rPr lang="zh-CN" altLang="en-US" dirty="0" smtClean="0"/>
              <a:t>形式。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3" y="2933700"/>
            <a:ext cx="114427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1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DataFrame</a:t>
            </a:r>
            <a:r>
              <a:rPr lang="zh-CN" altLang="en-US" dirty="0" smtClean="0"/>
              <a:t>定义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通过传递带有日期时间索引和带标签列的</a:t>
            </a:r>
            <a:r>
              <a:rPr lang="en-US" altLang="zh-CN" dirty="0" err="1"/>
              <a:t>NumPy</a:t>
            </a:r>
            <a:r>
              <a:rPr lang="zh-CN" altLang="en-US" dirty="0"/>
              <a:t>数组来创建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37" y="2928144"/>
            <a:ext cx="10179796" cy="290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1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DataFrame</a:t>
            </a:r>
            <a:r>
              <a:rPr lang="zh-CN" altLang="en-US" b="1" dirty="0" smtClean="0"/>
              <a:t>自定义索引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5119"/>
            <a:ext cx="10515600" cy="333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3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</a:t>
            </a:r>
            <a:r>
              <a:rPr lang="en-US" altLang="zh-CN" dirty="0" err="1"/>
              <a:t>DataFrame</a:t>
            </a:r>
            <a:r>
              <a:rPr lang="zh-CN" altLang="en-US" dirty="0"/>
              <a:t>顶部和尾部的数据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df</a:t>
            </a:r>
            <a:r>
              <a:rPr lang="en-US" dirty="0" err="1"/>
              <a:t>.</a:t>
            </a:r>
            <a:r>
              <a:rPr lang="en-US" dirty="0" err="1" smtClean="0"/>
              <a:t>head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df</a:t>
            </a:r>
            <a:r>
              <a:rPr lang="en-US" dirty="0" err="1"/>
              <a:t>.</a:t>
            </a:r>
            <a:r>
              <a:rPr lang="en-US" dirty="0" err="1" smtClean="0"/>
              <a:t>tail</a:t>
            </a:r>
            <a:r>
              <a:rPr lang="en-US" dirty="0"/>
              <a:t>(3</a:t>
            </a:r>
            <a:r>
              <a:rPr lang="en-US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 设置行数</a:t>
            </a:r>
            <a:endParaRPr lang="en-US" altLang="zh-CN" dirty="0" smtClean="0"/>
          </a:p>
          <a:p>
            <a:r>
              <a:rPr lang="en-US" dirty="0" err="1" smtClean="0"/>
              <a:t>df</a:t>
            </a:r>
            <a:r>
              <a:rPr lang="en-US" dirty="0" err="1"/>
              <a:t>.</a:t>
            </a:r>
            <a:r>
              <a:rPr lang="en-US" dirty="0" err="1" smtClean="0"/>
              <a:t>describe</a:t>
            </a:r>
            <a:r>
              <a:rPr lang="en-US" dirty="0" smtClean="0"/>
              <a:t>()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 显示数据统计摘要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80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绘图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7155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9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82650"/>
            <a:ext cx="105156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3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数据输入</a:t>
            </a:r>
            <a:r>
              <a:rPr lang="en-US" altLang="zh-CN" b="1" dirty="0"/>
              <a:t>/</a:t>
            </a:r>
            <a:r>
              <a:rPr lang="zh-CN" altLang="en-US" b="1" dirty="0" smtClean="0"/>
              <a:t>输出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写入</a:t>
            </a:r>
            <a:r>
              <a:rPr lang="en-US" altLang="zh-CN" dirty="0"/>
              <a:t>CSV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en-US" dirty="0" err="1" smtClean="0"/>
              <a:t>df</a:t>
            </a:r>
            <a:r>
              <a:rPr lang="en-US" dirty="0" err="1"/>
              <a:t>.</a:t>
            </a:r>
            <a:r>
              <a:rPr lang="en-US" dirty="0" err="1" smtClean="0"/>
              <a:t>to_csv</a:t>
            </a:r>
            <a:r>
              <a:rPr lang="en-US" dirty="0"/>
              <a:t>('</a:t>
            </a:r>
            <a:r>
              <a:rPr lang="en-US" dirty="0" err="1"/>
              <a:t>foo.csv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r>
              <a:rPr lang="zh-CN" altLang="en-US" dirty="0"/>
              <a:t>从</a:t>
            </a:r>
            <a:r>
              <a:rPr lang="en-US" altLang="zh-CN" dirty="0"/>
              <a:t>CSV</a:t>
            </a:r>
            <a:r>
              <a:rPr lang="zh-CN" altLang="en-US" dirty="0"/>
              <a:t>文件读数据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err="1" smtClean="0"/>
              <a:t>pd</a:t>
            </a:r>
            <a:r>
              <a:rPr lang="en-US" dirty="0" err="1"/>
              <a:t>.</a:t>
            </a:r>
            <a:r>
              <a:rPr lang="en-US" dirty="0" err="1" smtClean="0"/>
              <a:t>read_csv</a:t>
            </a:r>
            <a:r>
              <a:rPr lang="en-US" dirty="0"/>
              <a:t>('</a:t>
            </a:r>
            <a:r>
              <a:rPr lang="en-US" dirty="0" err="1"/>
              <a:t>foo.csv</a:t>
            </a:r>
            <a:r>
              <a:rPr lang="en-US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023091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数据输入</a:t>
            </a:r>
            <a:r>
              <a:rPr lang="en-US" altLang="zh-CN" b="1" dirty="0"/>
              <a:t>/</a:t>
            </a:r>
            <a:r>
              <a:rPr lang="zh-CN" altLang="en-US" b="1" dirty="0" smtClean="0"/>
              <a:t>输出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写入excel文件</a:t>
            </a:r>
            <a:r>
              <a:rPr lang="pt-BR" dirty="0" smtClean="0"/>
              <a:t>：</a:t>
            </a:r>
          </a:p>
          <a:p>
            <a:endParaRPr lang="en-US" altLang="zh-CN" dirty="0" smtClean="0"/>
          </a:p>
          <a:p>
            <a:r>
              <a:rPr lang="en-US" dirty="0" err="1" smtClean="0"/>
              <a:t>df</a:t>
            </a:r>
            <a:r>
              <a:rPr lang="en-US" dirty="0" err="1"/>
              <a:t>.</a:t>
            </a:r>
            <a:r>
              <a:rPr lang="en-US" dirty="0" err="1" smtClean="0"/>
              <a:t>to_excel</a:t>
            </a:r>
            <a:r>
              <a:rPr lang="en-US" dirty="0"/>
              <a:t>('</a:t>
            </a:r>
            <a:r>
              <a:rPr lang="en-US" dirty="0" err="1"/>
              <a:t>foo.xlsx</a:t>
            </a:r>
            <a:r>
              <a:rPr lang="en-US" dirty="0"/>
              <a:t>',</a:t>
            </a:r>
            <a:r>
              <a:rPr lang="en-US" dirty="0" smtClean="0"/>
              <a:t> </a:t>
            </a:r>
            <a:r>
              <a:rPr lang="en-US" dirty="0" err="1" smtClean="0"/>
              <a:t>sheet_name</a:t>
            </a:r>
            <a:r>
              <a:rPr lang="en-US" dirty="0" smtClean="0"/>
              <a:t>=</a:t>
            </a:r>
            <a:r>
              <a:rPr lang="en-US" dirty="0"/>
              <a:t>'Sheet1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r>
              <a:rPr lang="zh-CN" altLang="en-US" dirty="0"/>
              <a:t>从</a:t>
            </a:r>
            <a:r>
              <a:rPr lang="en-US" altLang="zh-CN" dirty="0"/>
              <a:t>Excel</a:t>
            </a:r>
            <a:r>
              <a:rPr lang="zh-CN" altLang="en-US" dirty="0"/>
              <a:t>文件读取数据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err="1" smtClean="0"/>
              <a:t>pd</a:t>
            </a:r>
            <a:r>
              <a:rPr lang="en-US" dirty="0" err="1"/>
              <a:t>.</a:t>
            </a:r>
            <a:r>
              <a:rPr lang="en-US" dirty="0" err="1" smtClean="0"/>
              <a:t>read_excel</a:t>
            </a:r>
            <a:r>
              <a:rPr lang="en-US" dirty="0"/>
              <a:t>('</a:t>
            </a:r>
            <a:r>
              <a:rPr lang="en-US" dirty="0" err="1"/>
              <a:t>foo.xlsx</a:t>
            </a:r>
            <a:r>
              <a:rPr lang="en-US" dirty="0"/>
              <a:t>',</a:t>
            </a:r>
            <a:r>
              <a:rPr lang="en-US" dirty="0" smtClean="0"/>
              <a:t> </a:t>
            </a:r>
            <a:r>
              <a:rPr lang="en-US" dirty="0"/>
              <a:t>'Sheet1',</a:t>
            </a:r>
            <a:r>
              <a:rPr lang="en-US" dirty="0" smtClean="0"/>
              <a:t> </a:t>
            </a:r>
            <a:r>
              <a:rPr lang="en-US" dirty="0" err="1" smtClean="0"/>
              <a:t>index_col</a:t>
            </a:r>
            <a:r>
              <a:rPr lang="en-US" dirty="0" smtClean="0"/>
              <a:t>=</a:t>
            </a:r>
            <a:r>
              <a:rPr lang="en-US" dirty="0"/>
              <a:t>None,</a:t>
            </a:r>
            <a:r>
              <a:rPr lang="en-US" dirty="0" smtClean="0"/>
              <a:t> </a:t>
            </a:r>
            <a:r>
              <a:rPr lang="en-US" dirty="0" err="1" smtClean="0"/>
              <a:t>na_values</a:t>
            </a:r>
            <a:r>
              <a:rPr lang="en-US" smtClean="0"/>
              <a:t>=</a:t>
            </a:r>
            <a:r>
              <a:rPr lang="en-US"/>
              <a:t>['NA'])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17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</a:t>
            </a:r>
            <a:r>
              <a:rPr lang="en-US" dirty="0" err="1"/>
              <a:t>是Python中类似</a:t>
            </a:r>
            <a:r>
              <a:rPr lang="en-US" dirty="0"/>
              <a:t> MATLAB </a:t>
            </a:r>
            <a:r>
              <a:rPr lang="en-US" dirty="0" smtClean="0"/>
              <a:t>的绘图工具.</a:t>
            </a:r>
          </a:p>
          <a:p>
            <a:r>
              <a:rPr lang="zh-CN" altLang="en-US" dirty="0"/>
              <a:t>在任何绘图之前，我们需要一个</a:t>
            </a:r>
            <a:r>
              <a:rPr lang="en-US" altLang="zh-CN" dirty="0"/>
              <a:t>Figure</a:t>
            </a:r>
            <a:r>
              <a:rPr lang="zh-CN" altLang="en-US" dirty="0"/>
              <a:t>对象，可以理解成我们需要一张画板才能开始绘图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87" y="3480594"/>
            <a:ext cx="45593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7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Pandas</a:t>
            </a:r>
            <a:r>
              <a:rPr lang="zh-CN" altLang="en-US" dirty="0" smtClean="0"/>
              <a:t>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Pandas</a:t>
            </a:r>
            <a:r>
              <a:rPr lang="zh-CN" altLang="en-US" dirty="0" smtClean="0"/>
              <a:t>弥补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在</a:t>
            </a:r>
            <a:r>
              <a:rPr lang="zh-CN" altLang="en-US" dirty="0"/>
              <a:t>数据分析和建模</a:t>
            </a:r>
            <a:r>
              <a:rPr lang="zh-CN" altLang="en-US" dirty="0" smtClean="0"/>
              <a:t>方面的不足。使得用户能够</a:t>
            </a: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中执行整个数据分析工作流程，而不必切换</a:t>
            </a:r>
            <a:r>
              <a:rPr lang="zh-CN" altLang="en-US" dirty="0" smtClean="0"/>
              <a:t>到其他语言，如</a:t>
            </a:r>
            <a:r>
              <a:rPr lang="en-US" altLang="zh-CN" dirty="0" smtClean="0"/>
              <a:t>R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29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在拥有</a:t>
            </a:r>
            <a:r>
              <a:rPr lang="en-US" altLang="zh-CN" dirty="0"/>
              <a:t>Figure</a:t>
            </a:r>
            <a:r>
              <a:rPr lang="zh-CN" altLang="en-US" dirty="0"/>
              <a:t>对象之后，在作画前我们还需要轴，没有轴的话就没有绘图</a:t>
            </a:r>
            <a:r>
              <a:rPr lang="zh-CN" altLang="en-US" dirty="0" smtClean="0"/>
              <a:t>基准</a:t>
            </a:r>
            <a:r>
              <a:rPr lang="en-US" altLang="zh-CN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3250"/>
            <a:ext cx="9169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51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上面的</a:t>
            </a:r>
            <a:r>
              <a:rPr lang="en-US" altLang="zh-CN" dirty="0" err="1"/>
              <a:t>fig.add_subplot</a:t>
            </a:r>
            <a:r>
              <a:rPr lang="en-US" altLang="zh-CN" dirty="0"/>
              <a:t>(111)</a:t>
            </a:r>
            <a:r>
              <a:rPr lang="zh-CN" altLang="en-US" dirty="0"/>
              <a:t>就是添加</a:t>
            </a:r>
            <a:r>
              <a:rPr lang="en-US" altLang="zh-CN" dirty="0"/>
              <a:t>Axes</a:t>
            </a:r>
            <a:r>
              <a:rPr lang="zh-CN" altLang="en-US" dirty="0"/>
              <a:t>的</a:t>
            </a:r>
            <a:r>
              <a:rPr lang="zh-CN" altLang="en-US" dirty="0" smtClean="0"/>
              <a:t>，表示在</a:t>
            </a:r>
            <a:r>
              <a:rPr lang="zh-CN" altLang="en-US" dirty="0"/>
              <a:t>画板的第</a:t>
            </a:r>
            <a:r>
              <a:rPr lang="en-US" altLang="zh-CN" dirty="0"/>
              <a:t>1</a:t>
            </a:r>
            <a:r>
              <a:rPr lang="zh-CN" altLang="en-US" dirty="0"/>
              <a:t>行第</a:t>
            </a:r>
            <a:r>
              <a:rPr lang="en-US" altLang="zh-CN" dirty="0"/>
              <a:t>1</a:t>
            </a:r>
            <a:r>
              <a:rPr lang="zh-CN" altLang="en-US" dirty="0"/>
              <a:t>列的第一个位置生成一个</a:t>
            </a:r>
            <a:r>
              <a:rPr lang="en-US" altLang="zh-CN" dirty="0"/>
              <a:t>Axes</a:t>
            </a:r>
            <a:r>
              <a:rPr lang="zh-CN" altLang="en-US" dirty="0"/>
              <a:t>对象来准备作画。也可以通过</a:t>
            </a:r>
            <a:r>
              <a:rPr lang="en-US" altLang="zh-CN" dirty="0" err="1"/>
              <a:t>fig.add_subplot</a:t>
            </a:r>
            <a:r>
              <a:rPr lang="en-US" altLang="zh-CN" dirty="0"/>
              <a:t>(2, 2, 1)</a:t>
            </a:r>
            <a:r>
              <a:rPr lang="zh-CN" altLang="en-US" dirty="0"/>
              <a:t>的方式生成</a:t>
            </a:r>
            <a:r>
              <a:rPr lang="en-US" altLang="zh-CN" dirty="0"/>
              <a:t>Axes</a:t>
            </a:r>
            <a:r>
              <a:rPr lang="zh-CN" altLang="en-US" dirty="0"/>
              <a:t>，前面两个参数确定了面板的划分，例如 </a:t>
            </a:r>
            <a:r>
              <a:rPr lang="en-US" altLang="zh-CN" dirty="0"/>
              <a:t>2</a:t>
            </a:r>
            <a:r>
              <a:rPr lang="zh-CN" altLang="en-US" dirty="0"/>
              <a:t>， </a:t>
            </a:r>
            <a:r>
              <a:rPr lang="en-US" altLang="zh-CN" dirty="0"/>
              <a:t>2</a:t>
            </a:r>
            <a:r>
              <a:rPr lang="zh-CN" altLang="en-US" dirty="0"/>
              <a:t>会将整个面板划分成 </a:t>
            </a:r>
            <a:r>
              <a:rPr lang="en-US" altLang="zh-CN" dirty="0"/>
              <a:t>2 * 2 </a:t>
            </a:r>
            <a:r>
              <a:rPr lang="zh-CN" altLang="en-US" dirty="0"/>
              <a:t>的方格，第三个参数取值范围是 </a:t>
            </a:r>
            <a:r>
              <a:rPr lang="en-US" altLang="zh-CN" dirty="0"/>
              <a:t>[1, 2*2] </a:t>
            </a:r>
            <a:r>
              <a:rPr lang="zh-CN" altLang="en-US" dirty="0"/>
              <a:t>表示第几个</a:t>
            </a:r>
            <a:r>
              <a:rPr lang="en-US" altLang="zh-CN" dirty="0" smtClean="0"/>
              <a:t>Axes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1767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9144"/>
            <a:ext cx="3644900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789" y="2039144"/>
            <a:ext cx="4954635" cy="369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42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基本</a:t>
            </a:r>
            <a:r>
              <a:rPr lang="zh-CN" altLang="en-US" b="1" dirty="0" smtClean="0"/>
              <a:t>绘图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线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487"/>
            <a:ext cx="3843682" cy="26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13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散点图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0025"/>
            <a:ext cx="60833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05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饼图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4" y="2435441"/>
            <a:ext cx="9394825" cy="401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5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箱形图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7394"/>
            <a:ext cx="6388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45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泡泡图</a:t>
            </a:r>
          </a:p>
          <a:p>
            <a:pPr marL="0" indent="0">
              <a:buNone/>
            </a:pPr>
            <a:r>
              <a:rPr lang="zh-CN" altLang="en-US" dirty="0"/>
              <a:t>散点图的一种，加入了第三个值 </a:t>
            </a:r>
            <a:r>
              <a:rPr lang="en-US" altLang="zh-CN" dirty="0"/>
              <a:t>s</a:t>
            </a:r>
            <a:r>
              <a:rPr lang="zh-CN" altLang="en-US" dirty="0"/>
              <a:t> 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7500"/>
            <a:ext cx="79756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9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dirty="0" smtClean="0"/>
              <a:t> </a:t>
            </a:r>
            <a:r>
              <a:rPr lang="en-US" dirty="0"/>
              <a:t>Pandas 的最佳方式是通过 </a:t>
            </a:r>
            <a:r>
              <a:rPr lang="en-US" dirty="0" err="1" smtClean="0"/>
              <a:t>conda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44799"/>
            <a:ext cx="5092533" cy="8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4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如果直接安装有问题，可以尝试：</a:t>
            </a:r>
            <a:endParaRPr lang="en-US" altLang="zh-CN" dirty="0" smtClean="0"/>
          </a:p>
          <a:p>
            <a:r>
              <a:rPr lang="zh-CN" altLang="en-US" dirty="0" smtClean="0"/>
              <a:t>安装完整的</a:t>
            </a:r>
            <a:r>
              <a:rPr lang="en-US" altLang="zh-CN" dirty="0" smtClean="0"/>
              <a:t>Anaconda</a:t>
            </a:r>
            <a:r>
              <a:rPr lang="zh-CN" altLang="en-US" dirty="0" smtClean="0"/>
              <a:t>发行版：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76" y="3028203"/>
            <a:ext cx="5868014" cy="9520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4115235"/>
            <a:ext cx="8359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也可以通过</a:t>
            </a:r>
            <a:r>
              <a:rPr lang="en-US" altLang="zh-CN" sz="2800" dirty="0" err="1"/>
              <a:t>conda</a:t>
            </a:r>
            <a:r>
              <a:rPr lang="zh-CN" altLang="en-US" sz="2800" dirty="0"/>
              <a:t>安装</a:t>
            </a:r>
            <a:r>
              <a:rPr lang="en-US" altLang="zh-CN" sz="2800" dirty="0"/>
              <a:t>pip</a:t>
            </a:r>
            <a:r>
              <a:rPr lang="zh-CN" altLang="en-US" sz="2800" dirty="0"/>
              <a:t>，然后使用</a:t>
            </a:r>
            <a:r>
              <a:rPr lang="en-US" altLang="zh-CN" sz="2800" dirty="0"/>
              <a:t>pip</a:t>
            </a:r>
            <a:r>
              <a:rPr lang="zh-CN" altLang="en-US" sz="2800" dirty="0"/>
              <a:t>安装</a:t>
            </a:r>
            <a:r>
              <a:rPr lang="en-US" altLang="zh-CN" sz="2800" dirty="0"/>
              <a:t>Pandas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0" y="5103187"/>
            <a:ext cx="4356100" cy="59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37" y="5790592"/>
            <a:ext cx="4775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9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安装测试和使用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134100" cy="116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43942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7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Pandas</a:t>
            </a:r>
            <a:r>
              <a:rPr lang="zh-CN" altLang="en-US" dirty="0" smtClean="0"/>
              <a:t>数据结构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定义了两种</a:t>
            </a:r>
            <a:r>
              <a:rPr lang="zh-CN" altLang="en-US" dirty="0"/>
              <a:t>特有的</a:t>
            </a:r>
            <a:r>
              <a:rPr lang="en-US" dirty="0" err="1" smtClean="0"/>
              <a:t>数据类型</a:t>
            </a:r>
            <a:r>
              <a:rPr lang="en-US" dirty="0" err="1"/>
              <a:t>：Series</a:t>
            </a:r>
            <a:r>
              <a:rPr lang="en-US" dirty="0"/>
              <a:t> 和 </a:t>
            </a:r>
            <a:r>
              <a:rPr lang="en-US" dirty="0" err="1" smtClean="0"/>
              <a:t>DataFrame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Series</a:t>
            </a:r>
            <a:r>
              <a:rPr lang="zh-CN" altLang="en-US" dirty="0"/>
              <a:t>：一维数组，与</a:t>
            </a:r>
            <a:r>
              <a:rPr lang="en-US" altLang="zh-CN" dirty="0" err="1"/>
              <a:t>Numpy</a:t>
            </a:r>
            <a:r>
              <a:rPr lang="zh-CN" altLang="en-US" dirty="0"/>
              <a:t>中的一维</a:t>
            </a:r>
            <a:r>
              <a:rPr lang="en-US" altLang="zh-CN" dirty="0"/>
              <a:t>array</a:t>
            </a:r>
            <a:r>
              <a:rPr lang="zh-CN" altLang="en-US" dirty="0"/>
              <a:t>类似。二者与</a:t>
            </a:r>
            <a:r>
              <a:rPr lang="en-US" altLang="zh-CN" dirty="0"/>
              <a:t>Python</a:t>
            </a:r>
            <a:r>
              <a:rPr lang="zh-CN" altLang="en-US" dirty="0"/>
              <a:t>基本的数据结构</a:t>
            </a:r>
            <a:r>
              <a:rPr lang="en-US" altLang="zh-CN" dirty="0"/>
              <a:t>List</a:t>
            </a:r>
            <a:r>
              <a:rPr lang="zh-CN" altLang="en-US" dirty="0"/>
              <a:t>也很相近，其区别是：</a:t>
            </a:r>
            <a:r>
              <a:rPr lang="en-US" altLang="zh-CN" dirty="0"/>
              <a:t>List</a:t>
            </a:r>
            <a:r>
              <a:rPr lang="zh-CN" altLang="en-US" dirty="0"/>
              <a:t>中的元素可以是不同的数据类型，而</a:t>
            </a:r>
            <a:r>
              <a:rPr lang="en-US" altLang="zh-CN" dirty="0"/>
              <a:t>Array</a:t>
            </a:r>
            <a:r>
              <a:rPr lang="zh-CN" altLang="en-US" dirty="0"/>
              <a:t>和</a:t>
            </a:r>
            <a:r>
              <a:rPr lang="en-US" altLang="zh-CN" dirty="0"/>
              <a:t>Series</a:t>
            </a:r>
            <a:r>
              <a:rPr lang="zh-CN" altLang="en-US" dirty="0"/>
              <a:t>中则只允许存储相同的数据</a:t>
            </a:r>
            <a:r>
              <a:rPr lang="zh-CN" altLang="en-US" dirty="0" smtClean="0"/>
              <a:t>类型。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DataFrame</a:t>
            </a:r>
            <a:r>
              <a:rPr lang="zh-CN" altLang="en-US" dirty="0"/>
              <a:t>：二维的表格型数据结构。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2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Series</a:t>
            </a:r>
            <a:r>
              <a:rPr lang="zh-CN" altLang="en-US" dirty="0" smtClean="0"/>
              <a:t>定义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69205" cy="43513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7800" y="32102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u="none" strike="noStrike" dirty="0" smtClean="0">
                <a:solidFill>
                  <a:srgbClr val="333333"/>
                </a:solidFill>
                <a:effectLst/>
                <a:latin typeface="Verdana" charset="0"/>
              </a:rPr>
              <a:t>定义该</a:t>
            </a:r>
            <a:r>
              <a:rPr lang="en-US" altLang="zh-CN" b="0" i="0" u="none" strike="noStrike" dirty="0" smtClean="0">
                <a:solidFill>
                  <a:srgbClr val="333333"/>
                </a:solidFill>
                <a:effectLst/>
                <a:latin typeface="Verdana" charset="0"/>
              </a:rPr>
              <a:t>Series </a:t>
            </a:r>
            <a:r>
              <a:rPr lang="zh-CN" altLang="en-US" b="0" i="0" u="none" strike="noStrike" dirty="0" smtClean="0">
                <a:solidFill>
                  <a:srgbClr val="333333"/>
                </a:solidFill>
                <a:effectLst/>
                <a:latin typeface="Verdana" charset="0"/>
              </a:rPr>
              <a:t>对象，用的是列表，即 </a:t>
            </a:r>
            <a:r>
              <a:rPr lang="en-US" altLang="zh-CN" b="0" i="0" u="none" strike="noStrike" dirty="0" smtClean="0">
                <a:solidFill>
                  <a:srgbClr val="333333"/>
                </a:solidFill>
                <a:effectLst/>
                <a:latin typeface="Verdana" charset="0"/>
              </a:rPr>
              <a:t>Series() </a:t>
            </a:r>
            <a:r>
              <a:rPr lang="zh-CN" altLang="en-US" b="0" i="0" u="none" strike="noStrike" dirty="0" smtClean="0">
                <a:solidFill>
                  <a:srgbClr val="333333"/>
                </a:solidFill>
                <a:effectLst/>
                <a:latin typeface="Verdana" charset="0"/>
              </a:rPr>
              <a:t>方法的参数中，第一个列表就是其数据值，如果需要定义 </a:t>
            </a:r>
            <a:r>
              <a:rPr lang="en-US" altLang="zh-CN" b="0" i="0" u="none" strike="noStrike" dirty="0" smtClean="0">
                <a:solidFill>
                  <a:srgbClr val="333333"/>
                </a:solidFill>
                <a:effectLst/>
                <a:latin typeface="Verdana" charset="0"/>
              </a:rPr>
              <a:t>index</a:t>
            </a:r>
            <a:r>
              <a:rPr lang="zh-CN" altLang="en-US" b="0" i="0" u="none" strike="noStrike" dirty="0" smtClean="0">
                <a:solidFill>
                  <a:srgbClr val="333333"/>
                </a:solidFill>
                <a:effectLst/>
                <a:latin typeface="Verdana" charset="0"/>
              </a:rPr>
              <a:t>，放在后面，依然是一个列表。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7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Series</a:t>
            </a:r>
            <a:r>
              <a:rPr lang="zh-CN" altLang="en-US" dirty="0" smtClean="0"/>
              <a:t>定义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200900" cy="4076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57800" y="321022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u="none" strike="noStrike" dirty="0" smtClean="0">
                <a:solidFill>
                  <a:srgbClr val="333333"/>
                </a:solidFill>
                <a:effectLst/>
                <a:latin typeface="Verdana" charset="0"/>
              </a:rPr>
              <a:t>用字典定义</a:t>
            </a:r>
            <a:r>
              <a:rPr lang="en-US" altLang="zh-CN" b="0" i="0" u="none" strike="noStrike" dirty="0" smtClean="0">
                <a:solidFill>
                  <a:srgbClr val="333333"/>
                </a:solidFill>
                <a:effectLst/>
                <a:latin typeface="Verdana" charset="0"/>
              </a:rPr>
              <a:t>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5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属性和方法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上面的代码创建</a:t>
            </a:r>
            <a:r>
              <a:rPr lang="zh-CN" altLang="en-US" dirty="0"/>
              <a:t>了一个 </a:t>
            </a:r>
            <a:r>
              <a:rPr lang="en-US" altLang="zh-CN" dirty="0"/>
              <a:t>Series </a:t>
            </a:r>
            <a:r>
              <a:rPr lang="zh-CN" altLang="en-US" dirty="0"/>
              <a:t>对象，这个</a:t>
            </a:r>
            <a:r>
              <a:rPr lang="zh-CN" altLang="en-US" dirty="0" smtClean="0"/>
              <a:t>对象有其对应的属性</a:t>
            </a:r>
            <a:r>
              <a:rPr lang="zh-CN" altLang="en-US" dirty="0"/>
              <a:t>和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/>
              <a:t>下面的两个属性依次可以显示 </a:t>
            </a:r>
            <a:r>
              <a:rPr lang="en-US" altLang="zh-CN" dirty="0"/>
              <a:t>Series </a:t>
            </a:r>
            <a:r>
              <a:rPr lang="zh-CN" altLang="en-US" dirty="0"/>
              <a:t>对象的</a:t>
            </a:r>
            <a:r>
              <a:rPr lang="zh-CN" altLang="en-US" dirty="0" smtClean="0"/>
              <a:t>数</a:t>
            </a:r>
            <a:r>
              <a:rPr lang="zh-CN" altLang="en-US" dirty="0"/>
              <a:t>据值和</a:t>
            </a:r>
            <a:r>
              <a:rPr lang="zh-CN" altLang="en-US" dirty="0" smtClean="0"/>
              <a:t>索引：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06" y="3255963"/>
            <a:ext cx="84836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547</Words>
  <Application>Microsoft Macintosh PowerPoint</Application>
  <PresentationFormat>Widescreen</PresentationFormat>
  <Paragraphs>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Calibri Light</vt:lpstr>
      <vt:lpstr>DengXian</vt:lpstr>
      <vt:lpstr>DengXian Light</vt:lpstr>
      <vt:lpstr>Verdana</vt:lpstr>
      <vt:lpstr>Arial</vt:lpstr>
      <vt:lpstr>Office Theme</vt:lpstr>
      <vt:lpstr>Pandas</vt:lpstr>
      <vt:lpstr>什么是Pandas？</vt:lpstr>
      <vt:lpstr>安装</vt:lpstr>
      <vt:lpstr>安装Pandas</vt:lpstr>
      <vt:lpstr>安装测试和使用</vt:lpstr>
      <vt:lpstr>Pandas数据结构</vt:lpstr>
      <vt:lpstr>Series定义</vt:lpstr>
      <vt:lpstr>Series定义</vt:lpstr>
      <vt:lpstr>属性和方法</vt:lpstr>
      <vt:lpstr>Series 可以自定义索引</vt:lpstr>
      <vt:lpstr>DataFrame定义</vt:lpstr>
      <vt:lpstr>DataFrame定义</vt:lpstr>
      <vt:lpstr>DataFrame自定义索引</vt:lpstr>
      <vt:lpstr>查看DataFrame顶部和尾部的数据</vt:lpstr>
      <vt:lpstr>绘图</vt:lpstr>
      <vt:lpstr>PowerPoint Presentation</vt:lpstr>
      <vt:lpstr>数据输入/输出</vt:lpstr>
      <vt:lpstr>数据输入/输出</vt:lpstr>
      <vt:lpstr>Matplotlib</vt:lpstr>
      <vt:lpstr>PowerPoint Presentation</vt:lpstr>
      <vt:lpstr>PowerPoint Presentation</vt:lpstr>
      <vt:lpstr>PowerPoint Presentation</vt:lpstr>
      <vt:lpstr>基本绘图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su Lingtao</dc:creator>
  <cp:lastModifiedBy>Microsoft Office User</cp:lastModifiedBy>
  <cp:revision>63</cp:revision>
  <dcterms:created xsi:type="dcterms:W3CDTF">2019-10-23T10:01:08Z</dcterms:created>
  <dcterms:modified xsi:type="dcterms:W3CDTF">2019-10-24T00:26:42Z</dcterms:modified>
</cp:coreProperties>
</file>