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D2B-9428-0A45-ADB0-F418D90F3E15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84E8-3625-1A48-956A-28B812BC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3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D2B-9428-0A45-ADB0-F418D90F3E15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84E8-3625-1A48-956A-28B812BC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7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D2B-9428-0A45-ADB0-F418D90F3E15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84E8-3625-1A48-956A-28B812BC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D2B-9428-0A45-ADB0-F418D90F3E15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84E8-3625-1A48-956A-28B812BC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6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D2B-9428-0A45-ADB0-F418D90F3E15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84E8-3625-1A48-956A-28B812BC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5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D2B-9428-0A45-ADB0-F418D90F3E15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84E8-3625-1A48-956A-28B812BC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D2B-9428-0A45-ADB0-F418D90F3E15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84E8-3625-1A48-956A-28B812BC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3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D2B-9428-0A45-ADB0-F418D90F3E15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84E8-3625-1A48-956A-28B812BC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7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D2B-9428-0A45-ADB0-F418D90F3E15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84E8-3625-1A48-956A-28B812BC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4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D2B-9428-0A45-ADB0-F418D90F3E15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84E8-3625-1A48-956A-28B812BC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4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DD2B-9428-0A45-ADB0-F418D90F3E15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E84E8-3625-1A48-956A-28B812BC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2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4DD2B-9428-0A45-ADB0-F418D90F3E15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E84E8-3625-1A48-956A-28B812BC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7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2019-10-15</a:t>
            </a:r>
          </a:p>
          <a:p>
            <a:r>
              <a:rPr lang="en-US" altLang="zh-CN" dirty="0" smtClean="0"/>
              <a:t>Lingtao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return</a:t>
            </a:r>
            <a:r>
              <a:rPr lang="en-US" b="1" dirty="0" err="1" smtClean="0"/>
              <a:t>语句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32844"/>
            <a:ext cx="45593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5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数据操作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中列表是可变的，这是它区别于字符串和元组的最重要的</a:t>
            </a:r>
            <a:r>
              <a:rPr lang="zh-CN" altLang="en-US" dirty="0" smtClean="0"/>
              <a:t>特点。</a:t>
            </a:r>
            <a:endParaRPr lang="en-US" altLang="zh-CN" dirty="0" smtClean="0"/>
          </a:p>
          <a:p>
            <a:r>
              <a:rPr lang="en-US" dirty="0"/>
              <a:t>以下是 Python 中列表的方法：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8" y="2959099"/>
            <a:ext cx="102616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2804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357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3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将列表当做堆栈使用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堆栈作为特定的数据结构，最先进入的元素最后一个被释放（后进先出）。用 </a:t>
            </a:r>
            <a:r>
              <a:rPr lang="en-US" altLang="zh-CN" dirty="0"/>
              <a:t>append() </a:t>
            </a:r>
            <a:r>
              <a:rPr lang="zh-CN" altLang="en-US" dirty="0"/>
              <a:t>方法可以把一个元素添加到堆栈顶。用不指定索引的 </a:t>
            </a:r>
            <a:r>
              <a:rPr lang="en-US" altLang="zh-CN" dirty="0"/>
              <a:t>pop() </a:t>
            </a:r>
            <a:r>
              <a:rPr lang="zh-CN" altLang="en-US" dirty="0"/>
              <a:t>方法可以把一个元素从堆栈顶释放</a:t>
            </a:r>
            <a:r>
              <a:rPr lang="zh-CN" altLang="en-US" dirty="0" smtClean="0"/>
              <a:t>出来。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6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213" y="1840705"/>
            <a:ext cx="3421062" cy="43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输入输出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读取键盘输入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提供了 </a:t>
            </a:r>
            <a:r>
              <a:rPr lang="en-US" altLang="zh-CN" dirty="0"/>
              <a:t>input() </a:t>
            </a:r>
            <a:r>
              <a:rPr lang="zh-CN" altLang="en-US" dirty="0"/>
              <a:t>内置函数从标准输入读入一行文本，默认的标准输入是键盘。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3713162"/>
            <a:ext cx="51689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读和写</a:t>
            </a:r>
            <a:r>
              <a:rPr lang="zh-CN" altLang="en-US" b="1" dirty="0" smtClean="0"/>
              <a:t>文件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open() </a:t>
            </a:r>
            <a:r>
              <a:rPr lang="zh-CN" altLang="en-US" dirty="0" smtClean="0"/>
              <a:t>将会返回一个 </a:t>
            </a:r>
            <a:r>
              <a:rPr lang="en-US" altLang="zh-CN" dirty="0" smtClean="0"/>
              <a:t>file </a:t>
            </a:r>
            <a:r>
              <a:rPr lang="zh-CN" altLang="en-US" dirty="0" smtClean="0"/>
              <a:t>对象，基本语法格式如下</a:t>
            </a:r>
            <a:r>
              <a:rPr lang="en-US" altLang="zh-CN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63" y="2740025"/>
            <a:ext cx="3949700" cy="63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9137" y="4246562"/>
            <a:ext cx="8667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buFont typeface="Arial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Helvetica Neue" charset="0"/>
              </a:rPr>
              <a:t>filename</a:t>
            </a:r>
            <a:r>
              <a:rPr lang="zh-CN" altLang="en-US" sz="2400" dirty="0">
                <a:solidFill>
                  <a:srgbClr val="333333"/>
                </a:solidFill>
                <a:latin typeface="Helvetica Neue" charset="0"/>
              </a:rPr>
              <a:t>：包含了你要访问的文件名称的字符串值。</a:t>
            </a:r>
          </a:p>
          <a:p>
            <a:pPr latinLnBrk="1">
              <a:buFont typeface="Arial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Helvetica Neue" charset="0"/>
              </a:rPr>
              <a:t>mode</a:t>
            </a:r>
            <a:r>
              <a:rPr lang="zh-CN" altLang="en-US" sz="2400" dirty="0">
                <a:solidFill>
                  <a:srgbClr val="333333"/>
                </a:solidFill>
                <a:latin typeface="Helvetica Neue" charset="0"/>
              </a:rPr>
              <a:t>：决定了打开文件的模式：只读，写入，追加等。</a:t>
            </a:r>
            <a:endParaRPr lang="zh-CN" altLang="en-US" sz="2400" b="0" i="0" u="none" strike="noStrike" dirty="0">
              <a:solidFill>
                <a:srgbClr val="333333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8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以下实例将字符串写入到文件 </a:t>
            </a:r>
            <a:r>
              <a:rPr lang="en-US" altLang="zh-CN" dirty="0" err="1"/>
              <a:t>foo.txt</a:t>
            </a:r>
            <a:r>
              <a:rPr lang="en-US" altLang="zh-CN" dirty="0"/>
              <a:t> </a:t>
            </a:r>
            <a:r>
              <a:rPr lang="zh-CN" altLang="en-US" dirty="0"/>
              <a:t>中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7963"/>
            <a:ext cx="9855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文件对象的</a:t>
            </a:r>
            <a:r>
              <a:rPr lang="zh-CN" altLang="en-US" b="1" dirty="0" smtClean="0"/>
              <a:t>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假设已经创建了一个称为 </a:t>
            </a:r>
            <a:r>
              <a:rPr lang="en-US" altLang="zh-CN" dirty="0"/>
              <a:t>f </a:t>
            </a:r>
            <a:r>
              <a:rPr lang="zh-CN" altLang="en-US" dirty="0"/>
              <a:t>的文件对象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2976" y="2504430"/>
            <a:ext cx="3986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333333"/>
                </a:solidFill>
                <a:latin typeface="Helvetica Neue" charset="0"/>
              </a:rPr>
              <a:t>f.read</a:t>
            </a:r>
            <a:r>
              <a:rPr lang="en-US" sz="2400" b="1" dirty="0" smtClean="0">
                <a:solidFill>
                  <a:srgbClr val="333333"/>
                </a:solidFill>
                <a:latin typeface="Helvetica Neue" charset="0"/>
              </a:rPr>
              <a:t>()</a:t>
            </a:r>
            <a:r>
              <a:rPr lang="zh-CN" altLang="en-US" sz="2400" b="1" dirty="0" smtClean="0">
                <a:solidFill>
                  <a:srgbClr val="333333"/>
                </a:solidFill>
                <a:latin typeface="Helvetica Neue" charset="0"/>
              </a:rPr>
              <a:t> 读取文件内容</a:t>
            </a:r>
            <a:endParaRPr lang="en-US" sz="2400" b="1" i="0" u="none" strike="noStrike" dirty="0">
              <a:solidFill>
                <a:srgbClr val="333333"/>
              </a:solidFill>
              <a:effectLst/>
              <a:latin typeface="Helvetica Neu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9140"/>
            <a:ext cx="66548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知识回顾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基本数据类型有哪些？有哪些数值类型？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条件控制语句的基本格式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循环控制语句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的区别？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f.readline</a:t>
            </a:r>
            <a:r>
              <a:rPr lang="en-US" altLang="zh-CN" b="1" dirty="0"/>
              <a:t>()</a:t>
            </a:r>
          </a:p>
          <a:p>
            <a:pPr latinLnBrk="1"/>
            <a:r>
              <a:rPr lang="en-US" altLang="zh-CN" dirty="0" err="1"/>
              <a:t>f.readline</a:t>
            </a:r>
            <a:r>
              <a:rPr lang="en-US" altLang="zh-CN" dirty="0"/>
              <a:t>() </a:t>
            </a:r>
            <a:r>
              <a:rPr lang="zh-CN" altLang="en-US" dirty="0"/>
              <a:t>会从文件中读取单独的一行。换行符为 </a:t>
            </a:r>
            <a:r>
              <a:rPr lang="en-US" altLang="zh-CN" dirty="0"/>
              <a:t>'\n'</a:t>
            </a:r>
            <a:r>
              <a:rPr lang="zh-CN" altLang="en-US" dirty="0"/>
              <a:t>。</a:t>
            </a:r>
            <a:r>
              <a:rPr lang="en-US" altLang="zh-CN" dirty="0" err="1"/>
              <a:t>f.readline</a:t>
            </a:r>
            <a:r>
              <a:rPr lang="en-US" altLang="zh-CN" dirty="0"/>
              <a:t>() </a:t>
            </a:r>
            <a:r>
              <a:rPr lang="zh-CN" altLang="en-US" dirty="0"/>
              <a:t>如果返回一个空字符串</a:t>
            </a:r>
            <a:r>
              <a:rPr lang="en-US" altLang="zh-CN" dirty="0"/>
              <a:t>, </a:t>
            </a:r>
            <a:r>
              <a:rPr lang="zh-CN" altLang="en-US" dirty="0"/>
              <a:t>说明已经已经读取到最后一行。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3248025"/>
            <a:ext cx="5727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另一种方式是迭代一个文件对象然后读取每行</a:t>
            </a:r>
            <a:r>
              <a:rPr lang="en-US" altLang="zh-CN" dirty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6194"/>
            <a:ext cx="60325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f.write</a:t>
            </a:r>
            <a:r>
              <a:rPr lang="en-US" b="1" dirty="0"/>
              <a:t>()</a:t>
            </a:r>
          </a:p>
          <a:p>
            <a:pPr latinLnBrk="1"/>
            <a:r>
              <a:rPr lang="en-US" dirty="0" err="1"/>
              <a:t>f.write</a:t>
            </a:r>
            <a:r>
              <a:rPr lang="en-US" dirty="0"/>
              <a:t>(string) 将 string 写入到文件中, 然后返回写入的字符数。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5950"/>
            <a:ext cx="108458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如果要写入一些不是字符串的东西</a:t>
            </a:r>
            <a:r>
              <a:rPr lang="en-US" altLang="zh-CN" dirty="0"/>
              <a:t>, </a:t>
            </a:r>
            <a:r>
              <a:rPr lang="zh-CN" altLang="en-US" dirty="0"/>
              <a:t>那么将需要先进行转换</a:t>
            </a:r>
            <a:r>
              <a:rPr lang="en-US" altLang="zh-CN" dirty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1263"/>
            <a:ext cx="6146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当处理一个文件对象时</a:t>
            </a:r>
            <a:r>
              <a:rPr lang="en-US" altLang="zh-CN" dirty="0"/>
              <a:t>, </a:t>
            </a:r>
            <a:r>
              <a:rPr lang="zh-CN" altLang="en-US" dirty="0"/>
              <a:t>使用 </a:t>
            </a:r>
            <a:r>
              <a:rPr lang="en-US" altLang="zh-CN" dirty="0"/>
              <a:t>with </a:t>
            </a:r>
            <a:r>
              <a:rPr lang="zh-CN" altLang="en-US" dirty="0"/>
              <a:t>关键字是非常好的方式。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63" y="2649538"/>
            <a:ext cx="7874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错误和异常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有两种</a:t>
            </a:r>
            <a:r>
              <a:rPr lang="zh-CN" altLang="en-US" dirty="0" smtClean="0"/>
              <a:t>错误：</a:t>
            </a:r>
            <a:r>
              <a:rPr lang="zh-CN" altLang="en-US" dirty="0"/>
              <a:t>语法错误和异常。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语法</a:t>
            </a:r>
            <a:r>
              <a:rPr lang="zh-CN" altLang="en-US" b="1" dirty="0" smtClean="0"/>
              <a:t>错误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19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的语法错误或者称之为解析错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12" y="2462212"/>
            <a:ext cx="5500934" cy="15954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6254" y="44991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这个例子中，函数 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print() </a:t>
            </a:r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被检查到有错误，是它前面缺少了一个冒号（</a:t>
            </a:r>
            <a:r>
              <a:rPr lang="en-US" altLang="zh-CN" dirty="0">
                <a:solidFill>
                  <a:srgbClr val="333333"/>
                </a:solidFill>
                <a:latin typeface="Helvetica Neue" charset="0"/>
              </a:rPr>
              <a:t>:</a:t>
            </a:r>
            <a:r>
              <a:rPr lang="zh-CN" altLang="en-US" dirty="0">
                <a:solidFill>
                  <a:srgbClr val="333333"/>
                </a:solidFill>
                <a:latin typeface="Helvetica Neue" charset="0"/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异常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即便</a:t>
            </a:r>
            <a:r>
              <a:rPr lang="en-US" altLang="zh-CN" dirty="0"/>
              <a:t>Python</a:t>
            </a:r>
            <a:r>
              <a:rPr lang="zh-CN" altLang="en-US" dirty="0"/>
              <a:t>程序的语法是正确的，在运行它的时候，也有可能发生错误。运行期检测到的错误被称为异常。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8300"/>
            <a:ext cx="66167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以下例子</a:t>
            </a:r>
            <a:r>
              <a:rPr lang="zh-CN" altLang="en-US" dirty="0"/>
              <a:t>中，让用户输入一个合法的</a:t>
            </a:r>
            <a:r>
              <a:rPr lang="zh-CN" altLang="en-US" dirty="0" smtClean="0"/>
              <a:t>整数。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5" y="2760662"/>
            <a:ext cx="73660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5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try</a:t>
            </a:r>
            <a:r>
              <a:rPr lang="zh-CN" altLang="en-US" dirty="0"/>
              <a:t>语句按照如下方式</a:t>
            </a:r>
            <a:r>
              <a:rPr lang="zh-CN" altLang="en-US" dirty="0" smtClean="0"/>
              <a:t>工作：</a:t>
            </a:r>
            <a:endParaRPr lang="en-US" altLang="zh-CN" dirty="0" smtClean="0"/>
          </a:p>
          <a:p>
            <a:pPr latinLnBrk="1"/>
            <a:r>
              <a:rPr lang="zh-CN" altLang="en-US" dirty="0"/>
              <a:t>首先，执行</a:t>
            </a:r>
            <a:r>
              <a:rPr lang="en-US" altLang="zh-CN" dirty="0"/>
              <a:t>try</a:t>
            </a:r>
            <a:r>
              <a:rPr lang="zh-CN" altLang="en-US" dirty="0"/>
              <a:t>子句（在关键字</a:t>
            </a:r>
            <a:r>
              <a:rPr lang="en-US" altLang="zh-CN" dirty="0"/>
              <a:t>try</a:t>
            </a:r>
            <a:r>
              <a:rPr lang="zh-CN" altLang="en-US" dirty="0"/>
              <a:t>和关键字</a:t>
            </a:r>
            <a:r>
              <a:rPr lang="en-US" altLang="zh-CN" dirty="0"/>
              <a:t>except</a:t>
            </a:r>
            <a:r>
              <a:rPr lang="zh-CN" altLang="en-US" dirty="0"/>
              <a:t>之间的语句）</a:t>
            </a:r>
          </a:p>
          <a:p>
            <a:pPr latinLnBrk="1"/>
            <a:r>
              <a:rPr lang="zh-CN" altLang="en-US" dirty="0"/>
              <a:t>如果没有异常发生，忽略</a:t>
            </a:r>
            <a:r>
              <a:rPr lang="en-US" altLang="zh-CN" dirty="0"/>
              <a:t>except</a:t>
            </a:r>
            <a:r>
              <a:rPr lang="zh-CN" altLang="en-US" dirty="0"/>
              <a:t>子句，</a:t>
            </a:r>
            <a:r>
              <a:rPr lang="en-US" altLang="zh-CN" dirty="0"/>
              <a:t>try</a:t>
            </a:r>
            <a:r>
              <a:rPr lang="zh-CN" altLang="en-US" dirty="0"/>
              <a:t>子句执行后结束。</a:t>
            </a:r>
          </a:p>
          <a:p>
            <a:pPr latinLnBrk="1"/>
            <a:r>
              <a:rPr lang="zh-CN" altLang="en-US" dirty="0"/>
              <a:t>如果在执行</a:t>
            </a:r>
            <a:r>
              <a:rPr lang="en-US" altLang="zh-CN" dirty="0"/>
              <a:t>try</a:t>
            </a:r>
            <a:r>
              <a:rPr lang="zh-CN" altLang="en-US" dirty="0"/>
              <a:t>子句的过程中发生了异常，那么</a:t>
            </a:r>
            <a:r>
              <a:rPr lang="en-US" altLang="zh-CN" dirty="0"/>
              <a:t>try</a:t>
            </a:r>
            <a:r>
              <a:rPr lang="zh-CN" altLang="en-US" dirty="0"/>
              <a:t>子句余下的部分将被忽略。如果异常的类型和 </a:t>
            </a:r>
            <a:r>
              <a:rPr lang="en-US" altLang="zh-CN" dirty="0"/>
              <a:t>except </a:t>
            </a:r>
            <a:r>
              <a:rPr lang="zh-CN" altLang="en-US" dirty="0"/>
              <a:t>之后的名称相符，那么对应的</a:t>
            </a:r>
            <a:r>
              <a:rPr lang="en-US" altLang="zh-CN" dirty="0"/>
              <a:t>except</a:t>
            </a:r>
            <a:r>
              <a:rPr lang="zh-CN" altLang="en-US" dirty="0"/>
              <a:t>子句将被执行。最后执行 </a:t>
            </a:r>
            <a:r>
              <a:rPr lang="en-US" altLang="zh-CN" dirty="0"/>
              <a:t>try </a:t>
            </a:r>
            <a:r>
              <a:rPr lang="zh-CN" altLang="en-US" dirty="0"/>
              <a:t>语句之后的代码。</a:t>
            </a:r>
          </a:p>
          <a:p>
            <a:pPr latinLnBrk="1"/>
            <a:r>
              <a:rPr lang="zh-CN" altLang="en-US" dirty="0"/>
              <a:t>如果一个异常没有与任何的</a:t>
            </a:r>
            <a:r>
              <a:rPr lang="en-US" altLang="zh-CN" dirty="0"/>
              <a:t>except</a:t>
            </a:r>
            <a:r>
              <a:rPr lang="zh-CN" altLang="en-US" dirty="0"/>
              <a:t>匹配，那么这个异常将会传递给上层的</a:t>
            </a:r>
            <a:r>
              <a:rPr lang="en-US" altLang="zh-CN" dirty="0"/>
              <a:t>try</a:t>
            </a:r>
            <a:r>
              <a:rPr lang="zh-CN" altLang="en-US" dirty="0"/>
              <a:t>中。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函数是组织好的，可重复使用的，用来实现单一，或相关联功能的代码段。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b="1" dirty="0"/>
              <a:t>类</a:t>
            </a:r>
            <a:r>
              <a:rPr lang="en-US" altLang="zh-CN" b="1" dirty="0"/>
              <a:t>(Class): </a:t>
            </a:r>
            <a:r>
              <a:rPr lang="zh-CN" altLang="en-US" dirty="0"/>
              <a:t>用来描述具有相同的属性和方法的对象的集合。它定义了该集合中每个对象所共有的属性和方法。对象是类的实例。</a:t>
            </a:r>
          </a:p>
          <a:p>
            <a:r>
              <a:rPr lang="zh-CN" altLang="en-US" b="1" dirty="0"/>
              <a:t>方法：</a:t>
            </a:r>
            <a:r>
              <a:rPr lang="zh-CN" altLang="en-US" dirty="0"/>
              <a:t>类中定义的函数。</a:t>
            </a:r>
          </a:p>
          <a:p>
            <a:r>
              <a:rPr lang="zh-CN" altLang="en-US" b="1" dirty="0"/>
              <a:t>类变量：</a:t>
            </a:r>
            <a:r>
              <a:rPr lang="zh-CN" altLang="en-US" dirty="0"/>
              <a:t>类变量在整个实例化的对象中是公用的。类变量定义在类中且在函数体之外。类变量通常不作为实例变量使用。</a:t>
            </a:r>
          </a:p>
          <a:p>
            <a:r>
              <a:rPr lang="zh-CN" altLang="en-US" b="1" dirty="0"/>
              <a:t>数据成员：</a:t>
            </a:r>
            <a:r>
              <a:rPr lang="zh-CN" altLang="en-US" dirty="0"/>
              <a:t>类变量或者实例变量用于处理类及其实例对象的相关的数据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7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b="1" dirty="0"/>
              <a:t>方法重写：</a:t>
            </a:r>
            <a:r>
              <a:rPr lang="zh-CN" altLang="en-US" dirty="0"/>
              <a:t>如果从父类继承的方法不能满足子类的需求，可以对其进行改写，这个过程叫方法的覆盖（</a:t>
            </a:r>
            <a:r>
              <a:rPr lang="en-US" altLang="zh-CN" dirty="0"/>
              <a:t>override</a:t>
            </a:r>
            <a:r>
              <a:rPr lang="zh-CN" altLang="en-US" dirty="0"/>
              <a:t>），也称为方法的重写。</a:t>
            </a:r>
          </a:p>
          <a:p>
            <a:pPr latinLnBrk="1"/>
            <a:r>
              <a:rPr lang="zh-CN" altLang="en-US" b="1" dirty="0"/>
              <a:t>局部变量：</a:t>
            </a:r>
            <a:r>
              <a:rPr lang="zh-CN" altLang="en-US" dirty="0"/>
              <a:t>定义在方法中的变量，只作用于当前实例的类。</a:t>
            </a:r>
          </a:p>
          <a:p>
            <a:pPr latinLnBrk="1"/>
            <a:r>
              <a:rPr lang="zh-CN" altLang="en-US" b="1" dirty="0"/>
              <a:t>实例变量：</a:t>
            </a:r>
            <a:r>
              <a:rPr lang="zh-CN" altLang="en-US" dirty="0"/>
              <a:t>在类的声明中，属性是用变量来表示的。这种变量就称为实例变量，是在类声明的内部但是在类的其他成员方法之外声明的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b="1" dirty="0"/>
              <a:t>继承：</a:t>
            </a:r>
            <a:r>
              <a:rPr lang="zh-CN" altLang="en-US" dirty="0"/>
              <a:t>即一个派生类（</a:t>
            </a:r>
            <a:r>
              <a:rPr lang="en-US" altLang="zh-CN" dirty="0"/>
              <a:t>derived class</a:t>
            </a:r>
            <a:r>
              <a:rPr lang="zh-CN" altLang="en-US" dirty="0"/>
              <a:t>）继承基类（</a:t>
            </a:r>
            <a:r>
              <a:rPr lang="en-US" altLang="zh-CN" dirty="0"/>
              <a:t>base class</a:t>
            </a:r>
            <a:r>
              <a:rPr lang="zh-CN" altLang="en-US" dirty="0"/>
              <a:t>）的字段和方法。继承也允许把一个派生类的对象作为一个基类对象对待。例如，有这样一个设计：一个</a:t>
            </a:r>
            <a:r>
              <a:rPr lang="en-US" altLang="zh-CN" dirty="0"/>
              <a:t>Dog</a:t>
            </a:r>
            <a:r>
              <a:rPr lang="zh-CN" altLang="en-US" dirty="0"/>
              <a:t>类型的对象派生自</a:t>
            </a:r>
            <a:r>
              <a:rPr lang="en-US" altLang="zh-CN" dirty="0"/>
              <a:t>Animal</a:t>
            </a:r>
            <a:r>
              <a:rPr lang="zh-CN" altLang="en-US" dirty="0"/>
              <a:t>类，这是模拟</a:t>
            </a:r>
            <a:r>
              <a:rPr lang="en-US" altLang="zh-CN" dirty="0"/>
              <a:t>"</a:t>
            </a:r>
            <a:r>
              <a:rPr lang="zh-CN" altLang="en-US" dirty="0"/>
              <a:t>是一个（</a:t>
            </a:r>
            <a:r>
              <a:rPr lang="en-US" altLang="zh-CN" dirty="0"/>
              <a:t>is-a</a:t>
            </a:r>
            <a:r>
              <a:rPr lang="zh-CN" altLang="en-US" dirty="0"/>
              <a:t>）</a:t>
            </a:r>
            <a:r>
              <a:rPr lang="en-US" altLang="zh-CN" dirty="0"/>
              <a:t>"</a:t>
            </a:r>
            <a:r>
              <a:rPr lang="zh-CN" altLang="en-US" dirty="0"/>
              <a:t>关系（例图，</a:t>
            </a:r>
            <a:r>
              <a:rPr lang="en-US" altLang="zh-CN" dirty="0"/>
              <a:t>Dog</a:t>
            </a:r>
            <a:r>
              <a:rPr lang="zh-CN" altLang="en-US" dirty="0"/>
              <a:t>是一个</a:t>
            </a:r>
            <a:r>
              <a:rPr lang="en-US" altLang="zh-CN" dirty="0"/>
              <a:t>Animal</a:t>
            </a:r>
            <a:r>
              <a:rPr lang="zh-CN" altLang="en-US" dirty="0"/>
              <a:t>）。</a:t>
            </a:r>
          </a:p>
          <a:p>
            <a:pPr latinLnBrk="1"/>
            <a:r>
              <a:rPr lang="zh-CN" altLang="en-US" b="1" dirty="0"/>
              <a:t>实例化：</a:t>
            </a:r>
            <a:r>
              <a:rPr lang="zh-CN" altLang="en-US" dirty="0"/>
              <a:t>创建一个类的实例，类的具体对象。</a:t>
            </a:r>
          </a:p>
          <a:p>
            <a:pPr latinLnBrk="1"/>
            <a:r>
              <a:rPr lang="zh-CN" altLang="en-US" b="1" dirty="0"/>
              <a:t>对象：</a:t>
            </a:r>
            <a:r>
              <a:rPr lang="zh-CN" altLang="en-US" dirty="0"/>
              <a:t>通过类定义的数据结构实例。对象包括两个数据成员（类变量和实例变量）和方法。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类定义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0" y="1888330"/>
            <a:ext cx="2889250" cy="2050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1050" y="4720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Helvetica Neue" charset="0"/>
              </a:rPr>
              <a:t>类实例化后，可以使用其属性，实际上，创建一个类之后，可以通过类名访问其属性。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</a:t>
            </a:r>
            <a:r>
              <a:rPr lang="zh-CN" altLang="en-US" b="1" dirty="0" smtClean="0"/>
              <a:t>对象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>类对象支持两种操作：属性引用和实例化。</a:t>
            </a:r>
          </a:p>
          <a:p>
            <a:pPr latinLnBrk="1"/>
            <a:r>
              <a:rPr lang="zh-CN" altLang="en-US" dirty="0"/>
              <a:t>属性引用使用和 </a:t>
            </a:r>
            <a:r>
              <a:rPr lang="en-US" altLang="zh-CN" dirty="0"/>
              <a:t>Python </a:t>
            </a:r>
            <a:r>
              <a:rPr lang="zh-CN" altLang="en-US" dirty="0"/>
              <a:t>中所有的属性引用一样的标准语法：</a:t>
            </a:r>
            <a:r>
              <a:rPr lang="en-US" altLang="zh-CN" b="1" dirty="0" err="1"/>
              <a:t>obj.name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281363"/>
            <a:ext cx="5067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类的</a:t>
            </a:r>
            <a:r>
              <a:rPr lang="zh-CN" altLang="en-US" b="1" dirty="0" smtClean="0"/>
              <a:t>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在类的内部，使用 </a:t>
            </a:r>
            <a:r>
              <a:rPr lang="en-US" altLang="zh-CN" b="1" dirty="0" err="1"/>
              <a:t>def</a:t>
            </a:r>
            <a:r>
              <a:rPr lang="zh-CN" altLang="en-US" dirty="0"/>
              <a:t> 关键字来定义一个方法，与一般函数定义不同，类方法必须包含参数 </a:t>
            </a:r>
            <a:r>
              <a:rPr lang="en-US" altLang="zh-CN" dirty="0"/>
              <a:t>self, </a:t>
            </a:r>
            <a:r>
              <a:rPr lang="zh-CN" altLang="en-US" dirty="0"/>
              <a:t>且为第一个参数，</a:t>
            </a:r>
            <a:r>
              <a:rPr lang="en-US" altLang="zh-CN" dirty="0"/>
              <a:t>self </a:t>
            </a:r>
            <a:r>
              <a:rPr lang="zh-CN" altLang="en-US" dirty="0"/>
              <a:t>代表的是类的实例。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2667000"/>
            <a:ext cx="6451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8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继承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派生类的定义如下所示</a:t>
            </a:r>
            <a:r>
              <a:rPr lang="en-US" altLang="zh-CN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591594"/>
            <a:ext cx="4305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1925" y="112365"/>
            <a:ext cx="7058383" cy="623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类属性与</a:t>
            </a:r>
            <a:r>
              <a:rPr lang="zh-CN" altLang="en-US" b="1" dirty="0" smtClean="0"/>
              <a:t>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类的私有属性</a:t>
            </a:r>
          </a:p>
          <a:p>
            <a:pPr latinLnBrk="1"/>
            <a:r>
              <a:rPr lang="en-US" altLang="zh-CN" b="1" dirty="0"/>
              <a:t>__</a:t>
            </a:r>
            <a:r>
              <a:rPr lang="en-US" altLang="zh-CN" b="1" dirty="0" err="1"/>
              <a:t>private_attrs</a:t>
            </a:r>
            <a:r>
              <a:rPr lang="zh-CN" altLang="en-US" dirty="0"/>
              <a:t>：两个下划线开头，声明该属性为私有，不能在类的外部被使用或直接访问。在类内部的方法中使用时 </a:t>
            </a:r>
            <a:r>
              <a:rPr lang="en-US" altLang="zh-CN" b="1" dirty="0"/>
              <a:t>self.__</a:t>
            </a:r>
            <a:r>
              <a:rPr lang="en-US" altLang="zh-CN" b="1" dirty="0" err="1"/>
              <a:t>private_attrs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类属性与</a:t>
            </a:r>
            <a:r>
              <a:rPr lang="zh-CN" altLang="en-US" b="1" dirty="0" smtClean="0"/>
              <a:t>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类的方法</a:t>
            </a:r>
          </a:p>
          <a:p>
            <a:pPr latinLnBrk="1"/>
            <a:r>
              <a:rPr lang="zh-CN" altLang="en-US" dirty="0"/>
              <a:t>在类的内部，使用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zh-CN" altLang="en-US" dirty="0"/>
              <a:t>关键字来定义一个方法，与一般函数定义不同，类方法必须包含参数 </a:t>
            </a:r>
            <a:r>
              <a:rPr lang="en-US" altLang="zh-CN" b="1" dirty="0"/>
              <a:t>self</a:t>
            </a:r>
            <a:r>
              <a:rPr lang="zh-CN" altLang="en-US" dirty="0"/>
              <a:t>，且为第一个参数，</a:t>
            </a:r>
            <a:r>
              <a:rPr lang="en-US" altLang="zh-CN" b="1" dirty="0"/>
              <a:t>self</a:t>
            </a:r>
            <a:r>
              <a:rPr lang="zh-CN" altLang="en-US" dirty="0"/>
              <a:t> 代表的是类的实例。</a:t>
            </a:r>
          </a:p>
          <a:p>
            <a:pPr latinLnBrk="1"/>
            <a:r>
              <a:rPr lang="en-US" altLang="zh-CN" b="1" dirty="0"/>
              <a:t>self</a:t>
            </a:r>
            <a:r>
              <a:rPr lang="zh-CN" altLang="en-US" dirty="0"/>
              <a:t> 的名字并不是规定死的，也可以使用 </a:t>
            </a:r>
            <a:r>
              <a:rPr lang="en-US" altLang="zh-CN" b="1" dirty="0"/>
              <a:t>this</a:t>
            </a:r>
            <a:r>
              <a:rPr lang="zh-CN" altLang="en-US" dirty="0"/>
              <a:t>，但是最好还是按照约定是用 </a:t>
            </a:r>
            <a:r>
              <a:rPr lang="en-US" altLang="zh-CN" b="1" dirty="0"/>
              <a:t>self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定义函数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zh-CN" altLang="en-US" dirty="0" smtClean="0"/>
              <a:t>规则如下：</a:t>
            </a:r>
            <a:endParaRPr lang="zh-CN" altLang="en-US" dirty="0"/>
          </a:p>
          <a:p>
            <a:pPr latinLnBrk="1"/>
            <a:r>
              <a:rPr lang="zh-CN" altLang="en-US" dirty="0"/>
              <a:t>函数代码块以 </a:t>
            </a:r>
            <a:r>
              <a:rPr lang="en-US" altLang="zh-CN" b="1" dirty="0" err="1"/>
              <a:t>def</a:t>
            </a:r>
            <a:r>
              <a:rPr lang="zh-CN" altLang="en-US" dirty="0"/>
              <a:t> 关键词开头，后接函数标识符名称和圆括号 </a:t>
            </a:r>
            <a:r>
              <a:rPr lang="en-US" altLang="zh-CN" b="1" dirty="0"/>
              <a:t>()</a:t>
            </a:r>
            <a:r>
              <a:rPr lang="zh-CN" altLang="en-US" dirty="0"/>
              <a:t>。</a:t>
            </a:r>
          </a:p>
          <a:p>
            <a:pPr latinLnBrk="1"/>
            <a:r>
              <a:rPr lang="zh-CN" altLang="en-US" dirty="0"/>
              <a:t>任何传入参数和自变量必须放在圆括号</a:t>
            </a:r>
            <a:r>
              <a:rPr lang="zh-CN" altLang="en-US" dirty="0" smtClean="0"/>
              <a:t>中间。</a:t>
            </a:r>
            <a:endParaRPr lang="zh-CN" altLang="en-US" dirty="0"/>
          </a:p>
          <a:p>
            <a:pPr latinLnBrk="1"/>
            <a:r>
              <a:rPr lang="zh-CN" altLang="en-US" dirty="0"/>
              <a:t>函数的第一行语句可以选择性地使用文档字符串</a:t>
            </a:r>
            <a:r>
              <a:rPr lang="en-US" altLang="zh-CN" dirty="0"/>
              <a:t>—</a:t>
            </a:r>
            <a:r>
              <a:rPr lang="zh-CN" altLang="en-US" dirty="0"/>
              <a:t>用于存放函数说明。</a:t>
            </a:r>
          </a:p>
          <a:p>
            <a:pPr latinLnBrk="1"/>
            <a:r>
              <a:rPr lang="zh-CN" altLang="en-US" dirty="0"/>
              <a:t>函数内容以冒号起始，并且缩进。</a:t>
            </a:r>
          </a:p>
          <a:p>
            <a:pPr latinLnBrk="1"/>
            <a:r>
              <a:rPr lang="en-US" altLang="zh-CN" b="1" dirty="0"/>
              <a:t>return [</a:t>
            </a:r>
            <a:r>
              <a:rPr lang="zh-CN" altLang="en-US" b="1" dirty="0"/>
              <a:t>表达式</a:t>
            </a:r>
            <a:r>
              <a:rPr lang="en-US" altLang="zh-CN" b="1" dirty="0"/>
              <a:t>]</a:t>
            </a:r>
            <a:r>
              <a:rPr lang="zh-CN" altLang="en-US" dirty="0"/>
              <a:t> 结束函数，选择性地返回一个值给调用方。不带表达式的</a:t>
            </a:r>
            <a:r>
              <a:rPr lang="en-US" altLang="zh-CN" dirty="0"/>
              <a:t>return</a:t>
            </a:r>
            <a:r>
              <a:rPr lang="zh-CN" altLang="en-US" dirty="0"/>
              <a:t>相当于返回 </a:t>
            </a:r>
            <a:r>
              <a:rPr lang="en-US" altLang="zh-CN" dirty="0"/>
              <a:t>None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0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类的私有方法</a:t>
            </a:r>
          </a:p>
          <a:p>
            <a:pPr latinLnBrk="1"/>
            <a:r>
              <a:rPr lang="en-US" altLang="zh-CN" b="1" dirty="0"/>
              <a:t>__</a:t>
            </a:r>
            <a:r>
              <a:rPr lang="en-US" altLang="zh-CN" b="1" dirty="0" err="1"/>
              <a:t>private_method</a:t>
            </a:r>
            <a:r>
              <a:rPr lang="zh-CN" altLang="en-US" dirty="0"/>
              <a:t>：两个下划线开头，声明该方法为私有方法，只能在类的内部调用 ，不能在类的外部调用。</a:t>
            </a:r>
            <a:r>
              <a:rPr lang="en-US" altLang="zh-CN" b="1" dirty="0"/>
              <a:t>self.__</a:t>
            </a:r>
            <a:r>
              <a:rPr lang="en-US" altLang="zh-CN" b="1" dirty="0" err="1"/>
              <a:t>private_methods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38" y="1460926"/>
            <a:ext cx="7186612" cy="42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365125"/>
            <a:ext cx="7586662" cy="52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376487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5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950" y="2021682"/>
            <a:ext cx="55118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0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186" y="1825625"/>
            <a:ext cx="9835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</a:t>
            </a:r>
            <a:r>
              <a:rPr lang="zh-CN" altLang="en-US" b="1" dirty="0" smtClean="0"/>
              <a:t>调用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>定义一个函数：给了函数一个名称，指定了函数里包含的参数，和代码块结构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endParaRPr lang="zh-CN" altLang="en-US" dirty="0"/>
          </a:p>
          <a:p>
            <a:pPr latinLnBrk="1"/>
            <a:r>
              <a:rPr lang="zh-CN" altLang="en-US" dirty="0"/>
              <a:t>这个函数的基本结构完成以后</a:t>
            </a:r>
            <a:r>
              <a:rPr lang="zh-CN" altLang="en-US" dirty="0" smtClean="0"/>
              <a:t>，可以</a:t>
            </a:r>
            <a:r>
              <a:rPr lang="zh-CN" altLang="en-US" dirty="0"/>
              <a:t>通过另一个函数调用执行，也可以直接从 </a:t>
            </a:r>
            <a:r>
              <a:rPr lang="en-US" altLang="zh-CN" dirty="0"/>
              <a:t>Python </a:t>
            </a:r>
            <a:r>
              <a:rPr lang="zh-CN" altLang="en-US" dirty="0"/>
              <a:t>命令提示符执行。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9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2136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1070</Words>
  <Application>Microsoft Macintosh PowerPoint</Application>
  <PresentationFormat>Widescreen</PresentationFormat>
  <Paragraphs>95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</vt:lpstr>
      <vt:lpstr>Calibri Light</vt:lpstr>
      <vt:lpstr>DengXian</vt:lpstr>
      <vt:lpstr>DengXian Light</vt:lpstr>
      <vt:lpstr>Helvetica Neue</vt:lpstr>
      <vt:lpstr>Arial</vt:lpstr>
      <vt:lpstr>Office Theme</vt:lpstr>
      <vt:lpstr>Python语言</vt:lpstr>
      <vt:lpstr>知识回顾</vt:lpstr>
      <vt:lpstr>函数</vt:lpstr>
      <vt:lpstr>定义函数</vt:lpstr>
      <vt:lpstr>PowerPoint Presentation</vt:lpstr>
      <vt:lpstr>实例</vt:lpstr>
      <vt:lpstr>实例</vt:lpstr>
      <vt:lpstr>函数调用</vt:lpstr>
      <vt:lpstr>实例</vt:lpstr>
      <vt:lpstr>return语句</vt:lpstr>
      <vt:lpstr>Python数据操作</vt:lpstr>
      <vt:lpstr>PowerPoint Presentation</vt:lpstr>
      <vt:lpstr>实例</vt:lpstr>
      <vt:lpstr>将列表当做堆栈使用</vt:lpstr>
      <vt:lpstr>实例</vt:lpstr>
      <vt:lpstr>输入输出</vt:lpstr>
      <vt:lpstr>读和写文件</vt:lpstr>
      <vt:lpstr>PowerPoint Presentation</vt:lpstr>
      <vt:lpstr>文件对象的方法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错误和异常</vt:lpstr>
      <vt:lpstr>语法错误</vt:lpstr>
      <vt:lpstr>异常</vt:lpstr>
      <vt:lpstr>PowerPoint Presentation</vt:lpstr>
      <vt:lpstr>PowerPoint Presentation</vt:lpstr>
      <vt:lpstr>面向对象</vt:lpstr>
      <vt:lpstr>PowerPoint Presentation</vt:lpstr>
      <vt:lpstr>PowerPoint Presentation</vt:lpstr>
      <vt:lpstr>类定义</vt:lpstr>
      <vt:lpstr>类对象</vt:lpstr>
      <vt:lpstr>类的方法</vt:lpstr>
      <vt:lpstr>继承</vt:lpstr>
      <vt:lpstr>实例</vt:lpstr>
      <vt:lpstr>类属性与方法</vt:lpstr>
      <vt:lpstr>类属性与方法</vt:lpstr>
      <vt:lpstr>PowerPoint Presentation</vt:lpstr>
      <vt:lpstr>实例</vt:lpstr>
      <vt:lpstr>实例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Python语言</dc:title>
  <dc:creator>su Lingtao</dc:creator>
  <cp:lastModifiedBy>su Lingtao</cp:lastModifiedBy>
  <cp:revision>89</cp:revision>
  <dcterms:created xsi:type="dcterms:W3CDTF">2019-10-14T09:23:13Z</dcterms:created>
  <dcterms:modified xsi:type="dcterms:W3CDTF">2019-10-14T14:35:14Z</dcterms:modified>
</cp:coreProperties>
</file>