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042-EF09-C44C-AA83-29F8A8EAC24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AE11-CBCC-B144-AAFA-A49514D2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042-EF09-C44C-AA83-29F8A8EAC24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AE11-CBCC-B144-AAFA-A49514D2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8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042-EF09-C44C-AA83-29F8A8EAC24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AE11-CBCC-B144-AAFA-A49514D2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042-EF09-C44C-AA83-29F8A8EAC24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AE11-CBCC-B144-AAFA-A49514D2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042-EF09-C44C-AA83-29F8A8EAC24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AE11-CBCC-B144-AAFA-A49514D2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042-EF09-C44C-AA83-29F8A8EAC24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AE11-CBCC-B144-AAFA-A49514D2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7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042-EF09-C44C-AA83-29F8A8EAC24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AE11-CBCC-B144-AAFA-A49514D2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2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042-EF09-C44C-AA83-29F8A8EAC24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AE11-CBCC-B144-AAFA-A49514D2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042-EF09-C44C-AA83-29F8A8EAC24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AE11-CBCC-B144-AAFA-A49514D2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5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042-EF09-C44C-AA83-29F8A8EAC24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AE11-CBCC-B144-AAFA-A49514D2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1042-EF09-C44C-AA83-29F8A8EAC24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AE11-CBCC-B144-AAFA-A49514D2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B1042-EF09-C44C-AA83-29F8A8EAC24A}" type="datetimeFigureOut">
              <a:rPr lang="en-US" smtClean="0"/>
              <a:t>10/15/19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AE11-CBCC-B144-AAFA-A49514D22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Lingtao 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4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smtClean="0"/>
              <a:t>创建数组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numpy.empty</a:t>
            </a:r>
            <a:endParaRPr lang="en-US" b="1" dirty="0"/>
          </a:p>
          <a:p>
            <a:r>
              <a:rPr lang="en-US" altLang="zh-CN" dirty="0" err="1"/>
              <a:t>numpy.empty</a:t>
            </a:r>
            <a:r>
              <a:rPr lang="en-US" altLang="zh-CN" dirty="0"/>
              <a:t> </a:t>
            </a:r>
            <a:r>
              <a:rPr lang="zh-CN" altLang="en-US" dirty="0"/>
              <a:t>方法用来创建一个指定形状（</a:t>
            </a:r>
            <a:r>
              <a:rPr lang="en-US" altLang="zh-CN" dirty="0"/>
              <a:t>shape</a:t>
            </a:r>
            <a:r>
              <a:rPr lang="zh-CN" altLang="en-US" dirty="0"/>
              <a:t>）、数据类型（</a:t>
            </a:r>
            <a:r>
              <a:rPr lang="en-US" altLang="zh-CN" dirty="0" err="1"/>
              <a:t>dtype</a:t>
            </a:r>
            <a:r>
              <a:rPr lang="zh-CN" altLang="en-US" dirty="0"/>
              <a:t>）且未初始化的数组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1443" y="3401497"/>
            <a:ext cx="54422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000000"/>
                </a:solidFill>
                <a:effectLst/>
              </a:rPr>
              <a:t>numpy</a:t>
            </a:r>
            <a:r>
              <a:rPr lang="en-US" sz="2000" dirty="0" err="1" smtClean="0">
                <a:solidFill>
                  <a:srgbClr val="666600"/>
                </a:solidFill>
                <a:effectLst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effectLst/>
              </a:rPr>
              <a:t>empty</a:t>
            </a:r>
            <a:r>
              <a:rPr lang="en-US" sz="2000" dirty="0" smtClean="0">
                <a:solidFill>
                  <a:srgbClr val="666600"/>
                </a:solidFill>
                <a:effectLst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shape</a:t>
            </a:r>
            <a:r>
              <a:rPr lang="en-US" sz="2000" dirty="0" smtClean="0">
                <a:solidFill>
                  <a:srgbClr val="666600"/>
                </a:solidFill>
                <a:effectLst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effectLst/>
              </a:rPr>
              <a:t>dtype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smtClean="0">
                <a:solidFill>
                  <a:srgbClr val="000088"/>
                </a:solidFill>
                <a:effectLst/>
              </a:rPr>
              <a:t>float</a:t>
            </a:r>
            <a:r>
              <a:rPr lang="en-US" sz="2000" dirty="0" smtClean="0">
                <a:solidFill>
                  <a:srgbClr val="666600"/>
                </a:solidFill>
                <a:effectLst/>
              </a:rPr>
              <a:t>,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 order </a:t>
            </a:r>
            <a:r>
              <a:rPr lang="en-US" sz="2000" dirty="0" smtClean="0">
                <a:solidFill>
                  <a:srgbClr val="666600"/>
                </a:solidFill>
                <a:effectLst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smtClean="0">
                <a:solidFill>
                  <a:srgbClr val="008800"/>
                </a:solidFill>
                <a:effectLst/>
              </a:rPr>
              <a:t>'C'</a:t>
            </a:r>
            <a:r>
              <a:rPr lang="en-US" sz="2000" dirty="0" smtClean="0">
                <a:solidFill>
                  <a:srgbClr val="666600"/>
                </a:solidFill>
                <a:effectLst/>
              </a:rPr>
              <a:t>)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43" y="4001294"/>
            <a:ext cx="9931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8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5988"/>
            <a:ext cx="6730531" cy="15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numpy.zeros</a:t>
            </a:r>
            <a:endParaRPr lang="en-US" altLang="zh-CN" b="1" dirty="0"/>
          </a:p>
          <a:p>
            <a:pPr latinLnBrk="1"/>
            <a:r>
              <a:rPr lang="zh-CN" altLang="en-US" dirty="0"/>
              <a:t>创建指定大小的数组，数组元素以 </a:t>
            </a:r>
            <a:r>
              <a:rPr lang="en-US" altLang="zh-CN" dirty="0"/>
              <a:t>0 </a:t>
            </a:r>
            <a:r>
              <a:rPr lang="zh-CN" altLang="en-US" dirty="0"/>
              <a:t>来填充：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2944777"/>
            <a:ext cx="7531100" cy="358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763"/>
            <a:ext cx="88138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5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numpy.ones</a:t>
            </a:r>
            <a:endParaRPr lang="en-US" altLang="zh-CN" b="1" dirty="0"/>
          </a:p>
          <a:p>
            <a:pPr latinLnBrk="1"/>
            <a:r>
              <a:rPr lang="zh-CN" altLang="en-US" dirty="0"/>
              <a:t>创建指定形状的数组，数组元素以 </a:t>
            </a:r>
            <a:r>
              <a:rPr lang="en-US" altLang="zh-CN" dirty="0"/>
              <a:t>1 </a:t>
            </a:r>
            <a:r>
              <a:rPr lang="zh-CN" altLang="en-US" dirty="0"/>
              <a:t>来填充：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4015"/>
            <a:ext cx="7443787" cy="38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8669"/>
            <a:ext cx="5588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NumPy</a:t>
            </a:r>
            <a:r>
              <a:rPr lang="en-US" altLang="zh-CN" b="1" dirty="0"/>
              <a:t> </a:t>
            </a:r>
            <a:r>
              <a:rPr lang="zh-CN" altLang="en-US" b="1" dirty="0"/>
              <a:t>从已有的数组创建数</a:t>
            </a:r>
            <a:r>
              <a:rPr lang="zh-CN" altLang="en-US" b="1" dirty="0" smtClean="0"/>
              <a:t>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581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将列表转换为 </a:t>
            </a:r>
            <a:r>
              <a:rPr lang="en-US" dirty="0" err="1"/>
              <a:t>ndarray</a:t>
            </a:r>
            <a:r>
              <a:rPr lang="en-US" dirty="0"/>
              <a:t>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49" y="2601913"/>
            <a:ext cx="2765425" cy="15234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8058" y="4366342"/>
            <a:ext cx="3248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u="none" strike="noStrike" dirty="0" smtClean="0">
                <a:solidFill>
                  <a:srgbClr val="333333"/>
                </a:solidFill>
                <a:effectLst/>
              </a:rPr>
              <a:t>将元组转换为</a:t>
            </a:r>
            <a:r>
              <a:rPr lang="en-US" b="0" i="0" u="none" strike="noStrike" dirty="0" smtClean="0">
                <a:solidFill>
                  <a:srgbClr val="333333"/>
                </a:solidFill>
                <a:effectLst/>
                <a:latin typeface="Helvetica Neue" charset="0"/>
              </a:rPr>
              <a:t> </a:t>
            </a:r>
            <a:r>
              <a:rPr lang="en-US" b="0" i="0" u="none" strike="noStrike" dirty="0" err="1" smtClean="0">
                <a:solidFill>
                  <a:srgbClr val="333333"/>
                </a:solidFill>
                <a:effectLst/>
                <a:latin typeface="Helvetica Neue" charset="0"/>
              </a:rPr>
              <a:t>ndarray</a:t>
            </a:r>
            <a:r>
              <a:rPr lang="en-US" b="0" i="0" u="none" strike="noStrike" dirty="0" smtClean="0">
                <a:solidFill>
                  <a:srgbClr val="333333"/>
                </a:solidFill>
                <a:effectLst/>
                <a:latin typeface="Helvetica Neue" charset="0"/>
              </a:rPr>
              <a:t>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8" y="5284183"/>
            <a:ext cx="2514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设置了 </a:t>
            </a:r>
            <a:r>
              <a:rPr lang="en-US" altLang="zh-CN" dirty="0" err="1"/>
              <a:t>dtype</a:t>
            </a:r>
            <a:r>
              <a:rPr lang="en-US" altLang="zh-CN" dirty="0"/>
              <a:t> </a:t>
            </a:r>
            <a:r>
              <a:rPr lang="zh-CN" altLang="en-US" dirty="0"/>
              <a:t>参数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8413"/>
            <a:ext cx="3860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NumPy</a:t>
            </a:r>
            <a:r>
              <a:rPr lang="en-US" altLang="zh-CN" b="1" dirty="0"/>
              <a:t> </a:t>
            </a:r>
            <a:r>
              <a:rPr lang="zh-CN" altLang="en-US" b="1" dirty="0"/>
              <a:t>从数值范围创建数</a:t>
            </a:r>
            <a:r>
              <a:rPr lang="zh-CN" altLang="en-US" b="1" dirty="0" smtClean="0"/>
              <a:t>组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589" y="1690688"/>
            <a:ext cx="7377311" cy="421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知识点回顾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 函数的定义方法。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列表的基本操作。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错误和异常的区别与异常的处理。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文件的操作，读写文件。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类的定义和实例化。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 类的继承和成员属性。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89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4569"/>
            <a:ext cx="4025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7906"/>
            <a:ext cx="92329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索引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18400" cy="309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750" y="3930650"/>
            <a:ext cx="384425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6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广播(Broadcast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广播</a:t>
            </a:r>
            <a:r>
              <a:rPr lang="en-US" altLang="zh-CN" dirty="0"/>
              <a:t>(Broadcast)</a:t>
            </a:r>
            <a:r>
              <a:rPr lang="zh-CN" altLang="en-US" dirty="0"/>
              <a:t>是 </a:t>
            </a: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对不同形状</a:t>
            </a:r>
            <a:r>
              <a:rPr lang="en-US" altLang="zh-CN" dirty="0"/>
              <a:t>(shape)</a:t>
            </a:r>
            <a:r>
              <a:rPr lang="zh-CN" altLang="en-US" dirty="0"/>
              <a:t>的数组进行数值计算的方式， 对数组的算术运算通常在相应的元素上进行。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890838"/>
            <a:ext cx="42672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2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163"/>
            <a:ext cx="105664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smtClean="0"/>
              <a:t>数组操作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中包含了一些函数用于处理数组，大概可分为以下几类：</a:t>
            </a:r>
          </a:p>
          <a:p>
            <a:pPr latinLnBrk="1"/>
            <a:r>
              <a:rPr lang="zh-CN" altLang="en-US" dirty="0"/>
              <a:t>修改数组形状</a:t>
            </a:r>
          </a:p>
          <a:p>
            <a:pPr latinLnBrk="1"/>
            <a:r>
              <a:rPr lang="zh-CN" altLang="en-US" dirty="0"/>
              <a:t>翻转数组</a:t>
            </a:r>
          </a:p>
          <a:p>
            <a:pPr latinLnBrk="1"/>
            <a:r>
              <a:rPr lang="zh-CN" altLang="en-US" dirty="0"/>
              <a:t>修改数组维度</a:t>
            </a:r>
          </a:p>
          <a:p>
            <a:pPr latinLnBrk="1"/>
            <a:r>
              <a:rPr lang="zh-CN" altLang="en-US" dirty="0"/>
              <a:t>连接数组</a:t>
            </a:r>
          </a:p>
          <a:p>
            <a:pPr latinLnBrk="1"/>
            <a:r>
              <a:rPr lang="zh-CN" altLang="en-US" dirty="0"/>
              <a:t>分割数组</a:t>
            </a:r>
          </a:p>
          <a:p>
            <a:pPr latinLnBrk="1"/>
            <a:r>
              <a:rPr lang="zh-CN" altLang="en-US" dirty="0"/>
              <a:t>数组元素的添加与</a:t>
            </a:r>
            <a:r>
              <a:rPr lang="zh-CN" altLang="en-US" dirty="0" smtClean="0"/>
              <a:t>删除</a:t>
            </a:r>
            <a:br>
              <a:rPr lang="zh-CN" alt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61344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numpy.ndarray.flatten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95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" y="1295400"/>
            <a:ext cx="5664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91313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NumPy</a:t>
            </a:r>
            <a:r>
              <a:rPr lang="zh-CN" altLang="en-US" b="1" dirty="0" smtClean="0"/>
              <a:t>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NumPy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Numerical Python) </a:t>
            </a:r>
            <a:r>
              <a:rPr lang="zh-CN" altLang="en-US" dirty="0"/>
              <a:t>是 </a:t>
            </a:r>
            <a:r>
              <a:rPr lang="en-US" altLang="zh-CN" dirty="0"/>
              <a:t>Python </a:t>
            </a:r>
            <a:r>
              <a:rPr lang="zh-CN" altLang="en-US" dirty="0"/>
              <a:t>语言的一个扩展程序库，支持大量的维度数组与矩阵运算，此外也针对数组运算提供大量的数学函数库。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8044"/>
            <a:ext cx="54356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985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numpy.concatenate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numpy.concatenate</a:t>
            </a:r>
            <a:r>
              <a:rPr lang="en-US" altLang="zh-CN" dirty="0"/>
              <a:t> </a:t>
            </a:r>
            <a:r>
              <a:rPr lang="zh-CN" altLang="en-US" dirty="0"/>
              <a:t>函数用于沿指定轴连接相同形状的两个或多个数</a:t>
            </a:r>
            <a:r>
              <a:rPr lang="zh-CN" altLang="en-US" dirty="0" smtClean="0"/>
              <a:t>组。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7050"/>
            <a:ext cx="6896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0" y="0"/>
            <a:ext cx="573664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2620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7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smtClean="0"/>
              <a:t>数学函</a:t>
            </a:r>
            <a:r>
              <a:rPr lang="zh-CN" altLang="en-US" b="1" dirty="0" smtClean="0"/>
              <a:t>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/>
              <a:t>三角函数</a:t>
            </a:r>
          </a:p>
          <a:p>
            <a:r>
              <a:rPr lang="mr-IN" dirty="0" err="1"/>
              <a:t>NumPy</a:t>
            </a:r>
            <a:r>
              <a:rPr lang="mr-IN" dirty="0"/>
              <a:t> </a:t>
            </a:r>
            <a:r>
              <a:rPr lang="mr-IN" dirty="0" err="1"/>
              <a:t>提供了标准的三角函数：sin</a:t>
            </a:r>
            <a:r>
              <a:rPr lang="mr-IN" dirty="0"/>
              <a:t>()、</a:t>
            </a:r>
            <a:r>
              <a:rPr lang="mr-IN" dirty="0" err="1"/>
              <a:t>cos</a:t>
            </a:r>
            <a:r>
              <a:rPr lang="mr-IN" dirty="0"/>
              <a:t>()、</a:t>
            </a:r>
            <a:r>
              <a:rPr lang="mr-IN" dirty="0" err="1"/>
              <a:t>tan</a:t>
            </a:r>
            <a:r>
              <a:rPr lang="mr-IN" dirty="0" smtClean="0"/>
              <a:t>()。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987675"/>
            <a:ext cx="5454388" cy="37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舍入</a:t>
            </a:r>
            <a:r>
              <a:rPr lang="zh-CN" altLang="en-US" b="1" dirty="0" smtClean="0"/>
              <a:t>函数：</a:t>
            </a:r>
            <a:r>
              <a:rPr lang="en-US" altLang="zh-CN" dirty="0" err="1" smtClean="0"/>
              <a:t>numpy.around</a:t>
            </a:r>
            <a:r>
              <a:rPr lang="en-US" altLang="zh-CN" dirty="0"/>
              <a:t>() </a:t>
            </a:r>
            <a:r>
              <a:rPr lang="zh-CN" altLang="en-US" dirty="0"/>
              <a:t>函数返回指定数字的四舍五入值。</a:t>
            </a:r>
            <a:endParaRPr lang="zh-CN" alt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6962"/>
            <a:ext cx="8389428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numpy.floor</a:t>
            </a:r>
            <a:r>
              <a:rPr lang="en-US" b="1" dirty="0" smtClean="0"/>
              <a:t>()</a:t>
            </a:r>
            <a:r>
              <a:rPr lang="zh-CN" altLang="en-US" b="1" dirty="0" smtClean="0"/>
              <a:t>：</a:t>
            </a:r>
            <a:r>
              <a:rPr lang="zh-CN" altLang="en-US" dirty="0"/>
              <a:t> 返回小于或者等于指定表达式的最大整数，即向下取整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 err="1"/>
              <a:t>numpy.ceil</a:t>
            </a:r>
            <a:r>
              <a:rPr lang="en-US" altLang="zh-CN" b="1" dirty="0"/>
              <a:t>() </a:t>
            </a:r>
            <a:r>
              <a:rPr lang="zh-CN" altLang="en-US" dirty="0"/>
              <a:t>返回大于或者等于指定表达式的最小整数，即向上取整。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62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smtClean="0"/>
              <a:t>算术函数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算术函数包含简单的加减乘除: </a:t>
            </a:r>
            <a:r>
              <a:rPr lang="en-US" b="1" dirty="0"/>
              <a:t>add()</a:t>
            </a:r>
            <a:r>
              <a:rPr lang="en-US" dirty="0"/>
              <a:t>，</a:t>
            </a:r>
            <a:r>
              <a:rPr lang="en-US" b="1" dirty="0"/>
              <a:t>subtract()</a:t>
            </a:r>
            <a:r>
              <a:rPr lang="en-US" dirty="0"/>
              <a:t>，</a:t>
            </a:r>
            <a:r>
              <a:rPr lang="en-US" b="1" dirty="0"/>
              <a:t>multiply()</a:t>
            </a:r>
            <a:r>
              <a:rPr lang="en-US" dirty="0"/>
              <a:t> 和 </a:t>
            </a:r>
            <a:r>
              <a:rPr lang="en-US" b="1" dirty="0"/>
              <a:t>divide</a:t>
            </a:r>
            <a:r>
              <a:rPr lang="en-US" b="1" dirty="0" smtClean="0"/>
              <a:t>()</a:t>
            </a:r>
            <a:r>
              <a:rPr lang="en-US" dirty="0" smtClean="0"/>
              <a:t>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注意的是数组必须具有相同的形状或符合数组广播规则。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02" y="0"/>
            <a:ext cx="703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smtClean="0"/>
              <a:t>统计函数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提供了很多统计函数，用于从数组中查找最小元素，最大元素，百分位标准差和方差等。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安装验证</a:t>
            </a:r>
          </a:p>
          <a:p>
            <a:pPr latinLnBrk="1"/>
            <a:r>
              <a:rPr lang="zh-CN" altLang="en-US" dirty="0"/>
              <a:t>测试是否安装成功：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3131344"/>
            <a:ext cx="4556879" cy="2312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6655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1"/>
            <a:r>
              <a:rPr lang="en-US" b="1" i="0" u="none" strike="noStrike" dirty="0" smtClean="0">
                <a:solidFill>
                  <a:srgbClr val="333333"/>
                </a:solidFill>
                <a:effectLst/>
                <a:latin typeface="Helvetica Neue" charset="0"/>
              </a:rPr>
              <a:t>from </a:t>
            </a:r>
            <a:r>
              <a:rPr lang="en-US" b="1" i="0" u="none" strike="noStrike" dirty="0" err="1" smtClean="0">
                <a:solidFill>
                  <a:srgbClr val="333333"/>
                </a:solidFill>
                <a:effectLst/>
                <a:latin typeface="Helvetica Neue" charset="0"/>
              </a:rPr>
              <a:t>numpy</a:t>
            </a:r>
            <a:r>
              <a:rPr lang="en-US" b="1" i="0" u="none" strike="noStrike" dirty="0" smtClean="0">
                <a:solidFill>
                  <a:srgbClr val="333333"/>
                </a:solidFill>
                <a:effectLst/>
                <a:latin typeface="Helvetica Neue" charset="0"/>
              </a:rPr>
              <a:t> import *</a:t>
            </a:r>
            <a:r>
              <a:rPr lang="en-US" b="0" i="0" u="none" strike="noStrike" dirty="0" smtClean="0">
                <a:solidFill>
                  <a:srgbClr val="333333"/>
                </a:solidFill>
                <a:effectLst/>
                <a:latin typeface="Helvetica Neue" charset="0"/>
              </a:rPr>
              <a:t> 为导入 </a:t>
            </a:r>
            <a:r>
              <a:rPr lang="en-US" b="0" i="0" u="none" strike="noStrike" dirty="0" err="1" smtClean="0">
                <a:solidFill>
                  <a:srgbClr val="333333"/>
                </a:solidFill>
                <a:effectLst/>
                <a:latin typeface="Helvetica Neue" charset="0"/>
              </a:rPr>
              <a:t>numpy</a:t>
            </a:r>
            <a:r>
              <a:rPr lang="en-US" b="0" i="0" u="none" strike="noStrike" dirty="0" smtClean="0">
                <a:solidFill>
                  <a:srgbClr val="333333"/>
                </a:solidFill>
                <a:effectLst/>
                <a:latin typeface="Helvetica Neue" charset="0"/>
              </a:rPr>
              <a:t> 库。</a:t>
            </a:r>
          </a:p>
          <a:p>
            <a:pPr latinLnBrk="1"/>
            <a:r>
              <a:rPr lang="en-US" b="1" i="0" u="none" strike="noStrike" dirty="0" smtClean="0">
                <a:solidFill>
                  <a:srgbClr val="333333"/>
                </a:solidFill>
                <a:effectLst/>
                <a:latin typeface="Helvetica Neue" charset="0"/>
              </a:rPr>
              <a:t>eye(4)</a:t>
            </a:r>
            <a:r>
              <a:rPr lang="en-US" b="0" i="0" u="none" strike="noStrike" dirty="0" smtClean="0">
                <a:solidFill>
                  <a:srgbClr val="333333"/>
                </a:solidFill>
                <a:effectLst/>
                <a:latin typeface="Helvetica Neue" charset="0"/>
              </a:rPr>
              <a:t> 生成对角矩阵。</a:t>
            </a:r>
            <a:endParaRPr lang="en-US" b="0" i="0" u="none" strike="noStrike" dirty="0">
              <a:solidFill>
                <a:srgbClr val="333333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12" y="1877218"/>
            <a:ext cx="6113254" cy="4023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525" y="1877218"/>
            <a:ext cx="34925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4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矩阵库(Matrix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中包含了一个矩阵库 </a:t>
            </a:r>
            <a:r>
              <a:rPr lang="en-US" altLang="zh-CN" dirty="0" err="1"/>
              <a:t>numpy.matlib</a:t>
            </a:r>
            <a:r>
              <a:rPr lang="zh-CN" altLang="en-US" dirty="0"/>
              <a:t>，该模块中的函数返回的是一个矩阵，而不是 </a:t>
            </a:r>
            <a:r>
              <a:rPr lang="en-US" altLang="zh-CN" dirty="0" err="1"/>
              <a:t>ndarray</a:t>
            </a:r>
            <a:r>
              <a:rPr lang="en-US" altLang="zh-CN" dirty="0"/>
              <a:t> </a:t>
            </a:r>
            <a:r>
              <a:rPr lang="zh-CN" altLang="en-US" dirty="0"/>
              <a:t>对象。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numpy.matlib.zeros</a:t>
            </a:r>
            <a:r>
              <a:rPr lang="en-US" b="1" dirty="0"/>
              <a:t>()</a:t>
            </a:r>
          </a:p>
          <a:p>
            <a:pPr latinLnBrk="1"/>
            <a:r>
              <a:rPr lang="en-US" dirty="0" err="1"/>
              <a:t>numpy.matlib.zeros</a:t>
            </a:r>
            <a:r>
              <a:rPr lang="en-US" dirty="0"/>
              <a:t>() 函数创建一个以 0 填充的矩阵。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2944"/>
            <a:ext cx="49276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numpy.matlib.ones</a:t>
            </a:r>
            <a:r>
              <a:rPr lang="en-US" b="1" dirty="0"/>
              <a:t>()</a:t>
            </a:r>
          </a:p>
          <a:p>
            <a:pPr latinLnBrk="1"/>
            <a:r>
              <a:rPr lang="en-US" dirty="0" err="1"/>
              <a:t>numpy.matlib.ones</a:t>
            </a:r>
            <a:r>
              <a:rPr lang="en-US" dirty="0"/>
              <a:t>()函数创建一个以 1 填充的矩阵。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4238"/>
            <a:ext cx="4978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numpy.matlib.identity</a:t>
            </a:r>
            <a:r>
              <a:rPr lang="en-US" altLang="zh-CN" b="1" dirty="0"/>
              <a:t>()</a:t>
            </a:r>
          </a:p>
          <a:p>
            <a:pPr latinLnBrk="1"/>
            <a:r>
              <a:rPr lang="en-US" altLang="zh-CN" dirty="0" err="1"/>
              <a:t>numpy.matlib.identity</a:t>
            </a:r>
            <a:r>
              <a:rPr lang="en-US" altLang="zh-CN" dirty="0"/>
              <a:t>() </a:t>
            </a:r>
            <a:r>
              <a:rPr lang="zh-CN" altLang="en-US" dirty="0"/>
              <a:t>函数返回给定大小的单位矩阵。</a:t>
            </a:r>
          </a:p>
          <a:p>
            <a:pPr latinLnBrk="1"/>
            <a:r>
              <a:rPr lang="zh-CN" altLang="en-US" dirty="0"/>
              <a:t>单位矩阵是个方阵，从左上角到右下角的对角线（称为主对角线）上的元素均为 </a:t>
            </a:r>
            <a:r>
              <a:rPr lang="en-US" altLang="zh-CN" dirty="0"/>
              <a:t>1</a:t>
            </a:r>
            <a:r>
              <a:rPr lang="zh-CN" altLang="en-US" dirty="0"/>
              <a:t>，除此以外全都为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001294"/>
            <a:ext cx="116459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smtClean="0"/>
              <a:t>线性代数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提供了线性代数函数库 </a:t>
            </a:r>
            <a:r>
              <a:rPr lang="en-US" altLang="zh-CN" b="1" dirty="0" err="1"/>
              <a:t>linalg</a:t>
            </a:r>
            <a:r>
              <a:rPr lang="zh-CN" altLang="en-US" dirty="0"/>
              <a:t>，该库包含了线性代数所需的所有</a:t>
            </a:r>
            <a:r>
              <a:rPr lang="zh-CN" altLang="en-US" dirty="0" smtClean="0"/>
              <a:t>功能。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numpy.dot</a:t>
            </a:r>
            <a:r>
              <a:rPr lang="en-US" altLang="zh-CN" b="1" dirty="0"/>
              <a:t>()</a:t>
            </a:r>
          </a:p>
          <a:p>
            <a:pPr latinLnBrk="1"/>
            <a:r>
              <a:rPr lang="en-US" altLang="zh-CN" dirty="0" err="1"/>
              <a:t>numpy.dot</a:t>
            </a:r>
            <a:r>
              <a:rPr lang="en-US" altLang="zh-CN" dirty="0"/>
              <a:t>() </a:t>
            </a:r>
            <a:r>
              <a:rPr lang="zh-CN" altLang="en-US" dirty="0"/>
              <a:t>对于两个一维的数组，计算的是这两个数组对应下标元素的乘积和</a:t>
            </a:r>
            <a:r>
              <a:rPr lang="en-US" altLang="zh-CN" dirty="0"/>
              <a:t>(</a:t>
            </a:r>
            <a:r>
              <a:rPr lang="zh-CN" altLang="en-US" dirty="0"/>
              <a:t>数学上称之为内积</a:t>
            </a:r>
            <a:r>
              <a:rPr lang="en-US" altLang="zh-CN" dirty="0"/>
              <a:t>)</a:t>
            </a:r>
            <a:r>
              <a:rPr lang="zh-CN" altLang="en-US" dirty="0"/>
              <a:t>；对于二维数组，计算的是两个数组的矩阵乘积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1" y="4001293"/>
            <a:ext cx="5032417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是 Python 的绘图库。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5887"/>
            <a:ext cx="73787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7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绘制正弦波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0"/>
            <a:ext cx="71628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bar()</a:t>
            </a:r>
          </a:p>
          <a:p>
            <a:pPr latinLnBrk="1"/>
            <a:r>
              <a:rPr lang="en-US" altLang="zh-CN" dirty="0" err="1"/>
              <a:t>pyplot</a:t>
            </a:r>
            <a:r>
              <a:rPr lang="en-US" altLang="zh-CN" dirty="0"/>
              <a:t> </a:t>
            </a:r>
            <a:r>
              <a:rPr lang="zh-CN" altLang="en-US" dirty="0"/>
              <a:t>子模块提供 </a:t>
            </a:r>
            <a:r>
              <a:rPr lang="en-US" altLang="zh-CN" dirty="0"/>
              <a:t>bar() </a:t>
            </a:r>
            <a:r>
              <a:rPr lang="zh-CN" altLang="en-US" dirty="0"/>
              <a:t>函数来生成条形图。 </a:t>
            </a:r>
          </a:p>
          <a:p>
            <a:pPr latinLnBrk="1"/>
            <a:r>
              <a:rPr lang="zh-CN" altLang="en-US" dirty="0"/>
              <a:t>以下实例生成两组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数组的条形图。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err="1"/>
              <a:t>Ndarray</a:t>
            </a:r>
            <a:r>
              <a:rPr lang="en-US" b="1" dirty="0"/>
              <a:t> </a:t>
            </a:r>
            <a:r>
              <a:rPr lang="en-US" b="1" dirty="0" smtClean="0"/>
              <a:t>对象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最重要的一个特点是其 </a:t>
            </a:r>
            <a:r>
              <a:rPr lang="en-US" altLang="zh-CN" dirty="0"/>
              <a:t>N </a:t>
            </a:r>
            <a:r>
              <a:rPr lang="zh-CN" altLang="en-US" dirty="0"/>
              <a:t>维数组对象 </a:t>
            </a:r>
            <a:r>
              <a:rPr lang="en-US" altLang="zh-CN" dirty="0" err="1"/>
              <a:t>ndarray</a:t>
            </a:r>
            <a:r>
              <a:rPr lang="zh-CN" altLang="en-US" dirty="0"/>
              <a:t>，它是一系列</a:t>
            </a:r>
            <a:r>
              <a:rPr lang="zh-CN" altLang="en-US" b="1" dirty="0">
                <a:solidFill>
                  <a:srgbClr val="FF0000"/>
                </a:solidFill>
              </a:rPr>
              <a:t>同类型数据</a:t>
            </a:r>
            <a:r>
              <a:rPr lang="zh-CN" altLang="en-US" dirty="0"/>
              <a:t>的集合，以 </a:t>
            </a:r>
            <a:r>
              <a:rPr lang="en-US" altLang="zh-CN" dirty="0"/>
              <a:t>0 </a:t>
            </a:r>
            <a:r>
              <a:rPr lang="zh-CN" altLang="en-US" dirty="0"/>
              <a:t>下标为开始进行集合中元素的索引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ndarray</a:t>
            </a:r>
            <a:r>
              <a:rPr lang="en-US" altLang="zh-CN" dirty="0" smtClean="0"/>
              <a:t> </a:t>
            </a:r>
            <a:r>
              <a:rPr lang="zh-CN" altLang="en-US" dirty="0"/>
              <a:t>中的每个元素在内存中都有相同存储大小的区域。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88519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实例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5867731" cy="1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643311"/>
            <a:ext cx="7738361" cy="211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smtClean="0"/>
              <a:t>数据类型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en-US" altLang="zh-CN" dirty="0"/>
              <a:t> </a:t>
            </a:r>
            <a:r>
              <a:rPr lang="zh-CN" altLang="en-US" dirty="0"/>
              <a:t>支持的数据类型比 </a:t>
            </a:r>
            <a:r>
              <a:rPr lang="en-US" altLang="zh-CN" dirty="0"/>
              <a:t>Python </a:t>
            </a:r>
            <a:r>
              <a:rPr lang="zh-CN" altLang="en-US" dirty="0"/>
              <a:t>内置的类型要多很多，基本上可以和 </a:t>
            </a:r>
            <a:r>
              <a:rPr lang="en-US" altLang="zh-CN" dirty="0"/>
              <a:t>C </a:t>
            </a:r>
            <a:r>
              <a:rPr lang="zh-CN" altLang="en-US" dirty="0"/>
              <a:t>语言的数据类型对应上，其中部分类型对应为 </a:t>
            </a:r>
            <a:r>
              <a:rPr lang="en-US" altLang="zh-CN" dirty="0"/>
              <a:t>Python </a:t>
            </a:r>
            <a:r>
              <a:rPr lang="zh-CN" altLang="en-US" dirty="0"/>
              <a:t>内置的类型。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396" y="0"/>
            <a:ext cx="6881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0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</a:t>
            </a:r>
            <a:r>
              <a:rPr lang="en-US" b="1" dirty="0" smtClean="0"/>
              <a:t>数组属性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ndarray.shape</a:t>
            </a:r>
            <a:endParaRPr lang="en-US" altLang="zh-CN" b="1" dirty="0"/>
          </a:p>
          <a:p>
            <a:pPr latinLnBrk="1"/>
            <a:r>
              <a:rPr lang="en-US" altLang="zh-CN" dirty="0" err="1"/>
              <a:t>ndarray.shape</a:t>
            </a:r>
            <a:r>
              <a:rPr lang="en-US" altLang="zh-CN" dirty="0"/>
              <a:t> </a:t>
            </a:r>
            <a:r>
              <a:rPr lang="zh-CN" altLang="en-US" dirty="0"/>
              <a:t>表示数组的维度，返回一个元组，这个元组的长度就是维度的数目，即 </a:t>
            </a:r>
            <a:r>
              <a:rPr lang="en-US" altLang="zh-CN" dirty="0" err="1"/>
              <a:t>ndim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  <a:r>
              <a:rPr lang="en-US" altLang="zh-CN" dirty="0"/>
              <a:t>(</a:t>
            </a:r>
            <a:r>
              <a:rPr lang="zh-CN" altLang="en-US" dirty="0"/>
              <a:t>秩</a:t>
            </a:r>
            <a:r>
              <a:rPr lang="en-US" altLang="zh-CN" dirty="0"/>
              <a:t>)</a:t>
            </a:r>
            <a:r>
              <a:rPr lang="zh-CN" altLang="en-US" dirty="0"/>
              <a:t>。比如，一个二维数组，其维度表示</a:t>
            </a:r>
            <a:r>
              <a:rPr lang="en-US" altLang="zh-CN" dirty="0"/>
              <a:t>"</a:t>
            </a:r>
            <a:r>
              <a:rPr lang="zh-CN" altLang="en-US" dirty="0"/>
              <a:t>行数</a:t>
            </a:r>
            <a:r>
              <a:rPr lang="en-US" altLang="zh-CN" dirty="0"/>
              <a:t>"</a:t>
            </a:r>
            <a:r>
              <a:rPr lang="zh-CN" altLang="en-US" dirty="0"/>
              <a:t>和</a:t>
            </a:r>
            <a:r>
              <a:rPr lang="en-US" altLang="zh-CN" dirty="0"/>
              <a:t>"</a:t>
            </a:r>
            <a:r>
              <a:rPr lang="zh-CN" altLang="en-US" dirty="0"/>
              <a:t>列数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4841"/>
            <a:ext cx="4287837" cy="29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4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751</Words>
  <Application>Microsoft Macintosh PowerPoint</Application>
  <PresentationFormat>Widescreen</PresentationFormat>
  <Paragraphs>97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Calibri</vt:lpstr>
      <vt:lpstr>Calibri Light</vt:lpstr>
      <vt:lpstr>DengXian</vt:lpstr>
      <vt:lpstr>DengXian Light</vt:lpstr>
      <vt:lpstr>Helvetica Neue</vt:lpstr>
      <vt:lpstr>Mangal</vt:lpstr>
      <vt:lpstr>Yu Gothic</vt:lpstr>
      <vt:lpstr>Arial</vt:lpstr>
      <vt:lpstr>Office Theme</vt:lpstr>
      <vt:lpstr>Numpy</vt:lpstr>
      <vt:lpstr>知识点回顾</vt:lpstr>
      <vt:lpstr>NumPy介绍</vt:lpstr>
      <vt:lpstr>安装</vt:lpstr>
      <vt:lpstr>NumPy Ndarray 对象</vt:lpstr>
      <vt:lpstr>实例</vt:lpstr>
      <vt:lpstr>NumPy 数据类型</vt:lpstr>
      <vt:lpstr>PowerPoint Presentation</vt:lpstr>
      <vt:lpstr>NumPy 数组属性</vt:lpstr>
      <vt:lpstr>NumPy 创建数组</vt:lpstr>
      <vt:lpstr>实例</vt:lpstr>
      <vt:lpstr>PowerPoint Presentation</vt:lpstr>
      <vt:lpstr>实例</vt:lpstr>
      <vt:lpstr>PowerPoint Presentation</vt:lpstr>
      <vt:lpstr>实例</vt:lpstr>
      <vt:lpstr>NumPy 从已有的数组创建数组</vt:lpstr>
      <vt:lpstr>实例</vt:lpstr>
      <vt:lpstr>实例</vt:lpstr>
      <vt:lpstr>NumPy 从数值范围创建数组</vt:lpstr>
      <vt:lpstr>实例</vt:lpstr>
      <vt:lpstr>索引</vt:lpstr>
      <vt:lpstr>索引</vt:lpstr>
      <vt:lpstr>NumPy 广播(Broadcast)</vt:lpstr>
      <vt:lpstr>PowerPoint Presentation</vt:lpstr>
      <vt:lpstr>Numpy 数组操作</vt:lpstr>
      <vt:lpstr>PowerPoint Presentation</vt:lpstr>
      <vt:lpstr>numpy.ndarray.flatten</vt:lpstr>
      <vt:lpstr>实例</vt:lpstr>
      <vt:lpstr>PowerPoint Presentation</vt:lpstr>
      <vt:lpstr>实例</vt:lpstr>
      <vt:lpstr>PowerPoint Presentation</vt:lpstr>
      <vt:lpstr>numpy.concatenate</vt:lpstr>
      <vt:lpstr>PowerPoint Presentation</vt:lpstr>
      <vt:lpstr>NumPy 数学函数</vt:lpstr>
      <vt:lpstr>PowerPoint Presentation</vt:lpstr>
      <vt:lpstr>PowerPoint Presentation</vt:lpstr>
      <vt:lpstr>NumPy 算术函数</vt:lpstr>
      <vt:lpstr>实例</vt:lpstr>
      <vt:lpstr>NumPy 统计函数</vt:lpstr>
      <vt:lpstr>实例</vt:lpstr>
      <vt:lpstr>NumPy 矩阵库(Matrix)</vt:lpstr>
      <vt:lpstr>PowerPoint Presentation</vt:lpstr>
      <vt:lpstr>PowerPoint Presentation</vt:lpstr>
      <vt:lpstr>PowerPoint Presentation</vt:lpstr>
      <vt:lpstr>NumPy 线性代数</vt:lpstr>
      <vt:lpstr>PowerPoint Presentation</vt:lpstr>
      <vt:lpstr>NumPy Matplotlib</vt:lpstr>
      <vt:lpstr>实例</vt:lpstr>
      <vt:lpstr>实例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su Lingtao</dc:creator>
  <cp:lastModifiedBy>su Lingtao</cp:lastModifiedBy>
  <cp:revision>94</cp:revision>
  <dcterms:created xsi:type="dcterms:W3CDTF">2019-10-15T06:59:03Z</dcterms:created>
  <dcterms:modified xsi:type="dcterms:W3CDTF">2019-10-15T12:32:46Z</dcterms:modified>
</cp:coreProperties>
</file>