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95" r:id="rId4"/>
    <p:sldId id="296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7B9D-A0C6-4331-AE62-77ED9891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1391B-8B00-434D-BCB7-BB168B45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F136A-A9EF-4479-9522-95FCB3B9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F4CC-1E3A-4703-9D31-FEB46DF7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E30A-9680-4B06-A32E-82F9E39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5CC3-9F1A-4ED9-9B87-D49B8AB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FF8F-44AE-4FDC-A53C-5388C941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04A2-69A3-4657-A07F-2DDF010F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D370-A25D-4052-90E2-2B663956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202B-94F8-490D-9D5E-25D7D323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0EA62-2F59-431D-A73C-3FAFB16C5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59465-81A5-45A7-9ACA-6F94D678A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2C81-2B6B-4B5A-9960-FBBE5B0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D5CF-7531-49BC-B570-F1D353B2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3B79-E913-4A6A-9D84-BA7C2BBD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474E-0D2B-4FED-ADB2-DD34F4D2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DB83-39E6-408E-B012-05F59129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D173-8F60-4E95-84B6-A44EBD79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8D49-BAB4-4C96-B5ED-7DAFFFE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2E17-3AF6-4432-8F9A-A0C57B34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2DF8-4AF8-417E-8CA1-F026208C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652A9-9005-4450-8EDB-8369A298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F2AA-5533-4319-BD01-054B389A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06D2-71FD-4C97-BDA8-2D0F9240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094A-31B5-4B3E-9CA6-D212DA5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822B-B080-4A64-A6CD-68874AF8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6597-E240-4366-9884-8AE9C425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3C99C-4FA2-46A8-A35B-31E6BDB7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285FF-5E45-455E-839D-7F288AB0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9993-F31A-4574-9CB9-D4A58FB0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F5FE-2A56-47F0-8EDE-C49F6C8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54E9-8BA6-4968-8554-0B621C7F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A099-8AD6-4B23-A6E6-DF3FEC4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6268B-7115-4096-B8F0-179128649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55527-F1C4-4013-B5B1-638F6D102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99FAF-FD07-4B0D-9F9F-5C4A1F271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06E42-C77E-425C-B993-75FE6C7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3E653-813E-40D7-9EF6-168DE1E9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3EA84-DE18-4567-B2AF-2327B54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041E-9F02-4A5C-BEC2-40650E99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E3346-B356-4022-B3B5-BD9B809D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3DA4D-7B49-480B-A3F0-ED71E364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C94A9-7DCE-41F7-8BD0-CF7E838A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D0D3-4826-4C8A-A503-F83B9BC1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0A02A-9946-474E-B2CA-75046257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3047-EF2A-41A1-BC1A-AFCE0AC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B0D0-116D-4C32-9F26-FFE0E42C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24DD-2B85-415D-AF5F-DA299177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E47F-27F4-425E-8F22-81EA0AB6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672E-CC15-4506-9B5E-B475756A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B0E31-2DC5-40CE-9796-FA8E63E7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4211-89A3-46BD-9473-022DD89B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4311-73D3-433B-931E-F163DCA4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EC006-33BC-46F2-98D3-1C6D28C2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FCEB3-804F-4DB5-9F38-64EBDB336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4353-3580-40BD-B822-CDA575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915A-0B79-4351-83A1-15586030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1D5D-2E22-4CB1-9FD6-7E54CBA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4DC11-05FC-4A50-9210-A0630EE4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D501-751D-4F51-AA7E-82C00DD8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CD4C-863B-4022-84B2-09C17365C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25B4-81ED-4E0F-8072-35149CCA8D3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E6F8-46BE-47E3-B025-ED1458FC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BB34-23D8-444A-A676-CD1B9FDAB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B268-8F15-41ED-B931-8E3F3343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8AFE-1A8D-4A4B-971F-628CE9A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5F3F-1661-45F6-9645-BD2E848F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E5FFD-2DD5-4418-B9CA-1BF0BDCB8DB6}"/>
              </a:ext>
            </a:extLst>
          </p:cNvPr>
          <p:cNvSpPr txBox="1"/>
          <p:nvPr/>
        </p:nvSpPr>
        <p:spPr>
          <a:xfrm>
            <a:off x="5174215" y="1895573"/>
            <a:ext cx="53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马尔可夫属性</a:t>
            </a:r>
            <a:r>
              <a:rPr lang="en-US" altLang="zh-CN" dirty="0"/>
              <a:t>P(St+1|St)=P(St+1|St,St-1…S1)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0972F8-8769-47D6-B5C2-61A950211266}"/>
              </a:ext>
            </a:extLst>
          </p:cNvPr>
          <p:cNvCxnSpPr>
            <a:cxnSpLocks/>
          </p:cNvCxnSpPr>
          <p:nvPr/>
        </p:nvCxnSpPr>
        <p:spPr>
          <a:xfrm>
            <a:off x="5976593" y="2264905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86072-E7EF-4D54-95F5-A7C86C9FE950}"/>
              </a:ext>
            </a:extLst>
          </p:cNvPr>
          <p:cNvSpPr txBox="1"/>
          <p:nvPr/>
        </p:nvSpPr>
        <p:spPr>
          <a:xfrm>
            <a:off x="5174216" y="2552069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S1,S2,…,Sn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FB8F-F47C-4754-A96C-9236312767FC}"/>
              </a:ext>
            </a:extLst>
          </p:cNvPr>
          <p:cNvSpPr txBox="1"/>
          <p:nvPr/>
        </p:nvSpPr>
        <p:spPr>
          <a:xfrm>
            <a:off x="4977824" y="3170241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马尔可夫回报过程 </a:t>
            </a:r>
            <a:r>
              <a:rPr lang="en-US" altLang="zh-CN" dirty="0"/>
              <a:t>(S, P, R, gamma)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8FC19-A810-4755-AA4B-0CDB6FBDB0C3}"/>
              </a:ext>
            </a:extLst>
          </p:cNvPr>
          <p:cNvSpPr txBox="1"/>
          <p:nvPr/>
        </p:nvSpPr>
        <p:spPr>
          <a:xfrm>
            <a:off x="4977823" y="3816628"/>
            <a:ext cx="3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dirty="0"/>
              <a:t>(S, P, R, gamma, A)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8A29B-CD17-4270-9C22-77F0C686FBC7}"/>
              </a:ext>
            </a:extLst>
          </p:cNvPr>
          <p:cNvCxnSpPr>
            <a:cxnSpLocks/>
          </p:cNvCxnSpPr>
          <p:nvPr/>
        </p:nvCxnSpPr>
        <p:spPr>
          <a:xfrm>
            <a:off x="5976593" y="2921401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51E9A-2094-474F-B1DC-02214192B1A5}"/>
              </a:ext>
            </a:extLst>
          </p:cNvPr>
          <p:cNvCxnSpPr>
            <a:cxnSpLocks/>
          </p:cNvCxnSpPr>
          <p:nvPr/>
        </p:nvCxnSpPr>
        <p:spPr>
          <a:xfrm>
            <a:off x="5978163" y="3539573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6D9-3588-446F-854E-6CFBC24A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“首次” 蒙特卡洛</a:t>
            </a:r>
            <a:r>
              <a:rPr lang="en-US" altLang="zh-CN" dirty="0"/>
              <a:t>policy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9560-36E2-48BB-8EB1-503145E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为了评价状态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当每个</a:t>
            </a:r>
            <a:r>
              <a:rPr lang="en-US" altLang="zh-CN" dirty="0"/>
              <a:t>episode</a:t>
            </a:r>
            <a:r>
              <a:rPr lang="zh-CN" altLang="en-US" dirty="0"/>
              <a:t>第一次遇到状态</a:t>
            </a:r>
            <a:r>
              <a:rPr lang="en-US" altLang="zh-CN" dirty="0"/>
              <a:t>s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1"/>
            <a:r>
              <a:rPr lang="zh-CN" altLang="en-US" dirty="0"/>
              <a:t>记录遇到的次数</a:t>
            </a:r>
            <a:endParaRPr lang="en-US" altLang="zh-CN" dirty="0"/>
          </a:p>
          <a:p>
            <a:pPr lvl="1"/>
            <a:r>
              <a:rPr lang="zh-CN" altLang="en-US" dirty="0"/>
              <a:t>记录总的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则被估计为</a:t>
            </a:r>
            <a:endParaRPr lang="en-US" altLang="zh-CN" dirty="0"/>
          </a:p>
          <a:p>
            <a:r>
              <a:rPr lang="zh-CN" altLang="en-US" dirty="0"/>
              <a:t>根据大数定律，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91C59-225A-4E18-9B39-E296EAAD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3" y="2646915"/>
            <a:ext cx="25908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FDFD7-DFFA-4B62-BC03-27454CBF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43" y="3067050"/>
            <a:ext cx="268605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1A6C1-401F-476B-9A98-A4416CAA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55" y="3477660"/>
            <a:ext cx="27241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2239C-7C9E-4A58-952F-78F5E6C5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39" y="4590532"/>
            <a:ext cx="4162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6D9-3588-446F-854E-6CFBC24A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“每次” 蒙特卡洛</a:t>
            </a:r>
            <a:r>
              <a:rPr lang="en-US" altLang="zh-CN" dirty="0"/>
              <a:t>policy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9560-36E2-48BB-8EB1-503145E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为了评价状态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当每个</a:t>
            </a:r>
            <a:r>
              <a:rPr lang="en-US" altLang="zh-CN" dirty="0"/>
              <a:t>episode</a:t>
            </a:r>
            <a:r>
              <a:rPr lang="zh-CN" altLang="en-US" dirty="0"/>
              <a:t>每一次遇到状态</a:t>
            </a:r>
            <a:r>
              <a:rPr lang="en-US" altLang="zh-CN" dirty="0"/>
              <a:t>s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1"/>
            <a:r>
              <a:rPr lang="zh-CN" altLang="en-US" dirty="0"/>
              <a:t>记录遇到的次数</a:t>
            </a:r>
            <a:endParaRPr lang="en-US" altLang="zh-CN" dirty="0"/>
          </a:p>
          <a:p>
            <a:pPr lvl="1"/>
            <a:r>
              <a:rPr lang="zh-CN" altLang="en-US" dirty="0"/>
              <a:t>记录总的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则被估计为</a:t>
            </a:r>
            <a:endParaRPr lang="en-US" altLang="zh-CN" dirty="0"/>
          </a:p>
          <a:p>
            <a:r>
              <a:rPr lang="zh-CN" altLang="en-US" dirty="0"/>
              <a:t>根据大数定律，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91C59-225A-4E18-9B39-E296EAAD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3" y="2646915"/>
            <a:ext cx="25908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FDFD7-DFFA-4B62-BC03-27454CBF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43" y="3067050"/>
            <a:ext cx="268605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1A6C1-401F-476B-9A98-A4416CAA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55" y="3477660"/>
            <a:ext cx="27241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2239C-7C9E-4A58-952F-78F5E6C5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39" y="4590532"/>
            <a:ext cx="4162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76AB-267A-49FF-BC8B-05413C1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评价法举例：</a:t>
            </a:r>
            <a:r>
              <a:rPr lang="en-US" altLang="zh-CN" dirty="0"/>
              <a:t>blackjack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EF24-1D7E-4B01-A38F-502D7330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State: </a:t>
            </a:r>
          </a:p>
          <a:p>
            <a:pPr lvl="1"/>
            <a:r>
              <a:rPr lang="zh-CN" altLang="en-US" dirty="0"/>
              <a:t>当前牌点数</a:t>
            </a:r>
            <a:endParaRPr lang="en-US" altLang="zh-CN" dirty="0"/>
          </a:p>
          <a:p>
            <a:pPr lvl="1"/>
            <a:r>
              <a:rPr lang="en-US" altLang="zh-CN" dirty="0"/>
              <a:t>Dealer</a:t>
            </a:r>
            <a:r>
              <a:rPr lang="zh-CN" altLang="en-US" dirty="0"/>
              <a:t>牌点数</a:t>
            </a:r>
            <a:endParaRPr lang="en-US" altLang="zh-CN" dirty="0"/>
          </a:p>
          <a:p>
            <a:pPr lvl="1"/>
            <a:r>
              <a:rPr lang="zh-CN" altLang="en-US" dirty="0"/>
              <a:t>是否有</a:t>
            </a:r>
            <a:r>
              <a:rPr lang="en-US" altLang="zh-CN" dirty="0"/>
              <a:t>ace</a:t>
            </a:r>
          </a:p>
          <a:p>
            <a:r>
              <a:rPr lang="en-US" altLang="zh-CN" dirty="0"/>
              <a:t>Action:</a:t>
            </a:r>
          </a:p>
          <a:p>
            <a:pPr lvl="1"/>
            <a:r>
              <a:rPr lang="en-US" altLang="zh-CN" dirty="0"/>
              <a:t>Stick: </a:t>
            </a:r>
            <a:r>
              <a:rPr lang="zh-CN" altLang="en-US" dirty="0"/>
              <a:t>停止发牌 </a:t>
            </a:r>
            <a:r>
              <a:rPr lang="en-US" altLang="zh-CN" dirty="0"/>
              <a:t>(terminate)</a:t>
            </a:r>
          </a:p>
          <a:p>
            <a:pPr lvl="1"/>
            <a:r>
              <a:rPr lang="en-US" altLang="zh-CN" dirty="0"/>
              <a:t>Twist: </a:t>
            </a:r>
            <a:r>
              <a:rPr lang="zh-CN" altLang="en-US" dirty="0"/>
              <a:t>继续发牌</a:t>
            </a:r>
            <a:endParaRPr lang="en-US" altLang="zh-CN" dirty="0"/>
          </a:p>
          <a:p>
            <a:r>
              <a:rPr lang="en-US" altLang="zh-CN" dirty="0"/>
              <a:t>Reward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Stick</a:t>
            </a:r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&gt;dealer</a:t>
            </a:r>
            <a:r>
              <a:rPr lang="zh-CN" altLang="en-US" dirty="0"/>
              <a:t>牌点数 </a:t>
            </a:r>
            <a:r>
              <a:rPr lang="en-US" altLang="zh-CN" dirty="0"/>
              <a:t>+1</a:t>
            </a:r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=dealer</a:t>
            </a:r>
            <a:r>
              <a:rPr lang="zh-CN" altLang="en-US" dirty="0"/>
              <a:t>牌点数  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&lt;dealer</a:t>
            </a:r>
            <a:r>
              <a:rPr lang="zh-CN" altLang="en-US" dirty="0"/>
              <a:t>牌点数 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Twist:</a:t>
            </a:r>
          </a:p>
          <a:p>
            <a:pPr lvl="2"/>
            <a:r>
              <a:rPr lang="zh-CN" altLang="en-US" dirty="0"/>
              <a:t>当前牌点数</a:t>
            </a:r>
            <a:r>
              <a:rPr lang="en-US" altLang="zh-CN" dirty="0"/>
              <a:t>&gt;21   -1</a:t>
            </a:r>
          </a:p>
          <a:p>
            <a:pPr lvl="2"/>
            <a:r>
              <a:rPr lang="zh-CN" altLang="en-US" dirty="0"/>
              <a:t>其他                      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Transitions: </a:t>
            </a:r>
            <a:r>
              <a:rPr lang="zh-CN" altLang="en-US" dirty="0"/>
              <a:t>若当前牌点数</a:t>
            </a:r>
            <a:r>
              <a:rPr lang="en-US" altLang="zh-CN" dirty="0"/>
              <a:t>&lt;12</a:t>
            </a:r>
            <a:r>
              <a:rPr lang="zh-CN" altLang="en-US" dirty="0"/>
              <a:t>，自动</a:t>
            </a:r>
            <a:r>
              <a:rPr lang="en-US" altLang="zh-CN" dirty="0"/>
              <a:t>twist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8CE9F-32F3-45FE-8FFA-AE691DDA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86" y="1825625"/>
            <a:ext cx="3962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FAE1-6B40-4E0E-8A29-AE52C063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评价法举例：</a:t>
            </a:r>
            <a:r>
              <a:rPr lang="en-US" altLang="zh-CN" dirty="0"/>
              <a:t>blackjack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8D15-336A-4EDE-8A51-53E6AF7E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Policy: </a:t>
            </a:r>
          </a:p>
          <a:p>
            <a:pPr lvl="1"/>
            <a:r>
              <a:rPr lang="zh-CN" altLang="en-US" dirty="0"/>
              <a:t>若当前牌点数</a:t>
            </a:r>
            <a:r>
              <a:rPr lang="en-US" altLang="zh-CN" dirty="0"/>
              <a:t>&gt;=20, </a:t>
            </a:r>
            <a:r>
              <a:rPr lang="en-US" dirty="0"/>
              <a:t>stick</a:t>
            </a:r>
          </a:p>
          <a:p>
            <a:pPr lvl="1"/>
            <a:r>
              <a:rPr lang="zh-CN" altLang="en-US" dirty="0"/>
              <a:t>否侧 </a:t>
            </a:r>
            <a:r>
              <a:rPr lang="en-US" altLang="zh-CN" dirty="0"/>
              <a:t>twist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93032-5D58-459C-A39E-4E25C7EB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878" y="1923176"/>
            <a:ext cx="5835304" cy="38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22B7-791C-4818-9781-505D8118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均值的增量算法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E56A-863E-4E3F-AC0A-969B97E5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617B6-281D-4C2D-873C-F6A3A7A4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825625"/>
            <a:ext cx="44386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9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4034-82BE-4079-9203-73ADA24B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蒙特卡洛增量更新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9FF2-4C7C-4383-90DB-05D5B058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episode</a:t>
            </a:r>
            <a:r>
              <a:rPr lang="zh-CN" altLang="en-US" dirty="0"/>
              <a:t>之后更新</a:t>
            </a:r>
            <a:r>
              <a:rPr lang="en-US" altLang="zh-CN" dirty="0"/>
              <a:t>value function</a:t>
            </a:r>
          </a:p>
          <a:p>
            <a:r>
              <a:rPr lang="zh-CN" altLang="en-US" dirty="0"/>
              <a:t>对于每一个状态</a:t>
            </a:r>
            <a:r>
              <a:rPr lang="en-US" altLang="zh-CN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或者：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81E57-48D1-48D3-8965-095F29B5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7" y="2931423"/>
            <a:ext cx="5288445" cy="130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731B7-BE82-486F-9831-1EA184D5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19" y="4789371"/>
            <a:ext cx="4991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0217-0AAA-48D7-8E0D-855FDD6D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Temporal-Difference Learning (TD)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0B09-FD96-430F-B89C-D39753C7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</a:t>
            </a:r>
            <a:r>
              <a:rPr lang="zh-CN" altLang="en-US" dirty="0"/>
              <a:t>算法直接从</a:t>
            </a:r>
            <a:r>
              <a:rPr lang="en-US" altLang="zh-CN" dirty="0"/>
              <a:t>episodes</a:t>
            </a:r>
            <a:r>
              <a:rPr lang="zh-CN" altLang="en-US" dirty="0"/>
              <a:t>的采样学习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算法是无模型的方法 （</a:t>
            </a:r>
            <a:r>
              <a:rPr lang="en-US" altLang="zh-CN" dirty="0"/>
              <a:t>no P and 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算法从不完整的</a:t>
            </a:r>
            <a:r>
              <a:rPr lang="en-US" altLang="zh-CN" dirty="0"/>
              <a:t>episode</a:t>
            </a:r>
            <a:r>
              <a:rPr lang="zh-CN" altLang="en-US" dirty="0"/>
              <a:t>学习， </a:t>
            </a:r>
            <a:r>
              <a:rPr lang="en-US" altLang="zh-CN" dirty="0"/>
              <a:t>bootstrapping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算法用“猜测”更新“猜测”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7101-3EB1-44E8-AF95-3D2862F9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C414-52B8-45C6-81F6-B2AF42CC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目标：通过经验学习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的</a:t>
            </a:r>
            <a:r>
              <a:rPr lang="en-US" altLang="zh-CN" dirty="0"/>
              <a:t>value function</a:t>
            </a:r>
          </a:p>
          <a:p>
            <a:r>
              <a:rPr lang="en-US" altLang="zh-CN" dirty="0"/>
              <a:t>MC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利用真实返回的</a:t>
            </a:r>
            <a:r>
              <a:rPr lang="en-US" altLang="zh-CN" dirty="0"/>
              <a:t>value Gt</a:t>
            </a:r>
            <a:r>
              <a:rPr lang="zh-CN" altLang="en-US" dirty="0"/>
              <a:t>更新</a:t>
            </a:r>
            <a:r>
              <a:rPr lang="en-US" altLang="zh-CN" dirty="0"/>
              <a:t>value function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TD: </a:t>
            </a:r>
            <a:r>
              <a:rPr lang="zh-CN" altLang="en-US" dirty="0"/>
              <a:t>最简单的</a:t>
            </a:r>
            <a:r>
              <a:rPr lang="en-US" altLang="zh-CN" dirty="0"/>
              <a:t>TD</a:t>
            </a:r>
            <a:r>
              <a:rPr lang="zh-CN" altLang="en-US" dirty="0"/>
              <a:t>算法</a:t>
            </a:r>
            <a:r>
              <a:rPr lang="en-US" altLang="zh-CN" dirty="0"/>
              <a:t>TD(0)</a:t>
            </a:r>
          </a:p>
          <a:p>
            <a:pPr lvl="1"/>
            <a:r>
              <a:rPr lang="zh-CN" altLang="en-US" dirty="0"/>
              <a:t>利用估计的</a:t>
            </a:r>
            <a:r>
              <a:rPr lang="en-US" altLang="zh-CN" dirty="0"/>
              <a:t>value:                                      </a:t>
            </a:r>
            <a:r>
              <a:rPr lang="zh-CN" altLang="en-US" dirty="0"/>
              <a:t>跟新</a:t>
            </a:r>
            <a:r>
              <a:rPr lang="en-US" altLang="zh-CN" dirty="0"/>
              <a:t>value function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D4269-9890-4FFE-87E7-EADB78E2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968" y="3200400"/>
            <a:ext cx="455295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BCC77-A654-49CC-920C-5B257931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3" y="4488656"/>
            <a:ext cx="2352675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502AC-964C-4868-98C5-253A67CD3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305" y="5029062"/>
            <a:ext cx="655320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68875-C923-4BC0-89EA-ACBDE205A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69" y="5657643"/>
            <a:ext cx="7267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3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D43B-17C7-4B87-94AF-CFDADE7D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比较举例：开车回家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DE58-BF07-4809-965E-1BB625F2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52AAC-BC00-4D1F-B776-CD7E0852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59" y="1926353"/>
            <a:ext cx="7593082" cy="41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6904-19A0-4C16-9A1A-27D6F5E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比较举例：开车回家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1C59-35EC-45D3-B7AF-70C6DDAB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D5FC-FAD7-4E5A-AEBF-4BF6E978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87" y="1825625"/>
            <a:ext cx="8482426" cy="40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6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42D8-FC0A-4877-9598-6EF95C8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量化</a:t>
            </a:r>
            <a:r>
              <a:rPr lang="en-US" altLang="zh-CN" dirty="0"/>
              <a:t>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5EA6-E33F-4371-8E36-4EF44401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BDF6B-A315-422C-A888-B647A4FD2043}"/>
              </a:ext>
            </a:extLst>
          </p:cNvPr>
          <p:cNvSpPr txBox="1"/>
          <p:nvPr/>
        </p:nvSpPr>
        <p:spPr>
          <a:xfrm>
            <a:off x="3786432" y="1850231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D295D-29C2-4BB1-BA65-EED0A735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2" y="2250951"/>
            <a:ext cx="30099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A1BB9-1188-45CE-98AB-3ADAB299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432" y="2708151"/>
            <a:ext cx="426720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63350-04A2-463F-8C40-62E22AC2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2" y="5150915"/>
            <a:ext cx="4354894" cy="840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7FDCB-C837-477B-9805-C362705C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42" y="5998846"/>
            <a:ext cx="5294533" cy="730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FC2189-25D1-4CFB-BB5E-4F6E9ECF2106}"/>
              </a:ext>
            </a:extLst>
          </p:cNvPr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expectation equation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51D49-BA4D-4F39-B3E0-38B361DDC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199" y="3780661"/>
            <a:ext cx="2962274" cy="678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8BDD09-100D-4136-A0ED-E7B9B8211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842" y="4458996"/>
            <a:ext cx="3949334" cy="7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6988-9576-4A39-AA85-4B7D898D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21EC-E50D-4CA1-BF62-F0171945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可以在知道最终结果前进行学习</a:t>
            </a:r>
            <a:endParaRPr lang="en-US" altLang="zh-CN" dirty="0"/>
          </a:p>
          <a:p>
            <a:pPr lvl="1"/>
            <a:r>
              <a:rPr lang="en-US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需要等到</a:t>
            </a:r>
            <a:r>
              <a:rPr lang="en-US" altLang="zh-CN" dirty="0"/>
              <a:t>episode</a:t>
            </a:r>
            <a:r>
              <a:rPr lang="zh-CN" altLang="en-US" dirty="0"/>
              <a:t>结束后学习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可以在没有最终结果的情况下学习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可以从不完整的序列学习</a:t>
            </a:r>
            <a:endParaRPr lang="en-US" altLang="zh-CN" dirty="0"/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只能从完整序列学习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可以在（</a:t>
            </a:r>
            <a:r>
              <a:rPr lang="en-US" altLang="zh-CN" dirty="0"/>
              <a:t>non-termination</a:t>
            </a:r>
            <a:r>
              <a:rPr lang="zh-CN" altLang="en-US" dirty="0"/>
              <a:t>）的环境下学习</a:t>
            </a:r>
            <a:endParaRPr lang="en-US" altLang="zh-CN" dirty="0"/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只能在（</a:t>
            </a:r>
            <a:r>
              <a:rPr lang="en-US" altLang="zh-CN" dirty="0"/>
              <a:t>terminating</a:t>
            </a:r>
            <a:r>
              <a:rPr lang="zh-CN" altLang="en-US" dirty="0"/>
              <a:t>）的环境下学习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7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8FC-4230-41BC-A0D8-E8C0DD28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Bias/Variance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545D-F3F1-4A3A-B2AE-F98FB208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上式是对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unbiased</a:t>
            </a:r>
            <a:r>
              <a:rPr lang="zh-CN" altLang="en-US" dirty="0"/>
              <a:t>估计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真实的</a:t>
            </a:r>
            <a:r>
              <a:rPr lang="en-US" altLang="zh-CN" dirty="0"/>
              <a:t>TD target                              </a:t>
            </a:r>
            <a:r>
              <a:rPr lang="zh-CN" altLang="en-US" dirty="0"/>
              <a:t>是对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unbiased</a:t>
            </a:r>
            <a:r>
              <a:rPr lang="zh-CN" altLang="en-US" dirty="0"/>
              <a:t>估计</a:t>
            </a:r>
            <a:endParaRPr lang="en-US" altLang="zh-CN" dirty="0"/>
          </a:p>
          <a:p>
            <a:r>
              <a:rPr lang="en-US" altLang="zh-CN" dirty="0"/>
              <a:t>TD target                               </a:t>
            </a:r>
            <a:r>
              <a:rPr lang="zh-CN" altLang="en-US" dirty="0"/>
              <a:t>是对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biased</a:t>
            </a:r>
            <a:r>
              <a:rPr lang="zh-CN" altLang="en-US" dirty="0"/>
              <a:t>估计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TD target</a:t>
            </a:r>
            <a:r>
              <a:rPr lang="zh-CN" altLang="en-US" dirty="0"/>
              <a:t>的返回值有更小的</a:t>
            </a:r>
            <a:r>
              <a:rPr lang="en-US" altLang="zh-CN" dirty="0"/>
              <a:t>variance</a:t>
            </a:r>
          </a:p>
          <a:p>
            <a:pPr lvl="1"/>
            <a:r>
              <a:rPr lang="zh-CN" altLang="en-US" dirty="0"/>
              <a:t>只有一次</a:t>
            </a:r>
            <a:r>
              <a:rPr lang="en-US" altLang="zh-CN" dirty="0"/>
              <a:t>action, transition, reward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B7BCE-07FB-4619-B08C-97FCA9C3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46" y="1825625"/>
            <a:ext cx="5267325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7093C-4113-49AC-ABC3-0718A0DC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61" y="2897671"/>
            <a:ext cx="2237340" cy="341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8EEC3-C123-4818-837B-658746FC2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116" y="3429000"/>
            <a:ext cx="2123247" cy="3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1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C4ED-0279-4799-B311-36A4D509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r>
              <a:rPr lang="zh-CN" altLang="en-US" dirty="0"/>
              <a:t>的优劣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4C77-DE71-4D3E-9532-DBB9E53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MC</a:t>
            </a:r>
            <a:r>
              <a:rPr lang="zh-CN" altLang="en-US" dirty="0"/>
              <a:t>具有高</a:t>
            </a:r>
            <a:r>
              <a:rPr lang="en-US" altLang="zh-CN" dirty="0"/>
              <a:t>variance, 0 bias</a:t>
            </a:r>
          </a:p>
          <a:p>
            <a:pPr lvl="1"/>
            <a:r>
              <a:rPr lang="zh-CN" altLang="en-US" dirty="0"/>
              <a:t>易收敛</a:t>
            </a:r>
            <a:endParaRPr lang="en-US" altLang="zh-CN" dirty="0"/>
          </a:p>
          <a:p>
            <a:pPr lvl="1"/>
            <a:r>
              <a:rPr lang="zh-CN" altLang="en-US" dirty="0"/>
              <a:t>对初始</a:t>
            </a:r>
            <a:r>
              <a:rPr lang="en-US" altLang="zh-CN" dirty="0"/>
              <a:t>value function</a:t>
            </a:r>
            <a:r>
              <a:rPr lang="zh-CN" altLang="en-US" dirty="0"/>
              <a:t>不敏感</a:t>
            </a:r>
            <a:endParaRPr lang="en-US" altLang="zh-CN" dirty="0"/>
          </a:p>
          <a:p>
            <a:pPr lvl="1"/>
            <a:r>
              <a:rPr lang="zh-CN" altLang="en-US" dirty="0"/>
              <a:t>易于理解和使用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具有低</a:t>
            </a:r>
            <a:r>
              <a:rPr lang="en-US" altLang="zh-CN" dirty="0"/>
              <a:t>variance</a:t>
            </a:r>
            <a:r>
              <a:rPr lang="zh-CN" altLang="en-US" dirty="0"/>
              <a:t>，一定程度的</a:t>
            </a:r>
            <a:r>
              <a:rPr lang="en-US" altLang="zh-CN" dirty="0"/>
              <a:t>bias</a:t>
            </a:r>
          </a:p>
          <a:p>
            <a:pPr lvl="1"/>
            <a:r>
              <a:rPr lang="zh-CN" altLang="en-US" dirty="0"/>
              <a:t>更加有效率</a:t>
            </a:r>
            <a:endParaRPr lang="en-US" altLang="zh-CN" dirty="0"/>
          </a:p>
          <a:p>
            <a:pPr lvl="1"/>
            <a:r>
              <a:rPr lang="en-US" altLang="zh-CN" dirty="0"/>
              <a:t>TD(0) </a:t>
            </a:r>
            <a:r>
              <a:rPr lang="zh-CN" altLang="en-US" dirty="0"/>
              <a:t>收敛于真实</a:t>
            </a:r>
            <a:r>
              <a:rPr lang="en-US" altLang="zh-CN" dirty="0"/>
              <a:t>value function</a:t>
            </a:r>
          </a:p>
          <a:p>
            <a:pPr lvl="1"/>
            <a:r>
              <a:rPr lang="zh-CN" altLang="en-US" dirty="0"/>
              <a:t>对初始</a:t>
            </a:r>
            <a:r>
              <a:rPr lang="en-US" altLang="zh-CN" dirty="0"/>
              <a:t>value function</a:t>
            </a:r>
            <a:r>
              <a:rPr lang="zh-CN" altLang="en-US" dirty="0"/>
              <a:t>敏感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68C2-5A50-4248-B6A3-C136518A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随机行走举例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592C-1CAD-46C8-9C0F-738BE569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51B2F-C493-45A8-828B-98042867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7" y="1825625"/>
            <a:ext cx="74008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5D1-E711-40C7-8D12-873F0EF1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随机行走中的</a:t>
            </a:r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705E-C535-43DC-9AAB-38C17116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F9B62-3BE5-4E9F-AEE0-51C93ADC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14" y="1898098"/>
            <a:ext cx="7255772" cy="42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4AB8-D9C7-493F-9E6D-927DF1C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</a:t>
            </a:r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A81C-AA94-4CC3-BB20-6E697B85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对于无限样本的情况下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对于有限样本，重复采样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结果如何？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949AD-C42E-48AA-89F1-8B257760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302358"/>
            <a:ext cx="84582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9563E-30E0-4712-9206-95F45B7B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09" y="3429000"/>
            <a:ext cx="3024395" cy="21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A5B0-6D52-454B-B3AA-1B6DB600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16C6-6C5C-41C3-BFDB-0348F48D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37" y="2001078"/>
            <a:ext cx="7801518" cy="41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325C-6305-409E-9FF3-FB2F5247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DE96-09F4-4FE7-92AD-6E187102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05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MC</a:t>
            </a:r>
            <a:r>
              <a:rPr lang="zh-CN" altLang="en-US" dirty="0"/>
              <a:t>收敛于具有最小</a:t>
            </a:r>
            <a:r>
              <a:rPr lang="en-US" altLang="zh-CN" dirty="0"/>
              <a:t>MSE</a:t>
            </a:r>
            <a:r>
              <a:rPr lang="zh-CN" altLang="en-US" dirty="0"/>
              <a:t>的解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TD(0)</a:t>
            </a:r>
            <a:r>
              <a:rPr lang="zh-CN" altLang="en-US" dirty="0"/>
              <a:t>收敛于具有最大似然概率的解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8FD2-1CB5-42D5-89AD-2F53EDFB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66" y="2212078"/>
            <a:ext cx="3992751" cy="139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5DEE8-F4AE-41DB-BB90-C66195A8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67" y="4269615"/>
            <a:ext cx="5056947" cy="2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30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13A1-6FA8-4D67-9C39-EC0B59C6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3848-A4F9-4F12-99D3-AE9EAE7A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在马尔科夫环境中更有效率</a:t>
            </a:r>
            <a:endParaRPr lang="en-US" altLang="zh-CN" dirty="0"/>
          </a:p>
          <a:p>
            <a:r>
              <a:rPr lang="en-US" altLang="zh-CN" dirty="0"/>
              <a:t>MC</a:t>
            </a:r>
            <a:r>
              <a:rPr lang="zh-CN" altLang="en-US" dirty="0"/>
              <a:t>可应用于非马尔科夫的环境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05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98D6-E9B9-4DB3-8BDE-F2058F95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67BE-1FE6-413D-B5C4-D3479C19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E3ADD-8C92-4A37-BF37-BD9A6A10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03" y="1825625"/>
            <a:ext cx="7045394" cy="45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D018-9167-48A9-AA1C-E58701A2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A13F-36D3-4AEB-9408-5A29D4B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4E2B8-7AD9-43B3-B7EF-0B37EBD98016}"/>
              </a:ext>
            </a:extLst>
          </p:cNvPr>
          <p:cNvSpPr txBox="1"/>
          <p:nvPr/>
        </p:nvSpPr>
        <p:spPr>
          <a:xfrm>
            <a:off x="4012703" y="1884222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对于最优的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D39B-901F-46C7-9675-27F5C258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4" y="2433450"/>
            <a:ext cx="231457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C2C26-709D-48DC-B640-3717523F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14" y="2888557"/>
            <a:ext cx="289560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5F6B7-4A89-4C6D-8114-5347E70E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161" y="3564002"/>
            <a:ext cx="2667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8978-9A58-4FCF-AF93-889C9547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50" y="4124428"/>
            <a:ext cx="4282886" cy="776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90728-2C53-471F-AEC7-C555A1988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150" y="4955644"/>
            <a:ext cx="4282886" cy="773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C8382-A43D-4C48-85E2-451C7A3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4120" y="5759896"/>
            <a:ext cx="4446824" cy="683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A0F5B-4008-4F4B-8A62-C9985BFE904A}"/>
              </a:ext>
            </a:extLst>
          </p:cNvPr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optimality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8043-C314-4D0B-8D70-38395DA6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4D74-8D87-48AA-8954-D35EFBD9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62E93-FD8F-4C61-BFA1-160C55CD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80" y="1899165"/>
            <a:ext cx="6247468" cy="42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F395-D545-4177-8052-CA7D89EC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C17E-8025-4149-9AC9-6DD4831B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6DEB4-7A8E-43E9-86F3-03685450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79" y="1825625"/>
            <a:ext cx="6206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4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0397-1420-4415-BC2B-51DDC098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Bootstrapping</a:t>
            </a:r>
            <a:r>
              <a:rPr lang="zh-CN" altLang="en-US" dirty="0"/>
              <a:t>和</a:t>
            </a:r>
            <a:r>
              <a:rPr lang="en-US" altLang="zh-CN" dirty="0"/>
              <a:t>sampling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B7B39-9697-45AE-831B-FC35C879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34" y="1950761"/>
            <a:ext cx="7576931" cy="35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3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5657-12A7-494E-9A1F-6DEF6B9C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07F0-5859-483C-B31F-C6CEA013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C1514-7AA2-4208-91DA-01910CED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90688"/>
            <a:ext cx="5334000" cy="47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4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108C-A2E3-452B-9CDB-B30FF8C5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FBB2-6F82-471E-A010-60140504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TD</a:t>
            </a:r>
            <a:r>
              <a:rPr lang="zh-CN" altLang="en-US" dirty="0"/>
              <a:t>算法中，向前看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9A8EB-FA7F-44AD-936E-6A654812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05" y="2372934"/>
            <a:ext cx="6066390" cy="422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A31D-36C5-4D20-865D-1DB486F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zh-CN" altLang="en-US" dirty="0"/>
              <a:t>步返回值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9F52-C354-4E64-9109-8984BE79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2AE95-02B5-4644-BF93-6D744EF7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60" y="1825625"/>
            <a:ext cx="65509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0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2896-B337-45E3-AC9A-F96CEEB9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</a:t>
            </a:r>
            <a:r>
              <a:rPr lang="en-US" altLang="zh-CN" dirty="0"/>
              <a:t>n</a:t>
            </a:r>
            <a:r>
              <a:rPr lang="zh-CN" altLang="en-US" dirty="0"/>
              <a:t>步的返回值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495A-564B-4C71-B83D-0BD4A26B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选择不同的</a:t>
            </a:r>
            <a:r>
              <a:rPr lang="en-US" altLang="zh-CN" dirty="0"/>
              <a:t>n, </a:t>
            </a:r>
            <a:r>
              <a:rPr lang="zh-CN" altLang="en-US" dirty="0"/>
              <a:t>平均他们的返回值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 </a:t>
            </a:r>
            <a:r>
              <a:rPr lang="zh-CN" altLang="en-US" dirty="0"/>
              <a:t>平均</a:t>
            </a:r>
            <a:r>
              <a:rPr lang="en-US" altLang="zh-CN" dirty="0"/>
              <a:t>2</a:t>
            </a:r>
            <a:r>
              <a:rPr lang="zh-CN" altLang="en-US" dirty="0"/>
              <a:t>步和</a:t>
            </a:r>
            <a:r>
              <a:rPr lang="en-US" altLang="zh-CN" dirty="0"/>
              <a:t>4</a:t>
            </a:r>
            <a:r>
              <a:rPr lang="zh-CN" altLang="en-US" dirty="0"/>
              <a:t>步的返回值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把所有步长的信息结合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6060D-BCC1-4C4E-813E-1BEBE23F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47" y="2811117"/>
            <a:ext cx="234315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8AB43-6D2B-4DCF-8721-1F7131BFA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399" y="215900"/>
            <a:ext cx="20097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9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CF6-C73C-4F2F-A298-1AB250B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λ返回值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FB1C-9032-4ECD-BC0B-730A718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1583-7F10-495A-BF63-BCB1951D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31" y="1708940"/>
            <a:ext cx="8943765" cy="44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1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3795-8CD2-4EC0-96EE-13C1AB95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TD(</a:t>
            </a:r>
            <a:r>
              <a:rPr lang="el-GR" altLang="zh-CN" dirty="0"/>
              <a:t>λ</a:t>
            </a:r>
            <a:r>
              <a:rPr lang="en-US" altLang="zh-CN" dirty="0"/>
              <a:t>) </a:t>
            </a:r>
            <a:r>
              <a:rPr lang="zh-CN" altLang="en-US" dirty="0"/>
              <a:t>权重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814F-EDCA-4B6D-A4EA-04346B4D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62DE8-09F4-4927-B8B0-B09C005E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88" y="1872946"/>
            <a:ext cx="7345224" cy="43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9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E8DE-9CEA-4153-97DB-B17CFF5B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D0AB-B86D-4E90-B352-D5CD0A42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021D-4792-4251-96EA-33C00C11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47" y="1951348"/>
            <a:ext cx="6564187" cy="40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E4CE-255F-4403-B0F6-9BFE0146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learning, prediction,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6180-C11D-46F7-8885-0888E9FF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13469-8B1D-4462-AC92-72560D11C713}"/>
              </a:ext>
            </a:extLst>
          </p:cNvPr>
          <p:cNvSpPr txBox="1"/>
          <p:nvPr/>
        </p:nvSpPr>
        <p:spPr>
          <a:xfrm>
            <a:off x="1489435" y="3516198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CF4A43D-B1AE-4DF3-9662-6ED540EAB988}"/>
              </a:ext>
            </a:extLst>
          </p:cNvPr>
          <p:cNvSpPr/>
          <p:nvPr/>
        </p:nvSpPr>
        <p:spPr>
          <a:xfrm>
            <a:off x="2281287" y="2978870"/>
            <a:ext cx="424206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0F0F0-4EBE-47B5-8922-660826BF5CCC}"/>
              </a:ext>
            </a:extLst>
          </p:cNvPr>
          <p:cNvSpPr txBox="1"/>
          <p:nvPr/>
        </p:nvSpPr>
        <p:spPr>
          <a:xfrm>
            <a:off x="2812329" y="2746166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model (planning)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70827-65DF-46C7-ACCA-2C5CF26C6453}"/>
              </a:ext>
            </a:extLst>
          </p:cNvPr>
          <p:cNvSpPr txBox="1"/>
          <p:nvPr/>
        </p:nvSpPr>
        <p:spPr>
          <a:xfrm>
            <a:off x="2812330" y="4128972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model (learning)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D291F7-83F4-4F39-9111-E84980AB8BC0}"/>
              </a:ext>
            </a:extLst>
          </p:cNvPr>
          <p:cNvSpPr/>
          <p:nvPr/>
        </p:nvSpPr>
        <p:spPr>
          <a:xfrm>
            <a:off x="4148580" y="2427163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BA149-A81D-45D7-9D6F-31ADC8ED1C10}"/>
              </a:ext>
            </a:extLst>
          </p:cNvPr>
          <p:cNvSpPr txBox="1"/>
          <p:nvPr/>
        </p:nvSpPr>
        <p:spPr>
          <a:xfrm>
            <a:off x="4679622" y="2351277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(policy iteration)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EC09C-753F-44AE-8F96-EBEA0AE63F42}"/>
              </a:ext>
            </a:extLst>
          </p:cNvPr>
          <p:cNvSpPr txBox="1"/>
          <p:nvPr/>
        </p:nvSpPr>
        <p:spPr>
          <a:xfrm>
            <a:off x="4679621" y="3271818"/>
            <a:ext cx="4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(policy iteration, value iteration)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CFDCF0B-7B9D-4BCC-8A96-A255E4F9D2DF}"/>
              </a:ext>
            </a:extLst>
          </p:cNvPr>
          <p:cNvSpPr/>
          <p:nvPr/>
        </p:nvSpPr>
        <p:spPr>
          <a:xfrm>
            <a:off x="4442382" y="3889294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A60D5-C438-4920-A0CC-4CD2CEA0E04D}"/>
              </a:ext>
            </a:extLst>
          </p:cNvPr>
          <p:cNvSpPr txBox="1"/>
          <p:nvPr/>
        </p:nvSpPr>
        <p:spPr>
          <a:xfrm>
            <a:off x="4973424" y="3813408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6B204-75C3-4B4C-9194-ED8F75A270A3}"/>
              </a:ext>
            </a:extLst>
          </p:cNvPr>
          <p:cNvSpPr txBox="1"/>
          <p:nvPr/>
        </p:nvSpPr>
        <p:spPr>
          <a:xfrm>
            <a:off x="4973423" y="4733949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381210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5CC2-92BB-4A3B-8315-2680BF1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altLang="zh-CN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E19E-4AB3-4526-A85A-29FFAE07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4C2A-6746-4A44-8C93-F2C0EDB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76" y="1825625"/>
            <a:ext cx="58371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0352-E390-42EE-A61D-561ADDC90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无模型</a:t>
            </a:r>
            <a:r>
              <a:rPr lang="en-US" altLang="zh-CN" dirty="0"/>
              <a:t>prediction(</a:t>
            </a:r>
            <a:r>
              <a:rPr lang="zh-CN" altLang="en-US" dirty="0"/>
              <a:t>评价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7646-5159-461F-833D-2DD15755A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57F0-D43C-46C1-8428-8ACB91B9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E870-A860-466E-B94C-4247CF4A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蒙特卡洛</a:t>
            </a:r>
            <a:r>
              <a:rPr lang="en-US" altLang="zh-CN" dirty="0"/>
              <a:t>learning</a:t>
            </a:r>
          </a:p>
          <a:p>
            <a:r>
              <a:rPr lang="en-US" dirty="0"/>
              <a:t>Temporal-Difference Learning (TD)</a:t>
            </a:r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13C1-4F6F-43FC-880A-61BCEE32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无模型增强学习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968C-1BF9-43E7-AE33-83674F96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上节课：</a:t>
            </a:r>
            <a:endParaRPr lang="en-US" altLang="zh-CN" dirty="0"/>
          </a:p>
          <a:p>
            <a:pPr lvl="1"/>
            <a:r>
              <a:rPr lang="zh-CN" altLang="en-US" dirty="0"/>
              <a:t>动态规划</a:t>
            </a:r>
            <a:r>
              <a:rPr lang="en-US" altLang="zh-CN" dirty="0"/>
              <a:t>planning</a:t>
            </a:r>
          </a:p>
          <a:p>
            <a:pPr lvl="1"/>
            <a:r>
              <a:rPr lang="zh-CN" altLang="en-US" dirty="0"/>
              <a:t>解决已知</a:t>
            </a:r>
            <a:r>
              <a:rPr lang="en-US" altLang="zh-CN" dirty="0"/>
              <a:t>MDP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en-US" altLang="zh-CN" dirty="0"/>
              <a:t>Policy iteration (prediction, control)</a:t>
            </a:r>
          </a:p>
          <a:p>
            <a:pPr lvl="2"/>
            <a:r>
              <a:rPr lang="en-US" altLang="zh-CN" dirty="0"/>
              <a:t>Value iteration (control)</a:t>
            </a:r>
          </a:p>
          <a:p>
            <a:r>
              <a:rPr lang="zh-CN" altLang="en-US" dirty="0"/>
              <a:t>本节课：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prediction</a:t>
            </a:r>
          </a:p>
          <a:p>
            <a:pPr lvl="1"/>
            <a:r>
              <a:rPr lang="zh-CN" altLang="en-US" dirty="0"/>
              <a:t>评价一个未知</a:t>
            </a:r>
            <a:r>
              <a:rPr lang="en-US" altLang="zh-CN" dirty="0"/>
              <a:t>MDP</a:t>
            </a:r>
            <a:r>
              <a:rPr lang="zh-CN" altLang="en-US" dirty="0"/>
              <a:t>模型的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下节课：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control</a:t>
            </a:r>
          </a:p>
          <a:p>
            <a:pPr lvl="1"/>
            <a:r>
              <a:rPr lang="zh-CN" altLang="en-US" dirty="0"/>
              <a:t>求解未知</a:t>
            </a:r>
            <a:r>
              <a:rPr lang="en-US" altLang="zh-CN" dirty="0"/>
              <a:t>MDP</a:t>
            </a:r>
            <a:r>
              <a:rPr lang="zh-CN" altLang="en-US" dirty="0"/>
              <a:t>模型的最优</a:t>
            </a:r>
            <a:r>
              <a:rPr lang="en-US" altLang="zh-CN" dirty="0"/>
              <a:t>value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E749-F550-4DBA-A0B9-61DFA4D0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0FB0-B713-429D-A52B-9F1FC752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蒙特卡洛法直接从</a:t>
            </a:r>
            <a:r>
              <a:rPr lang="en-US" altLang="zh-CN" dirty="0"/>
              <a:t>episodes</a:t>
            </a:r>
            <a:r>
              <a:rPr lang="zh-CN" altLang="en-US" dirty="0"/>
              <a:t>的采样学习</a:t>
            </a:r>
            <a:endParaRPr lang="en-US" altLang="zh-CN" dirty="0"/>
          </a:p>
          <a:p>
            <a:r>
              <a:rPr lang="zh-CN" altLang="en-US" dirty="0"/>
              <a:t>蒙特卡洛法是无模型的方法 （</a:t>
            </a:r>
            <a:r>
              <a:rPr lang="en-US" altLang="zh-CN" dirty="0"/>
              <a:t>no P and 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从完整的</a:t>
            </a:r>
            <a:r>
              <a:rPr lang="en-US" altLang="zh-CN" dirty="0"/>
              <a:t>episodes</a:t>
            </a:r>
            <a:r>
              <a:rPr lang="zh-CN" altLang="en-US" dirty="0"/>
              <a:t>样本学习，</a:t>
            </a:r>
            <a:r>
              <a:rPr lang="en-US" altLang="zh-CN" dirty="0"/>
              <a:t>no bootstrapping</a:t>
            </a:r>
          </a:p>
          <a:p>
            <a:r>
              <a:rPr lang="zh-CN" altLang="en-US" dirty="0"/>
              <a:t>基本想法</a:t>
            </a:r>
            <a:r>
              <a:rPr lang="en-US" altLang="zh-CN" dirty="0"/>
              <a:t>: value = mean return</a:t>
            </a:r>
          </a:p>
          <a:p>
            <a:r>
              <a:rPr lang="zh-CN" altLang="en-US" dirty="0"/>
              <a:t>应用条件：所有</a:t>
            </a:r>
            <a:r>
              <a:rPr lang="en-US" altLang="zh-CN" dirty="0"/>
              <a:t>episode</a:t>
            </a:r>
            <a:r>
              <a:rPr lang="zh-CN" altLang="en-US" dirty="0"/>
              <a:t>都必须能</a:t>
            </a:r>
            <a:r>
              <a:rPr lang="en-US" altLang="zh-CN" dirty="0"/>
              <a:t>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4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39E-0DBA-418C-BC0E-3F196134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FC86-5767-4359-B9C0-B43EA913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目标：通过在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下采样的</a:t>
            </a:r>
            <a:r>
              <a:rPr lang="en-US" altLang="zh-CN" dirty="0"/>
              <a:t>episodes</a:t>
            </a:r>
            <a:r>
              <a:rPr lang="zh-CN" altLang="en-US" dirty="0"/>
              <a:t>学习</a:t>
            </a:r>
            <a:r>
              <a:rPr lang="en-US" altLang="zh-CN" dirty="0"/>
              <a:t>value function</a:t>
            </a:r>
          </a:p>
          <a:p>
            <a:endParaRPr lang="en-US" altLang="zh-CN" dirty="0"/>
          </a:p>
          <a:p>
            <a:r>
              <a:rPr lang="en-US" altLang="zh-CN" dirty="0"/>
              <a:t>Recall</a:t>
            </a:r>
            <a:r>
              <a:rPr lang="zh-CN" altLang="en-US" dirty="0"/>
              <a:t>：在</a:t>
            </a:r>
            <a:r>
              <a:rPr lang="en-US" altLang="zh-CN" dirty="0"/>
              <a:t>MDP</a:t>
            </a:r>
            <a:r>
              <a:rPr lang="zh-CN" altLang="en-US" dirty="0"/>
              <a:t>已知情况下</a:t>
            </a:r>
            <a:endParaRPr lang="en-US" altLang="zh-CN" dirty="0"/>
          </a:p>
          <a:p>
            <a:pPr lvl="1"/>
            <a:r>
              <a:rPr lang="en-US" altLang="zh-CN" dirty="0"/>
              <a:t>Value:</a:t>
            </a:r>
          </a:p>
          <a:p>
            <a:pPr lvl="1"/>
            <a:r>
              <a:rPr lang="en-US" dirty="0"/>
              <a:t>Value function: </a:t>
            </a:r>
          </a:p>
          <a:p>
            <a:pPr lvl="1"/>
            <a:endParaRPr lang="en-US" dirty="0"/>
          </a:p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评价使用经验平均回报而非期望回报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28A40-A8E3-4089-9CCC-705CE1C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2324721"/>
            <a:ext cx="320992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A8C5F-6D2B-4007-94F6-3C2FC6B5F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8" y="3259826"/>
            <a:ext cx="4766021" cy="47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6C33F-8CBD-41A2-9FB9-010000E21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632" y="3734701"/>
            <a:ext cx="2816915" cy="3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883</Words>
  <Application>Microsoft Office PowerPoint</Application>
  <PresentationFormat>Widescreen</PresentationFormat>
  <Paragraphs>173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课程回顾</vt:lpstr>
      <vt:lpstr>Value function量化R:</vt:lpstr>
      <vt:lpstr>PowerPoint Presentation</vt:lpstr>
      <vt:lpstr>Planning, learning, prediction, control</vt:lpstr>
      <vt:lpstr>无模型prediction(评价)</vt:lpstr>
      <vt:lpstr>内容</vt:lpstr>
      <vt:lpstr>无模型增强学习</vt:lpstr>
      <vt:lpstr>蒙特卡洛learning</vt:lpstr>
      <vt:lpstr>蒙特卡洛policy评价</vt:lpstr>
      <vt:lpstr>“首次” 蒙特卡洛policy评价</vt:lpstr>
      <vt:lpstr>“每次” 蒙特卡洛policy评价</vt:lpstr>
      <vt:lpstr>蒙特卡洛policy评价法举例：blackjack</vt:lpstr>
      <vt:lpstr>蒙特卡洛policy评价法举例：blackjack</vt:lpstr>
      <vt:lpstr>均值的增量算法</vt:lpstr>
      <vt:lpstr>蒙特卡洛增量更新</vt:lpstr>
      <vt:lpstr>Temporal-Difference Learning (TD)</vt:lpstr>
      <vt:lpstr>MC和TD</vt:lpstr>
      <vt:lpstr>MC和TD比较举例：开车回家</vt:lpstr>
      <vt:lpstr>MC和TD比较举例：开车回家</vt:lpstr>
      <vt:lpstr>MC和TD比较</vt:lpstr>
      <vt:lpstr>Bias/Variance </vt:lpstr>
      <vt:lpstr>MC和TD的优劣</vt:lpstr>
      <vt:lpstr>随机行走举例</vt:lpstr>
      <vt:lpstr>随机行走中的MC和TD</vt:lpstr>
      <vt:lpstr>批量MC和TD</vt:lpstr>
      <vt:lpstr>举例</vt:lpstr>
      <vt:lpstr>PowerPoint Presentation</vt:lpstr>
      <vt:lpstr>MC和TD</vt:lpstr>
      <vt:lpstr>蒙特卡洛</vt:lpstr>
      <vt:lpstr>TD</vt:lpstr>
      <vt:lpstr>动态规划</vt:lpstr>
      <vt:lpstr>Bootstrapping和sampling</vt:lpstr>
      <vt:lpstr>PowerPoint Presentation</vt:lpstr>
      <vt:lpstr>N步Prediction</vt:lpstr>
      <vt:lpstr>N步返回值</vt:lpstr>
      <vt:lpstr>平均n步的返回值</vt:lpstr>
      <vt:lpstr>λ返回值</vt:lpstr>
      <vt:lpstr>TD(λ) 权重</vt:lpstr>
      <vt:lpstr>Eligibility Traces</vt:lpstr>
      <vt:lpstr>Backward View TD(λ)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无模型prediction(评价)</dc:title>
  <dc:creator>Jiang, Yuexu</dc:creator>
  <cp:lastModifiedBy>Jiang, Yuexu</cp:lastModifiedBy>
  <cp:revision>35</cp:revision>
  <dcterms:created xsi:type="dcterms:W3CDTF">2019-11-17T01:37:07Z</dcterms:created>
  <dcterms:modified xsi:type="dcterms:W3CDTF">2019-11-18T00:35:37Z</dcterms:modified>
</cp:coreProperties>
</file>