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F155-FBA2-40C1-8365-28A3B3F43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FDA7D-9039-4B8E-9A02-86684C536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B384-CD6F-4FB4-9F68-A6874D70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367A-B400-4E1A-917C-C2AA8D85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1824-CD8F-4A70-8708-594C3882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7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139D-FB56-4FC5-AF1A-619B4E7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E4948-E7A3-49A9-ABF3-614A0107A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3E1F2-D1D1-44AC-A49F-E6A67EEE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3A15-424A-4415-B93B-6A12D03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C666-FB42-49E4-9532-6052D0ED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5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AFBDF-DA5A-49CF-AAE0-43DCC43E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9CFB9-92D7-4F44-A889-B9E02A574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B209-17F5-4BD2-8489-6053A335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F0A7-03F1-4DE8-98AD-4B3F3F2A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F732-CD9A-4162-A053-C7344C6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44B8-C94D-4892-B7DC-3479A935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9043-F561-46ED-A21E-87418192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528B-7483-49DB-806A-7B583ACC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FF55-D03F-4006-B7E3-BE79A82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8A8A-64DB-4CE0-B98B-27B610FD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06AD-24F7-4781-B3A2-D73AA98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5412F-B45E-4500-A761-001487CC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0A61-8D42-4D1A-8A45-8B8F0EC3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7B97-7E21-48B6-9B23-165D26B8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566A-47EB-46DA-BEC0-7521582F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1E21-C8BB-4F04-BF1F-B280AC08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A888-0AEF-4854-96BB-9FA8C8335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35FBE-626B-4338-B7F3-4242476D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A3D07-9FE2-4D91-A157-64D1D8B1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820B-E225-4D50-8EC7-454697BD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CDDC1-3D27-41A5-8E3B-087E193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46C0-0E32-4DE1-BEA5-FA9524AC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FDAA-9097-40C1-A5D5-FCFA549B0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92088-3BA0-47BA-A16F-DFD5199E3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C1C27-C689-4EBD-A487-48DD602ED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D8CAE-CFB1-4871-9BBA-012DE49A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5DEC5-538B-497D-9A43-6EAAE3CC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79D9-CB6A-4A6D-9DCF-1253FC95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554C4-9D02-4195-8B31-8C07C0F7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57A3-E122-48C6-84C2-794198BB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E437A-C528-4AE9-BAB0-EC2C5248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187FF-17DA-4580-AEC3-7A5B4D6E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EB71D-3A82-40E3-ADBA-B3FDB356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7AD7A-6CCE-48C1-BFB2-DD55CB52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B2B11-C02E-40FC-869C-36C46DBD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7340-D736-47F2-A33E-07E2C329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6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13FB-CC39-4ACD-8EFD-CCE04460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DED4-3344-40BF-9BFC-4E3F2D2E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9611D-2FBF-4F3A-8C0E-A3A6BA4A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7B950-6CA4-48FD-910A-394BFB1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01042-A296-421F-B195-361D664D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B8F38-DF12-4539-A84A-E753E04E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F893-6EE9-491A-AC27-8673DCC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87E45-B77F-4451-9C9A-75C96875E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00E52-32D6-448E-8734-6B71A040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775B8-A609-43D3-A338-7D95D16C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50BC7-94E5-478B-90C7-78F8E104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B53BD-1594-4652-931A-F1C41DF5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C78A3-1050-45A0-9258-3265952D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B9FD-109D-47AF-8477-F5127992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8B63-C3BC-4DFD-8287-532E165CF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30FF-D894-4E49-AC8D-67F7CE9F683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25F0-CA36-4EB3-B415-2ABE2EA18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0D452-B0AA-440C-A28D-4BBE211BF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06FB-FB37-4872-8ADE-9C94CA2B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1E3A-EEC0-4933-AF4F-0C6BFA2D5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无模型</a:t>
            </a:r>
            <a:r>
              <a:rPr lang="en-US" altLang="zh-CN" dirty="0"/>
              <a:t>control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0A5B0-55D4-415A-BB48-5DF34C45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E4FA-CFC1-4CFC-8AA3-BFD8D6D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贪婪式选择举例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C490-03AE-4AFB-996B-D142F1EC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DD303-6DE1-4C04-BE0E-B354296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19" y="1890712"/>
            <a:ext cx="8665393" cy="42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F318-3E54-45A3-983F-38C885A5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ϵ</a:t>
            </a:r>
            <a:r>
              <a:rPr lang="en-US" altLang="zh-CN" dirty="0"/>
              <a:t>-greedy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6EFA-DA05-4F53-9BC8-B3C0692B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所有可能行为都以非</a:t>
            </a:r>
            <a:r>
              <a:rPr lang="en-US" altLang="zh-CN" dirty="0"/>
              <a:t>0</a:t>
            </a:r>
            <a:r>
              <a:rPr lang="zh-CN" altLang="en-US" dirty="0"/>
              <a:t>的概率进行尝试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1 - </a:t>
            </a:r>
            <a:r>
              <a:rPr lang="el-GR" altLang="zh-CN" dirty="0"/>
              <a:t>ϵ</a:t>
            </a:r>
            <a:r>
              <a:rPr lang="en-US" altLang="zh-CN" dirty="0"/>
              <a:t> </a:t>
            </a:r>
            <a:r>
              <a:rPr lang="zh-CN" altLang="en-US" dirty="0"/>
              <a:t>概率贪婪式选择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l-GR" altLang="zh-CN" dirty="0"/>
              <a:t>ϵ</a:t>
            </a:r>
            <a:r>
              <a:rPr lang="en-US" altLang="zh-CN" dirty="0"/>
              <a:t> </a:t>
            </a:r>
            <a:r>
              <a:rPr lang="zh-CN" altLang="en-US" dirty="0"/>
              <a:t>的概率随机选择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D69F7-5BD0-4A85-81C5-B67FA963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465" y="3429000"/>
            <a:ext cx="6603070" cy="10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B797-E99F-46CF-AF32-95616357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zh-CN" altLang="en-US" dirty="0"/>
              <a:t>提高</a:t>
            </a:r>
            <a:r>
              <a:rPr lang="en-US" altLang="zh-CN" dirty="0"/>
              <a:t>policy</a:t>
            </a:r>
            <a:r>
              <a:rPr lang="zh-CN" altLang="en-US" dirty="0"/>
              <a:t>证明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63E5-2329-442F-86F8-30EE7472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78C1B-E710-421C-AC5A-A2B1726E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43" y="1814090"/>
            <a:ext cx="6999514" cy="43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0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7B81-922F-4223-8975-F7C4C132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</a:t>
            </a:r>
            <a:r>
              <a:rPr lang="zh-CN" altLang="en-US" dirty="0"/>
              <a:t>迭代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D86B-4CDC-491C-91B2-5EB88B48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867E2-E35C-4C0C-94E9-D0E3FD80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47" y="1825625"/>
            <a:ext cx="650110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5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A09A-21F1-428A-B4FA-FA7D2263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1439-AF3B-4EA4-9E20-7FDD4C55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78945-AB84-4E4F-9101-CB922015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09" y="1866901"/>
            <a:ext cx="5993182" cy="42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5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C443-8BD1-4532-B077-E185AB15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5597-59CA-4524-AE61-D0A8AF8C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如何保证</a:t>
            </a:r>
            <a:r>
              <a:rPr lang="en-US" altLang="zh-CN" dirty="0"/>
              <a:t>explore</a:t>
            </a:r>
            <a:r>
              <a:rPr lang="zh-CN" altLang="en-US" dirty="0"/>
              <a:t>足够全面</a:t>
            </a:r>
            <a:endParaRPr lang="en-US" altLang="zh-CN" dirty="0"/>
          </a:p>
          <a:p>
            <a:r>
              <a:rPr lang="zh-CN" altLang="en-US" dirty="0"/>
              <a:t>如何保证找到最优</a:t>
            </a:r>
            <a:r>
              <a:rPr lang="en-US" altLang="zh-CN" dirty="0"/>
              <a:t>policy</a:t>
            </a:r>
            <a:r>
              <a:rPr lang="zh-CN" altLang="en-US" dirty="0"/>
              <a:t>后，</a:t>
            </a:r>
            <a:r>
              <a:rPr lang="en-US" altLang="zh-CN" dirty="0" err="1"/>
              <a:t>expolitation</a:t>
            </a:r>
            <a:r>
              <a:rPr lang="zh-CN" altLang="en-US" dirty="0"/>
              <a:t>足够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49F7F-5DEB-4B2D-9CC0-48D0A65B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2" y="2972886"/>
            <a:ext cx="6773388" cy="38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749D-D750-4525-BAA7-3110CF3B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GLIE </a:t>
            </a:r>
            <a:r>
              <a:rPr lang="zh-CN" altLang="en-US" dirty="0"/>
              <a:t>蒙特卡洛</a:t>
            </a:r>
            <a:r>
              <a:rPr lang="en-US" altLang="zh-CN" dirty="0"/>
              <a:t>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EFAF-9050-4F4C-A627-0ADF87E8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GLIE</a:t>
            </a:r>
            <a:r>
              <a:rPr lang="zh-CN" altLang="en-US" dirty="0"/>
              <a:t>蒙特卡洛</a:t>
            </a:r>
            <a:r>
              <a:rPr lang="en-US" altLang="zh-CN" dirty="0"/>
              <a:t>control</a:t>
            </a:r>
            <a:r>
              <a:rPr lang="zh-CN" altLang="en-US" dirty="0"/>
              <a:t>收敛于最优</a:t>
            </a:r>
            <a:r>
              <a:rPr lang="en-US" altLang="zh-CN" dirty="0"/>
              <a:t>q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65040-4CA4-46AF-8C0E-CD348D8E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38" y="1825625"/>
            <a:ext cx="7945723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409F-2EA4-4071-8A93-8ABCABAE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6F05-51D8-49B3-82E8-BD885958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96862-B411-4C15-977E-1E33AA61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314" y="1816428"/>
            <a:ext cx="6473371" cy="43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9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E409-8C2F-4203-811E-A630A0D0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</a:t>
            </a:r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4F6B-DDE0-4F68-A46D-1AEA4BB0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47167-5AFD-41D8-9C01-A4F0C428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56" y="1825625"/>
            <a:ext cx="59492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3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FFEB-17B5-4160-9A91-102B5F5B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vs TD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0A0D-DCF6-4953-830C-AC94DDE9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</a:t>
            </a:r>
            <a:r>
              <a:rPr lang="zh-CN" altLang="en-US" dirty="0"/>
              <a:t>算法的优势</a:t>
            </a:r>
            <a:endParaRPr lang="en-US" altLang="zh-CN" dirty="0"/>
          </a:p>
          <a:p>
            <a:pPr lvl="1"/>
            <a:r>
              <a:rPr lang="zh-CN" altLang="en-US" dirty="0"/>
              <a:t>低</a:t>
            </a:r>
            <a:r>
              <a:rPr lang="en-US" altLang="zh-CN" dirty="0"/>
              <a:t>variance</a:t>
            </a:r>
          </a:p>
          <a:p>
            <a:pPr lvl="1"/>
            <a:r>
              <a:rPr lang="en-US" dirty="0"/>
              <a:t>Online</a:t>
            </a:r>
          </a:p>
          <a:p>
            <a:pPr lvl="1"/>
            <a:r>
              <a:rPr lang="zh-CN" altLang="en-US" dirty="0"/>
              <a:t>接受不完整的</a:t>
            </a:r>
            <a:r>
              <a:rPr lang="en-US" altLang="zh-CN" dirty="0"/>
              <a:t>episode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TD</a:t>
            </a:r>
            <a:r>
              <a:rPr lang="zh-CN" altLang="en-US" dirty="0"/>
              <a:t>替换</a:t>
            </a:r>
            <a:r>
              <a:rPr lang="en-US" altLang="zh-CN" dirty="0"/>
              <a:t>MC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TD</a:t>
            </a:r>
            <a:r>
              <a:rPr lang="zh-CN" altLang="en-US" dirty="0"/>
              <a:t>做</a:t>
            </a:r>
            <a:r>
              <a:rPr lang="en-US" altLang="zh-CN" dirty="0"/>
              <a:t>Q function</a:t>
            </a:r>
            <a:r>
              <a:rPr lang="zh-CN" altLang="en-US" dirty="0"/>
              <a:t>迭代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zh-CN" altLang="en-US" dirty="0"/>
              <a:t>来提高</a:t>
            </a:r>
            <a:r>
              <a:rPr lang="en-US" altLang="zh-CN" dirty="0"/>
              <a:t>policy</a:t>
            </a:r>
          </a:p>
          <a:p>
            <a:pPr lvl="1"/>
            <a:r>
              <a:rPr lang="zh-CN" altLang="en-US" dirty="0"/>
              <a:t>每个时间点更新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9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5582-04C0-4AD2-89A8-38F63AC6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F9D6-0DAE-4A55-8573-262FA12A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dirty="0"/>
              <a:t>On-policy </a:t>
            </a:r>
            <a:r>
              <a:rPr lang="zh-CN" altLang="en-US" dirty="0"/>
              <a:t>蒙特卡洛</a:t>
            </a:r>
            <a:r>
              <a:rPr lang="en-US" altLang="zh-CN" dirty="0"/>
              <a:t>control</a:t>
            </a:r>
          </a:p>
          <a:p>
            <a:r>
              <a:rPr lang="en-US" altLang="zh-CN" dirty="0"/>
              <a:t>On-policy TD learning</a:t>
            </a:r>
          </a:p>
          <a:p>
            <a:r>
              <a:rPr lang="en-US" dirty="0"/>
              <a:t>Off-policy </a:t>
            </a:r>
            <a:r>
              <a:rPr lang="en-US" altLang="zh-CN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1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D743-F463-4B90-86CD-DA6717D4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zh-CN" altLang="en-US" dirty="0"/>
              <a:t>算法更新</a:t>
            </a:r>
            <a:r>
              <a:rPr lang="en-US" altLang="zh-CN" dirty="0"/>
              <a:t>q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22A8-2EBE-46CB-BA56-1B40A10C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74358-AA71-4A46-ACB1-46DBE11F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135" y="2057400"/>
            <a:ext cx="6479729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319D-09C0-47C0-8D00-D8CDC20A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</a:t>
            </a:r>
            <a:r>
              <a:rPr lang="en-US" altLang="zh-CN" dirty="0" err="1"/>
              <a:t>Sarsa</a:t>
            </a:r>
            <a:r>
              <a:rPr lang="en-US" altLang="zh-CN" dirty="0"/>
              <a:t>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B779-976E-48C5-A4DB-8383472D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B58EF-0A5D-4330-AA71-77EB7663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70" y="1830284"/>
            <a:ext cx="5453517" cy="44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4A2F-971A-4F93-91C9-E67889A0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</a:t>
            </a:r>
            <a:r>
              <a:rPr lang="en-US" altLang="zh-CN" dirty="0" err="1"/>
              <a:t>Sarsa</a:t>
            </a:r>
            <a:r>
              <a:rPr lang="en-US" altLang="zh-CN" dirty="0"/>
              <a:t> control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A1EFD-D4F6-40FB-822E-14280B07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36" y="2285773"/>
            <a:ext cx="9237610" cy="37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2C3C-CB0E-457F-BC62-4F5850C4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</a:t>
            </a:r>
            <a:r>
              <a:rPr lang="en-US" dirty="0" err="1"/>
              <a:t>Sarsa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8A1DB-C2EA-48F3-A218-ABC58C60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37" y="1825625"/>
            <a:ext cx="6897563" cy="4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6870-CECF-469A-A91F-DBCB5449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2EF77-37A6-42DA-B8EF-98140A8D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97" y="1825625"/>
            <a:ext cx="9886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0715-2C24-41F6-AC02-D763A67A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0C58-01AB-49DC-990B-623EA794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7CF0-A871-44FF-967A-6D1BB337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27" y="1825625"/>
            <a:ext cx="8687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1004-9710-48FA-85AB-06826E2D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)</a:t>
            </a:r>
            <a:r>
              <a:rPr lang="zh-CN" altLang="en-US" dirty="0"/>
              <a:t>算法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3A892-76A2-4D0B-ACCF-13AE42AE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83" y="1669173"/>
            <a:ext cx="8050174" cy="46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81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B145-EFE7-4B1C-BADA-88A87F32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8574-267B-4279-8328-954851F2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评价目标</a:t>
            </a:r>
            <a:r>
              <a:rPr lang="en-US" altLang="zh-CN" dirty="0"/>
              <a:t>policy</a:t>
            </a:r>
            <a:r>
              <a:rPr lang="zh-CN" altLang="en-US" dirty="0"/>
              <a:t>，计算</a:t>
            </a:r>
            <a:r>
              <a:rPr lang="en-US" altLang="zh-CN" dirty="0"/>
              <a:t>v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和</a:t>
            </a:r>
            <a:r>
              <a:rPr lang="en-US" altLang="zh-CN" dirty="0"/>
              <a:t>q function</a:t>
            </a:r>
          </a:p>
          <a:p>
            <a:r>
              <a:rPr lang="zh-CN" altLang="en-US" dirty="0"/>
              <a:t>按照另一个</a:t>
            </a:r>
            <a:r>
              <a:rPr lang="en-US" altLang="zh-CN" dirty="0"/>
              <a:t>policy </a:t>
            </a:r>
            <a:r>
              <a:rPr lang="el-GR" altLang="zh-CN" dirty="0"/>
              <a:t>μ</a:t>
            </a:r>
            <a:r>
              <a:rPr lang="zh-CN" altLang="en-US" dirty="0"/>
              <a:t>采样</a:t>
            </a:r>
            <a:endParaRPr lang="en-US" altLang="zh-CN" dirty="0"/>
          </a:p>
          <a:p>
            <a:r>
              <a:rPr lang="zh-CN" altLang="en-US" dirty="0"/>
              <a:t>目的：</a:t>
            </a:r>
            <a:endParaRPr lang="en-US" altLang="zh-CN" dirty="0"/>
          </a:p>
          <a:p>
            <a:pPr lvl="1"/>
            <a:r>
              <a:rPr lang="zh-CN" altLang="en-US" dirty="0"/>
              <a:t>通过观察其他的</a:t>
            </a:r>
            <a:r>
              <a:rPr lang="en-US" altLang="zh-CN" dirty="0"/>
              <a:t>agent</a:t>
            </a:r>
            <a:r>
              <a:rPr lang="zh-CN" altLang="en-US" dirty="0"/>
              <a:t>学习</a:t>
            </a:r>
            <a:endParaRPr lang="en-US" altLang="zh-CN" dirty="0"/>
          </a:p>
          <a:p>
            <a:pPr lvl="1"/>
            <a:r>
              <a:rPr lang="zh-CN" altLang="en-US" dirty="0"/>
              <a:t>重用以前的</a:t>
            </a:r>
            <a:r>
              <a:rPr lang="en-US" altLang="zh-CN" dirty="0"/>
              <a:t>policy</a:t>
            </a:r>
            <a:r>
              <a:rPr lang="zh-CN" altLang="en-US" dirty="0"/>
              <a:t>中学到的经验</a:t>
            </a:r>
            <a:endParaRPr lang="en-US" altLang="zh-CN" dirty="0"/>
          </a:p>
          <a:p>
            <a:pPr lvl="1"/>
            <a:r>
              <a:rPr lang="zh-CN" altLang="en-US" dirty="0"/>
              <a:t>学习最优的</a:t>
            </a:r>
            <a:r>
              <a:rPr lang="en-US" altLang="zh-CN" dirty="0"/>
              <a:t>policy</a:t>
            </a:r>
          </a:p>
          <a:p>
            <a:pPr lvl="1"/>
            <a:r>
              <a:rPr lang="zh-CN" altLang="en-US" dirty="0"/>
              <a:t>学习多种</a:t>
            </a:r>
            <a:r>
              <a:rPr lang="en-US" altLang="zh-CN" dirty="0"/>
              <a:t>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12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50DF-5EAF-459B-80F6-E0A3F0A6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 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E151-CE5C-4092-856F-7FF0F9A1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估计不同分布的期望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A5FB6-7CCD-433A-A91E-7DCC4DE3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9" y="2454574"/>
            <a:ext cx="8245451" cy="40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38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88BD-305E-46AC-9E58-E49F49A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</a:t>
            </a:r>
            <a:r>
              <a:rPr lang="zh-CN" altLang="en-US" dirty="0"/>
              <a:t>蒙特卡洛中的</a:t>
            </a:r>
            <a:r>
              <a:rPr lang="en-US" altLang="zh-CN" dirty="0"/>
              <a:t>importance 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54BB-E53C-4332-9D73-5BDFB9B2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policy </a:t>
            </a:r>
            <a:r>
              <a:rPr lang="el-GR" altLang="zh-CN" dirty="0"/>
              <a:t>μ</a:t>
            </a:r>
            <a:r>
              <a:rPr lang="zh-CN" altLang="en-US" dirty="0"/>
              <a:t>来评价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r>
              <a:rPr lang="zh-CN" altLang="en-US" dirty="0"/>
              <a:t>在整个</a:t>
            </a:r>
            <a:r>
              <a:rPr lang="en-US" altLang="zh-CN" dirty="0"/>
              <a:t>episode</a:t>
            </a:r>
            <a:r>
              <a:rPr lang="zh-CN" altLang="en-US" dirty="0"/>
              <a:t>的过程中多次</a:t>
            </a:r>
            <a:r>
              <a:rPr lang="en-US" altLang="zh-CN" dirty="0"/>
              <a:t>importance sampling</a:t>
            </a:r>
            <a:r>
              <a:rPr lang="zh-CN" altLang="en-US" dirty="0"/>
              <a:t>修正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利用修正后的</a:t>
            </a:r>
            <a:r>
              <a:rPr lang="en-US" altLang="zh-CN" dirty="0"/>
              <a:t>value</a:t>
            </a:r>
            <a:r>
              <a:rPr lang="zh-CN" altLang="en-US" dirty="0"/>
              <a:t>更新</a:t>
            </a:r>
            <a:r>
              <a:rPr lang="en-US" altLang="zh-CN" dirty="0"/>
              <a:t>value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引入大量</a:t>
            </a:r>
            <a:r>
              <a:rPr lang="en-US" altLang="zh-CN" dirty="0"/>
              <a:t>variance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6DF9-6576-4852-A380-923E6CB7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905125"/>
            <a:ext cx="7410450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9E7B0-6CDE-4E1F-B658-3B605211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4761577"/>
            <a:ext cx="5781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6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CA2-0CA3-426C-A8DC-96F124B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EA96-99AC-41DC-AE63-D9C0D78E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上节课：</a:t>
            </a:r>
            <a:endParaRPr lang="en-US" altLang="zh-CN" dirty="0"/>
          </a:p>
          <a:p>
            <a:pPr lvl="1"/>
            <a:r>
              <a:rPr lang="zh-CN" altLang="en-US" dirty="0"/>
              <a:t>无模型</a:t>
            </a:r>
            <a:r>
              <a:rPr lang="en-US" altLang="zh-CN" dirty="0"/>
              <a:t>prediction</a:t>
            </a:r>
          </a:p>
          <a:p>
            <a:pPr lvl="1"/>
            <a:r>
              <a:rPr lang="zh-CN" altLang="en-US" dirty="0"/>
              <a:t>在没有模型的情况下评价一个</a:t>
            </a:r>
            <a:r>
              <a:rPr lang="en-US" altLang="zh-CN" dirty="0"/>
              <a:t>value function</a:t>
            </a:r>
          </a:p>
          <a:p>
            <a:r>
              <a:rPr lang="zh-CN" altLang="en-US" dirty="0"/>
              <a:t>本节课：</a:t>
            </a:r>
            <a:endParaRPr lang="en-US" altLang="zh-CN" dirty="0"/>
          </a:p>
          <a:p>
            <a:pPr lvl="1"/>
            <a:r>
              <a:rPr lang="zh-CN" altLang="en-US" dirty="0"/>
              <a:t>无模型</a:t>
            </a:r>
            <a:r>
              <a:rPr lang="en-US" altLang="zh-CN" dirty="0"/>
              <a:t>control</a:t>
            </a:r>
          </a:p>
          <a:p>
            <a:pPr lvl="1"/>
            <a:r>
              <a:rPr lang="zh-CN" altLang="en-US" dirty="0"/>
              <a:t>在没有模型的情况下优化一个</a:t>
            </a:r>
            <a:r>
              <a:rPr lang="en-US" altLang="zh-CN" dirty="0"/>
              <a:t>value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78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F349-A5A0-4E2B-9E18-7C6D8844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</a:t>
            </a:r>
            <a:r>
              <a:rPr lang="en-US" altLang="zh-CN" dirty="0"/>
              <a:t>TD</a:t>
            </a:r>
            <a:r>
              <a:rPr lang="zh-CN" altLang="en-US" dirty="0"/>
              <a:t>中的</a:t>
            </a:r>
            <a:r>
              <a:rPr lang="en-US" altLang="zh-CN" dirty="0"/>
              <a:t>importance 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5F0B-A78C-4AA4-93CE-81D79CD33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只需一次修正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比蒙特卡洛</a:t>
            </a:r>
            <a:r>
              <a:rPr lang="en-US" altLang="zh-CN" dirty="0"/>
              <a:t>importance sampling</a:t>
            </a:r>
            <a:r>
              <a:rPr lang="zh-CN" altLang="en-US" dirty="0"/>
              <a:t>更小的</a:t>
            </a:r>
            <a:r>
              <a:rPr lang="en-US" altLang="zh-CN" dirty="0"/>
              <a:t>variance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91FB3-9496-47A2-AC23-D91F1E2B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380951"/>
            <a:ext cx="74485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0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A690-FB9A-4E07-8EEB-117F2B9A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3B45-B0CA-49BE-819B-9B0B1362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</a:t>
            </a:r>
            <a:r>
              <a:rPr lang="en-US" altLang="zh-CN" dirty="0"/>
              <a:t>importance sampling</a:t>
            </a:r>
          </a:p>
          <a:p>
            <a:r>
              <a:rPr lang="zh-CN" altLang="en-US" dirty="0"/>
              <a:t>从当前</a:t>
            </a:r>
            <a:r>
              <a:rPr lang="en-US" altLang="zh-CN" dirty="0"/>
              <a:t>policy </a:t>
            </a:r>
            <a:r>
              <a:rPr lang="el-GR" altLang="zh-CN" dirty="0"/>
              <a:t>μ</a:t>
            </a:r>
            <a:r>
              <a:rPr lang="zh-CN" altLang="en-US" dirty="0"/>
              <a:t>采样</a:t>
            </a:r>
            <a:endParaRPr lang="en-US" altLang="zh-CN" dirty="0"/>
          </a:p>
          <a:p>
            <a:r>
              <a:rPr lang="zh-CN" altLang="en-US" dirty="0"/>
              <a:t>同时考虑目标</a:t>
            </a:r>
            <a:r>
              <a:rPr lang="en-US" altLang="zh-CN" dirty="0"/>
              <a:t>policy</a:t>
            </a:r>
          </a:p>
          <a:p>
            <a:r>
              <a:rPr lang="zh-CN" altLang="en-US" dirty="0"/>
              <a:t>向着目标</a:t>
            </a:r>
            <a:r>
              <a:rPr lang="en-US" altLang="zh-CN" dirty="0"/>
              <a:t>policy</a:t>
            </a:r>
            <a:r>
              <a:rPr lang="zh-CN" altLang="en-US" dirty="0"/>
              <a:t>更新当前</a:t>
            </a:r>
            <a:r>
              <a:rPr lang="en-US" altLang="zh-CN" dirty="0"/>
              <a:t>policy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A3DC9-9D0A-4086-8284-27A8B7AD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36" y="2370476"/>
            <a:ext cx="2247900" cy="43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16460F-CFA9-4C62-A098-4B09F180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07" y="2886492"/>
            <a:ext cx="18859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86FA8-8762-4FF2-B7C8-3386D82FE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4" y="4123571"/>
            <a:ext cx="9553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28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1DE8-E561-406D-A2A1-81657E70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8274-3A42-4485-8FEA-C5CBA0AF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</a:t>
            </a:r>
            <a:r>
              <a:rPr lang="en-US" altLang="zh-CN" dirty="0"/>
              <a:t>policy</a:t>
            </a:r>
            <a:r>
              <a:rPr lang="zh-CN" altLang="en-US" dirty="0"/>
              <a:t>和目标</a:t>
            </a:r>
            <a:r>
              <a:rPr lang="en-US" altLang="zh-CN" dirty="0"/>
              <a:t>policy</a:t>
            </a:r>
            <a:r>
              <a:rPr lang="zh-CN" altLang="en-US" dirty="0"/>
              <a:t>要共同提高</a:t>
            </a: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policy</a:t>
            </a:r>
            <a:r>
              <a:rPr lang="zh-CN" altLang="en-US" dirty="0"/>
              <a:t>以贪婪式方式提高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当前</a:t>
            </a:r>
            <a:r>
              <a:rPr lang="en-US" altLang="zh-CN" dirty="0"/>
              <a:t>policy</a:t>
            </a:r>
            <a:r>
              <a:rPr lang="zh-CN" altLang="en-US" dirty="0"/>
              <a:t>以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zh-CN" altLang="en-US" dirty="0"/>
              <a:t>方式更新</a:t>
            </a:r>
            <a:endParaRPr lang="en-US" altLang="zh-CN" dirty="0"/>
          </a:p>
          <a:p>
            <a:r>
              <a:rPr lang="en-US" altLang="zh-CN" dirty="0"/>
              <a:t>Q-learning target</a:t>
            </a:r>
            <a:r>
              <a:rPr lang="zh-CN" altLang="en-US" dirty="0"/>
              <a:t>可写为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04476-1372-49AD-B94E-7D40E269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11" y="2946426"/>
            <a:ext cx="4591050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2F8D8-76ED-41DB-92C0-0303A877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92" y="4876800"/>
            <a:ext cx="6143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52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E499-0851-4DEB-B8A4-392E957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7A597-EB7D-4563-AD62-EE3E7F2F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83" y="1932794"/>
            <a:ext cx="90106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98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D363-3DE1-4A51-83C0-53D93FF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算法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FFA0D-4C07-4890-98A4-78B9A9A4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001264"/>
            <a:ext cx="9744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1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AFD7-54EE-462F-A224-DA00AD59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zh-CN" altLang="en-US" dirty="0"/>
              <a:t>与 </a:t>
            </a:r>
            <a:r>
              <a:rPr lang="en-US" altLang="zh-CN" dirty="0"/>
              <a:t>TD</a:t>
            </a:r>
            <a:r>
              <a:rPr lang="zh-CN" altLang="en-US" dirty="0"/>
              <a:t>的关系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D6AE-B2BF-4AC8-B2B3-9234FF60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3550F-EEFF-4FF0-ACE8-055670CD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46" y="1690688"/>
            <a:ext cx="7727507" cy="45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A683-DF22-4F6A-BEFF-37B7CFA3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无模型的应用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E720-4F5D-48DC-9F1E-22798BBD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5A662-A25D-4E03-914D-81AE2E1F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47" y="1825625"/>
            <a:ext cx="7023549" cy="43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1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9521-7FE8-41E1-A1D7-B2D87363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and off-policy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467C-62F1-43DA-9C16-B45B71BF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On-policy</a:t>
            </a:r>
          </a:p>
          <a:p>
            <a:pPr lvl="1"/>
            <a:r>
              <a:rPr lang="zh-CN" altLang="en-US" dirty="0"/>
              <a:t>直接从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中采样，学习</a:t>
            </a:r>
            <a:r>
              <a:rPr lang="en-US" altLang="zh-CN" dirty="0"/>
              <a:t>policy</a:t>
            </a:r>
          </a:p>
          <a:p>
            <a:r>
              <a:rPr lang="en-US" dirty="0"/>
              <a:t>Off-policy</a:t>
            </a:r>
          </a:p>
          <a:p>
            <a:pPr lvl="1"/>
            <a:r>
              <a:rPr lang="zh-CN" altLang="en-US" dirty="0"/>
              <a:t>从一个</a:t>
            </a:r>
            <a:r>
              <a:rPr lang="en-US" altLang="zh-CN" dirty="0"/>
              <a:t>policy</a:t>
            </a:r>
            <a:r>
              <a:rPr lang="zh-CN" altLang="en-US" dirty="0"/>
              <a:t>中采样，学习另一个</a:t>
            </a:r>
            <a:r>
              <a:rPr lang="en-US" altLang="zh-CN"/>
              <a:t>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7AD4-7234-4C8F-AD7E-E907D114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</a:t>
            </a:r>
            <a:r>
              <a:rPr lang="zh-CN" altLang="en-US" dirty="0"/>
              <a:t>评价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087D-2D57-4833-A439-BA88772E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10582-2583-4CFE-894B-1A9F3AFA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31" y="1825625"/>
            <a:ext cx="7958137" cy="43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99AC-4A05-4281-BE00-1CE77857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 评价 （蒙特卡洛）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9DD9-4B4E-4F2E-938E-985BC782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B91F2-E72A-4224-9B11-34797D28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64" y="1825624"/>
            <a:ext cx="8102798" cy="4351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C14A9-6637-4968-9164-F27D7570A282}"/>
              </a:ext>
            </a:extLst>
          </p:cNvPr>
          <p:cNvSpPr txBox="1"/>
          <p:nvPr/>
        </p:nvSpPr>
        <p:spPr>
          <a:xfrm>
            <a:off x="9395791" y="5715297"/>
            <a:ext cx="186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采样不一定全面，</a:t>
            </a:r>
            <a:r>
              <a:rPr lang="en-US" altLang="zh-CN" dirty="0"/>
              <a:t>greedy</a:t>
            </a:r>
            <a:r>
              <a:rPr lang="zh-CN" altLang="en-US" dirty="0"/>
              <a:t>不能保证最优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C197C-3EA6-49DA-A2DE-B775088950D5}"/>
              </a:ext>
            </a:extLst>
          </p:cNvPr>
          <p:cNvSpPr txBox="1"/>
          <p:nvPr/>
        </p:nvSpPr>
        <p:spPr>
          <a:xfrm>
            <a:off x="9058287" y="4780876"/>
            <a:ext cx="186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  <a:r>
              <a:rPr lang="en-US" altLang="zh-CN" dirty="0"/>
              <a:t>v</a:t>
            </a:r>
            <a:r>
              <a:rPr lang="zh-CN" altLang="en-US" dirty="0"/>
              <a:t>函数需要</a:t>
            </a:r>
            <a:r>
              <a:rPr lang="en-US" altLang="zh-CN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0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05A4-2484-46AC-9590-635A34C9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q</a:t>
            </a:r>
            <a:r>
              <a:rPr lang="zh-CN" altLang="en-US" dirty="0"/>
              <a:t>函数迭代优化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F07F-1911-47BC-B371-914F1F61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</a:t>
            </a:r>
            <a:r>
              <a:rPr lang="zh-CN" altLang="en-US" dirty="0"/>
              <a:t>优化</a:t>
            </a:r>
            <a:r>
              <a:rPr lang="en-US" altLang="zh-CN" dirty="0"/>
              <a:t>V</a:t>
            </a:r>
            <a:r>
              <a:rPr lang="zh-CN" altLang="en-US" dirty="0"/>
              <a:t>函数需要</a:t>
            </a:r>
            <a:r>
              <a:rPr lang="en-US" altLang="zh-CN" dirty="0"/>
              <a:t>MDP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Greedy</a:t>
            </a:r>
            <a:r>
              <a:rPr lang="zh-CN" altLang="en-US" dirty="0"/>
              <a:t>优化</a:t>
            </a:r>
            <a:r>
              <a:rPr lang="en-US" altLang="zh-CN" dirty="0"/>
              <a:t>Q</a:t>
            </a:r>
            <a:r>
              <a:rPr lang="zh-CN" altLang="en-US" dirty="0"/>
              <a:t>函数不需要</a:t>
            </a:r>
            <a:r>
              <a:rPr lang="en-US" altLang="zh-CN" dirty="0"/>
              <a:t>MDP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B612D-0470-4336-A316-94040753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02" y="2358572"/>
            <a:ext cx="4481133" cy="776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C4643-3E17-4973-B3D8-717002C5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570" y="4141787"/>
            <a:ext cx="2897605" cy="66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E55-F9BE-4007-B4C4-8F3DDC0C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 评价 （蒙特卡洛）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DD02-0198-4358-8B39-D82DC9AA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D4CDC-A551-4F71-B531-13A0E817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42" y="1825625"/>
            <a:ext cx="72087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0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420</Words>
  <Application>Microsoft Office PowerPoint</Application>
  <PresentationFormat>Widescreen</PresentationFormat>
  <Paragraphs>110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无模型control</vt:lpstr>
      <vt:lpstr>内容</vt:lpstr>
      <vt:lpstr>PowerPoint Presentation</vt:lpstr>
      <vt:lpstr>无模型的应用</vt:lpstr>
      <vt:lpstr>On and off-policy learning</vt:lpstr>
      <vt:lpstr>Policy 评价</vt:lpstr>
      <vt:lpstr>Policy 评价 （蒙特卡洛）</vt:lpstr>
      <vt:lpstr>使用q函数迭代优化policy</vt:lpstr>
      <vt:lpstr>Policy 评价 （蒙特卡洛）</vt:lpstr>
      <vt:lpstr>贪婪式选择举例</vt:lpstr>
      <vt:lpstr>ϵ-greedy exploration</vt:lpstr>
      <vt:lpstr>ϵ-greedy提高policy证明</vt:lpstr>
      <vt:lpstr>蒙特卡洛policy迭代</vt:lpstr>
      <vt:lpstr>蒙特卡洛control</vt:lpstr>
      <vt:lpstr>GLIE</vt:lpstr>
      <vt:lpstr>GLIE 蒙特卡洛control</vt:lpstr>
      <vt:lpstr>Blackjack 举例</vt:lpstr>
      <vt:lpstr>Blackjack 举例</vt:lpstr>
      <vt:lpstr>MC vs TD control</vt:lpstr>
      <vt:lpstr>Sarsa算法更新q function</vt:lpstr>
      <vt:lpstr>On-policy Sarsa control</vt:lpstr>
      <vt:lpstr>On-policy Sarsa control</vt:lpstr>
      <vt:lpstr>N-step Sarsa</vt:lpstr>
      <vt:lpstr>Sarsa(λ)</vt:lpstr>
      <vt:lpstr>Backward View Sarsa(λ)</vt:lpstr>
      <vt:lpstr>Sarsa(λ)算法</vt:lpstr>
      <vt:lpstr>Off-policy learning</vt:lpstr>
      <vt:lpstr>Importance Sampling</vt:lpstr>
      <vt:lpstr>Off-policy蒙特卡洛中的importance sampling</vt:lpstr>
      <vt:lpstr>Off-policy TD中的importance sampling</vt:lpstr>
      <vt:lpstr>Q-Learning</vt:lpstr>
      <vt:lpstr>Q-learning</vt:lpstr>
      <vt:lpstr>Q-learning</vt:lpstr>
      <vt:lpstr>Q-learning算法</vt:lpstr>
      <vt:lpstr>DP 与 TD的关系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Yuexu</dc:creator>
  <cp:lastModifiedBy>Jiang, Yuexu</cp:lastModifiedBy>
  <cp:revision>51</cp:revision>
  <dcterms:created xsi:type="dcterms:W3CDTF">2019-11-17T03:57:53Z</dcterms:created>
  <dcterms:modified xsi:type="dcterms:W3CDTF">2019-11-17T18:07:10Z</dcterms:modified>
</cp:coreProperties>
</file>