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494" r:id="rId3"/>
    <p:sldId id="2507" r:id="rId4"/>
    <p:sldId id="2505" r:id="rId5"/>
    <p:sldId id="2503" r:id="rId6"/>
    <p:sldId id="2504" r:id="rId7"/>
    <p:sldId id="2508" r:id="rId8"/>
    <p:sldId id="2495" r:id="rId9"/>
    <p:sldId id="2501" r:id="rId10"/>
    <p:sldId id="2497" r:id="rId11"/>
    <p:sldId id="2500" r:id="rId12"/>
    <p:sldId id="2502" r:id="rId13"/>
    <p:sldId id="2506" r:id="rId14"/>
    <p:sldId id="296" r:id="rId15"/>
  </p:sldIdLst>
  <p:sldSz cx="12192000" cy="6858000"/>
  <p:notesSz cx="6797675" cy="987425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4" userDrawn="1">
          <p15:clr>
            <a:srgbClr val="A4A3A4"/>
          </p15:clr>
        </p15:guide>
        <p15:guide id="2" pos="356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95"/>
    <a:srgbClr val="009587"/>
    <a:srgbClr val="8BC34A"/>
    <a:srgbClr val="2196F3"/>
    <a:srgbClr val="C00000"/>
    <a:srgbClr val="39639D"/>
    <a:srgbClr val="002060"/>
    <a:srgbClr val="C7DEB8"/>
    <a:srgbClr val="F8F8F8"/>
    <a:srgbClr val="FF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3258" autoAdjust="0"/>
  </p:normalViewPr>
  <p:slideViewPr>
    <p:cSldViewPr snapToGrid="0" showGuides="1">
      <p:cViewPr>
        <p:scale>
          <a:sx n="66" d="100"/>
          <a:sy n="66" d="100"/>
        </p:scale>
        <p:origin x="1700" y="552"/>
      </p:cViewPr>
      <p:guideLst>
        <p:guide orient="horz" pos="2374"/>
        <p:guide pos="35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15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1BE76-9A43-4629-B1B0-3201336DC73B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0F705-7C0C-4EF8-BD17-588FFF0268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B578B9-A4FD-4D7C-ACEB-748821ED30F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2">
    <p:bg>
      <p:bgPr>
        <a:pattFill prst="ltHorz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0" y="0"/>
            <a:ext cx="12192000" cy="2424306"/>
          </a:xfrm>
          <a:custGeom>
            <a:avLst/>
            <a:gdLst>
              <a:gd name="connsiteX0" fmla="*/ 0 w 12192000"/>
              <a:gd name="connsiteY0" fmla="*/ 0 h 2424306"/>
              <a:gd name="connsiteX1" fmla="*/ 12192000 w 12192000"/>
              <a:gd name="connsiteY1" fmla="*/ 0 h 2424306"/>
              <a:gd name="connsiteX2" fmla="*/ 12192000 w 12192000"/>
              <a:gd name="connsiteY2" fmla="*/ 617674 h 2424306"/>
              <a:gd name="connsiteX3" fmla="*/ 12056544 w 12192000"/>
              <a:gd name="connsiteY3" fmla="*/ 716724 h 2424306"/>
              <a:gd name="connsiteX4" fmla="*/ 6111240 w 12192000"/>
              <a:gd name="connsiteY4" fmla="*/ 2424306 h 2424306"/>
              <a:gd name="connsiteX5" fmla="*/ 144913 w 12192000"/>
              <a:gd name="connsiteY5" fmla="*/ 637679 h 2424306"/>
              <a:gd name="connsiteX6" fmla="*/ 0 w 12192000"/>
              <a:gd name="connsiteY6" fmla="*/ 532663 h 242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424306">
                <a:moveTo>
                  <a:pt x="0" y="0"/>
                </a:moveTo>
                <a:lnTo>
                  <a:pt x="12192000" y="0"/>
                </a:lnTo>
                <a:lnTo>
                  <a:pt x="12192000" y="617674"/>
                </a:lnTo>
                <a:lnTo>
                  <a:pt x="12056544" y="716724"/>
                </a:lnTo>
                <a:cubicBezTo>
                  <a:pt x="10839541" y="1572363"/>
                  <a:pt x="8635497" y="2424306"/>
                  <a:pt x="6111240" y="2424306"/>
                </a:cubicBezTo>
                <a:cubicBezTo>
                  <a:pt x="3586983" y="2424306"/>
                  <a:pt x="1370907" y="1495714"/>
                  <a:pt x="144913" y="637679"/>
                </a:cubicBezTo>
                <a:lnTo>
                  <a:pt x="0" y="532663"/>
                </a:lnTo>
                <a:close/>
              </a:path>
            </a:pathLst>
          </a:custGeom>
          <a:solidFill>
            <a:srgbClr val="015198"/>
          </a:solidFill>
          <a:ln>
            <a:noFill/>
          </a:ln>
          <a:effectLst>
            <a:outerShdw blurRad="254000" dist="508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 userDrawn="1"/>
        </p:nvSpPr>
        <p:spPr>
          <a:xfrm>
            <a:off x="5295900" y="1646965"/>
            <a:ext cx="1600200" cy="1600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660399" y="3568588"/>
            <a:ext cx="10858500" cy="923330"/>
          </a:xfrm>
        </p:spPr>
        <p:txBody>
          <a:bodyPr vert="horz" wrap="square" lIns="91440" tIns="45720" rIns="91440" bIns="45720" anchor="t" anchorCtr="0">
            <a:sp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请单击此处输入您的标题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1557" y="5459968"/>
            <a:ext cx="3261906" cy="459869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spAutoFit/>
          </a:bodyPr>
          <a:lstStyle>
            <a:lvl1pPr mar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spc="0">
                <a:solidFill>
                  <a:srgbClr val="404040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请单击此处输入汇报人姓名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646965"/>
            <a:ext cx="1600200" cy="1600200"/>
          </a:xfrm>
          <a:prstGeom prst="ellipse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钟表&#10;&#10;描述已自动生成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6" y="4068492"/>
            <a:ext cx="11548954" cy="247598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508000" y="896851"/>
            <a:ext cx="11163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1253919" y="252969"/>
            <a:ext cx="7777192" cy="553998"/>
          </a:xfrm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1" spc="1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请单击此处输入您的小标题</a:t>
            </a:r>
          </a:p>
        </p:txBody>
      </p:sp>
      <p:sp>
        <p:nvSpPr>
          <p:cNvPr id="10" name="任意形状 4"/>
          <p:cNvSpPr/>
          <p:nvPr userDrawn="1"/>
        </p:nvSpPr>
        <p:spPr>
          <a:xfrm rot="5400000">
            <a:off x="383922" y="138309"/>
            <a:ext cx="785878" cy="509261"/>
          </a:xfrm>
          <a:custGeom>
            <a:avLst/>
            <a:gdLst>
              <a:gd name="connsiteX0" fmla="*/ 0 w 3717235"/>
              <a:gd name="connsiteY0" fmla="*/ 0 h 1053548"/>
              <a:gd name="connsiteX1" fmla="*/ 3717235 w 3717235"/>
              <a:gd name="connsiteY1" fmla="*/ 0 h 1053548"/>
              <a:gd name="connsiteX2" fmla="*/ 3717235 w 3717235"/>
              <a:gd name="connsiteY2" fmla="*/ 0 h 1053548"/>
              <a:gd name="connsiteX3" fmla="*/ 2832654 w 3717235"/>
              <a:gd name="connsiteY3" fmla="*/ 519916 h 1053548"/>
              <a:gd name="connsiteX4" fmla="*/ 3717235 w 3717235"/>
              <a:gd name="connsiteY4" fmla="*/ 1039831 h 1053548"/>
              <a:gd name="connsiteX5" fmla="*/ 3717235 w 3717235"/>
              <a:gd name="connsiteY5" fmla="*/ 1053548 h 1053548"/>
              <a:gd name="connsiteX6" fmla="*/ 0 w 3717235"/>
              <a:gd name="connsiteY6" fmla="*/ 1053548 h 105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7235" h="1053548">
                <a:moveTo>
                  <a:pt x="0" y="0"/>
                </a:moveTo>
                <a:lnTo>
                  <a:pt x="3717235" y="0"/>
                </a:lnTo>
                <a:lnTo>
                  <a:pt x="3717235" y="0"/>
                </a:lnTo>
                <a:lnTo>
                  <a:pt x="2832654" y="519916"/>
                </a:lnTo>
                <a:lnTo>
                  <a:pt x="3717235" y="1039831"/>
                </a:lnTo>
                <a:lnTo>
                  <a:pt x="3717235" y="1053548"/>
                </a:lnTo>
                <a:lnTo>
                  <a:pt x="0" y="1053548"/>
                </a:lnTo>
                <a:close/>
              </a:path>
            </a:pathLst>
          </a:custGeom>
          <a:solidFill>
            <a:srgbClr val="00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775200" y="6456127"/>
            <a:ext cx="26416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00" spc="600" dirty="0">
                <a:solidFill>
                  <a:schemeClr val="bg1">
                    <a:lumMod val="50000"/>
                  </a:schemeClr>
                </a:solidFill>
              </a:rPr>
              <a:t>—</a:t>
            </a:r>
            <a:r>
              <a:rPr lang="zh-CN" altLang="en-US" sz="1000" spc="600" dirty="0">
                <a:solidFill>
                  <a:schemeClr val="bg1">
                    <a:lumMod val="50000"/>
                  </a:schemeClr>
                </a:solidFill>
              </a:rPr>
              <a:t>德才兼备</a:t>
            </a:r>
            <a:r>
              <a:rPr lang="en-US" altLang="zh-CN" sz="1000" spc="600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zh-CN" altLang="en-US" sz="1000" spc="600" dirty="0">
                <a:solidFill>
                  <a:schemeClr val="bg1">
                    <a:lumMod val="50000"/>
                  </a:schemeClr>
                </a:solidFill>
              </a:rPr>
              <a:t>知行合一</a:t>
            </a:r>
            <a:r>
              <a:rPr lang="en-US" altLang="zh-CN" sz="1000" spc="600" dirty="0">
                <a:solidFill>
                  <a:schemeClr val="bg1">
                    <a:lumMod val="50000"/>
                  </a:schemeClr>
                </a:solidFill>
              </a:rPr>
              <a:t>—</a:t>
            </a:r>
            <a:endParaRPr lang="zh-CN" altLang="en-US" sz="1000" spc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 hasCustomPrompt="1"/>
          </p:nvPr>
        </p:nvSpPr>
        <p:spPr>
          <a:xfrm>
            <a:off x="838200" y="1108817"/>
            <a:ext cx="10515600" cy="520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"/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buFont typeface="微软雅黑" panose="020B0503020204020204" pitchFamily="34" charset="-122"/>
              <a:buChar char="‐"/>
              <a:defRPr sz="1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1" name="Picture 14" descr="xh_trans"/>
          <p:cNvPicPr>
            <a:picLocks noChangeAspect="1" noChangeArrowheads="1"/>
          </p:cNvPicPr>
          <p:nvPr userDrawn="1"/>
        </p:nvPicPr>
        <p:blipFill>
          <a:blip r:embed="rId3" cstate="email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8" y="98347"/>
            <a:ext cx="426847" cy="42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508000" y="896851"/>
            <a:ext cx="11163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1253919" y="252969"/>
            <a:ext cx="8118681" cy="553998"/>
          </a:xfrm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1" spc="1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请单击此处输入您的小标题</a:t>
            </a:r>
          </a:p>
        </p:txBody>
      </p:sp>
      <p:sp>
        <p:nvSpPr>
          <p:cNvPr id="10" name="任意形状 4"/>
          <p:cNvSpPr/>
          <p:nvPr userDrawn="1"/>
        </p:nvSpPr>
        <p:spPr>
          <a:xfrm rot="5400000">
            <a:off x="383922" y="138309"/>
            <a:ext cx="785878" cy="509261"/>
          </a:xfrm>
          <a:custGeom>
            <a:avLst/>
            <a:gdLst>
              <a:gd name="connsiteX0" fmla="*/ 0 w 3717235"/>
              <a:gd name="connsiteY0" fmla="*/ 0 h 1053548"/>
              <a:gd name="connsiteX1" fmla="*/ 3717235 w 3717235"/>
              <a:gd name="connsiteY1" fmla="*/ 0 h 1053548"/>
              <a:gd name="connsiteX2" fmla="*/ 3717235 w 3717235"/>
              <a:gd name="connsiteY2" fmla="*/ 0 h 1053548"/>
              <a:gd name="connsiteX3" fmla="*/ 2832654 w 3717235"/>
              <a:gd name="connsiteY3" fmla="*/ 519916 h 1053548"/>
              <a:gd name="connsiteX4" fmla="*/ 3717235 w 3717235"/>
              <a:gd name="connsiteY4" fmla="*/ 1039831 h 1053548"/>
              <a:gd name="connsiteX5" fmla="*/ 3717235 w 3717235"/>
              <a:gd name="connsiteY5" fmla="*/ 1053548 h 1053548"/>
              <a:gd name="connsiteX6" fmla="*/ 0 w 3717235"/>
              <a:gd name="connsiteY6" fmla="*/ 1053548 h 105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7235" h="1053548">
                <a:moveTo>
                  <a:pt x="0" y="0"/>
                </a:moveTo>
                <a:lnTo>
                  <a:pt x="3717235" y="0"/>
                </a:lnTo>
                <a:lnTo>
                  <a:pt x="3717235" y="0"/>
                </a:lnTo>
                <a:lnTo>
                  <a:pt x="2832654" y="519916"/>
                </a:lnTo>
                <a:lnTo>
                  <a:pt x="3717235" y="1039831"/>
                </a:lnTo>
                <a:lnTo>
                  <a:pt x="3717235" y="1053548"/>
                </a:lnTo>
                <a:lnTo>
                  <a:pt x="0" y="1053548"/>
                </a:lnTo>
                <a:close/>
              </a:path>
            </a:pathLst>
          </a:custGeom>
          <a:solidFill>
            <a:srgbClr val="00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idx="1" hasCustomPrompt="1"/>
          </p:nvPr>
        </p:nvSpPr>
        <p:spPr>
          <a:xfrm>
            <a:off x="838200" y="1108817"/>
            <a:ext cx="10515600" cy="520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"/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buFont typeface="微软雅黑" panose="020B0503020204020204" pitchFamily="34" charset="-122"/>
              <a:buChar char="‐"/>
              <a:defRPr sz="1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1" name="Picture 14" descr="xh_trans"/>
          <p:cNvPicPr>
            <a:picLocks noChangeAspect="1" noChangeArrowheads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8" y="98347"/>
            <a:ext cx="426847" cy="42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钟表&#10;&#10;描述已自动生成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6" y="4068492"/>
            <a:ext cx="11548954" cy="247598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775200" y="6456127"/>
            <a:ext cx="26416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00" spc="600" dirty="0">
                <a:solidFill>
                  <a:schemeClr val="bg1">
                    <a:lumMod val="50000"/>
                  </a:schemeClr>
                </a:solidFill>
              </a:rPr>
              <a:t>—</a:t>
            </a:r>
            <a:r>
              <a:rPr lang="zh-CN" altLang="en-US" sz="1000" spc="600" dirty="0">
                <a:solidFill>
                  <a:schemeClr val="bg1">
                    <a:lumMod val="50000"/>
                  </a:schemeClr>
                </a:solidFill>
              </a:rPr>
              <a:t>德才兼备</a:t>
            </a:r>
            <a:r>
              <a:rPr lang="en-US" altLang="zh-CN" sz="1000" spc="600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zh-CN" altLang="en-US" sz="1000" spc="600" dirty="0">
                <a:solidFill>
                  <a:schemeClr val="bg1">
                    <a:lumMod val="50000"/>
                  </a:schemeClr>
                </a:solidFill>
              </a:rPr>
              <a:t>知行合一</a:t>
            </a:r>
            <a:r>
              <a:rPr lang="en-US" altLang="zh-CN" sz="1000" spc="600" dirty="0">
                <a:solidFill>
                  <a:schemeClr val="bg1">
                    <a:lumMod val="50000"/>
                  </a:schemeClr>
                </a:solidFill>
              </a:rPr>
              <a:t>—</a:t>
            </a:r>
            <a:endParaRPr lang="zh-CN" altLang="en-US" sz="1000" spc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770952"/>
            <a:ext cx="12192000" cy="3116187"/>
          </a:xfrm>
          <a:prstGeom prst="rect">
            <a:avLst/>
          </a:prstGeom>
          <a:solidFill>
            <a:srgbClr val="015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/>
              <a:ea typeface="思源黑体 CN Light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492737"/>
            <a:ext cx="12192000" cy="126204"/>
          </a:xfrm>
          <a:prstGeom prst="rect">
            <a:avLst/>
          </a:prstGeom>
          <a:solidFill>
            <a:srgbClr val="015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5037663"/>
            <a:ext cx="12192000" cy="126204"/>
          </a:xfrm>
          <a:prstGeom prst="rect">
            <a:avLst/>
          </a:prstGeom>
          <a:solidFill>
            <a:srgbClr val="015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思源黑体 CN Light"/>
              <a:ea typeface="思源黑体 CN Light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785" y="74470"/>
            <a:ext cx="3922431" cy="1418267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B540-A6EA-4C5B-903B-30D01C2E2DF3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2C3E1-DC91-473C-AFE4-F498990E4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666749" y="3286759"/>
            <a:ext cx="10858500" cy="81458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多线程研讨课分享</a:t>
            </a:r>
            <a:endParaRPr lang="zh-C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84830" y="5495925"/>
            <a:ext cx="6022975" cy="581057"/>
          </a:xfrm>
        </p:spPr>
        <p:txBody>
          <a:bodyPr wrap="square"/>
          <a:lstStyle/>
          <a:p>
            <a:r>
              <a:rPr lang="zh-CN" altLang="en-US" sz="2400" b="1" spc="3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卞卓航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408609" y="5298283"/>
            <a:ext cx="9739085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8A77B-C8CB-260E-DB58-A1F7CC743B3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在迭代开发中保持高内聚</a:t>
            </a:r>
            <a:r>
              <a:rPr lang="en-US" altLang="zh-CN" dirty="0"/>
              <a:t>/</a:t>
            </a:r>
            <a:r>
              <a:rPr lang="zh-CN" altLang="en-US" dirty="0"/>
              <a:t>低耦合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14EAC-90B9-8BEF-E8F2-BF9C794F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811" y="898507"/>
            <a:ext cx="7720764" cy="5891760"/>
          </a:xfrm>
        </p:spPr>
        <p:txBody>
          <a:bodyPr>
            <a:normAutofit/>
          </a:bodyPr>
          <a:lstStyle/>
          <a:p>
            <a:r>
              <a:rPr lang="zh-CN" altLang="en-US" dirty="0"/>
              <a:t>电梯请求操作的分离：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reset</a:t>
            </a:r>
            <a:r>
              <a:rPr lang="zh-CN" altLang="en-US" dirty="0"/>
              <a:t>视作一种普通的操作，也视作一种操作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reset</a:t>
            </a:r>
            <a:r>
              <a:rPr lang="zh-CN" altLang="en-US" dirty="0"/>
              <a:t>操作进行拆分，使用之前已经实现的操作如</a:t>
            </a:r>
            <a:r>
              <a:rPr lang="en-US" altLang="zh-CN" dirty="0"/>
              <a:t>Move</a:t>
            </a:r>
            <a:r>
              <a:rPr lang="zh-CN" altLang="en-US" dirty="0"/>
              <a:t>、</a:t>
            </a:r>
            <a:r>
              <a:rPr lang="en-US" altLang="zh-CN" dirty="0"/>
              <a:t>Open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基于多态的灵活操作</a:t>
            </a:r>
            <a:endParaRPr lang="en-US" altLang="zh-CN" dirty="0"/>
          </a:p>
          <a:p>
            <a:pPr lvl="1"/>
            <a:r>
              <a:rPr lang="zh-CN" altLang="en-US" dirty="0"/>
              <a:t>两种</a:t>
            </a:r>
            <a:r>
              <a:rPr lang="en-US" altLang="zh-CN" dirty="0"/>
              <a:t>reset</a:t>
            </a:r>
            <a:r>
              <a:rPr lang="zh-CN" altLang="en-US" dirty="0"/>
              <a:t>请求都是继承了</a:t>
            </a:r>
            <a:r>
              <a:rPr lang="en-US" altLang="zh-CN" dirty="0" err="1"/>
              <a:t>ResetRequest</a:t>
            </a:r>
            <a:r>
              <a:rPr lang="zh-CN" altLang="en-US" dirty="0"/>
              <a:t>这个父类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Reset</a:t>
            </a:r>
            <a:r>
              <a:rPr lang="zh-CN" altLang="en-US" dirty="0"/>
              <a:t>操作的共性与个性：</a:t>
            </a:r>
            <a:endParaRPr lang="en-US" altLang="zh-CN" dirty="0"/>
          </a:p>
          <a:p>
            <a:pPr lvl="2"/>
            <a:r>
              <a:rPr lang="zh-CN" altLang="en-US" dirty="0"/>
              <a:t>把所有乘客赶出去</a:t>
            </a:r>
            <a:endParaRPr lang="en-US" altLang="zh-CN" dirty="0"/>
          </a:p>
          <a:p>
            <a:pPr lvl="2"/>
            <a:r>
              <a:rPr lang="zh-CN" altLang="en-US" dirty="0"/>
              <a:t>清空等待队列</a:t>
            </a:r>
            <a:endParaRPr lang="en-US" altLang="zh-CN" dirty="0"/>
          </a:p>
          <a:p>
            <a:pPr lvl="2"/>
            <a:r>
              <a:rPr lang="zh-CN" altLang="en-US" dirty="0"/>
              <a:t>修改属性</a:t>
            </a:r>
            <a:r>
              <a:rPr lang="en-US" altLang="zh-CN" dirty="0"/>
              <a:t>/</a:t>
            </a:r>
            <a:r>
              <a:rPr lang="zh-CN" altLang="en-US" dirty="0"/>
              <a:t>分裂</a:t>
            </a:r>
            <a:endParaRPr lang="en-US" altLang="zh-CN" dirty="0"/>
          </a:p>
          <a:p>
            <a:pPr lvl="2"/>
            <a:r>
              <a:rPr lang="zh-CN" altLang="en-US" dirty="0"/>
              <a:t>睡</a:t>
            </a:r>
            <a:r>
              <a:rPr lang="en-US" altLang="zh-CN" dirty="0"/>
              <a:t>1.2s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B9092D-4D2E-F232-9366-D510D44D0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330" y="1079402"/>
            <a:ext cx="4036670" cy="54476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Status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GetAdvice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Elevator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elevator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RequestQueue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requestQueue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final int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nowFloor =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elevator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GetNowFloor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final int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direction =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elevator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GetDirection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final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type =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elevator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GetType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requestQueue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IsResetNow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RESET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elevator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HavePassengerOutNow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requestQueue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HavePassengerSameDirectionNow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type, nowFloor, direction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&amp;&amp;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elevator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GetLeftCapacity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elevator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InExchangeFloorLater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&amp;&amp;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elevator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HavePassengerWantExchange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||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requestQueue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HavePassengerInLater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type, nowFloor, direction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EXCHANGE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requestQueue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HavePassengerInLater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type, nowFloor, direction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MOVE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elevator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HavePassengerInsideNow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MOVE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requestQueue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IfIsEmpty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elevator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GetType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requestQueue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IfRequestEnd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WAIT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REVERSE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4558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F278F9F-CE6F-E949-CFEB-54F77E1A94B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双轿厢影子电梯的设计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6ABAC-1766-1DF9-6D4E-53664995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817"/>
            <a:ext cx="10515600" cy="5656050"/>
          </a:xfrm>
        </p:spPr>
        <p:txBody>
          <a:bodyPr>
            <a:normAutofit/>
          </a:bodyPr>
          <a:lstStyle/>
          <a:p>
            <a:r>
              <a:rPr lang="zh-CN" altLang="en-US" dirty="0"/>
              <a:t>影子电梯是对运行状况的一次全模拟，需要模拟电梯全部的上下客、换乘操作</a:t>
            </a:r>
            <a:endParaRPr lang="en-US" altLang="zh-CN" dirty="0"/>
          </a:p>
          <a:p>
            <a:r>
              <a:rPr lang="zh-CN" altLang="en-US" dirty="0"/>
              <a:t>利用将</a:t>
            </a:r>
            <a:r>
              <a:rPr lang="en-US" altLang="zh-CN" dirty="0"/>
              <a:t>sleep</a:t>
            </a:r>
            <a:r>
              <a:rPr lang="zh-CN" altLang="en-US" dirty="0"/>
              <a:t>替换为</a:t>
            </a:r>
            <a:r>
              <a:rPr lang="en-US" altLang="zh-CN" dirty="0"/>
              <a:t>time+</a:t>
            </a:r>
            <a:r>
              <a:rPr lang="zh-CN" altLang="en-US" dirty="0"/>
              <a:t>操作，可以在单线程模拟“如果乘客进入了这个电梯以后”的运行效果</a:t>
            </a:r>
            <a:endParaRPr lang="en-US" altLang="zh-CN" dirty="0"/>
          </a:p>
          <a:p>
            <a:r>
              <a:rPr lang="zh-CN" altLang="en-US" dirty="0"/>
              <a:t>对于上下客等一般操作</a:t>
            </a:r>
            <a:endParaRPr lang="en-US" altLang="zh-CN" dirty="0"/>
          </a:p>
          <a:p>
            <a:r>
              <a:rPr lang="zh-CN" altLang="en-US" dirty="0"/>
              <a:t>对于换乘操作</a:t>
            </a:r>
            <a:endParaRPr lang="en-US" altLang="zh-CN" dirty="0"/>
          </a:p>
          <a:p>
            <a:pPr lvl="1"/>
            <a:r>
              <a:rPr lang="zh-CN" altLang="en-US" dirty="0"/>
              <a:t>为什么困难：在单线程中难以模拟两个轿厢的并行行为</a:t>
            </a:r>
            <a:endParaRPr lang="en-US" altLang="zh-CN" dirty="0"/>
          </a:p>
          <a:p>
            <a:pPr lvl="1"/>
            <a:r>
              <a:rPr lang="zh-CN" altLang="en-US" dirty="0"/>
              <a:t>怎么在单线程中模拟并行操作：</a:t>
            </a:r>
            <a:r>
              <a:rPr lang="zh-CN" altLang="en-US" b="1" dirty="0">
                <a:solidFill>
                  <a:srgbClr val="FF0000"/>
                </a:solidFill>
              </a:rPr>
              <a:t>状态机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信号量的</a:t>
            </a:r>
            <a:r>
              <a:rPr lang="en-US" altLang="zh-CN" dirty="0"/>
              <a:t>barrier</a:t>
            </a:r>
            <a:r>
              <a:rPr lang="zh-CN" altLang="en-US" dirty="0"/>
              <a:t>设置</a:t>
            </a:r>
          </a:p>
        </p:txBody>
      </p:sp>
    </p:spTree>
    <p:extLst>
      <p:ext uri="{BB962C8B-B14F-4D97-AF65-F5344CB8AC3E}">
        <p14:creationId xmlns:p14="http://schemas.microsoft.com/office/powerpoint/2010/main" val="23393009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D4A660-F808-D127-C31B-1EE33278CF6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FSM</a:t>
            </a:r>
            <a:r>
              <a:rPr lang="zh-CN" altLang="en-US" dirty="0"/>
              <a:t>思想的影子电梯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9CBD6-1C33-C0D9-F780-F6FE8E970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81" y="1120905"/>
            <a:ext cx="5689600" cy="562702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将电梯视作一种状态机：楼层、方向、乘客都会影响其状态，但这是一种无限状态的状态机</a:t>
            </a:r>
            <a:endParaRPr lang="en-US" altLang="zh-CN" sz="2400" dirty="0"/>
          </a:p>
          <a:p>
            <a:r>
              <a:rPr lang="zh-CN" altLang="en-US" sz="2400" dirty="0"/>
              <a:t>怎么在影子电梯中构建状态机：自己做一个时钟！</a:t>
            </a:r>
            <a:endParaRPr lang="en-US" altLang="zh-CN" sz="2400" dirty="0"/>
          </a:p>
          <a:p>
            <a:pPr lvl="1"/>
            <a:r>
              <a:rPr lang="zh-CN" altLang="en-US" sz="2000" dirty="0"/>
              <a:t>模拟电梯的</a:t>
            </a:r>
            <a:r>
              <a:rPr lang="en-US" altLang="zh-CN" sz="2000" dirty="0"/>
              <a:t>sleep</a:t>
            </a:r>
          </a:p>
          <a:p>
            <a:pPr lvl="1"/>
            <a:r>
              <a:rPr lang="zh-CN" altLang="en-US" sz="2000" dirty="0"/>
              <a:t>模拟换乘的状态转移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模拟</a:t>
            </a:r>
            <a:r>
              <a:rPr lang="en-US" altLang="zh-CN" sz="2400" dirty="0"/>
              <a:t>barrier</a:t>
            </a:r>
            <a:r>
              <a:rPr lang="zh-CN" altLang="en-US" sz="2400" dirty="0"/>
              <a:t>：电梯是否能进入下一个状态：模拟</a:t>
            </a:r>
            <a:r>
              <a:rPr lang="en-US" altLang="zh-CN" sz="2400" dirty="0"/>
              <a:t>sleep</a:t>
            </a:r>
            <a:r>
              <a:rPr lang="zh-CN" altLang="en-US" sz="2400" dirty="0"/>
              <a:t>是否结束</a:t>
            </a: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5DF8BA3D-5208-636F-4F93-FA4726992C71}"/>
              </a:ext>
            </a:extLst>
          </p:cNvPr>
          <p:cNvSpPr/>
          <p:nvPr/>
        </p:nvSpPr>
        <p:spPr>
          <a:xfrm>
            <a:off x="9608815" y="4017104"/>
            <a:ext cx="1769533" cy="98213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开门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771C0547-D72C-E09B-05D8-8664AAE6837E}"/>
              </a:ext>
            </a:extLst>
          </p:cNvPr>
          <p:cNvSpPr/>
          <p:nvPr/>
        </p:nvSpPr>
        <p:spPr>
          <a:xfrm>
            <a:off x="9337881" y="5533670"/>
            <a:ext cx="2175934" cy="98213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进出乘客</a:t>
            </a: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23A70278-0EC2-B694-18F5-CA1DAF12C5DF}"/>
              </a:ext>
            </a:extLst>
          </p:cNvPr>
          <p:cNvSpPr/>
          <p:nvPr/>
        </p:nvSpPr>
        <p:spPr>
          <a:xfrm>
            <a:off x="6950281" y="5530005"/>
            <a:ext cx="1769533" cy="98213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关门</a:t>
            </a: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488E26F-22A5-D48B-F6B2-76260F82ED89}"/>
              </a:ext>
            </a:extLst>
          </p:cNvPr>
          <p:cNvSpPr/>
          <p:nvPr/>
        </p:nvSpPr>
        <p:spPr>
          <a:xfrm>
            <a:off x="6831748" y="4017105"/>
            <a:ext cx="2175934" cy="98213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初始状态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BE6386C-AF2F-DF9F-E537-8EBCD5908764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9007682" y="4508171"/>
            <a:ext cx="60113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2E023BC-5AB5-FA8B-ADC4-5B0E68099A44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0425848" y="4999237"/>
            <a:ext cx="67734" cy="534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0AE447D-130D-13E9-BF2D-33308736B397}"/>
              </a:ext>
            </a:extLst>
          </p:cNvPr>
          <p:cNvCxnSpPr>
            <a:stCxn id="5" idx="2"/>
            <a:endCxn id="7" idx="6"/>
          </p:cNvCxnSpPr>
          <p:nvPr/>
        </p:nvCxnSpPr>
        <p:spPr>
          <a:xfrm flipH="1" flipV="1">
            <a:off x="8719814" y="6021072"/>
            <a:ext cx="618067" cy="3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5482D99-2EA7-AD4F-855E-F3EDFAF08F80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V="1">
            <a:off x="7835048" y="4999238"/>
            <a:ext cx="84667" cy="530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69F75E5-2822-6C00-DB11-CC41AE8EF70F}"/>
              </a:ext>
            </a:extLst>
          </p:cNvPr>
          <p:cNvSpPr txBox="1"/>
          <p:nvPr/>
        </p:nvSpPr>
        <p:spPr>
          <a:xfrm>
            <a:off x="8554714" y="5028871"/>
            <a:ext cx="98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换乘</a:t>
            </a: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5837CF3D-A18E-2E1B-4A09-5D18E87C5CCE}"/>
              </a:ext>
            </a:extLst>
          </p:cNvPr>
          <p:cNvSpPr/>
          <p:nvPr/>
        </p:nvSpPr>
        <p:spPr>
          <a:xfrm>
            <a:off x="9893301" y="1934683"/>
            <a:ext cx="1769533" cy="98213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80ABC081-F7C2-D57C-7C80-CBE7DC246BB9}"/>
              </a:ext>
            </a:extLst>
          </p:cNvPr>
          <p:cNvSpPr/>
          <p:nvPr/>
        </p:nvSpPr>
        <p:spPr>
          <a:xfrm>
            <a:off x="8087782" y="431966"/>
            <a:ext cx="2175934" cy="98213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初始状态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10EAE9E-2AE4-1C5E-DC11-28019C677743}"/>
              </a:ext>
            </a:extLst>
          </p:cNvPr>
          <p:cNvCxnSpPr>
            <a:cxnSpLocks/>
            <a:stCxn id="24" idx="6"/>
            <a:endCxn id="21" idx="0"/>
          </p:cNvCxnSpPr>
          <p:nvPr/>
        </p:nvCxnSpPr>
        <p:spPr>
          <a:xfrm>
            <a:off x="10263716" y="923033"/>
            <a:ext cx="514352" cy="1011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1697284-72CF-BD13-5858-842D29F0D06D}"/>
              </a:ext>
            </a:extLst>
          </p:cNvPr>
          <p:cNvCxnSpPr>
            <a:cxnSpLocks/>
            <a:stCxn id="21" idx="2"/>
            <a:endCxn id="32" idx="6"/>
          </p:cNvCxnSpPr>
          <p:nvPr/>
        </p:nvCxnSpPr>
        <p:spPr>
          <a:xfrm flipH="1">
            <a:off x="8805334" y="2425750"/>
            <a:ext cx="1087967" cy="13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82F2F68-252E-223A-002D-E09C05519B9F}"/>
              </a:ext>
            </a:extLst>
          </p:cNvPr>
          <p:cNvCxnSpPr>
            <a:cxnSpLocks/>
            <a:stCxn id="32" idx="0"/>
            <a:endCxn id="24" idx="2"/>
          </p:cNvCxnSpPr>
          <p:nvPr/>
        </p:nvCxnSpPr>
        <p:spPr>
          <a:xfrm flipV="1">
            <a:off x="7717367" y="923033"/>
            <a:ext cx="370415" cy="1025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B3088F4-B5B4-7C68-745A-2707BF0C1B4E}"/>
              </a:ext>
            </a:extLst>
          </p:cNvPr>
          <p:cNvSpPr txBox="1"/>
          <p:nvPr/>
        </p:nvSpPr>
        <p:spPr>
          <a:xfrm>
            <a:off x="8805334" y="1573653"/>
            <a:ext cx="1274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16207130-BC53-FAB0-11E7-E53C9CF26DFF}"/>
              </a:ext>
            </a:extLst>
          </p:cNvPr>
          <p:cNvSpPr/>
          <p:nvPr/>
        </p:nvSpPr>
        <p:spPr>
          <a:xfrm>
            <a:off x="6629400" y="1948530"/>
            <a:ext cx="2175934" cy="98213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等待时间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t,t-1,t-2,...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627D866-F588-4B9A-B49C-8EDAE82BE3B4}"/>
              </a:ext>
            </a:extLst>
          </p:cNvPr>
          <p:cNvSpPr/>
          <p:nvPr/>
        </p:nvSpPr>
        <p:spPr>
          <a:xfrm>
            <a:off x="6629400" y="3725333"/>
            <a:ext cx="5263300" cy="3022600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089EAB8-22C2-F734-FA1E-D84EC43E1188}"/>
              </a:ext>
            </a:extLst>
          </p:cNvPr>
          <p:cNvCxnSpPr>
            <a:stCxn id="21" idx="4"/>
            <a:endCxn id="54" idx="0"/>
          </p:cNvCxnSpPr>
          <p:nvPr/>
        </p:nvCxnSpPr>
        <p:spPr>
          <a:xfrm flipH="1">
            <a:off x="9261050" y="2916816"/>
            <a:ext cx="1517018" cy="80851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8EA876C-EC0B-4542-B034-245BA5245357}"/>
              </a:ext>
            </a:extLst>
          </p:cNvPr>
          <p:cNvCxnSpPr>
            <a:stCxn id="4" idx="6"/>
            <a:endCxn id="24" idx="0"/>
          </p:cNvCxnSpPr>
          <p:nvPr/>
        </p:nvCxnSpPr>
        <p:spPr>
          <a:xfrm flipH="1" flipV="1">
            <a:off x="9175749" y="431966"/>
            <a:ext cx="2202599" cy="4076205"/>
          </a:xfrm>
          <a:prstGeom prst="curvedConnector4">
            <a:avLst>
              <a:gd name="adj1" fmla="val -23052"/>
              <a:gd name="adj2" fmla="val 10560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147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638B9A1-0EDE-766C-F797-F07498B3E2F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状态机的实现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55AD69-5FA7-3936-23F3-FFDC3E821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79" y="1176867"/>
            <a:ext cx="11755754" cy="472973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public 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GetEstimatePerformance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PersonRequest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personRequest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AddPassengerToRequestQueue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personRequest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Status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nextStatusA;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Status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nextStatusB;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!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IfEnd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&amp;&amp;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Arial Unicode MS"/>
                <a:ea typeface="JetBrains Mono"/>
              </a:rPr>
              <a:t>time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Arial Unicode MS"/>
                <a:ea typeface="JetBrains Mono"/>
              </a:rPr>
              <a:t>waitTimeA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Arial Unicode MS"/>
                <a:ea typeface="JetBrains Mono"/>
              </a:rPr>
              <a:t>waitTimeA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--;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Arial Unicode MS"/>
                <a:ea typeface="JetBrains Mono"/>
              </a:rPr>
              <a:t>stageA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nextStatusA =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GetAdvice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Arial Unicode MS"/>
                <a:ea typeface="JetBrains Mono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nextStatusA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EXCHANGE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ShadowElevatorRun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Arial Unicode MS"/>
                <a:ea typeface="JetBrains Mono"/>
              </a:rPr>
              <a:t>"A"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, nextStatusA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Arial Unicode MS"/>
                <a:ea typeface="JetBrains Mono"/>
              </a:rPr>
              <a:t>inDoubleMode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Arial Unicode MS"/>
                <a:ea typeface="JetBrains Mono"/>
              </a:rPr>
              <a:t>waitTimeB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Arial Unicode MS"/>
                <a:ea typeface="JetBrains Mono"/>
              </a:rPr>
              <a:t>waitTimeB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--;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Arial Unicode MS"/>
                <a:ea typeface="JetBrains Mono"/>
              </a:rPr>
              <a:t>stageB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nextStatusB =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GetAdvice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Arial Unicode MS"/>
                <a:ea typeface="JetBrains Mono"/>
              </a:rPr>
              <a:t>"B"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nextStatusB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EXCHANGE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ShadowElevatorRun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Arial Unicode MS"/>
                <a:ea typeface="JetBrains Mono"/>
              </a:rPr>
              <a:t>"B"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, nextStatusB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Arial Unicode MS"/>
                <a:ea typeface="JetBrains Mono"/>
              </a:rPr>
              <a:t>time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++;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75EBB9-2E0B-CF0C-198F-544B8A497016}"/>
              </a:ext>
            </a:extLst>
          </p:cNvPr>
          <p:cNvSpPr txBox="1"/>
          <p:nvPr/>
        </p:nvSpPr>
        <p:spPr>
          <a:xfrm>
            <a:off x="402165" y="6143366"/>
            <a:ext cx="1138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waitTime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表明当前是否要模拟电梯睡觉，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表示处于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exchange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状态转移的阶段</a:t>
            </a:r>
          </a:p>
        </p:txBody>
      </p:sp>
    </p:spTree>
    <p:extLst>
      <p:ext uri="{BB962C8B-B14F-4D97-AF65-F5344CB8AC3E}">
        <p14:creationId xmlns:p14="http://schemas.microsoft.com/office/powerpoint/2010/main" val="107077565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3B52CD8-9DCB-DB7C-7885-297B5B2048D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53919" y="252969"/>
            <a:ext cx="8118681" cy="553998"/>
          </a:xfrm>
        </p:spPr>
        <p:txBody>
          <a:bodyPr/>
          <a:lstStyle/>
          <a:p>
            <a:r>
              <a:rPr lang="zh-CN" altLang="en-US" dirty="0"/>
              <a:t>第六</a:t>
            </a:r>
            <a:r>
              <a:rPr lang="en-US" altLang="zh-CN" dirty="0"/>
              <a:t>/</a:t>
            </a:r>
            <a:r>
              <a:rPr lang="zh-CN" altLang="en-US" dirty="0"/>
              <a:t>七作业的整体架构设计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2F20D-761F-EC75-EE6C-90C966DF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088" y="5531026"/>
            <a:ext cx="4451984" cy="13705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整体架构设计依然为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输入线程</a:t>
            </a:r>
            <a:r>
              <a:rPr lang="en-US" altLang="zh-CN" dirty="0"/>
              <a:t>-</a:t>
            </a:r>
            <a:r>
              <a:rPr lang="zh-CN" altLang="en-US" dirty="0"/>
              <a:t>分发线程</a:t>
            </a:r>
            <a:r>
              <a:rPr lang="en-US" altLang="zh-CN" dirty="0"/>
              <a:t>-</a:t>
            </a:r>
            <a:r>
              <a:rPr lang="zh-CN" altLang="en-US" dirty="0"/>
              <a:t>电梯线程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4DB61B-86AD-A159-1ED2-6C389735A734}"/>
              </a:ext>
            </a:extLst>
          </p:cNvPr>
          <p:cNvSpPr/>
          <p:nvPr/>
        </p:nvSpPr>
        <p:spPr>
          <a:xfrm>
            <a:off x="4605867" y="1761067"/>
            <a:ext cx="4453466" cy="990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43D8CE-8C66-EF40-F996-7A783923B52D}"/>
              </a:ext>
            </a:extLst>
          </p:cNvPr>
          <p:cNvSpPr txBox="1"/>
          <p:nvPr/>
        </p:nvSpPr>
        <p:spPr>
          <a:xfrm>
            <a:off x="9258300" y="2025534"/>
            <a:ext cx="264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ElevatorThread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20733FA-804A-A866-68EB-703460760D3B}"/>
              </a:ext>
            </a:extLst>
          </p:cNvPr>
          <p:cNvSpPr/>
          <p:nvPr/>
        </p:nvSpPr>
        <p:spPr>
          <a:xfrm>
            <a:off x="4605866" y="3090335"/>
            <a:ext cx="5858933" cy="990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A992D16-472C-A388-4DA7-4A82E8619BE1}"/>
              </a:ext>
            </a:extLst>
          </p:cNvPr>
          <p:cNvSpPr txBox="1"/>
          <p:nvPr/>
        </p:nvSpPr>
        <p:spPr>
          <a:xfrm>
            <a:off x="9258300" y="2487199"/>
            <a:ext cx="264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ElevatorThread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5851DF0-FE94-EC0C-1A93-3239D0DB26C0}"/>
              </a:ext>
            </a:extLst>
          </p:cNvPr>
          <p:cNvSpPr/>
          <p:nvPr/>
        </p:nvSpPr>
        <p:spPr>
          <a:xfrm>
            <a:off x="152400" y="4581668"/>
            <a:ext cx="5232399" cy="20746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2F17A15-FF13-374F-C00A-C6A90966D89A}"/>
              </a:ext>
            </a:extLst>
          </p:cNvPr>
          <p:cNvSpPr/>
          <p:nvPr/>
        </p:nvSpPr>
        <p:spPr>
          <a:xfrm>
            <a:off x="110500" y="2052999"/>
            <a:ext cx="1565062" cy="2074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2C30DBD-7DA2-0D1A-69DA-18209582E66B}"/>
              </a:ext>
            </a:extLst>
          </p:cNvPr>
          <p:cNvSpPr/>
          <p:nvPr/>
        </p:nvSpPr>
        <p:spPr>
          <a:xfrm>
            <a:off x="1986068" y="2052999"/>
            <a:ext cx="2086398" cy="2074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287BC03-5DE0-39BC-0A4E-55A9504C1F12}"/>
              </a:ext>
            </a:extLst>
          </p:cNvPr>
          <p:cNvSpPr txBox="1"/>
          <p:nvPr/>
        </p:nvSpPr>
        <p:spPr>
          <a:xfrm>
            <a:off x="303751" y="2253840"/>
            <a:ext cx="1263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3EA0D99-4AFD-EAAD-16ED-FA50566841E5}"/>
              </a:ext>
            </a:extLst>
          </p:cNvPr>
          <p:cNvSpPr txBox="1"/>
          <p:nvPr/>
        </p:nvSpPr>
        <p:spPr>
          <a:xfrm>
            <a:off x="2294885" y="2253840"/>
            <a:ext cx="160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Dispatch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A3A98D9-82F3-D98C-E9F2-A43322898873}"/>
              </a:ext>
            </a:extLst>
          </p:cNvPr>
          <p:cNvCxnSpPr>
            <a:cxnSpLocks/>
          </p:cNvCxnSpPr>
          <p:nvPr/>
        </p:nvCxnSpPr>
        <p:spPr>
          <a:xfrm flipV="1">
            <a:off x="6916428" y="3577778"/>
            <a:ext cx="638382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379E74-F83A-F7B9-315B-074F0DCAA320}"/>
              </a:ext>
            </a:extLst>
          </p:cNvPr>
          <p:cNvSpPr/>
          <p:nvPr/>
        </p:nvSpPr>
        <p:spPr>
          <a:xfrm>
            <a:off x="199818" y="3285678"/>
            <a:ext cx="1295399" cy="584201"/>
          </a:xfrm>
          <a:prstGeom prst="roundRect">
            <a:avLst/>
          </a:prstGeom>
          <a:solidFill>
            <a:srgbClr val="004B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8F5E7A-F4EE-0E77-D167-EDB4064FDBA4}"/>
              </a:ext>
            </a:extLst>
          </p:cNvPr>
          <p:cNvSpPr/>
          <p:nvPr/>
        </p:nvSpPr>
        <p:spPr>
          <a:xfrm>
            <a:off x="2121752" y="3293535"/>
            <a:ext cx="1696714" cy="584201"/>
          </a:xfrm>
          <a:prstGeom prst="roundRect">
            <a:avLst/>
          </a:prstGeom>
          <a:solidFill>
            <a:srgbClr val="004B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WaitQueue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0557340-CD50-D6E7-ABB8-C49BFA2FC49E}"/>
              </a:ext>
            </a:extLst>
          </p:cNvPr>
          <p:cNvSpPr/>
          <p:nvPr/>
        </p:nvSpPr>
        <p:spPr>
          <a:xfrm>
            <a:off x="1867752" y="4805603"/>
            <a:ext cx="2204714" cy="584201"/>
          </a:xfrm>
          <a:prstGeom prst="roundRect">
            <a:avLst/>
          </a:prstGeom>
          <a:solidFill>
            <a:srgbClr val="004B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ShadowArea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9512770-3D49-87C7-D8CE-DEE9C043ED0D}"/>
              </a:ext>
            </a:extLst>
          </p:cNvPr>
          <p:cNvSpPr/>
          <p:nvPr/>
        </p:nvSpPr>
        <p:spPr>
          <a:xfrm>
            <a:off x="287866" y="5900875"/>
            <a:ext cx="2204714" cy="584201"/>
          </a:xfrm>
          <a:prstGeom prst="roundRect">
            <a:avLst/>
          </a:prstGeom>
          <a:solidFill>
            <a:srgbClr val="004B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ShadowElevator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44954EA-F12F-E9AD-6EB1-C7D9E8A11D82}"/>
              </a:ext>
            </a:extLst>
          </p:cNvPr>
          <p:cNvSpPr/>
          <p:nvPr/>
        </p:nvSpPr>
        <p:spPr>
          <a:xfrm>
            <a:off x="2970109" y="5907255"/>
            <a:ext cx="2204714" cy="584201"/>
          </a:xfrm>
          <a:prstGeom prst="roundRect">
            <a:avLst/>
          </a:prstGeom>
          <a:solidFill>
            <a:srgbClr val="004B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ShadowElevator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78D8527-63DF-3893-1ED2-069F7CA80890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2970109" y="3877736"/>
            <a:ext cx="0" cy="927867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D4CB7AD-DC59-616F-65F9-5341C1F06E3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95217" y="3577779"/>
            <a:ext cx="626535" cy="7857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24091A-03D3-0AAB-FF3E-CCF260AA267F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3818466" y="2256367"/>
            <a:ext cx="787401" cy="13292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63725E-C207-00FC-214A-829BE062A0AE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3818466" y="3585635"/>
            <a:ext cx="787400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B8648E2C-B0FF-C30F-90FF-5F900B257EA7}"/>
              </a:ext>
            </a:extLst>
          </p:cNvPr>
          <p:cNvCxnSpPr>
            <a:stCxn id="18" idx="2"/>
            <a:endCxn id="23" idx="3"/>
          </p:cNvCxnSpPr>
          <p:nvPr/>
        </p:nvCxnSpPr>
        <p:spPr>
          <a:xfrm rot="5400000">
            <a:off x="5532395" y="3529240"/>
            <a:ext cx="2312545" cy="3027687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4B9DF13B-A8C3-581F-4E29-385C0CD08457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H="1" flipV="1">
            <a:off x="4926213" y="17237"/>
            <a:ext cx="1320193" cy="5232401"/>
          </a:xfrm>
          <a:prstGeom prst="curvedConnector3">
            <a:avLst>
              <a:gd name="adj1" fmla="val -6798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A28F8E9-A733-02FE-5892-6D7897F7128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2970109" y="5389804"/>
            <a:ext cx="1102357" cy="5174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38DFF53-3567-6342-CB55-C7EB33D4848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1390223" y="5389804"/>
            <a:ext cx="1579886" cy="51107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93044A8-2DAF-0DCF-5EC8-ED6857832149}"/>
              </a:ext>
            </a:extLst>
          </p:cNvPr>
          <p:cNvSpPr/>
          <p:nvPr/>
        </p:nvSpPr>
        <p:spPr>
          <a:xfrm>
            <a:off x="5577408" y="4492104"/>
            <a:ext cx="2203875" cy="584201"/>
          </a:xfrm>
          <a:prstGeom prst="roundRect">
            <a:avLst/>
          </a:prstGeom>
          <a:solidFill>
            <a:srgbClr val="004B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Stragety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EE4CD36-0089-F006-C454-17FD838DAAAB}"/>
              </a:ext>
            </a:extLst>
          </p:cNvPr>
          <p:cNvCxnSpPr>
            <a:cxnSpLocks/>
            <a:stCxn id="19" idx="2"/>
            <a:endCxn id="64" idx="0"/>
          </p:cNvCxnSpPr>
          <p:nvPr/>
        </p:nvCxnSpPr>
        <p:spPr>
          <a:xfrm flipH="1">
            <a:off x="6679346" y="4080935"/>
            <a:ext cx="855987" cy="41116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C4391D7-71B9-4E06-DA89-76B95ADBE26E}"/>
              </a:ext>
            </a:extLst>
          </p:cNvPr>
          <p:cNvSpPr/>
          <p:nvPr/>
        </p:nvSpPr>
        <p:spPr>
          <a:xfrm>
            <a:off x="4712553" y="1973343"/>
            <a:ext cx="2203875" cy="584201"/>
          </a:xfrm>
          <a:prstGeom prst="roundRect">
            <a:avLst/>
          </a:prstGeom>
          <a:solidFill>
            <a:srgbClr val="004B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RequestQueue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7F6DA89-8C4A-43C9-6BC4-C6F6B351DDB1}"/>
              </a:ext>
            </a:extLst>
          </p:cNvPr>
          <p:cNvSpPr/>
          <p:nvPr/>
        </p:nvSpPr>
        <p:spPr>
          <a:xfrm>
            <a:off x="7554810" y="1973342"/>
            <a:ext cx="1295399" cy="584201"/>
          </a:xfrm>
          <a:prstGeom prst="roundRect">
            <a:avLst/>
          </a:prstGeom>
          <a:solidFill>
            <a:srgbClr val="004B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Elevator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4113F5A-7867-74BE-9FC6-4C880B13ABE0}"/>
              </a:ext>
            </a:extLst>
          </p:cNvPr>
          <p:cNvSpPr/>
          <p:nvPr/>
        </p:nvSpPr>
        <p:spPr>
          <a:xfrm>
            <a:off x="4712553" y="3302611"/>
            <a:ext cx="2203875" cy="584201"/>
          </a:xfrm>
          <a:prstGeom prst="roundRect">
            <a:avLst/>
          </a:prstGeom>
          <a:solidFill>
            <a:srgbClr val="004B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RequestQueue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7F952D2-A405-A168-C61E-949C6C959CD5}"/>
              </a:ext>
            </a:extLst>
          </p:cNvPr>
          <p:cNvSpPr/>
          <p:nvPr/>
        </p:nvSpPr>
        <p:spPr>
          <a:xfrm>
            <a:off x="7554810" y="3302610"/>
            <a:ext cx="1295399" cy="584201"/>
          </a:xfrm>
          <a:prstGeom prst="roundRect">
            <a:avLst/>
          </a:prstGeom>
          <a:solidFill>
            <a:srgbClr val="004B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Elevator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B16B8A-FA46-CBFF-E0EA-617E1D42F81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916428" y="2265443"/>
            <a:ext cx="638382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FD8BD9A-F54F-7F98-69F4-63ADC623A0DE}"/>
              </a:ext>
            </a:extLst>
          </p:cNvPr>
          <p:cNvSpPr/>
          <p:nvPr/>
        </p:nvSpPr>
        <p:spPr>
          <a:xfrm>
            <a:off x="8939531" y="3285677"/>
            <a:ext cx="1295399" cy="584201"/>
          </a:xfrm>
          <a:prstGeom prst="roundRect">
            <a:avLst/>
          </a:prstGeom>
          <a:solidFill>
            <a:srgbClr val="004B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Elevator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662B717E-0B2C-E352-BA87-E23CFF3C3503}"/>
              </a:ext>
            </a:extLst>
          </p:cNvPr>
          <p:cNvCxnSpPr>
            <a:cxnSpLocks/>
            <a:stCxn id="73" idx="2"/>
            <a:endCxn id="23" idx="3"/>
          </p:cNvCxnSpPr>
          <p:nvPr/>
        </p:nvCxnSpPr>
        <p:spPr>
          <a:xfrm rot="5400000">
            <a:off x="6216288" y="2828413"/>
            <a:ext cx="2329478" cy="4412408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0792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2592AD6-6F29-C6E8-041D-D19D57E80D1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整体架构设计：</a:t>
            </a:r>
            <a:r>
              <a:rPr lang="en-US" altLang="zh-CN" dirty="0"/>
              <a:t>reset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413E0-7924-2B82-C635-F8248182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2" y="1042115"/>
            <a:ext cx="7188201" cy="556291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怎么处理</a:t>
            </a:r>
            <a:r>
              <a:rPr lang="en-US" altLang="zh-CN" sz="2400" dirty="0"/>
              <a:t>reset</a:t>
            </a:r>
            <a:endParaRPr lang="en-US" altLang="zh-CN" sz="2000" dirty="0"/>
          </a:p>
          <a:p>
            <a:pPr lvl="1"/>
            <a:r>
              <a:rPr lang="zh-CN" altLang="en-US" sz="2000" dirty="0"/>
              <a:t>怎么在现有架构的基础上尽可能改动小地分派给电梯</a:t>
            </a:r>
            <a:endParaRPr lang="en-US" altLang="zh-CN" sz="2000" dirty="0"/>
          </a:p>
          <a:p>
            <a:pPr lvl="1"/>
            <a:r>
              <a:rPr lang="zh-CN" altLang="en-US" sz="2000" dirty="0"/>
              <a:t>怎么尽快第一时间响应</a:t>
            </a:r>
            <a:r>
              <a:rPr lang="en-US" altLang="zh-CN" sz="2000" dirty="0"/>
              <a:t>reset</a:t>
            </a:r>
            <a:r>
              <a:rPr lang="zh-CN" altLang="en-US" sz="2000" dirty="0"/>
              <a:t>请求</a:t>
            </a:r>
            <a:endParaRPr lang="en-US" altLang="zh-CN" sz="2000" dirty="0"/>
          </a:p>
          <a:p>
            <a:r>
              <a:rPr lang="zh-CN" altLang="en-US" sz="2400" dirty="0"/>
              <a:t>利用多态：将</a:t>
            </a:r>
            <a:r>
              <a:rPr lang="en-US" altLang="zh-CN" sz="2400" dirty="0"/>
              <a:t>reset</a:t>
            </a:r>
            <a:r>
              <a:rPr lang="zh-CN" altLang="en-US" sz="2400" dirty="0"/>
              <a:t>请求也视作一种普通请求</a:t>
            </a:r>
            <a:endParaRPr lang="en-US" altLang="zh-CN" sz="2400" dirty="0"/>
          </a:p>
          <a:p>
            <a:pPr lvl="1"/>
            <a:r>
              <a:rPr lang="zh-CN" altLang="en-US" sz="2000" dirty="0"/>
              <a:t>课程组的官方包的设计也是这种多态</a:t>
            </a:r>
            <a:endParaRPr lang="en-US" altLang="zh-CN" sz="2000" dirty="0"/>
          </a:p>
          <a:p>
            <a:r>
              <a:rPr lang="zh-CN" altLang="en-US" sz="2400" dirty="0"/>
              <a:t>尽快响应：在</a:t>
            </a:r>
            <a:r>
              <a:rPr lang="en-US" altLang="zh-CN" sz="2400" dirty="0" err="1"/>
              <a:t>requestQueue</a:t>
            </a:r>
            <a:r>
              <a:rPr lang="zh-CN" altLang="en-US" sz="2400" dirty="0"/>
              <a:t>中设置一个专属队列</a:t>
            </a:r>
            <a:endParaRPr lang="en-US" altLang="zh-CN" sz="2400" dirty="0"/>
          </a:p>
          <a:p>
            <a:pPr lvl="1"/>
            <a:r>
              <a:rPr lang="zh-CN" altLang="en-US" sz="2000" dirty="0"/>
              <a:t>当此队列非空时，电梯获取策略时获得</a:t>
            </a:r>
            <a:r>
              <a:rPr lang="en-US" altLang="zh-CN" sz="2000" dirty="0"/>
              <a:t>reset</a:t>
            </a:r>
            <a:r>
              <a:rPr lang="zh-CN" altLang="en-US" sz="2000" dirty="0"/>
              <a:t>策略，获取此</a:t>
            </a:r>
            <a:r>
              <a:rPr lang="en-US" altLang="zh-CN" sz="2000" dirty="0"/>
              <a:t>reset</a:t>
            </a:r>
            <a:r>
              <a:rPr lang="zh-CN" altLang="en-US" sz="2000" dirty="0"/>
              <a:t>请求，进行响应</a:t>
            </a:r>
            <a:endParaRPr lang="en-US" altLang="zh-CN" sz="2000" dirty="0"/>
          </a:p>
          <a:p>
            <a:pPr lvl="1"/>
            <a:r>
              <a:rPr lang="zh-CN" altLang="en-US" sz="2000" dirty="0"/>
              <a:t>将</a:t>
            </a:r>
            <a:r>
              <a:rPr lang="en-US" altLang="zh-CN" sz="2000" dirty="0"/>
              <a:t>reset</a:t>
            </a:r>
            <a:r>
              <a:rPr lang="zh-CN" altLang="en-US" sz="2000" dirty="0"/>
              <a:t>视作一种特殊的乘客，只不过最特殊，需要最快响应</a:t>
            </a:r>
            <a:endParaRPr lang="en-US" altLang="zh-CN" sz="2000" dirty="0"/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放置在特殊楼层：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</a:rPr>
              <a:t>层、</a:t>
            </a:r>
            <a:r>
              <a:rPr lang="en-US" altLang="zh-CN" sz="2000" b="1" dirty="0">
                <a:solidFill>
                  <a:srgbClr val="FF0000"/>
                </a:solidFill>
              </a:rPr>
              <a:t>-1</a:t>
            </a:r>
            <a:r>
              <a:rPr lang="zh-CN" altLang="en-US" sz="2000" b="1" dirty="0">
                <a:solidFill>
                  <a:srgbClr val="FF0000"/>
                </a:solidFill>
              </a:rPr>
              <a:t>层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778067-3F72-13F3-49B1-7A9C19D7D390}"/>
              </a:ext>
            </a:extLst>
          </p:cNvPr>
          <p:cNvSpPr/>
          <p:nvPr/>
        </p:nvSpPr>
        <p:spPr>
          <a:xfrm>
            <a:off x="7933266" y="1618183"/>
            <a:ext cx="3547533" cy="25738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0EC2B14-1ADE-2827-EA88-149F1BC94F8E}"/>
              </a:ext>
            </a:extLst>
          </p:cNvPr>
          <p:cNvSpPr/>
          <p:nvPr/>
        </p:nvSpPr>
        <p:spPr>
          <a:xfrm>
            <a:off x="8310032" y="3353425"/>
            <a:ext cx="2794000" cy="6783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resetList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B38DFB1-EFB5-FC40-0A9B-57CA9956B3BA}"/>
              </a:ext>
            </a:extLst>
          </p:cNvPr>
          <p:cNvSpPr/>
          <p:nvPr/>
        </p:nvSpPr>
        <p:spPr>
          <a:xfrm>
            <a:off x="8310032" y="2444219"/>
            <a:ext cx="2794000" cy="6783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passengerList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2925EA-A8DB-DD9F-77F5-D3B492388EBE}"/>
              </a:ext>
            </a:extLst>
          </p:cNvPr>
          <p:cNvSpPr txBox="1"/>
          <p:nvPr/>
        </p:nvSpPr>
        <p:spPr>
          <a:xfrm>
            <a:off x="8343898" y="1690176"/>
            <a:ext cx="2726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requestQueue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2854154-3181-E074-29D4-21E3357C9209}"/>
              </a:ext>
            </a:extLst>
          </p:cNvPr>
          <p:cNvSpPr/>
          <p:nvPr/>
        </p:nvSpPr>
        <p:spPr>
          <a:xfrm>
            <a:off x="9258298" y="4206869"/>
            <a:ext cx="897466" cy="8112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E16AD28-A9DE-DBDA-4EAF-56D7C996CBBA}"/>
              </a:ext>
            </a:extLst>
          </p:cNvPr>
          <p:cNvSpPr/>
          <p:nvPr/>
        </p:nvSpPr>
        <p:spPr>
          <a:xfrm>
            <a:off x="8718548" y="5164667"/>
            <a:ext cx="1976965" cy="6688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</a:t>
            </a:r>
          </a:p>
        </p:txBody>
      </p:sp>
    </p:spTree>
    <p:extLst>
      <p:ext uri="{BB962C8B-B14F-4D97-AF65-F5344CB8AC3E}">
        <p14:creationId xmlns:p14="http://schemas.microsoft.com/office/powerpoint/2010/main" val="8727358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2592AD6-6F29-C6E8-041D-D19D57E80D1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整体架构设计：双轿厢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413E0-7924-2B82-C635-F8248182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69" y="1125751"/>
            <a:ext cx="11396136" cy="5562916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电梯分裂后两个轿厢共享一个等待队列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reset</a:t>
            </a:r>
            <a:r>
              <a:rPr lang="zh-CN" altLang="en-US" sz="2400" dirty="0"/>
              <a:t>请求发出后再开启线程：减少不必要的唤醒</a:t>
            </a:r>
            <a:endParaRPr lang="en-US" altLang="zh-CN" sz="2400" dirty="0"/>
          </a:p>
          <a:p>
            <a:r>
              <a:rPr lang="zh-CN" altLang="en-US" sz="2400" dirty="0"/>
              <a:t>如何避免</a:t>
            </a:r>
            <a:r>
              <a:rPr lang="en-US" altLang="zh-CN" sz="2400" dirty="0" err="1"/>
              <a:t>ctle</a:t>
            </a:r>
            <a:r>
              <a:rPr lang="en-US" altLang="zh-CN" sz="2400" dirty="0"/>
              <a:t>/</a:t>
            </a:r>
            <a:r>
              <a:rPr lang="zh-CN" altLang="en-US" sz="2400" dirty="0"/>
              <a:t>不必要的 唤醒：对于锁、临界区的把握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把换乘视作一整个操作：以</a:t>
            </a:r>
            <a:r>
              <a:rPr lang="en-US" altLang="zh-CN" sz="2400" dirty="0"/>
              <a:t>A</a:t>
            </a:r>
            <a:r>
              <a:rPr lang="zh-CN" altLang="en-US" sz="2400" dirty="0"/>
              <a:t>轿厢为例</a:t>
            </a:r>
            <a:endParaRPr lang="en-US" altLang="zh-CN" sz="2400" dirty="0"/>
          </a:p>
          <a:p>
            <a:pPr lvl="1"/>
            <a:r>
              <a:rPr lang="zh-CN" altLang="en-US" sz="2000" dirty="0"/>
              <a:t>达到换乘层下一层：判断得到此时进行换乘操作</a:t>
            </a:r>
            <a:endParaRPr lang="en-US" altLang="zh-CN" sz="2000" dirty="0"/>
          </a:p>
          <a:p>
            <a:pPr lvl="1"/>
            <a:r>
              <a:rPr lang="zh-CN" altLang="en-US" sz="2000" dirty="0"/>
              <a:t>上行</a:t>
            </a:r>
            <a:endParaRPr lang="en-US" altLang="zh-CN" sz="2000" dirty="0"/>
          </a:p>
          <a:p>
            <a:pPr lvl="1"/>
            <a:r>
              <a:rPr lang="zh-CN" altLang="en-US" sz="2000" dirty="0"/>
              <a:t>开门进出客、关门</a:t>
            </a:r>
            <a:endParaRPr lang="en-US" altLang="zh-CN" sz="2000" dirty="0"/>
          </a:p>
          <a:p>
            <a:pPr lvl="1"/>
            <a:r>
              <a:rPr lang="zh-CN" altLang="en-US" sz="2000" dirty="0"/>
              <a:t>下行、离开换乘层</a:t>
            </a:r>
            <a:endParaRPr lang="en-US" altLang="zh-CN" sz="2000" dirty="0"/>
          </a:p>
          <a:p>
            <a:r>
              <a:rPr lang="zh-CN" altLang="en-US" sz="2400" dirty="0"/>
              <a:t>此时直接强制获取</a:t>
            </a:r>
            <a:r>
              <a:rPr lang="en-US" altLang="zh-CN" sz="2400" dirty="0" err="1"/>
              <a:t>ResequestQueue</a:t>
            </a:r>
            <a:r>
              <a:rPr lang="zh-CN" altLang="en-US" sz="2400" dirty="0"/>
              <a:t>的锁，让另一个轿厢</a:t>
            </a:r>
            <a:r>
              <a:rPr lang="zh-CN" altLang="en-US" sz="2400" dirty="0">
                <a:solidFill>
                  <a:srgbClr val="FF0000"/>
                </a:solidFill>
              </a:rPr>
              <a:t>无法获取运行建议，也就无法运行</a:t>
            </a:r>
          </a:p>
          <a:p>
            <a:endParaRPr lang="en-US" altLang="zh-CN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A29D34E-9FB1-B9E7-AE09-0BB88173B4FC}"/>
              </a:ext>
            </a:extLst>
          </p:cNvPr>
          <p:cNvGrpSpPr/>
          <p:nvPr/>
        </p:nvGrpSpPr>
        <p:grpSpPr>
          <a:xfrm>
            <a:off x="6333067" y="2832097"/>
            <a:ext cx="5858933" cy="990600"/>
            <a:chOff x="6333067" y="1049868"/>
            <a:chExt cx="5858933" cy="99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B12576-A41E-EE63-8657-255E1F50EC57}"/>
                </a:ext>
              </a:extLst>
            </p:cNvPr>
            <p:cNvSpPr/>
            <p:nvPr/>
          </p:nvSpPr>
          <p:spPr>
            <a:xfrm>
              <a:off x="6333067" y="1049868"/>
              <a:ext cx="5858933" cy="990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3FC1A66-FF2E-BBD0-D002-CAA3B6B60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3629" y="1537311"/>
              <a:ext cx="638382" cy="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1BC290C-591D-539A-2BE0-308AD43A349F}"/>
                </a:ext>
              </a:extLst>
            </p:cNvPr>
            <p:cNvSpPr/>
            <p:nvPr/>
          </p:nvSpPr>
          <p:spPr>
            <a:xfrm>
              <a:off x="6439754" y="1262144"/>
              <a:ext cx="2203875" cy="584201"/>
            </a:xfrm>
            <a:prstGeom prst="roundRect">
              <a:avLst/>
            </a:prstGeom>
            <a:solidFill>
              <a:srgbClr val="004B9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RequestQueue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528E5B0-C728-C212-DD3B-BFC7CFBB1E24}"/>
                </a:ext>
              </a:extLst>
            </p:cNvPr>
            <p:cNvSpPr/>
            <p:nvPr/>
          </p:nvSpPr>
          <p:spPr>
            <a:xfrm>
              <a:off x="9282011" y="1262143"/>
              <a:ext cx="1295399" cy="584201"/>
            </a:xfrm>
            <a:prstGeom prst="roundRect">
              <a:avLst/>
            </a:prstGeom>
            <a:solidFill>
              <a:srgbClr val="004B9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Elevator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FBB8D9E-E393-9C9B-6160-E862B42B2B86}"/>
                </a:ext>
              </a:extLst>
            </p:cNvPr>
            <p:cNvSpPr/>
            <p:nvPr/>
          </p:nvSpPr>
          <p:spPr>
            <a:xfrm>
              <a:off x="10666732" y="1245210"/>
              <a:ext cx="1295399" cy="584201"/>
            </a:xfrm>
            <a:prstGeom prst="roundRect">
              <a:avLst/>
            </a:prstGeom>
            <a:solidFill>
              <a:srgbClr val="004B9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Elevator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34592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2592AD6-6F29-C6E8-041D-D19D57E80D1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整体架构设计：线程安全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413E0-7924-2B82-C635-F8248182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98" y="1066484"/>
            <a:ext cx="6671733" cy="5672983"/>
          </a:xfrm>
        </p:spPr>
        <p:txBody>
          <a:bodyPr>
            <a:normAutofit lnSpcReduction="10000"/>
          </a:bodyPr>
          <a:lstStyle/>
          <a:p>
            <a:r>
              <a:rPr lang="pt-BR" altLang="zh-CN" sz="2400" dirty="0" err="1"/>
              <a:t>Synchronized</a:t>
            </a:r>
            <a:r>
              <a:rPr lang="zh-CN" altLang="en-US" sz="2400" dirty="0"/>
              <a:t>方法与手动锁管理</a:t>
            </a:r>
          </a:p>
          <a:p>
            <a:r>
              <a:rPr lang="en-US" altLang="zh-CN" sz="2400" dirty="0"/>
              <a:t>Synchronized</a:t>
            </a:r>
            <a:r>
              <a:rPr lang="zh-CN" altLang="en-US" sz="2400" dirty="0"/>
              <a:t>的使用比较方便简洁，并且由编译器去保证锁的加锁和释放，</a:t>
            </a:r>
            <a:endParaRPr lang="en-US" altLang="zh-CN" sz="2400" dirty="0"/>
          </a:p>
          <a:p>
            <a:r>
              <a:rPr lang="en-US" altLang="zh-CN" sz="2400" dirty="0" err="1"/>
              <a:t>ReenTrantLock</a:t>
            </a:r>
            <a:r>
              <a:rPr lang="zh-CN" altLang="en-US" sz="2400" dirty="0"/>
              <a:t>需要手工声明来加锁和释放锁，为了避免忘记手工释放锁造成死锁，所以最好在</a:t>
            </a:r>
            <a:r>
              <a:rPr lang="en-US" altLang="zh-CN" sz="2400" dirty="0"/>
              <a:t>finally</a:t>
            </a:r>
            <a:r>
              <a:rPr lang="zh-CN" altLang="en-US" sz="2400" dirty="0"/>
              <a:t>中声明释放锁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互斥对象</a:t>
            </a:r>
            <a:r>
              <a:rPr lang="en-US" altLang="zh-CN" sz="2400" dirty="0"/>
              <a:t>/</a:t>
            </a:r>
            <a:r>
              <a:rPr lang="zh-CN" altLang="en-US" sz="2400" dirty="0"/>
              <a:t>锁在多个类之间的传递：传递究竟是？</a:t>
            </a:r>
            <a:endParaRPr lang="en-US" altLang="zh-CN" sz="2400" dirty="0"/>
          </a:p>
          <a:p>
            <a:r>
              <a:rPr lang="zh-CN" altLang="en-US" sz="2400" dirty="0"/>
              <a:t>函数返回值的对象安全：创建线程安全的对象</a:t>
            </a:r>
            <a:endParaRPr lang="en-US" altLang="zh-CN" sz="2400" dirty="0"/>
          </a:p>
          <a:p>
            <a:pPr lvl="1"/>
            <a:r>
              <a:rPr lang="zh-CN" altLang="en-US" sz="1800" dirty="0"/>
              <a:t>传递原始对象会导致线程不安全（影子电梯如何留下状态）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A48B68-E0C5-969E-D85B-379C7CB6E781}"/>
              </a:ext>
            </a:extLst>
          </p:cNvPr>
          <p:cNvSpPr txBox="1"/>
          <p:nvPr/>
        </p:nvSpPr>
        <p:spPr>
          <a:xfrm>
            <a:off x="9838267" y="1476151"/>
            <a:ext cx="2446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Queue.wait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My_lock.notify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My_lock.wait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Lock.lock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441EFE7-0E8D-6044-6C42-AFFFA53DA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1383818"/>
            <a:ext cx="3005667" cy="203132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my_notify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synchronized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notify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7EF4F3-FFC8-9429-02D6-010115D4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931" y="3490302"/>
            <a:ext cx="5118691" cy="31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977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2592AD6-6F29-C6E8-041D-D19D57E80D1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整体架构设计：临界区大小设计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413E0-7924-2B82-C635-F8248182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7" y="1041083"/>
            <a:ext cx="10862733" cy="520885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过小的临界区会导致操作的过于精细化，导致代码手动管理难度增大</a:t>
            </a:r>
            <a:endParaRPr lang="en-US" altLang="zh-CN" sz="2400" dirty="0"/>
          </a:p>
          <a:p>
            <a:r>
              <a:rPr lang="zh-CN" altLang="en-US" sz="2400" dirty="0"/>
              <a:t>过大的临界区会导致共享资源的频繁</a:t>
            </a:r>
            <a:r>
              <a:rPr lang="en-US" altLang="zh-CN" sz="2400" dirty="0"/>
              <a:t>notify()</a:t>
            </a:r>
            <a:r>
              <a:rPr lang="zh-CN" altLang="en-US" sz="2400" dirty="0"/>
              <a:t>和</a:t>
            </a:r>
            <a:r>
              <a:rPr lang="en-US" altLang="zh-CN" sz="2400" dirty="0"/>
              <a:t>wait()</a:t>
            </a:r>
            <a:r>
              <a:rPr lang="zh-CN" altLang="en-US" sz="2400" dirty="0"/>
              <a:t>，造成性能损耗以至于</a:t>
            </a:r>
            <a:r>
              <a:rPr lang="en-US" altLang="zh-CN" sz="2400" dirty="0"/>
              <a:t>CTLE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对于临界区的把握、对于死锁的避免</a:t>
            </a:r>
            <a:endParaRPr lang="en-US" altLang="zh-CN" sz="2400" dirty="0"/>
          </a:p>
          <a:p>
            <a:pPr lvl="1"/>
            <a:r>
              <a:rPr lang="zh-CN" altLang="en-US" sz="2000" dirty="0"/>
              <a:t>设置锁后是否能被唤醒：涉及多个共享资源交互的情况</a:t>
            </a:r>
            <a:endParaRPr lang="en-US" altLang="zh-CN" sz="2000" dirty="0"/>
          </a:p>
          <a:p>
            <a:pPr lvl="1"/>
            <a:r>
              <a:rPr lang="zh-CN" altLang="en-US" sz="2000" dirty="0"/>
              <a:t>多重锁是否会造成死锁：获取锁的不同顺序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F66652D-D733-8B4B-55E7-A82F2B8CA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467570"/>
            <a:ext cx="4275667" cy="401648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synchronized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lockA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Arial Unicode MS"/>
                <a:ea typeface="JetBrains Mono"/>
              </a:rPr>
              <a:t>lockA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的锁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.value +=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synchronized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lockB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Arial Unicode MS"/>
                <a:ea typeface="JetBrains Mono"/>
              </a:rPr>
              <a:t>lockB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的锁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.another +=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释放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Arial Unicode MS"/>
                <a:ea typeface="JetBrains Mono"/>
              </a:rPr>
              <a:t>lockB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的锁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释放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Arial Unicode MS"/>
                <a:ea typeface="JetBrains Mono"/>
              </a:rPr>
              <a:t>lockA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的锁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JetBrains Mono"/>
              </a:rPr>
              <a:t>dec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synchronized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lockB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Arial Unicode MS"/>
                <a:ea typeface="JetBrains Mono"/>
              </a:rPr>
              <a:t>lockB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的锁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.another -=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synchronized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lockA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Arial Unicode MS"/>
                <a:ea typeface="JetBrains Mono"/>
              </a:rPr>
              <a:t>lockA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的锁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.value -=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释放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Arial Unicode MS"/>
                <a:ea typeface="JetBrains Mono"/>
              </a:rPr>
              <a:t>lockA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的锁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释放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Arial Unicode MS"/>
                <a:ea typeface="JetBrains Mono"/>
              </a:rPr>
              <a:t>lockB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的锁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9BEC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513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8FE3B91-C72B-1372-4FD5-C0425A2BD73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关于多线程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F68BA-3FB3-9438-204D-67B98FC46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108817"/>
            <a:ext cx="6096000" cy="520885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设置正确的同步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设置进程的优先级</a:t>
            </a:r>
            <a:endParaRPr lang="en-US" altLang="zh-CN" dirty="0"/>
          </a:p>
          <a:p>
            <a:r>
              <a:rPr lang="en-US" altLang="zh-CN" sz="1800" dirty="0" err="1"/>
              <a:t>Thread.setPriority</a:t>
            </a:r>
            <a:r>
              <a:rPr lang="en-US" altLang="zh-CN" sz="1800" dirty="0"/>
              <a:t>(int n) // 1~10, </a:t>
            </a:r>
            <a:r>
              <a:rPr lang="zh-CN" altLang="en-US" sz="1800" dirty="0"/>
              <a:t>默认值</a:t>
            </a:r>
            <a:r>
              <a:rPr lang="en-US" altLang="zh-CN" sz="1800" dirty="0"/>
              <a:t>5</a:t>
            </a:r>
          </a:p>
          <a:p>
            <a:endParaRPr lang="en-US" altLang="zh-CN" dirty="0"/>
          </a:p>
          <a:p>
            <a:r>
              <a:rPr lang="pt-BR" altLang="zh-CN" dirty="0" err="1"/>
              <a:t>Volatile</a:t>
            </a:r>
            <a:endParaRPr lang="pt-BR" altLang="zh-CN" dirty="0"/>
          </a:p>
          <a:p>
            <a:r>
              <a:rPr lang="zh-CN" altLang="en-US" dirty="0"/>
              <a:t>为了实现</a:t>
            </a:r>
            <a:r>
              <a:rPr lang="en-US" altLang="zh-CN" dirty="0"/>
              <a:t>volatile</a:t>
            </a:r>
            <a:r>
              <a:rPr lang="zh-CN" altLang="en-US" dirty="0"/>
              <a:t>内存语义，</a:t>
            </a:r>
            <a:r>
              <a:rPr lang="en-US" altLang="zh-CN" dirty="0"/>
              <a:t>JMM</a:t>
            </a:r>
            <a:r>
              <a:rPr lang="zh-CN" altLang="en-US" dirty="0"/>
              <a:t>会分别</a:t>
            </a:r>
            <a:r>
              <a:rPr lang="zh-CN" altLang="en-US" sz="3100" dirty="0"/>
              <a:t>限制编译器重排序和处理器重排序</a:t>
            </a:r>
            <a:r>
              <a:rPr lang="zh-CN" altLang="en-US" dirty="0"/>
              <a:t>。为了保证内存可见性，编译器会在生成指令序列的恰当位置插入</a:t>
            </a:r>
            <a:r>
              <a:rPr lang="zh-CN" altLang="en-US" sz="3100" dirty="0"/>
              <a:t>内存屏障指令</a:t>
            </a:r>
            <a:r>
              <a:rPr lang="zh-CN" altLang="en-US" dirty="0"/>
              <a:t>来禁止特定类型的处理器重排序。</a:t>
            </a:r>
            <a:endParaRPr lang="en-US" altLang="zh-CN" dirty="0"/>
          </a:p>
          <a:p>
            <a:r>
              <a:rPr lang="zh-CN" altLang="en-US" dirty="0"/>
              <a:t>优势与劣势：允许读出“脏数据”的时候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9F310D-7271-B137-ADB3-798DA9410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45"/>
          <a:stretch/>
        </p:blipFill>
        <p:spPr>
          <a:xfrm>
            <a:off x="6096000" y="1662723"/>
            <a:ext cx="6032455" cy="43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714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F278F9F-CE6F-E949-CFEB-54F77E1A94B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53919" y="252969"/>
            <a:ext cx="8118681" cy="553998"/>
          </a:xfrm>
        </p:spPr>
        <p:txBody>
          <a:bodyPr/>
          <a:lstStyle/>
          <a:p>
            <a:r>
              <a:rPr lang="zh-CN" altLang="en-US" dirty="0"/>
              <a:t>在迭代开发中保持高内聚</a:t>
            </a:r>
            <a:r>
              <a:rPr lang="en-US" altLang="zh-CN" dirty="0"/>
              <a:t>/</a:t>
            </a:r>
            <a:r>
              <a:rPr lang="zh-CN" altLang="en-US" dirty="0"/>
              <a:t>低耦合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6ABAC-1766-1DF9-6D4E-53664995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使用面向类提供的接口的编程思路（</a:t>
            </a:r>
            <a:r>
              <a:rPr lang="en-US" altLang="zh-CN" dirty="0"/>
              <a:t>OCP</a:t>
            </a:r>
            <a:r>
              <a:rPr lang="zh-CN" altLang="en-US" dirty="0"/>
              <a:t>开闭原则）：类的内部实现可以改变，对外表现不变</a:t>
            </a:r>
            <a:endParaRPr lang="en-US" altLang="zh-CN" dirty="0"/>
          </a:p>
          <a:p>
            <a:pPr lvl="1"/>
            <a:r>
              <a:rPr lang="zh-CN" altLang="en-US" dirty="0"/>
              <a:t>比如，迭代过程中电梯、调度器的一些内部实现需要改变，如何保持其对外表现的不变</a:t>
            </a:r>
            <a:endParaRPr lang="en-US" altLang="zh-CN" dirty="0"/>
          </a:p>
          <a:p>
            <a:pPr lvl="1"/>
            <a:r>
              <a:rPr lang="zh-CN" altLang="en-US" dirty="0"/>
              <a:t>在电梯</a:t>
            </a:r>
            <a:r>
              <a:rPr lang="en-US" altLang="zh-CN" dirty="0"/>
              <a:t>reset</a:t>
            </a:r>
            <a:r>
              <a:rPr lang="zh-CN" altLang="en-US" dirty="0"/>
              <a:t>期间，认为依然可以给电梯分配乘客，对外接口应该不变，如何实现内部的分配：设置</a:t>
            </a:r>
            <a:r>
              <a:rPr lang="en-US" altLang="zh-CN" dirty="0"/>
              <a:t>buffer</a:t>
            </a:r>
            <a:r>
              <a:rPr lang="zh-CN" altLang="en-US" dirty="0"/>
              <a:t>和</a:t>
            </a:r>
            <a:r>
              <a:rPr lang="en-US" altLang="zh-CN" dirty="0" err="1"/>
              <a:t>isReset</a:t>
            </a:r>
            <a:r>
              <a:rPr lang="zh-CN" altLang="en-US" dirty="0"/>
              <a:t>标志位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5932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F278F9F-CE6F-E949-CFEB-54F77E1A94B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53919" y="252969"/>
            <a:ext cx="8118681" cy="553998"/>
          </a:xfrm>
        </p:spPr>
        <p:txBody>
          <a:bodyPr/>
          <a:lstStyle/>
          <a:p>
            <a:r>
              <a:rPr lang="zh-CN" altLang="en-US" dirty="0"/>
              <a:t>在迭代开发中保持高内聚</a:t>
            </a:r>
            <a:r>
              <a:rPr lang="en-US" altLang="zh-CN" dirty="0"/>
              <a:t>/</a:t>
            </a:r>
            <a:r>
              <a:rPr lang="zh-CN" altLang="en-US" dirty="0"/>
              <a:t>低耦合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6ABAC-1766-1DF9-6D4E-53664995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线程只负责进行宏观的调度，将相关类进行抽象。具体的操作由每个类分别完成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将电梯线程与电梯相分离：实现更为灵活的操作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75342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a792e9a-cc2a-4c55-9e03-35545a220c17"/>
  <p:tag name="COMMONDATA" val="eyJoZGlkIjoiOTQ3ZTYyNTIzYjkwMWNmNTBkNzNlZmQ0NjQ4YjA1NTI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1629</Words>
  <Application>Microsoft Office PowerPoint</Application>
  <PresentationFormat>宽屏</PresentationFormat>
  <Paragraphs>132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 Unicode MS</vt:lpstr>
      <vt:lpstr>等线</vt:lpstr>
      <vt:lpstr>等线 Light</vt:lpstr>
      <vt:lpstr>思源黑体 CN Light</vt:lpstr>
      <vt:lpstr>宋体</vt:lpstr>
      <vt:lpstr>微软雅黑</vt:lpstr>
      <vt:lpstr>Arial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王思博</dc:creator>
  <cp:lastModifiedBy>Alex Bian</cp:lastModifiedBy>
  <cp:revision>183</cp:revision>
  <cp:lastPrinted>1900-01-01T00:00:00Z</cp:lastPrinted>
  <dcterms:created xsi:type="dcterms:W3CDTF">1900-01-01T00:00:00Z</dcterms:created>
  <dcterms:modified xsi:type="dcterms:W3CDTF">2024-04-16T14:51:57Z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1D9224EC3DA64CBAA71546D6E0C63C8D</vt:lpwstr>
  </property>
</Properties>
</file>