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3"/>
  </p:notesMasterIdLst>
  <p:sldIdLst>
    <p:sldId id="261" r:id="rId2"/>
    <p:sldId id="282" r:id="rId3"/>
    <p:sldId id="281" r:id="rId4"/>
    <p:sldId id="283" r:id="rId5"/>
    <p:sldId id="284" r:id="rId6"/>
    <p:sldId id="285" r:id="rId7"/>
    <p:sldId id="286" r:id="rId8"/>
    <p:sldId id="287" r:id="rId9"/>
    <p:sldId id="288" r:id="rId10"/>
    <p:sldId id="289" r:id="rId11"/>
    <p:sldId id="259"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3756" autoAdjust="0"/>
  </p:normalViewPr>
  <p:slideViewPr>
    <p:cSldViewPr snapToGrid="0">
      <p:cViewPr varScale="1">
        <p:scale>
          <a:sx n="100" d="100"/>
          <a:sy n="100" d="100"/>
        </p:scale>
        <p:origin x="600" y="5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2022/5/15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老师们同学们大家好，在座的各位想必有许多都十分喜欢音乐，而近年来中国风歌曲的发展也是有目共睹的，我们组的研究主题是中国风歌词的文化特性与发展情况</a:t>
            </a:r>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经过我们简要的分析，想必大家对中国风歌词增加了一定程度的认识，当然中国风歌词的发展需要我们共同关注和支持，只有我们的鉴赏水平日渐提高，其质量才能日益增长。感谢大家的倾听。</a:t>
            </a:r>
          </a:p>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11</a:t>
            </a:fld>
            <a:endParaRPr lang="zh-CN" altLang="en-US"/>
          </a:p>
        </p:txBody>
      </p:sp>
    </p:spTree>
    <p:extLst>
      <p:ext uri="{BB962C8B-B14F-4D97-AF65-F5344CB8AC3E}">
        <p14:creationId xmlns:p14="http://schemas.microsoft.com/office/powerpoint/2010/main" val="4192034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3551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8899" y="4049430"/>
            <a:ext cx="9161140" cy="1297269"/>
          </a:xfrm>
        </p:spPr>
        <p:txBody>
          <a:bodyPr/>
          <a:lstStyle/>
          <a:p>
            <a:r>
              <a:rPr lang="en-US" altLang="zh-CN" sz="2800" dirty="0">
                <a:solidFill>
                  <a:srgbClr val="D4D4D4"/>
                </a:solidFill>
                <a:effectLst/>
                <a:latin typeface="Bookman Old Style" panose="02050604050505020204" pitchFamily="18" charset="0"/>
              </a:rPr>
              <a:t>Overcoming catastrophic forgetting with Orthogonal Update in Continual Learning</a:t>
            </a:r>
          </a:p>
        </p:txBody>
      </p:sp>
      <p:sp>
        <p:nvSpPr>
          <p:cNvPr id="6" name="副标题 2">
            <a:extLst>
              <a:ext uri="{FF2B5EF4-FFF2-40B4-BE49-F238E27FC236}">
                <a16:creationId xmlns:a16="http://schemas.microsoft.com/office/drawing/2014/main" id="{89216FA6-9F82-4971-B1D2-68E8B3BCE460}"/>
              </a:ext>
            </a:extLst>
          </p:cNvPr>
          <p:cNvSpPr>
            <a:spLocks noGrp="1"/>
          </p:cNvSpPr>
          <p:nvPr>
            <p:ph type="subTitle" idx="1"/>
          </p:nvPr>
        </p:nvSpPr>
        <p:spPr>
          <a:xfrm>
            <a:off x="6492231" y="5177540"/>
            <a:ext cx="1993806" cy="730011"/>
          </a:xfrm>
        </p:spPr>
        <p:txBody>
          <a:bodyPr>
            <a:normAutofit/>
          </a:bodyPr>
          <a:lstStyle/>
          <a:p>
            <a:pPr marL="0" indent="0">
              <a:buNone/>
            </a:pPr>
            <a:r>
              <a:rPr lang="zh-CN" altLang="en-US" sz="1800" b="1" dirty="0">
                <a:solidFill>
                  <a:schemeClr val="tx1"/>
                </a:solidFill>
                <a:latin typeface="Arial Black" panose="020B0A04020102020204" pitchFamily="34" charset="0"/>
              </a:rPr>
              <a:t>汇报者：章涵</a:t>
            </a:r>
            <a:endParaRPr lang="en-US" altLang="zh-CN" sz="18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722887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7E62A-8243-CBAF-E402-83E5B0F4E24D}"/>
              </a:ext>
            </a:extLst>
          </p:cNvPr>
          <p:cNvSpPr>
            <a:spLocks noGrp="1"/>
          </p:cNvSpPr>
          <p:nvPr>
            <p:ph type="title"/>
          </p:nvPr>
        </p:nvSpPr>
        <p:spPr/>
        <p:txBody>
          <a:bodyPr/>
          <a:lstStyle/>
          <a:p>
            <a:r>
              <a:rPr lang="en-US" altLang="zh-CN" dirty="0">
                <a:latin typeface="Bookman Old Style" panose="02050604050505020204" pitchFamily="18" charset="0"/>
              </a:rPr>
              <a:t>Conclusion</a:t>
            </a:r>
            <a:endParaRPr lang="zh-CN" altLang="en-US" dirty="0">
              <a:latin typeface="Bookman Old Style" panose="02050604050505020204" pitchFamily="18" charset="0"/>
            </a:endParaRPr>
          </a:p>
        </p:txBody>
      </p:sp>
      <p:sp>
        <p:nvSpPr>
          <p:cNvPr id="3" name="文本框 2">
            <a:extLst>
              <a:ext uri="{FF2B5EF4-FFF2-40B4-BE49-F238E27FC236}">
                <a16:creationId xmlns:a16="http://schemas.microsoft.com/office/drawing/2014/main" id="{EA3A2EB0-A874-29F5-2E3D-2E42620C8283}"/>
              </a:ext>
            </a:extLst>
          </p:cNvPr>
          <p:cNvSpPr txBox="1"/>
          <p:nvPr/>
        </p:nvSpPr>
        <p:spPr>
          <a:xfrm>
            <a:off x="346075" y="4132020"/>
            <a:ext cx="8451850" cy="1938992"/>
          </a:xfrm>
          <a:prstGeom prst="rect">
            <a:avLst/>
          </a:prstGeom>
          <a:noFill/>
        </p:spPr>
        <p:txBody>
          <a:bodyPr wrap="square" rtlCol="0">
            <a:spAutoFit/>
          </a:bodyPr>
          <a:lstStyle/>
          <a:p>
            <a:r>
              <a:rPr lang="en-US" altLang="zh-CN" sz="2000" b="1" dirty="0">
                <a:latin typeface="Bookman Old Style" panose="02050604050505020204" pitchFamily="18" charset="0"/>
              </a:rPr>
              <a:t>Weakness of Orthogonal Update </a:t>
            </a:r>
            <a:r>
              <a:rPr lang="en-US" altLang="zh-CN" sz="2000" dirty="0">
                <a:latin typeface="Bookman Old Style" panose="02050604050505020204" pitchFamily="18" charset="0"/>
              </a:rPr>
              <a:t>The weakness of the Orthogonal Update is that when the input vector’s dimensions is determined, the rank of the matrix M is at most the dimensions of the input vector. So as the task number increase, the subsequent task have more and more constraints, they are more and more hard to be learned. </a:t>
            </a:r>
            <a:endParaRPr lang="zh-CN" altLang="en-US" sz="2000" dirty="0">
              <a:latin typeface="Bookman Old Style" panose="02050604050505020204" pitchFamily="18" charset="0"/>
            </a:endParaRPr>
          </a:p>
        </p:txBody>
      </p:sp>
      <p:sp>
        <p:nvSpPr>
          <p:cNvPr id="4" name="文本框 3">
            <a:extLst>
              <a:ext uri="{FF2B5EF4-FFF2-40B4-BE49-F238E27FC236}">
                <a16:creationId xmlns:a16="http://schemas.microsoft.com/office/drawing/2014/main" id="{02F4001C-0BF0-3B04-BB3E-CD57881DB265}"/>
              </a:ext>
            </a:extLst>
          </p:cNvPr>
          <p:cNvSpPr txBox="1"/>
          <p:nvPr/>
        </p:nvSpPr>
        <p:spPr>
          <a:xfrm>
            <a:off x="393699" y="1826502"/>
            <a:ext cx="8105775" cy="1631216"/>
          </a:xfrm>
          <a:prstGeom prst="rect">
            <a:avLst/>
          </a:prstGeom>
          <a:noFill/>
        </p:spPr>
        <p:txBody>
          <a:bodyPr wrap="square" rtlCol="0">
            <a:spAutoFit/>
          </a:bodyPr>
          <a:lstStyle/>
          <a:p>
            <a:r>
              <a:rPr lang="en-US" altLang="zh-CN" sz="2000" dirty="0">
                <a:latin typeface="Bookman Old Style" panose="02050604050505020204" pitchFamily="18" charset="0"/>
              </a:rPr>
              <a:t>The experiment shows that Orthogonal Update can greatly overcome the catastrophic forgetting, and the only hyper-parameter </a:t>
            </a:r>
            <a:r>
              <a:rPr lang="en-US" altLang="zh-CN" sz="2000" i="1" dirty="0" err="1">
                <a:latin typeface="Bookman Old Style" panose="02050604050505020204" pitchFamily="18" charset="0"/>
              </a:rPr>
              <a:t>batch_num</a:t>
            </a:r>
            <a:r>
              <a:rPr lang="en-US" altLang="zh-CN" sz="2000" dirty="0">
                <a:latin typeface="Bookman Old Style" panose="02050604050505020204" pitchFamily="18" charset="0"/>
              </a:rPr>
              <a:t> will affect the performance of the model and they are not monotonic relationship, so every time we need to select the best </a:t>
            </a:r>
            <a:r>
              <a:rPr lang="en-US" altLang="zh-CN" sz="2000" i="1" dirty="0" err="1">
                <a:latin typeface="Bookman Old Style" panose="02050604050505020204" pitchFamily="18" charset="0"/>
              </a:rPr>
              <a:t>batch_num</a:t>
            </a:r>
            <a:r>
              <a:rPr lang="en-US" altLang="zh-CN" sz="2000" i="1" dirty="0">
                <a:latin typeface="Bookman Old Style" panose="02050604050505020204" pitchFamily="18" charset="0"/>
              </a:rPr>
              <a:t> </a:t>
            </a:r>
            <a:r>
              <a:rPr lang="en-US" altLang="zh-CN" sz="2000" dirty="0">
                <a:latin typeface="Bookman Old Style" panose="02050604050505020204" pitchFamily="18" charset="0"/>
              </a:rPr>
              <a:t>in order to reach best performance</a:t>
            </a:r>
            <a:endParaRPr lang="zh-CN" altLang="en-US" sz="2000" dirty="0">
              <a:latin typeface="Bookman Old Style" panose="02050604050505020204" pitchFamily="18" charset="0"/>
            </a:endParaRPr>
          </a:p>
        </p:txBody>
      </p:sp>
    </p:spTree>
    <p:extLst>
      <p:ext uri="{BB962C8B-B14F-4D97-AF65-F5344CB8AC3E}">
        <p14:creationId xmlns:p14="http://schemas.microsoft.com/office/powerpoint/2010/main" val="252214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47098" y="2007297"/>
            <a:ext cx="3724096" cy="1107996"/>
          </a:xfrm>
          <a:prstGeom prst="rect">
            <a:avLst/>
          </a:prstGeom>
          <a:noFill/>
        </p:spPr>
        <p:txBody>
          <a:bodyPr wrap="none" rtlCol="0">
            <a:spAutoFit/>
          </a:bodyPr>
          <a:lstStyle/>
          <a:p>
            <a:r>
              <a:rPr lang="en-US" altLang="zh-CN" sz="6600" b="1" dirty="0">
                <a:solidFill>
                  <a:schemeClr val="bg1"/>
                </a:solidFill>
                <a:latin typeface="Bookman Old Style" panose="02050604050505020204" pitchFamily="18" charset="0"/>
              </a:rPr>
              <a:t>Thanks!</a:t>
            </a:r>
            <a:endParaRPr lang="zh-CN" altLang="en-US" sz="6600"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56405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ACE9DA31-A18C-ECEA-063D-5812151D906F}"/>
              </a:ext>
            </a:extLst>
          </p:cNvPr>
          <p:cNvGrpSpPr/>
          <p:nvPr/>
        </p:nvGrpSpPr>
        <p:grpSpPr>
          <a:xfrm>
            <a:off x="1841535" y="1303550"/>
            <a:ext cx="843427" cy="443226"/>
            <a:chOff x="666810" y="2586037"/>
            <a:chExt cx="468000" cy="245937"/>
          </a:xfrm>
        </p:grpSpPr>
        <p:sp>
          <p:nvSpPr>
            <p:cNvPr id="6" name="Freeform 10">
              <a:extLst>
                <a:ext uri="{FF2B5EF4-FFF2-40B4-BE49-F238E27FC236}">
                  <a16:creationId xmlns:a16="http://schemas.microsoft.com/office/drawing/2014/main" id="{7520DC8F-FD42-3E80-0448-714012F5736C}"/>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7" name="文本框 6">
              <a:extLst>
                <a:ext uri="{FF2B5EF4-FFF2-40B4-BE49-F238E27FC236}">
                  <a16:creationId xmlns:a16="http://schemas.microsoft.com/office/drawing/2014/main" id="{217F0841-823D-4FCE-BD22-7512E3E0CE72}"/>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8" name="直接连接符 7">
            <a:extLst>
              <a:ext uri="{FF2B5EF4-FFF2-40B4-BE49-F238E27FC236}">
                <a16:creationId xmlns:a16="http://schemas.microsoft.com/office/drawing/2014/main" id="{1880FC94-763C-E029-861D-A5B153C3642F}"/>
              </a:ext>
            </a:extLst>
          </p:cNvPr>
          <p:cNvCxnSpPr>
            <a:stCxn id="6"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5186E20-87C5-5CFF-8234-BE81907E5AE8}"/>
              </a:ext>
            </a:extLst>
          </p:cNvPr>
          <p:cNvSpPr txBox="1"/>
          <p:nvPr/>
        </p:nvSpPr>
        <p:spPr>
          <a:xfrm>
            <a:off x="2915073" y="1274734"/>
            <a:ext cx="4387392" cy="461665"/>
          </a:xfrm>
          <a:prstGeom prst="rect">
            <a:avLst/>
          </a:prstGeom>
          <a:noFill/>
        </p:spPr>
        <p:txBody>
          <a:bodyPr wrap="square" rtlCol="0">
            <a:spAutoFit/>
          </a:bodyPr>
          <a:lstStyle/>
          <a:p>
            <a:r>
              <a:rPr lang="en-US" altLang="zh-CN" sz="2400" dirty="0">
                <a:latin typeface="Bookman Old Style" panose="02050604050505020204" pitchFamily="18" charset="0"/>
              </a:rPr>
              <a:t>Introduction</a:t>
            </a:r>
            <a:endParaRPr lang="zh-CN" altLang="en-US" sz="2400" dirty="0">
              <a:latin typeface="Bookman Old Style" panose="02050604050505020204" pitchFamily="18" charset="0"/>
            </a:endParaRPr>
          </a:p>
        </p:txBody>
      </p:sp>
      <p:grpSp>
        <p:nvGrpSpPr>
          <p:cNvPr id="10" name="组合 9">
            <a:extLst>
              <a:ext uri="{FF2B5EF4-FFF2-40B4-BE49-F238E27FC236}">
                <a16:creationId xmlns:a16="http://schemas.microsoft.com/office/drawing/2014/main" id="{3FC807D8-E035-D7F6-FBE5-CFD195C36087}"/>
              </a:ext>
            </a:extLst>
          </p:cNvPr>
          <p:cNvGrpSpPr/>
          <p:nvPr/>
        </p:nvGrpSpPr>
        <p:grpSpPr>
          <a:xfrm>
            <a:off x="1841535" y="2223523"/>
            <a:ext cx="843427" cy="443226"/>
            <a:chOff x="666810" y="2586037"/>
            <a:chExt cx="468000" cy="245937"/>
          </a:xfrm>
        </p:grpSpPr>
        <p:sp>
          <p:nvSpPr>
            <p:cNvPr id="11" name="Freeform 10">
              <a:extLst>
                <a:ext uri="{FF2B5EF4-FFF2-40B4-BE49-F238E27FC236}">
                  <a16:creationId xmlns:a16="http://schemas.microsoft.com/office/drawing/2014/main" id="{7B5F5ADC-BDB0-F3C3-DF55-A8A9AD6E5552}"/>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2" name="文本框 11">
              <a:extLst>
                <a:ext uri="{FF2B5EF4-FFF2-40B4-BE49-F238E27FC236}">
                  <a16:creationId xmlns:a16="http://schemas.microsoft.com/office/drawing/2014/main" id="{D65CA6F8-3105-CAFF-D4E0-5998FDD02905}"/>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3" name="直接连接符 12">
            <a:extLst>
              <a:ext uri="{FF2B5EF4-FFF2-40B4-BE49-F238E27FC236}">
                <a16:creationId xmlns:a16="http://schemas.microsoft.com/office/drawing/2014/main" id="{400E0565-6181-5711-78CB-C86872ADAD08}"/>
              </a:ext>
            </a:extLst>
          </p:cNvPr>
          <p:cNvCxnSpPr>
            <a:stCxn id="11"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6E215EE-1188-ACC7-3E5D-D05FBD48D91A}"/>
              </a:ext>
            </a:extLst>
          </p:cNvPr>
          <p:cNvSpPr txBox="1"/>
          <p:nvPr/>
        </p:nvSpPr>
        <p:spPr>
          <a:xfrm>
            <a:off x="2915073" y="2194707"/>
            <a:ext cx="4387392" cy="461665"/>
          </a:xfrm>
          <a:prstGeom prst="rect">
            <a:avLst/>
          </a:prstGeom>
          <a:noFill/>
        </p:spPr>
        <p:txBody>
          <a:bodyPr wrap="square" rtlCol="0">
            <a:spAutoFit/>
          </a:bodyPr>
          <a:lstStyle/>
          <a:p>
            <a:r>
              <a:rPr lang="en-US" altLang="zh-CN" sz="2400" dirty="0">
                <a:latin typeface="Bookman Old Style" panose="02050604050505020204" pitchFamily="18" charset="0"/>
              </a:rPr>
              <a:t>Orthogonal Update</a:t>
            </a:r>
            <a:endParaRPr lang="zh-CN" altLang="en-US" sz="2400" dirty="0">
              <a:latin typeface="Bookman Old Style" panose="02050604050505020204" pitchFamily="18" charset="0"/>
            </a:endParaRPr>
          </a:p>
        </p:txBody>
      </p:sp>
      <p:grpSp>
        <p:nvGrpSpPr>
          <p:cNvPr id="15" name="组合 14">
            <a:extLst>
              <a:ext uri="{FF2B5EF4-FFF2-40B4-BE49-F238E27FC236}">
                <a16:creationId xmlns:a16="http://schemas.microsoft.com/office/drawing/2014/main" id="{4ED77119-DC4F-215E-5909-0D36941A94D0}"/>
              </a:ext>
            </a:extLst>
          </p:cNvPr>
          <p:cNvGrpSpPr/>
          <p:nvPr/>
        </p:nvGrpSpPr>
        <p:grpSpPr>
          <a:xfrm>
            <a:off x="1841535" y="3143496"/>
            <a:ext cx="843427" cy="443226"/>
            <a:chOff x="666810" y="2586037"/>
            <a:chExt cx="468000" cy="245937"/>
          </a:xfrm>
        </p:grpSpPr>
        <p:sp>
          <p:nvSpPr>
            <p:cNvPr id="16" name="Freeform 10">
              <a:extLst>
                <a:ext uri="{FF2B5EF4-FFF2-40B4-BE49-F238E27FC236}">
                  <a16:creationId xmlns:a16="http://schemas.microsoft.com/office/drawing/2014/main" id="{4E55F5FD-2E7B-056C-A90A-95EE2D9F7D86}"/>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7" name="文本框 16">
              <a:extLst>
                <a:ext uri="{FF2B5EF4-FFF2-40B4-BE49-F238E27FC236}">
                  <a16:creationId xmlns:a16="http://schemas.microsoft.com/office/drawing/2014/main" id="{9A38EF2C-DD0B-60A9-C959-3D575873E6BE}"/>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8" name="直接连接符 17">
            <a:extLst>
              <a:ext uri="{FF2B5EF4-FFF2-40B4-BE49-F238E27FC236}">
                <a16:creationId xmlns:a16="http://schemas.microsoft.com/office/drawing/2014/main" id="{C886A010-B50C-427F-7384-0591E60B024D}"/>
              </a:ext>
            </a:extLst>
          </p:cNvPr>
          <p:cNvCxnSpPr>
            <a:stCxn id="16"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FE1593B-7865-3489-97E0-30D5DD55B94C}"/>
              </a:ext>
            </a:extLst>
          </p:cNvPr>
          <p:cNvSpPr txBox="1"/>
          <p:nvPr/>
        </p:nvSpPr>
        <p:spPr>
          <a:xfrm>
            <a:off x="2915073" y="3114680"/>
            <a:ext cx="4387392" cy="461665"/>
          </a:xfrm>
          <a:prstGeom prst="rect">
            <a:avLst/>
          </a:prstGeom>
          <a:noFill/>
        </p:spPr>
        <p:txBody>
          <a:bodyPr wrap="square" rtlCol="0">
            <a:spAutoFit/>
          </a:bodyPr>
          <a:lstStyle/>
          <a:p>
            <a:r>
              <a:rPr lang="en-US" altLang="zh-CN" sz="2400" kern="100" dirty="0">
                <a:latin typeface="Bookman Old Style" panose="02050604050505020204" pitchFamily="18" charset="0"/>
                <a:cs typeface="Times New Roman" panose="02020603050405020304" pitchFamily="18" charset="0"/>
              </a:rPr>
              <a:t>Experiment</a:t>
            </a:r>
            <a:endParaRPr lang="zh-CN" altLang="en-US" sz="2400" dirty="0">
              <a:latin typeface="Bookman Old Style" panose="02050604050505020204" pitchFamily="18" charset="0"/>
            </a:endParaRPr>
          </a:p>
        </p:txBody>
      </p:sp>
      <p:grpSp>
        <p:nvGrpSpPr>
          <p:cNvPr id="20" name="组合 19">
            <a:extLst>
              <a:ext uri="{FF2B5EF4-FFF2-40B4-BE49-F238E27FC236}">
                <a16:creationId xmlns:a16="http://schemas.microsoft.com/office/drawing/2014/main" id="{04D23E94-364D-71BE-E047-B644EA78B917}"/>
              </a:ext>
            </a:extLst>
          </p:cNvPr>
          <p:cNvGrpSpPr/>
          <p:nvPr/>
        </p:nvGrpSpPr>
        <p:grpSpPr>
          <a:xfrm>
            <a:off x="1841535" y="4127275"/>
            <a:ext cx="843427" cy="443226"/>
            <a:chOff x="666810" y="2586037"/>
            <a:chExt cx="468000" cy="245937"/>
          </a:xfrm>
        </p:grpSpPr>
        <p:sp>
          <p:nvSpPr>
            <p:cNvPr id="21" name="Freeform 10">
              <a:extLst>
                <a:ext uri="{FF2B5EF4-FFF2-40B4-BE49-F238E27FC236}">
                  <a16:creationId xmlns:a16="http://schemas.microsoft.com/office/drawing/2014/main" id="{B2517CC9-3AD1-9B6E-9163-AEC52A3D900D}"/>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2" name="文本框 21">
              <a:extLst>
                <a:ext uri="{FF2B5EF4-FFF2-40B4-BE49-F238E27FC236}">
                  <a16:creationId xmlns:a16="http://schemas.microsoft.com/office/drawing/2014/main" id="{EF9C646F-6DB5-C768-D759-5BC467E196E6}"/>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a:extLst>
              <a:ext uri="{FF2B5EF4-FFF2-40B4-BE49-F238E27FC236}">
                <a16:creationId xmlns:a16="http://schemas.microsoft.com/office/drawing/2014/main" id="{E63C702E-500F-495D-A227-AFB824B87CD5}"/>
              </a:ext>
            </a:extLst>
          </p:cNvPr>
          <p:cNvCxnSpPr/>
          <p:nvPr/>
        </p:nvCxnSpPr>
        <p:spPr>
          <a:xfrm>
            <a:off x="2534033" y="4534940"/>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6D86E0B8-EB62-86F0-608A-8B70912E6CBC}"/>
              </a:ext>
            </a:extLst>
          </p:cNvPr>
          <p:cNvSpPr txBox="1"/>
          <p:nvPr/>
        </p:nvSpPr>
        <p:spPr>
          <a:xfrm>
            <a:off x="2915073" y="4164222"/>
            <a:ext cx="3441700" cy="461665"/>
          </a:xfrm>
          <a:prstGeom prst="rect">
            <a:avLst/>
          </a:prstGeom>
          <a:noFill/>
        </p:spPr>
        <p:txBody>
          <a:bodyPr wrap="square" rtlCol="0">
            <a:spAutoFit/>
          </a:bodyPr>
          <a:lstStyle/>
          <a:p>
            <a:r>
              <a:rPr lang="en-US" altLang="zh-CN" sz="2400" dirty="0">
                <a:latin typeface="Bookman Old Style" panose="02050604050505020204" pitchFamily="18" charset="0"/>
              </a:rPr>
              <a:t>Conclusion</a:t>
            </a:r>
            <a:endParaRPr lang="zh-CN" altLang="en-US" sz="2400" dirty="0">
              <a:latin typeface="Bookman Old Style" panose="02050604050505020204" pitchFamily="18" charset="0"/>
            </a:endParaRPr>
          </a:p>
        </p:txBody>
      </p:sp>
    </p:spTree>
    <p:extLst>
      <p:ext uri="{BB962C8B-B14F-4D97-AF65-F5344CB8AC3E}">
        <p14:creationId xmlns:p14="http://schemas.microsoft.com/office/powerpoint/2010/main" val="261534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84811-65B2-673C-B87F-345660A8FC89}"/>
              </a:ext>
            </a:extLst>
          </p:cNvPr>
          <p:cNvSpPr>
            <a:spLocks noGrp="1"/>
          </p:cNvSpPr>
          <p:nvPr>
            <p:ph type="title"/>
          </p:nvPr>
        </p:nvSpPr>
        <p:spPr/>
        <p:txBody>
          <a:bodyPr/>
          <a:lstStyle/>
          <a:p>
            <a:r>
              <a:rPr lang="en-US" altLang="zh-CN" dirty="0">
                <a:latin typeface="Bookman Old Style" panose="02050604050505020204" pitchFamily="18" charset="0"/>
              </a:rPr>
              <a:t>Introduction</a:t>
            </a:r>
            <a:endParaRPr lang="zh-CN" altLang="en-US" dirty="0">
              <a:latin typeface="Bookman Old Style" panose="02050604050505020204" pitchFamily="18" charset="0"/>
            </a:endParaRPr>
          </a:p>
        </p:txBody>
      </p:sp>
      <p:sp>
        <p:nvSpPr>
          <p:cNvPr id="3" name="文本框 2">
            <a:extLst>
              <a:ext uri="{FF2B5EF4-FFF2-40B4-BE49-F238E27FC236}">
                <a16:creationId xmlns:a16="http://schemas.microsoft.com/office/drawing/2014/main" id="{B3BCA46B-6098-0975-67BE-952AC39C2BDD}"/>
              </a:ext>
            </a:extLst>
          </p:cNvPr>
          <p:cNvSpPr txBox="1"/>
          <p:nvPr/>
        </p:nvSpPr>
        <p:spPr>
          <a:xfrm>
            <a:off x="615950" y="2800350"/>
            <a:ext cx="7912100" cy="2246769"/>
          </a:xfrm>
          <a:prstGeom prst="rect">
            <a:avLst/>
          </a:prstGeom>
          <a:noFill/>
        </p:spPr>
        <p:txBody>
          <a:bodyPr wrap="square" rtlCol="0">
            <a:spAutoFit/>
          </a:bodyPr>
          <a:lstStyle/>
          <a:p>
            <a:r>
              <a:rPr lang="en-US" altLang="zh-CN" sz="2000" b="1" dirty="0">
                <a:latin typeface="Bookman Old Style" panose="02050604050505020204" pitchFamily="18" charset="0"/>
              </a:rPr>
              <a:t>Continual Learning(CL) </a:t>
            </a:r>
            <a:r>
              <a:rPr lang="en-US" altLang="zh-CN" sz="2000" dirty="0">
                <a:latin typeface="Bookman Old Style" panose="02050604050505020204" pitchFamily="18" charset="0"/>
              </a:rPr>
              <a:t>is a concept to learn a model for a large number of tasks sequentially without forgetting knowledge obtained from the preceding tasks, where the data in the old tasks are not available any more during training new ones. The goal of CL is achieving two main objectives: overcoming catastrophic forgetting (CF) and encourage knowledge transfer across tasks (KT). </a:t>
            </a:r>
            <a:endParaRPr lang="zh-CN" altLang="en-US" sz="2000" dirty="0">
              <a:latin typeface="Bookman Old Style" panose="02050604050505020204" pitchFamily="18" charset="0"/>
            </a:endParaRPr>
          </a:p>
        </p:txBody>
      </p:sp>
    </p:spTree>
    <p:extLst>
      <p:ext uri="{BB962C8B-B14F-4D97-AF65-F5344CB8AC3E}">
        <p14:creationId xmlns:p14="http://schemas.microsoft.com/office/powerpoint/2010/main" val="39145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F5A4F-6F8B-BCB2-A9C1-BB8226EE0399}"/>
              </a:ext>
            </a:extLst>
          </p:cNvPr>
          <p:cNvSpPr>
            <a:spLocks noGrp="1"/>
          </p:cNvSpPr>
          <p:nvPr>
            <p:ph type="title"/>
          </p:nvPr>
        </p:nvSpPr>
        <p:spPr>
          <a:xfrm>
            <a:off x="171450" y="661587"/>
            <a:ext cx="9188450" cy="574183"/>
          </a:xfrm>
        </p:spPr>
        <p:txBody>
          <a:bodyPr/>
          <a:lstStyle/>
          <a:p>
            <a:r>
              <a:rPr lang="en-US" altLang="zh-CN" dirty="0">
                <a:latin typeface="Bookman Old Style" panose="02050604050505020204" pitchFamily="18" charset="0"/>
              </a:rPr>
              <a:t>Mainstream Approach in Continual Learning</a:t>
            </a:r>
            <a:endParaRPr lang="zh-CN" altLang="en-US" dirty="0">
              <a:latin typeface="Bookman Old Style" panose="02050604050505020204" pitchFamily="18" charset="0"/>
            </a:endParaRPr>
          </a:p>
        </p:txBody>
      </p:sp>
      <p:sp>
        <p:nvSpPr>
          <p:cNvPr id="4" name="文本框 3">
            <a:extLst>
              <a:ext uri="{FF2B5EF4-FFF2-40B4-BE49-F238E27FC236}">
                <a16:creationId xmlns:a16="http://schemas.microsoft.com/office/drawing/2014/main" id="{21B05569-A33D-BF46-F184-0AFA3688DE15}"/>
              </a:ext>
            </a:extLst>
          </p:cNvPr>
          <p:cNvSpPr txBox="1"/>
          <p:nvPr/>
        </p:nvSpPr>
        <p:spPr>
          <a:xfrm>
            <a:off x="819150" y="2082800"/>
            <a:ext cx="5930900" cy="3539430"/>
          </a:xfrm>
          <a:prstGeom prst="rect">
            <a:avLst/>
          </a:prstGeom>
          <a:noFill/>
        </p:spPr>
        <p:txBody>
          <a:bodyPr wrap="square" rtlCol="0">
            <a:spAutoFit/>
          </a:bodyPr>
          <a:lstStyle/>
          <a:p>
            <a:r>
              <a:rPr lang="en-US" altLang="zh-CN" sz="3200" dirty="0">
                <a:latin typeface="Bookman Old Style" panose="02050604050505020204" pitchFamily="18" charset="0"/>
              </a:rPr>
              <a:t>1</a:t>
            </a:r>
            <a:r>
              <a:rPr lang="zh-CN" altLang="en-US" sz="3200" dirty="0">
                <a:latin typeface="Bookman Old Style" panose="02050604050505020204" pitchFamily="18" charset="0"/>
              </a:rPr>
              <a:t>、</a:t>
            </a:r>
            <a:r>
              <a:rPr lang="en-US" altLang="zh-CN" sz="3200" dirty="0">
                <a:latin typeface="Bookman Old Style" panose="02050604050505020204" pitchFamily="18" charset="0"/>
              </a:rPr>
              <a:t>Regularization</a:t>
            </a:r>
          </a:p>
          <a:p>
            <a:endParaRPr lang="en-US" altLang="zh-CN" sz="3200" dirty="0">
              <a:latin typeface="Bookman Old Style" panose="02050604050505020204" pitchFamily="18" charset="0"/>
            </a:endParaRPr>
          </a:p>
          <a:p>
            <a:endParaRPr lang="en-US" altLang="zh-CN" sz="3200" dirty="0">
              <a:latin typeface="Bookman Old Style" panose="02050604050505020204" pitchFamily="18" charset="0"/>
            </a:endParaRPr>
          </a:p>
          <a:p>
            <a:r>
              <a:rPr lang="en-US" altLang="zh-CN" sz="3200" dirty="0">
                <a:latin typeface="Bookman Old Style" panose="02050604050505020204" pitchFamily="18" charset="0"/>
              </a:rPr>
              <a:t>2</a:t>
            </a:r>
            <a:r>
              <a:rPr lang="zh-CN" altLang="en-US" sz="3200" dirty="0">
                <a:latin typeface="Bookman Old Style" panose="02050604050505020204" pitchFamily="18" charset="0"/>
              </a:rPr>
              <a:t>、</a:t>
            </a:r>
            <a:r>
              <a:rPr lang="en-US" altLang="zh-CN" sz="3200" dirty="0" err="1">
                <a:latin typeface="Bookman Old Style" panose="02050604050505020204" pitchFamily="18" charset="0"/>
              </a:rPr>
              <a:t>Ensembling</a:t>
            </a:r>
            <a:endParaRPr lang="en-US" altLang="zh-CN" sz="3200" dirty="0">
              <a:latin typeface="Bookman Old Style" panose="02050604050505020204" pitchFamily="18" charset="0"/>
            </a:endParaRPr>
          </a:p>
          <a:p>
            <a:endParaRPr lang="en-US" altLang="zh-CN" sz="3200" dirty="0">
              <a:latin typeface="Bookman Old Style" panose="02050604050505020204" pitchFamily="18" charset="0"/>
            </a:endParaRPr>
          </a:p>
          <a:p>
            <a:endParaRPr lang="en-US" altLang="zh-CN" sz="3200" dirty="0">
              <a:latin typeface="Bookman Old Style" panose="02050604050505020204" pitchFamily="18" charset="0"/>
            </a:endParaRPr>
          </a:p>
          <a:p>
            <a:r>
              <a:rPr lang="en-US" altLang="zh-CN" sz="3200" dirty="0">
                <a:latin typeface="Bookman Old Style" panose="02050604050505020204" pitchFamily="18" charset="0"/>
              </a:rPr>
              <a:t>3</a:t>
            </a:r>
            <a:r>
              <a:rPr lang="zh-CN" altLang="en-US" sz="3200" dirty="0">
                <a:latin typeface="Bookman Old Style" panose="02050604050505020204" pitchFamily="18" charset="0"/>
              </a:rPr>
              <a:t>、</a:t>
            </a:r>
            <a:r>
              <a:rPr lang="en-US" altLang="zh-CN" sz="3200" dirty="0">
                <a:latin typeface="Bookman Old Style" panose="02050604050505020204" pitchFamily="18" charset="0"/>
              </a:rPr>
              <a:t>Replay</a:t>
            </a:r>
            <a:endParaRPr lang="zh-CN" altLang="en-US" sz="3200" dirty="0">
              <a:latin typeface="Bookman Old Style" panose="02050604050505020204" pitchFamily="18" charset="0"/>
            </a:endParaRPr>
          </a:p>
        </p:txBody>
      </p:sp>
    </p:spTree>
    <p:extLst>
      <p:ext uri="{BB962C8B-B14F-4D97-AF65-F5344CB8AC3E}">
        <p14:creationId xmlns:p14="http://schemas.microsoft.com/office/powerpoint/2010/main" val="406201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66C61-7C40-B2F3-F36E-E94E1F9A8A27}"/>
              </a:ext>
            </a:extLst>
          </p:cNvPr>
          <p:cNvSpPr>
            <a:spLocks noGrp="1"/>
          </p:cNvSpPr>
          <p:nvPr>
            <p:ph type="title"/>
          </p:nvPr>
        </p:nvSpPr>
        <p:spPr>
          <a:xfrm>
            <a:off x="0" y="670802"/>
            <a:ext cx="8372163" cy="574183"/>
          </a:xfrm>
        </p:spPr>
        <p:txBody>
          <a:bodyPr/>
          <a:lstStyle/>
          <a:p>
            <a:r>
              <a:rPr lang="en-US" altLang="zh-CN" dirty="0">
                <a:latin typeface="Bookman Old Style" panose="02050604050505020204" pitchFamily="18" charset="0"/>
              </a:rPr>
              <a:t>Different Type of Continual Learning</a:t>
            </a:r>
            <a:endParaRPr lang="zh-CN" altLang="en-US" dirty="0">
              <a:latin typeface="Bookman Old Style" panose="02050604050505020204" pitchFamily="18" charset="0"/>
            </a:endParaRPr>
          </a:p>
        </p:txBody>
      </p:sp>
      <p:sp>
        <p:nvSpPr>
          <p:cNvPr id="3" name="文本框 2">
            <a:extLst>
              <a:ext uri="{FF2B5EF4-FFF2-40B4-BE49-F238E27FC236}">
                <a16:creationId xmlns:a16="http://schemas.microsoft.com/office/drawing/2014/main" id="{B813A762-EBFC-C165-355B-EEC17F8CF9F0}"/>
              </a:ext>
            </a:extLst>
          </p:cNvPr>
          <p:cNvSpPr txBox="1"/>
          <p:nvPr/>
        </p:nvSpPr>
        <p:spPr>
          <a:xfrm>
            <a:off x="736600" y="2012950"/>
            <a:ext cx="5994400" cy="3539430"/>
          </a:xfrm>
          <a:prstGeom prst="rect">
            <a:avLst/>
          </a:prstGeom>
          <a:noFill/>
        </p:spPr>
        <p:txBody>
          <a:bodyPr wrap="square" rtlCol="0">
            <a:spAutoFit/>
          </a:bodyPr>
          <a:lstStyle/>
          <a:p>
            <a:r>
              <a:rPr lang="en-US" altLang="zh-CN" sz="3200" dirty="0">
                <a:latin typeface="Bookman Old Style" panose="02050604050505020204" pitchFamily="18" charset="0"/>
              </a:rPr>
              <a:t>1</a:t>
            </a:r>
            <a:r>
              <a:rPr lang="zh-CN" altLang="en-US" sz="3200" dirty="0">
                <a:latin typeface="Bookman Old Style" panose="02050604050505020204" pitchFamily="18" charset="0"/>
              </a:rPr>
              <a:t>、</a:t>
            </a:r>
            <a:r>
              <a:rPr lang="en-US" altLang="zh-CN" sz="3200" dirty="0">
                <a:latin typeface="Bookman Old Style" panose="02050604050505020204" pitchFamily="18" charset="0"/>
              </a:rPr>
              <a:t>input formatting</a:t>
            </a:r>
          </a:p>
          <a:p>
            <a:endParaRPr lang="en-US" altLang="zh-CN" sz="3200" dirty="0">
              <a:latin typeface="Bookman Old Style" panose="02050604050505020204" pitchFamily="18" charset="0"/>
            </a:endParaRPr>
          </a:p>
          <a:p>
            <a:endParaRPr lang="en-US" altLang="zh-CN" sz="3200" dirty="0">
              <a:latin typeface="Bookman Old Style" panose="02050604050505020204" pitchFamily="18" charset="0"/>
            </a:endParaRPr>
          </a:p>
          <a:p>
            <a:r>
              <a:rPr lang="en-US" altLang="zh-CN" sz="3200" dirty="0">
                <a:latin typeface="Bookman Old Style" panose="02050604050505020204" pitchFamily="18" charset="0"/>
              </a:rPr>
              <a:t>2</a:t>
            </a:r>
            <a:r>
              <a:rPr lang="zh-CN" altLang="en-US" sz="3200" dirty="0">
                <a:latin typeface="Bookman Old Style" panose="02050604050505020204" pitchFamily="18" charset="0"/>
              </a:rPr>
              <a:t>、</a:t>
            </a:r>
            <a:r>
              <a:rPr lang="en-US" altLang="zh-CN" sz="3200" dirty="0">
                <a:latin typeface="Bookman Old Style" panose="02050604050505020204" pitchFamily="18" charset="0"/>
              </a:rPr>
              <a:t>similar tasks</a:t>
            </a:r>
          </a:p>
          <a:p>
            <a:endParaRPr lang="en-US" altLang="zh-CN" sz="3200" dirty="0">
              <a:latin typeface="Bookman Old Style" panose="02050604050505020204" pitchFamily="18" charset="0"/>
            </a:endParaRPr>
          </a:p>
          <a:p>
            <a:endParaRPr lang="en-US" altLang="zh-CN" sz="3200" dirty="0">
              <a:latin typeface="Bookman Old Style" panose="02050604050505020204" pitchFamily="18" charset="0"/>
            </a:endParaRPr>
          </a:p>
          <a:p>
            <a:r>
              <a:rPr lang="en-US" altLang="zh-CN" sz="3200" dirty="0">
                <a:latin typeface="Bookman Old Style" panose="02050604050505020204" pitchFamily="18" charset="0"/>
              </a:rPr>
              <a:t>3</a:t>
            </a:r>
            <a:r>
              <a:rPr lang="zh-CN" altLang="en-US" sz="3200" dirty="0">
                <a:latin typeface="Bookman Old Style" panose="02050604050505020204" pitchFamily="18" charset="0"/>
              </a:rPr>
              <a:t>、</a:t>
            </a:r>
            <a:r>
              <a:rPr lang="en-US" altLang="zh-CN" sz="3200" dirty="0">
                <a:latin typeface="Bookman Old Style" panose="02050604050505020204" pitchFamily="18" charset="0"/>
              </a:rPr>
              <a:t>dissimilar tasks</a:t>
            </a:r>
            <a:endParaRPr lang="zh-CN" altLang="en-US" sz="3200" dirty="0">
              <a:latin typeface="Bookman Old Style" panose="02050604050505020204" pitchFamily="18" charset="0"/>
            </a:endParaRPr>
          </a:p>
        </p:txBody>
      </p:sp>
    </p:spTree>
    <p:extLst>
      <p:ext uri="{BB962C8B-B14F-4D97-AF65-F5344CB8AC3E}">
        <p14:creationId xmlns:p14="http://schemas.microsoft.com/office/powerpoint/2010/main" val="193442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D4415-B945-43C7-C4C5-F257E3684B2E}"/>
              </a:ext>
            </a:extLst>
          </p:cNvPr>
          <p:cNvSpPr>
            <a:spLocks noGrp="1"/>
          </p:cNvSpPr>
          <p:nvPr>
            <p:ph type="title"/>
          </p:nvPr>
        </p:nvSpPr>
        <p:spPr/>
        <p:txBody>
          <a:bodyPr/>
          <a:lstStyle/>
          <a:p>
            <a:r>
              <a:rPr lang="en-US" altLang="zh-CN" dirty="0">
                <a:latin typeface="Bookman Old Style" panose="02050604050505020204" pitchFamily="18" charset="0"/>
              </a:rPr>
              <a:t>Orthogonal Update </a:t>
            </a:r>
            <a:endParaRPr lang="zh-CN" altLang="en-US" dirty="0">
              <a:latin typeface="Bookman Old Style" panose="02050604050505020204" pitchFamily="18" charset="0"/>
            </a:endParaRPr>
          </a:p>
        </p:txBody>
      </p:sp>
      <p:pic>
        <p:nvPicPr>
          <p:cNvPr id="4" name="图片 3">
            <a:extLst>
              <a:ext uri="{FF2B5EF4-FFF2-40B4-BE49-F238E27FC236}">
                <a16:creationId xmlns:a16="http://schemas.microsoft.com/office/drawing/2014/main" id="{8D70DC71-E980-2F14-B5CC-9175D0CFD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48" y="1612807"/>
            <a:ext cx="8833304" cy="1816193"/>
          </a:xfrm>
          <a:prstGeom prst="rect">
            <a:avLst/>
          </a:prstGeom>
        </p:spPr>
      </p:pic>
      <p:pic>
        <p:nvPicPr>
          <p:cNvPr id="6" name="图片 5">
            <a:extLst>
              <a:ext uri="{FF2B5EF4-FFF2-40B4-BE49-F238E27FC236}">
                <a16:creationId xmlns:a16="http://schemas.microsoft.com/office/drawing/2014/main" id="{922E5802-C8B5-9FFA-F2E3-D8579BB36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85" y="3594019"/>
            <a:ext cx="9049215" cy="3124361"/>
          </a:xfrm>
          <a:prstGeom prst="rect">
            <a:avLst/>
          </a:prstGeom>
        </p:spPr>
      </p:pic>
    </p:spTree>
    <p:extLst>
      <p:ext uri="{BB962C8B-B14F-4D97-AF65-F5344CB8AC3E}">
        <p14:creationId xmlns:p14="http://schemas.microsoft.com/office/powerpoint/2010/main" val="33278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34AFD-8CB3-AB7B-828C-BB450CD40BC8}"/>
              </a:ext>
            </a:extLst>
          </p:cNvPr>
          <p:cNvSpPr>
            <a:spLocks noGrp="1"/>
          </p:cNvSpPr>
          <p:nvPr>
            <p:ph type="title"/>
          </p:nvPr>
        </p:nvSpPr>
        <p:spPr/>
        <p:txBody>
          <a:bodyPr/>
          <a:lstStyle/>
          <a:p>
            <a:r>
              <a:rPr lang="en-US" altLang="zh-CN" dirty="0">
                <a:latin typeface="Bookman Old Style" panose="02050604050505020204" pitchFamily="18" charset="0"/>
              </a:rPr>
              <a:t>Experiment</a:t>
            </a:r>
            <a:endParaRPr lang="zh-CN" altLang="en-US" dirty="0">
              <a:latin typeface="Bookman Old Style" panose="02050604050505020204" pitchFamily="18" charset="0"/>
            </a:endParaRPr>
          </a:p>
        </p:txBody>
      </p:sp>
      <p:sp>
        <p:nvSpPr>
          <p:cNvPr id="3" name="文本框 2">
            <a:extLst>
              <a:ext uri="{FF2B5EF4-FFF2-40B4-BE49-F238E27FC236}">
                <a16:creationId xmlns:a16="http://schemas.microsoft.com/office/drawing/2014/main" id="{F3C0290D-2AC9-2E73-C34D-315B3829717A}"/>
              </a:ext>
            </a:extLst>
          </p:cNvPr>
          <p:cNvSpPr txBox="1"/>
          <p:nvPr/>
        </p:nvSpPr>
        <p:spPr>
          <a:xfrm>
            <a:off x="494026" y="1987550"/>
            <a:ext cx="7373624" cy="523220"/>
          </a:xfrm>
          <a:prstGeom prst="rect">
            <a:avLst/>
          </a:prstGeom>
          <a:noFill/>
        </p:spPr>
        <p:txBody>
          <a:bodyPr wrap="square" rtlCol="0">
            <a:spAutoFit/>
          </a:bodyPr>
          <a:lstStyle/>
          <a:p>
            <a:r>
              <a:rPr lang="en-US" altLang="zh-CN" sz="2800" dirty="0">
                <a:latin typeface="Bookman Old Style" panose="02050604050505020204" pitchFamily="18" charset="0"/>
              </a:rPr>
              <a:t>Dataset : MINST</a:t>
            </a:r>
            <a:endParaRPr lang="zh-CN" altLang="en-US" sz="2800" dirty="0">
              <a:latin typeface="Bookman Old Style" panose="02050604050505020204" pitchFamily="18" charset="0"/>
            </a:endParaRPr>
          </a:p>
        </p:txBody>
      </p:sp>
      <p:sp>
        <p:nvSpPr>
          <p:cNvPr id="4" name="文本框 3">
            <a:extLst>
              <a:ext uri="{FF2B5EF4-FFF2-40B4-BE49-F238E27FC236}">
                <a16:creationId xmlns:a16="http://schemas.microsoft.com/office/drawing/2014/main" id="{2D32C90A-7D6B-0A44-A873-CBE70CC3CA6F}"/>
              </a:ext>
            </a:extLst>
          </p:cNvPr>
          <p:cNvSpPr txBox="1"/>
          <p:nvPr/>
        </p:nvSpPr>
        <p:spPr>
          <a:xfrm>
            <a:off x="494026" y="3028950"/>
            <a:ext cx="5467350" cy="523220"/>
          </a:xfrm>
          <a:prstGeom prst="rect">
            <a:avLst/>
          </a:prstGeom>
          <a:noFill/>
        </p:spPr>
        <p:txBody>
          <a:bodyPr wrap="square" rtlCol="0">
            <a:spAutoFit/>
          </a:bodyPr>
          <a:lstStyle/>
          <a:p>
            <a:r>
              <a:rPr lang="en-US" altLang="zh-CN" sz="2400" dirty="0">
                <a:latin typeface="Bookman Old Style" panose="02050604050505020204" pitchFamily="18" charset="0"/>
              </a:rPr>
              <a:t>Model :  [</a:t>
            </a:r>
            <a:r>
              <a:rPr lang="en-US" altLang="zh-CN" sz="2800" dirty="0">
                <a:latin typeface="Bookman Old Style" panose="02050604050505020204" pitchFamily="18" charset="0"/>
              </a:rPr>
              <a:t>784-800-10</a:t>
            </a:r>
            <a:r>
              <a:rPr lang="en-US" altLang="zh-CN" sz="2400" dirty="0">
                <a:latin typeface="Bookman Old Style" panose="02050604050505020204" pitchFamily="18" charset="0"/>
              </a:rPr>
              <a:t>] neurons</a:t>
            </a:r>
            <a:endParaRPr lang="zh-CN" altLang="en-US" sz="2400" dirty="0">
              <a:latin typeface="Bookman Old Style" panose="02050604050505020204" pitchFamily="18" charset="0"/>
            </a:endParaRPr>
          </a:p>
        </p:txBody>
      </p:sp>
      <p:sp>
        <p:nvSpPr>
          <p:cNvPr id="5" name="文本框 4">
            <a:extLst>
              <a:ext uri="{FF2B5EF4-FFF2-40B4-BE49-F238E27FC236}">
                <a16:creationId xmlns:a16="http://schemas.microsoft.com/office/drawing/2014/main" id="{D28F73A4-3194-36B9-A02E-61EEF88A3D84}"/>
              </a:ext>
            </a:extLst>
          </p:cNvPr>
          <p:cNvSpPr txBox="1"/>
          <p:nvPr/>
        </p:nvSpPr>
        <p:spPr>
          <a:xfrm>
            <a:off x="494026" y="4146550"/>
            <a:ext cx="5670550" cy="523220"/>
          </a:xfrm>
          <a:prstGeom prst="rect">
            <a:avLst/>
          </a:prstGeom>
          <a:noFill/>
        </p:spPr>
        <p:txBody>
          <a:bodyPr wrap="square" rtlCol="0">
            <a:spAutoFit/>
          </a:bodyPr>
          <a:lstStyle/>
          <a:p>
            <a:r>
              <a:rPr lang="en-US" altLang="zh-CN" sz="2800" dirty="0">
                <a:latin typeface="Bookman Old Style" panose="02050604050505020204" pitchFamily="18" charset="0"/>
              </a:rPr>
              <a:t>Hyper-parameter : </a:t>
            </a:r>
            <a:r>
              <a:rPr lang="en-US" altLang="zh-CN" sz="2800" dirty="0" err="1">
                <a:latin typeface="Bookman Old Style" panose="02050604050505020204" pitchFamily="18" charset="0"/>
              </a:rPr>
              <a:t>batch_num</a:t>
            </a:r>
            <a:endParaRPr lang="zh-CN" altLang="en-US" sz="2800" dirty="0">
              <a:latin typeface="Bookman Old Style" panose="02050604050505020204" pitchFamily="18" charset="0"/>
            </a:endParaRPr>
          </a:p>
        </p:txBody>
      </p:sp>
    </p:spTree>
    <p:extLst>
      <p:ext uri="{BB962C8B-B14F-4D97-AF65-F5344CB8AC3E}">
        <p14:creationId xmlns:p14="http://schemas.microsoft.com/office/powerpoint/2010/main" val="56598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9B12B-9A95-F322-FCB7-DDB232CC644D}"/>
              </a:ext>
            </a:extLst>
          </p:cNvPr>
          <p:cNvSpPr>
            <a:spLocks noGrp="1"/>
          </p:cNvSpPr>
          <p:nvPr>
            <p:ph type="title"/>
          </p:nvPr>
        </p:nvSpPr>
        <p:spPr>
          <a:xfrm>
            <a:off x="0" y="785102"/>
            <a:ext cx="8372163" cy="574183"/>
          </a:xfrm>
        </p:spPr>
        <p:txBody>
          <a:bodyPr/>
          <a:lstStyle/>
          <a:p>
            <a:r>
              <a:rPr lang="en-US" altLang="zh-CN" dirty="0">
                <a:latin typeface="Bookman Old Style" panose="02050604050505020204" pitchFamily="18" charset="0"/>
              </a:rPr>
              <a:t>Result of the Experiment</a:t>
            </a:r>
            <a:endParaRPr lang="zh-CN" altLang="en-US" dirty="0">
              <a:latin typeface="Bookman Old Style" panose="02050604050505020204" pitchFamily="18" charset="0"/>
            </a:endParaRPr>
          </a:p>
        </p:txBody>
      </p:sp>
      <p:pic>
        <p:nvPicPr>
          <p:cNvPr id="4" name="图片 3">
            <a:extLst>
              <a:ext uri="{FF2B5EF4-FFF2-40B4-BE49-F238E27FC236}">
                <a16:creationId xmlns:a16="http://schemas.microsoft.com/office/drawing/2014/main" id="{042223FE-C6CA-F0EA-9A93-2641AC61E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19" y="2622550"/>
            <a:ext cx="7244761" cy="1997114"/>
          </a:xfrm>
          <a:prstGeom prst="rect">
            <a:avLst/>
          </a:prstGeom>
        </p:spPr>
      </p:pic>
    </p:spTree>
    <p:extLst>
      <p:ext uri="{BB962C8B-B14F-4D97-AF65-F5344CB8AC3E}">
        <p14:creationId xmlns:p14="http://schemas.microsoft.com/office/powerpoint/2010/main" val="400189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93248-5D5D-7542-A5D0-4148042B7DC9}"/>
              </a:ext>
            </a:extLst>
          </p:cNvPr>
          <p:cNvSpPr>
            <a:spLocks noGrp="1"/>
          </p:cNvSpPr>
          <p:nvPr>
            <p:ph type="title"/>
          </p:nvPr>
        </p:nvSpPr>
        <p:spPr/>
        <p:txBody>
          <a:bodyPr/>
          <a:lstStyle/>
          <a:p>
            <a:r>
              <a:rPr lang="en-US" altLang="zh-CN" dirty="0">
                <a:latin typeface="Bookman Old Style" panose="02050604050505020204" pitchFamily="18" charset="0"/>
              </a:rPr>
              <a:t>Result of the Experiment</a:t>
            </a:r>
            <a:endParaRPr lang="zh-CN" altLang="en-US" dirty="0">
              <a:latin typeface="Bookman Old Style" panose="02050604050505020204" pitchFamily="18" charset="0"/>
            </a:endParaRPr>
          </a:p>
        </p:txBody>
      </p:sp>
      <p:pic>
        <p:nvPicPr>
          <p:cNvPr id="4" name="图片 3">
            <a:extLst>
              <a:ext uri="{FF2B5EF4-FFF2-40B4-BE49-F238E27FC236}">
                <a16:creationId xmlns:a16="http://schemas.microsoft.com/office/drawing/2014/main" id="{BA363A57-DFBC-E62C-CF78-DD194BB6A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62" y="1676399"/>
            <a:ext cx="3746188" cy="2503829"/>
          </a:xfrm>
          <a:prstGeom prst="rect">
            <a:avLst/>
          </a:prstGeom>
        </p:spPr>
      </p:pic>
      <p:pic>
        <p:nvPicPr>
          <p:cNvPr id="6" name="图片 5">
            <a:extLst>
              <a:ext uri="{FF2B5EF4-FFF2-40B4-BE49-F238E27FC236}">
                <a16:creationId xmlns:a16="http://schemas.microsoft.com/office/drawing/2014/main" id="{5A0EA330-AF10-4D60-D555-91676AAA1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152" y="1626669"/>
            <a:ext cx="3835384" cy="2603292"/>
          </a:xfrm>
          <a:prstGeom prst="rect">
            <a:avLst/>
          </a:prstGeom>
        </p:spPr>
      </p:pic>
      <p:pic>
        <p:nvPicPr>
          <p:cNvPr id="8" name="图片 7">
            <a:extLst>
              <a:ext uri="{FF2B5EF4-FFF2-40B4-BE49-F238E27FC236}">
                <a16:creationId xmlns:a16="http://schemas.microsoft.com/office/drawing/2014/main" id="{7A939D4C-12ED-6DCB-58C0-8C99F7172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913" y="4235437"/>
            <a:ext cx="3746188" cy="2552454"/>
          </a:xfrm>
          <a:prstGeom prst="rect">
            <a:avLst/>
          </a:prstGeom>
        </p:spPr>
      </p:pic>
    </p:spTree>
    <p:extLst>
      <p:ext uri="{BB962C8B-B14F-4D97-AF65-F5344CB8AC3E}">
        <p14:creationId xmlns:p14="http://schemas.microsoft.com/office/powerpoint/2010/main" val="2838056343"/>
      </p:ext>
    </p:extLst>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普通版-实用版-等线版" id="{AB62F637-87B2-0242-B9A1-6011ADDA6F6B}" vid="{E6866D09-8992-924B-BFD5-26654EC5F7D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3175</TotalTime>
  <Words>361</Words>
  <Application>Microsoft Office PowerPoint</Application>
  <PresentationFormat>全屏显示(4:3)</PresentationFormat>
  <Paragraphs>43</Paragraphs>
  <Slides>11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等线 Light</vt:lpstr>
      <vt:lpstr>微软雅黑</vt:lpstr>
      <vt:lpstr>Arial</vt:lpstr>
      <vt:lpstr>Arial Black</vt:lpstr>
      <vt:lpstr>Bookman Old Style</vt:lpstr>
      <vt:lpstr>Calibri</vt:lpstr>
      <vt:lpstr>2016-VI主题</vt:lpstr>
      <vt:lpstr>Overcoming catastrophic forgetting with Orthogonal Update in Continual Learning</vt:lpstr>
      <vt:lpstr>PowerPoint 演示文稿</vt:lpstr>
      <vt:lpstr>Introduction</vt:lpstr>
      <vt:lpstr>Mainstream Approach in Continual Learning</vt:lpstr>
      <vt:lpstr>Different Type of Continual Learning</vt:lpstr>
      <vt:lpstr>Orthogonal Update </vt:lpstr>
      <vt:lpstr>Experiment</vt:lpstr>
      <vt:lpstr>Result of the Experiment</vt:lpstr>
      <vt:lpstr>Result of the Experiment</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第六组阅读报告</dc:title>
  <dc:creator>voy</dc:creator>
  <cp:lastModifiedBy>章 涵</cp:lastModifiedBy>
  <cp:revision>9</cp:revision>
  <dcterms:created xsi:type="dcterms:W3CDTF">2022-03-30T13:49:18Z</dcterms:created>
  <dcterms:modified xsi:type="dcterms:W3CDTF">2022-05-15T07:29:01Z</dcterms:modified>
</cp:coreProperties>
</file>