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0"/>
  </p:notesMasterIdLst>
  <p:sldIdLst>
    <p:sldId id="270" r:id="rId2"/>
    <p:sldId id="386" r:id="rId3"/>
    <p:sldId id="387" r:id="rId4"/>
    <p:sldId id="429" r:id="rId5"/>
    <p:sldId id="430" r:id="rId6"/>
    <p:sldId id="389" r:id="rId7"/>
    <p:sldId id="431" r:id="rId8"/>
    <p:sldId id="390" r:id="rId9"/>
    <p:sldId id="391" r:id="rId10"/>
    <p:sldId id="436" r:id="rId11"/>
    <p:sldId id="405" r:id="rId12"/>
    <p:sldId id="406" r:id="rId13"/>
    <p:sldId id="407" r:id="rId14"/>
    <p:sldId id="408" r:id="rId15"/>
    <p:sldId id="432" r:id="rId16"/>
    <p:sldId id="424" r:id="rId17"/>
    <p:sldId id="435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37" r:id="rId27"/>
    <p:sldId id="438" r:id="rId28"/>
    <p:sldId id="440" r:id="rId29"/>
    <p:sldId id="441" r:id="rId30"/>
    <p:sldId id="442" r:id="rId31"/>
    <p:sldId id="421" r:id="rId32"/>
    <p:sldId id="300" r:id="rId33"/>
    <p:sldId id="287" r:id="rId34"/>
    <p:sldId id="385" r:id="rId35"/>
    <p:sldId id="433" r:id="rId36"/>
    <p:sldId id="373" r:id="rId37"/>
    <p:sldId id="374" r:id="rId38"/>
    <p:sldId id="376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80" r:id="rId55"/>
    <p:sldId id="364" r:id="rId56"/>
    <p:sldId id="399" r:id="rId57"/>
    <p:sldId id="400" r:id="rId58"/>
    <p:sldId id="347" r:id="rId5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1254" autoAdjust="0"/>
  </p:normalViewPr>
  <p:slideViewPr>
    <p:cSldViewPr>
      <p:cViewPr varScale="1">
        <p:scale>
          <a:sx n="81" d="100"/>
          <a:sy n="81" d="100"/>
        </p:scale>
        <p:origin x="93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8" d="100"/>
        <a:sy n="78" d="100"/>
      </p:scale>
      <p:origin x="0" y="-4550"/>
    </p:cViewPr>
  </p:sorterViewPr>
  <p:notesViewPr>
    <p:cSldViewPr>
      <p:cViewPr varScale="1">
        <p:scale>
          <a:sx n="74" d="100"/>
          <a:sy n="74" d="100"/>
        </p:scale>
        <p:origin x="-257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88FF0265-5992-4650-8947-D3AB5EC5864C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7AAACF11-1F2F-4AB0-97BD-C8E0878EF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CF11-1F2F-4AB0-97BD-C8E0878EF0D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CF11-1F2F-4AB0-97BD-C8E0878EF0D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CF11-1F2F-4AB0-97BD-C8E0878EF0D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CF11-1F2F-4AB0-97BD-C8E0878EF0D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1-53D9-4D8D-9950-2BE81A66DE47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8887-33F3-43F0-A461-9F6E46C89DB2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B8CD-CFF2-4C24-A3E2-63F1D26AE4DF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E09B-B5A5-4B54-8FBA-F0A3E89E8D7E}" type="datetime1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E9F-A64F-4FE8-805B-E486D7A4CCAD}" type="datetime1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6366-D1ED-46C5-95ED-4B24A7229072}" type="datetime1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1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F808-E6FB-4B8D-8338-53AD9BE843A2}" type="datetime1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400" b="1"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9173-5209-407D-9E05-7E8E2EC99499}" type="datetime1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71BF-54B7-49A0-8794-487405BB7722}" type="datetime1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751B-312A-42FF-B673-99CF0B750F24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2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1.png"/><Relationship Id="rId3" Type="http://schemas.openxmlformats.org/officeDocument/2006/relationships/image" Target="../media/image53.png"/><Relationship Id="rId7" Type="http://schemas.openxmlformats.org/officeDocument/2006/relationships/image" Target="../media/image66.png"/><Relationship Id="rId12" Type="http://schemas.openxmlformats.org/officeDocument/2006/relationships/image" Target="../media/image7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79.png"/><Relationship Id="rId4" Type="http://schemas.openxmlformats.org/officeDocument/2006/relationships/image" Target="../media/image53.png"/><Relationship Id="rId9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6.pn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12" Type="http://schemas.openxmlformats.org/officeDocument/2006/relationships/image" Target="../media/image2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31.png"/><Relationship Id="rId10" Type="http://schemas.openxmlformats.org/officeDocument/2006/relationships/image" Target="../media/image94.png"/><Relationship Id="rId4" Type="http://schemas.openxmlformats.org/officeDocument/2006/relationships/image" Target="../media/image33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99.png"/><Relationship Id="rId9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98.png"/><Relationship Id="rId7" Type="http://schemas.openxmlformats.org/officeDocument/2006/relationships/image" Target="../media/image1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99.png"/><Relationship Id="rId9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2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6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jpeg"/><Relationship Id="rId2" Type="http://schemas.openxmlformats.org/officeDocument/2006/relationships/hyperlink" Target="gamma1.mo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</a:t>
            </a:r>
            <a:r>
              <a:rPr lang="en-US" b="1" cap="none" dirty="0" err="1" smtClean="0"/>
              <a:t>x</a:t>
            </a:r>
            <a:r>
              <a:rPr lang="en-US" b="1" dirty="0" err="1" smtClean="0"/>
              <a:t>t</a:t>
            </a:r>
            <a:r>
              <a:rPr lang="en-US" b="1" dirty="0" smtClean="0"/>
              <a:t>: Design by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b="1" dirty="0" smtClean="0"/>
              <a:t>Transformation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incremental designs of dataflow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58396"/>
            <a:ext cx="2781300" cy="1781175"/>
          </a:xfrm>
          <a:prstGeom prst="rect">
            <a:avLst/>
          </a:prstGeom>
        </p:spPr>
      </p:pic>
      <p:sp>
        <p:nvSpPr>
          <p:cNvPr id="3" name="Right Arrow 2">
            <a:hlinkClick r:id="rId4" action="ppaction://hlinksldjump"/>
          </p:cNvPr>
          <p:cNvSpPr/>
          <p:nvPr/>
        </p:nvSpPr>
        <p:spPr>
          <a:xfrm>
            <a:off x="2133600" y="1524000"/>
            <a:ext cx="21336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Tutorial on Domain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my first tutorial in 1994 on Software Product Lines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Domain analysis is a parlor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DxT1-</a:t>
            </a:r>
            <a:fld id="{C3B5EA97-E200-41F3-849C-71A60439907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02" y="2133600"/>
            <a:ext cx="5782596" cy="3408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86254"/>
            <a:ext cx="1606845" cy="1476375"/>
          </a:xfrm>
          <a:prstGeom prst="rect">
            <a:avLst/>
          </a:prstGeom>
        </p:spPr>
      </p:pic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4419600" y="5791200"/>
            <a:ext cx="2286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3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Think about Program Derivation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/>
                  <a:t>Typical programming languages and their grammars are 1D; 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smtClean="0"/>
                  <a:t>sentences </a:t>
                </a:r>
                <a:r>
                  <a:rPr lang="en-US" sz="2000" dirty="0"/>
                  <a:t>are 1D strings</a:t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Think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-dimensions,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 program is a graph of computations – think of dataflow graphs where nodes are computations and edges indicate the flow of data</a:t>
                </a:r>
              </a:p>
              <a:p>
                <a:endParaRPr lang="en-US" sz="2000" dirty="0"/>
              </a:p>
              <a:p>
                <a:r>
                  <a:rPr lang="en-US" dirty="0" smtClean="0"/>
                  <a:t>Exists a</a:t>
                </a:r>
                <a:r>
                  <a:rPr lang="en-US" sz="2000" dirty="0" smtClean="0"/>
                  <a:t> fundamental theoretical and practical distinction </a:t>
                </a:r>
                <a:r>
                  <a:rPr lang="en-US" sz="2000" dirty="0"/>
                  <a:t>1D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D  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1400" dirty="0" smtClean="0"/>
                  <a:t>to </a:t>
                </a:r>
                <a:r>
                  <a:rPr lang="en-US" sz="1400" dirty="0"/>
                  <a:t>be discussed </a:t>
                </a:r>
                <a:r>
                  <a:rPr lang="en-US" sz="1400" dirty="0" smtClean="0"/>
                  <a:t>later</a:t>
                </a:r>
                <a:endParaRPr lang="en-US" sz="1400" dirty="0"/>
              </a:p>
              <a:p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357" t="-809" r="-1508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267200" y="2362200"/>
            <a:ext cx="4687138" cy="2422200"/>
            <a:chOff x="6260123" y="2363035"/>
            <a:chExt cx="5678994" cy="2873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192086" y="2363035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086" y="2363035"/>
                  <a:ext cx="622997" cy="3617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384155" y="2363035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4155" y="2363035"/>
                  <a:ext cx="622997" cy="3617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192086" y="3607354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086" y="3607354"/>
                  <a:ext cx="622997" cy="3617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384155" y="3607354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4155" y="3607354"/>
                  <a:ext cx="622997" cy="3617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000017" y="2985195"/>
                  <a:ext cx="622997" cy="361741"/>
                </a:xfrm>
                <a:prstGeom prst="rect">
                  <a:avLst/>
                </a:prstGeom>
                <a:pattFill prst="ltHorz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017" y="2985195"/>
                  <a:ext cx="622997" cy="3617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576224" y="2985195"/>
                  <a:ext cx="622997" cy="361741"/>
                </a:xfrm>
                <a:prstGeom prst="rect">
                  <a:avLst/>
                </a:prstGeom>
                <a:pattFill prst="ltVert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224" y="2985195"/>
                  <a:ext cx="622997" cy="3617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6260123" y="3075630"/>
              <a:ext cx="170822" cy="1808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/>
            <p:nvPr/>
          </p:nvSpPr>
          <p:spPr>
            <a:xfrm>
              <a:off x="11768295" y="3075630"/>
              <a:ext cx="170822" cy="1808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5" name="Straight Arrow Connector 14"/>
            <p:cNvCxnSpPr>
              <a:stCxn id="12" idx="6"/>
              <a:endCxn id="6" idx="1"/>
            </p:cNvCxnSpPr>
            <p:nvPr/>
          </p:nvCxnSpPr>
          <p:spPr>
            <a:xfrm>
              <a:off x="6430945" y="3166066"/>
              <a:ext cx="569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3" idx="2"/>
            </p:cNvCxnSpPr>
            <p:nvPr/>
          </p:nvCxnSpPr>
          <p:spPr>
            <a:xfrm>
              <a:off x="11199221" y="3166066"/>
              <a:ext cx="569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7623014" y="2543906"/>
              <a:ext cx="569072" cy="622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8" idx="1"/>
            </p:cNvCxnSpPr>
            <p:nvPr/>
          </p:nvCxnSpPr>
          <p:spPr>
            <a:xfrm>
              <a:off x="7623014" y="3166066"/>
              <a:ext cx="569072" cy="62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3"/>
              <a:endCxn id="9" idx="1"/>
            </p:cNvCxnSpPr>
            <p:nvPr/>
          </p:nvCxnSpPr>
          <p:spPr>
            <a:xfrm>
              <a:off x="8815083" y="2543906"/>
              <a:ext cx="569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3"/>
              <a:endCxn id="10" idx="1"/>
            </p:cNvCxnSpPr>
            <p:nvPr/>
          </p:nvCxnSpPr>
          <p:spPr>
            <a:xfrm>
              <a:off x="8815083" y="3788225"/>
              <a:ext cx="569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3"/>
              <a:endCxn id="11" idx="1"/>
            </p:cNvCxnSpPr>
            <p:nvPr/>
          </p:nvCxnSpPr>
          <p:spPr>
            <a:xfrm>
              <a:off x="10007152" y="2543906"/>
              <a:ext cx="569072" cy="622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0" idx="3"/>
              <a:endCxn id="11" idx="1"/>
            </p:cNvCxnSpPr>
            <p:nvPr/>
          </p:nvCxnSpPr>
          <p:spPr>
            <a:xfrm flipV="1">
              <a:off x="10007152" y="3166066"/>
              <a:ext cx="569072" cy="62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875356" y="4836090"/>
              <a:ext cx="4512261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different colors mean different functionalities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23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Grammars       Graph Grammars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/>
                  <a:t>Generalizations of Chomsky string grammars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Extends concatenation of strings </a:t>
                </a:r>
                <a:br>
                  <a:rPr lang="en-US" sz="2000" dirty="0"/>
                </a:br>
                <a:r>
                  <a:rPr lang="en-US" sz="2000" dirty="0"/>
                  <a:t>to a “gluing” of graphs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Productions of the form:	</a:t>
                </a:r>
                <a:br>
                  <a:rPr lang="en-US" sz="2000" dirty="0"/>
                </a:b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𝐺𝑟𝑎𝑝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  →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𝐺𝑟𝑎𝑝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Derivations are of the form: 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𝐺𝑟𝑎𝑝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𝐺𝑟𝑎𝑝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35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559859" y="3193008"/>
            <a:ext cx="4585492" cy="753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559859" y="4530342"/>
            <a:ext cx="4585492" cy="753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Arrow 79"/>
          <p:cNvSpPr/>
          <p:nvPr/>
        </p:nvSpPr>
        <p:spPr>
          <a:xfrm>
            <a:off x="3657600" y="766021"/>
            <a:ext cx="390970" cy="1602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/>
          </a:p>
        </p:txBody>
      </p:sp>
      <p:sp>
        <p:nvSpPr>
          <p:cNvPr id="10" name="Oval 9"/>
          <p:cNvSpPr/>
          <p:nvPr/>
        </p:nvSpPr>
        <p:spPr>
          <a:xfrm>
            <a:off x="6116887" y="2465498"/>
            <a:ext cx="128117" cy="1356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" name="Oval 112"/>
          <p:cNvSpPr/>
          <p:nvPr/>
        </p:nvSpPr>
        <p:spPr>
          <a:xfrm>
            <a:off x="6116887" y="3853980"/>
            <a:ext cx="128117" cy="1356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5" name="Group 34"/>
          <p:cNvGrpSpPr/>
          <p:nvPr/>
        </p:nvGrpSpPr>
        <p:grpSpPr>
          <a:xfrm>
            <a:off x="4584119" y="2048318"/>
            <a:ext cx="4510554" cy="911306"/>
            <a:chOff x="6112158" y="1588090"/>
            <a:chExt cx="6014072" cy="1215075"/>
          </a:xfrm>
        </p:grpSpPr>
        <p:grpSp>
          <p:nvGrpSpPr>
            <p:cNvPr id="23" name="Group 22"/>
            <p:cNvGrpSpPr/>
            <p:nvPr/>
          </p:nvGrpSpPr>
          <p:grpSpPr>
            <a:xfrm>
              <a:off x="6112158" y="2050460"/>
              <a:ext cx="1609856" cy="290334"/>
              <a:chOff x="6112158" y="2053382"/>
              <a:chExt cx="1609856" cy="290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6719830" y="2053382"/>
                    <a:ext cx="463309" cy="27905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830" y="2053382"/>
                    <a:ext cx="463309" cy="279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2631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6112158" y="2162845"/>
                <a:ext cx="170822" cy="180871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551192" y="2162845"/>
                <a:ext cx="170822" cy="180871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5" name="Straight Arrow Connector 14"/>
              <p:cNvCxnSpPr>
                <a:stCxn id="7" idx="6"/>
                <a:endCxn id="6" idx="1"/>
              </p:cNvCxnSpPr>
              <p:nvPr/>
            </p:nvCxnSpPr>
            <p:spPr>
              <a:xfrm>
                <a:off x="6309734" y="2192907"/>
                <a:ext cx="410096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6" idx="3"/>
                <a:endCxn id="104" idx="2"/>
              </p:cNvCxnSpPr>
              <p:nvPr/>
            </p:nvCxnSpPr>
            <p:spPr>
              <a:xfrm flipV="1">
                <a:off x="7183139" y="2192907"/>
                <a:ext cx="410096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6228718" y="2145863"/>
                <a:ext cx="81016" cy="94088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7593235" y="2145863"/>
                <a:ext cx="81016" cy="94088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795985" y="1588090"/>
              <a:ext cx="3330245" cy="1215075"/>
              <a:chOff x="8795985" y="1588090"/>
              <a:chExt cx="3330245" cy="121507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1955408" y="2144330"/>
                <a:ext cx="170822" cy="180871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>
                    <a:spLocks noChangeAspect="1"/>
                  </p:cNvSpPr>
                  <p:nvPr/>
                </p:nvSpPr>
                <p:spPr>
                  <a:xfrm>
                    <a:off x="9287097" y="2057517"/>
                    <a:ext cx="466344" cy="270781"/>
                  </a:xfrm>
                  <a:prstGeom prst="rect">
                    <a:avLst/>
                  </a:prstGeom>
                  <a:pattFill prst="ltHorz">
                    <a:fgClr>
                      <a:srgbClr val="92D050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7097" y="2057517"/>
                    <a:ext cx="466344" cy="27078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11039977" y="2051175"/>
                    <a:ext cx="466344" cy="283464"/>
                  </a:xfrm>
                  <a:prstGeom prst="rect">
                    <a:avLst/>
                  </a:prstGeom>
                  <a:pattFill prst="ltVert">
                    <a:fgClr>
                      <a:srgbClr val="92D050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9977" y="2051175"/>
                    <a:ext cx="466344" cy="28346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>
                    <a:spLocks/>
                  </p:cNvSpPr>
                  <p:nvPr/>
                </p:nvSpPr>
                <p:spPr>
                  <a:xfrm>
                    <a:off x="10163537" y="1588090"/>
                    <a:ext cx="466344" cy="28346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3537" y="1588090"/>
                    <a:ext cx="466344" cy="28346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>
                    <a:spLocks/>
                  </p:cNvSpPr>
                  <p:nvPr/>
                </p:nvSpPr>
                <p:spPr>
                  <a:xfrm>
                    <a:off x="10163537" y="2519701"/>
                    <a:ext cx="466344" cy="28346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3537" y="2519701"/>
                    <a:ext cx="466344" cy="28346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105" idx="6"/>
                <a:endCxn id="8" idx="1"/>
              </p:cNvCxnSpPr>
              <p:nvPr/>
            </p:nvCxnSpPr>
            <p:spPr>
              <a:xfrm>
                <a:off x="8877001" y="2192907"/>
                <a:ext cx="410096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8" idx="3"/>
                <a:endCxn id="18" idx="1"/>
              </p:cNvCxnSpPr>
              <p:nvPr/>
            </p:nvCxnSpPr>
            <p:spPr>
              <a:xfrm flipV="1">
                <a:off x="9753441" y="1729822"/>
                <a:ext cx="410096" cy="4630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8" idx="3"/>
                <a:endCxn id="9" idx="1"/>
              </p:cNvCxnSpPr>
              <p:nvPr/>
            </p:nvCxnSpPr>
            <p:spPr>
              <a:xfrm>
                <a:off x="10629881" y="1729822"/>
                <a:ext cx="410096" cy="46308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9" idx="3"/>
                <a:endCxn id="108" idx="2"/>
              </p:cNvCxnSpPr>
              <p:nvPr/>
            </p:nvCxnSpPr>
            <p:spPr>
              <a:xfrm>
                <a:off x="11506321" y="2192907"/>
                <a:ext cx="410096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8" idx="3"/>
                <a:endCxn id="19" idx="1"/>
              </p:cNvCxnSpPr>
              <p:nvPr/>
            </p:nvCxnSpPr>
            <p:spPr>
              <a:xfrm>
                <a:off x="9753441" y="2192908"/>
                <a:ext cx="410096" cy="46852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9" idx="3"/>
                <a:endCxn id="9" idx="1"/>
              </p:cNvCxnSpPr>
              <p:nvPr/>
            </p:nvCxnSpPr>
            <p:spPr>
              <a:xfrm flipV="1">
                <a:off x="10629881" y="2192907"/>
                <a:ext cx="410096" cy="46852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8795985" y="2145863"/>
                <a:ext cx="81016" cy="94088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1916417" y="2145863"/>
                <a:ext cx="81016" cy="94088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040190" y="1949406"/>
                  <a:ext cx="436017" cy="492443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190" y="1949406"/>
                  <a:ext cx="436017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111" r="-12963"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4584119" y="3436800"/>
            <a:ext cx="4413956" cy="911306"/>
            <a:chOff x="6112158" y="3439399"/>
            <a:chExt cx="5885275" cy="1215075"/>
          </a:xfrm>
        </p:grpSpPr>
        <p:grpSp>
          <p:nvGrpSpPr>
            <p:cNvPr id="29" name="Group 28"/>
            <p:cNvGrpSpPr/>
            <p:nvPr/>
          </p:nvGrpSpPr>
          <p:grpSpPr>
            <a:xfrm>
              <a:off x="6112158" y="3901769"/>
              <a:ext cx="1609856" cy="290334"/>
              <a:chOff x="6112158" y="3904691"/>
              <a:chExt cx="1609856" cy="290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6719830" y="3904691"/>
                    <a:ext cx="463309" cy="279051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830" y="3904691"/>
                    <a:ext cx="463309" cy="279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05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Oval 86"/>
              <p:cNvSpPr/>
              <p:nvPr/>
            </p:nvSpPr>
            <p:spPr>
              <a:xfrm>
                <a:off x="6112158" y="4014154"/>
                <a:ext cx="170822" cy="180871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7551192" y="4014154"/>
                <a:ext cx="170822" cy="180871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09" name="Straight Arrow Connector 108"/>
              <p:cNvCxnSpPr>
                <a:stCxn id="123" idx="6"/>
                <a:endCxn id="86" idx="1"/>
              </p:cNvCxnSpPr>
              <p:nvPr/>
            </p:nvCxnSpPr>
            <p:spPr>
              <a:xfrm>
                <a:off x="6309734" y="4044216"/>
                <a:ext cx="410096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86" idx="3"/>
                <a:endCxn id="124" idx="2"/>
              </p:cNvCxnSpPr>
              <p:nvPr/>
            </p:nvCxnSpPr>
            <p:spPr>
              <a:xfrm flipV="1">
                <a:off x="7183139" y="4044216"/>
                <a:ext cx="410096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6228718" y="3997172"/>
                <a:ext cx="81016" cy="94088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7593235" y="3997172"/>
                <a:ext cx="81016" cy="94088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795985" y="3439399"/>
              <a:ext cx="3201448" cy="1215075"/>
              <a:chOff x="8795985" y="3439399"/>
              <a:chExt cx="3201448" cy="12150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/>
                  <p:cNvSpPr>
                    <a:spLocks noChangeAspect="1"/>
                  </p:cNvSpPr>
                  <p:nvPr/>
                </p:nvSpPr>
                <p:spPr>
                  <a:xfrm>
                    <a:off x="9287097" y="3908826"/>
                    <a:ext cx="466344" cy="270781"/>
                  </a:xfrm>
                  <a:prstGeom prst="rect">
                    <a:avLst/>
                  </a:prstGeom>
                  <a:pattFill prst="ltHorz">
                    <a:fgClr>
                      <a:srgbClr val="92D050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7097" y="3908826"/>
                    <a:ext cx="466344" cy="27078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1039977" y="3902484"/>
                    <a:ext cx="466344" cy="283464"/>
                  </a:xfrm>
                  <a:prstGeom prst="rect">
                    <a:avLst/>
                  </a:prstGeom>
                  <a:pattFill prst="ltVert">
                    <a:fgClr>
                      <a:srgbClr val="92D050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9977" y="3902484"/>
                    <a:ext cx="466344" cy="28346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/>
                  <p:cNvSpPr>
                    <a:spLocks/>
                  </p:cNvSpPr>
                  <p:nvPr/>
                </p:nvSpPr>
                <p:spPr>
                  <a:xfrm>
                    <a:off x="10163537" y="3439399"/>
                    <a:ext cx="466344" cy="283464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3537" y="3439399"/>
                    <a:ext cx="466344" cy="28346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025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>
                    <a:spLocks/>
                  </p:cNvSpPr>
                  <p:nvPr/>
                </p:nvSpPr>
                <p:spPr>
                  <a:xfrm>
                    <a:off x="10163537" y="4371010"/>
                    <a:ext cx="466344" cy="283464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3537" y="4371010"/>
                    <a:ext cx="466344" cy="28346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025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Straight Arrow Connector 115"/>
              <p:cNvCxnSpPr>
                <a:stCxn id="125" idx="6"/>
                <a:endCxn id="111" idx="1"/>
              </p:cNvCxnSpPr>
              <p:nvPr/>
            </p:nvCxnSpPr>
            <p:spPr>
              <a:xfrm>
                <a:off x="8877001" y="4044216"/>
                <a:ext cx="410096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11" idx="3"/>
                <a:endCxn id="114" idx="1"/>
              </p:cNvCxnSpPr>
              <p:nvPr/>
            </p:nvCxnSpPr>
            <p:spPr>
              <a:xfrm flipV="1">
                <a:off x="9753441" y="3581131"/>
                <a:ext cx="410096" cy="4630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14" idx="3"/>
                <a:endCxn id="112" idx="1"/>
              </p:cNvCxnSpPr>
              <p:nvPr/>
            </p:nvCxnSpPr>
            <p:spPr>
              <a:xfrm>
                <a:off x="10629881" y="3581131"/>
                <a:ext cx="410096" cy="46308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112" idx="3"/>
                <a:endCxn id="126" idx="2"/>
              </p:cNvCxnSpPr>
              <p:nvPr/>
            </p:nvCxnSpPr>
            <p:spPr>
              <a:xfrm>
                <a:off x="11506321" y="4044216"/>
                <a:ext cx="410096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11" idx="3"/>
                <a:endCxn id="115" idx="1"/>
              </p:cNvCxnSpPr>
              <p:nvPr/>
            </p:nvCxnSpPr>
            <p:spPr>
              <a:xfrm>
                <a:off x="9753441" y="4044217"/>
                <a:ext cx="410096" cy="46852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15" idx="3"/>
                <a:endCxn id="112" idx="1"/>
              </p:cNvCxnSpPr>
              <p:nvPr/>
            </p:nvCxnSpPr>
            <p:spPr>
              <a:xfrm flipV="1">
                <a:off x="10629881" y="4044216"/>
                <a:ext cx="410096" cy="46852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8795985" y="3997172"/>
                <a:ext cx="81016" cy="94088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1916417" y="3997172"/>
                <a:ext cx="81016" cy="94088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040190" y="3800715"/>
                  <a:ext cx="436017" cy="492443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190" y="3800715"/>
                  <a:ext cx="436017" cy="49244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1111" r="-12963"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4833196" y="4717768"/>
            <a:ext cx="3915802" cy="823028"/>
            <a:chOff x="6444261" y="5147358"/>
            <a:chExt cx="5221069" cy="1097370"/>
          </a:xfrm>
        </p:grpSpPr>
        <p:grpSp>
          <p:nvGrpSpPr>
            <p:cNvPr id="20" name="Group 19"/>
            <p:cNvGrpSpPr/>
            <p:nvPr/>
          </p:nvGrpSpPr>
          <p:grpSpPr>
            <a:xfrm>
              <a:off x="6444261" y="5147358"/>
              <a:ext cx="2807638" cy="1097370"/>
              <a:chOff x="6526271" y="5147358"/>
              <a:chExt cx="2807638" cy="10973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>
                    <a:spLocks noChangeAspect="1"/>
                  </p:cNvSpPr>
                  <p:nvPr/>
                </p:nvSpPr>
                <p:spPr>
                  <a:xfrm>
                    <a:off x="8185641" y="5543635"/>
                    <a:ext cx="466344" cy="270781"/>
                  </a:xfrm>
                  <a:prstGeom prst="rect">
                    <a:avLst/>
                  </a:prstGeom>
                  <a:pattFill prst="ltHorz">
                    <a:fgClr>
                      <a:srgbClr val="92D050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5641" y="5543635"/>
                    <a:ext cx="466344" cy="270781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Arrow Connector 65"/>
              <p:cNvCxnSpPr>
                <a:stCxn id="71" idx="3"/>
                <a:endCxn id="84" idx="3"/>
              </p:cNvCxnSpPr>
              <p:nvPr/>
            </p:nvCxnSpPr>
            <p:spPr>
              <a:xfrm flipV="1">
                <a:off x="8651985" y="5301741"/>
                <a:ext cx="536118" cy="37728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71" idx="3"/>
                <a:endCxn id="85" idx="2"/>
              </p:cNvCxnSpPr>
              <p:nvPr/>
            </p:nvCxnSpPr>
            <p:spPr>
              <a:xfrm>
                <a:off x="8651985" y="5679026"/>
                <a:ext cx="511102" cy="47526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>
                    <a:spLocks noChangeAspect="1"/>
                  </p:cNvSpPr>
                  <p:nvPr/>
                </p:nvSpPr>
                <p:spPr>
                  <a:xfrm>
                    <a:off x="7208195" y="5534109"/>
                    <a:ext cx="466344" cy="270781"/>
                  </a:xfrm>
                  <a:prstGeom prst="rect">
                    <a:avLst/>
                  </a:prstGeom>
                  <a:pattFill prst="ltVert">
                    <a:fgClr>
                      <a:srgbClr val="92D050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8195" y="5534109"/>
                    <a:ext cx="466344" cy="27078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491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>
                <a:stCxn id="82" idx="5"/>
                <a:endCxn id="72" idx="1"/>
              </p:cNvCxnSpPr>
              <p:nvPr/>
            </p:nvCxnSpPr>
            <p:spPr>
              <a:xfrm>
                <a:off x="6672077" y="5301741"/>
                <a:ext cx="536118" cy="36775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72" idx="3"/>
                <a:endCxn id="71" idx="1"/>
              </p:cNvCxnSpPr>
              <p:nvPr/>
            </p:nvCxnSpPr>
            <p:spPr>
              <a:xfrm>
                <a:off x="7674539" y="5669500"/>
                <a:ext cx="511102" cy="952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83" idx="7"/>
                <a:endCxn id="72" idx="1"/>
              </p:cNvCxnSpPr>
              <p:nvPr/>
            </p:nvCxnSpPr>
            <p:spPr>
              <a:xfrm flipV="1">
                <a:off x="6672077" y="5669500"/>
                <a:ext cx="536118" cy="420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6526271" y="5147358"/>
                <a:ext cx="170822" cy="180871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526271" y="6063857"/>
                <a:ext cx="170822" cy="180871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9163087" y="5147358"/>
                <a:ext cx="170822" cy="180871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9163087" y="6063857"/>
                <a:ext cx="170822" cy="180871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0299703" y="5298079"/>
              <a:ext cx="1365627" cy="795928"/>
              <a:chOff x="10329324" y="5288030"/>
              <a:chExt cx="1365627" cy="795928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329324" y="5288030"/>
                <a:ext cx="1365627" cy="180871"/>
                <a:chOff x="10311631" y="4931805"/>
                <a:chExt cx="1365627" cy="18087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11631" y="4931805"/>
                  <a:ext cx="170822" cy="180871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1506436" y="4931805"/>
                  <a:ext cx="170822" cy="180871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97" name="Straight Arrow Connector 96"/>
                <p:cNvCxnSpPr>
                  <a:stCxn id="92" idx="6"/>
                  <a:endCxn id="94" idx="2"/>
                </p:cNvCxnSpPr>
                <p:nvPr/>
              </p:nvCxnSpPr>
              <p:spPr>
                <a:xfrm>
                  <a:off x="10482453" y="5022241"/>
                  <a:ext cx="1023983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0329324" y="5903087"/>
                <a:ext cx="1365627" cy="180871"/>
                <a:chOff x="10311631" y="5774344"/>
                <a:chExt cx="1365627" cy="180871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10311631" y="5774344"/>
                  <a:ext cx="170822" cy="180871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11506436" y="5774344"/>
                  <a:ext cx="170822" cy="180871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99" name="Straight Arrow Connector 98"/>
                <p:cNvCxnSpPr>
                  <a:stCxn id="93" idx="6"/>
                  <a:endCxn id="95" idx="2"/>
                </p:cNvCxnSpPr>
                <p:nvPr/>
              </p:nvCxnSpPr>
              <p:spPr>
                <a:xfrm>
                  <a:off x="10482453" y="5864780"/>
                  <a:ext cx="1023983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9556991" y="5449822"/>
                  <a:ext cx="436017" cy="49244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6991" y="5449822"/>
                  <a:ext cx="436017" cy="49244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3208" r="-13208"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03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                  DxT Basics (Part 1)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85964" y="2420002"/>
            <a:ext cx="4259246" cy="1204545"/>
            <a:chOff x="3256503" y="4935157"/>
            <a:chExt cx="5678994" cy="16060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188466" y="4935157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466" y="4935157"/>
                  <a:ext cx="622997" cy="3617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4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380535" y="4935157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535" y="4935157"/>
                  <a:ext cx="622997" cy="3617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88466" y="6179476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466" y="6179476"/>
                  <a:ext cx="622997" cy="3617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1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80535" y="6179476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535" y="6179476"/>
                  <a:ext cx="622997" cy="3617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996397" y="5557317"/>
                  <a:ext cx="622997" cy="361741"/>
                </a:xfrm>
                <a:prstGeom prst="rect">
                  <a:avLst/>
                </a:prstGeom>
                <a:pattFill prst="ltHorz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397" y="5557317"/>
                  <a:ext cx="622997" cy="3617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572604" y="5557317"/>
                  <a:ext cx="622997" cy="361741"/>
                </a:xfrm>
                <a:prstGeom prst="rect">
                  <a:avLst/>
                </a:prstGeom>
                <a:pattFill prst="ltVert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4" y="5557317"/>
                  <a:ext cx="622997" cy="3617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3256503" y="5647752"/>
              <a:ext cx="170822" cy="1808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/>
          </p:nvSpPr>
          <p:spPr>
            <a:xfrm>
              <a:off x="8764675" y="5647752"/>
              <a:ext cx="170822" cy="1808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5" name="Straight Arrow Connector 14"/>
            <p:cNvCxnSpPr>
              <a:stCxn id="13" idx="6"/>
              <a:endCxn id="11" idx="1"/>
            </p:cNvCxnSpPr>
            <p:nvPr/>
          </p:nvCxnSpPr>
          <p:spPr>
            <a:xfrm>
              <a:off x="3427325" y="5738188"/>
              <a:ext cx="569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  <a:endCxn id="14" idx="2"/>
            </p:cNvCxnSpPr>
            <p:nvPr/>
          </p:nvCxnSpPr>
          <p:spPr>
            <a:xfrm>
              <a:off x="8195601" y="5738188"/>
              <a:ext cx="569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7" idx="1"/>
            </p:cNvCxnSpPr>
            <p:nvPr/>
          </p:nvCxnSpPr>
          <p:spPr>
            <a:xfrm flipV="1">
              <a:off x="4619394" y="5116028"/>
              <a:ext cx="569072" cy="622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9" idx="1"/>
            </p:cNvCxnSpPr>
            <p:nvPr/>
          </p:nvCxnSpPr>
          <p:spPr>
            <a:xfrm>
              <a:off x="4619394" y="5738188"/>
              <a:ext cx="569072" cy="62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1"/>
            </p:cNvCxnSpPr>
            <p:nvPr/>
          </p:nvCxnSpPr>
          <p:spPr>
            <a:xfrm>
              <a:off x="5811463" y="5116028"/>
              <a:ext cx="569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0" idx="1"/>
            </p:cNvCxnSpPr>
            <p:nvPr/>
          </p:nvCxnSpPr>
          <p:spPr>
            <a:xfrm>
              <a:off x="5811463" y="6360347"/>
              <a:ext cx="569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2" idx="1"/>
            </p:cNvCxnSpPr>
            <p:nvPr/>
          </p:nvCxnSpPr>
          <p:spPr>
            <a:xfrm>
              <a:off x="7003532" y="5116028"/>
              <a:ext cx="569072" cy="622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2" idx="1"/>
            </p:cNvCxnSpPr>
            <p:nvPr/>
          </p:nvCxnSpPr>
          <p:spPr>
            <a:xfrm flipV="1">
              <a:off x="7003532" y="5738188"/>
              <a:ext cx="569072" cy="62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71538" y="1491854"/>
            <a:ext cx="2177853" cy="271306"/>
            <a:chOff x="4559106" y="2263831"/>
            <a:chExt cx="2903804" cy="361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5159551" y="2263831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551" y="2263831"/>
                  <a:ext cx="622997" cy="3617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4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239468" y="2263831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468" y="2263831"/>
                  <a:ext cx="622997" cy="3617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>
              <a:stCxn id="30" idx="6"/>
              <a:endCxn id="25" idx="1"/>
            </p:cNvCxnSpPr>
            <p:nvPr/>
          </p:nvCxnSpPr>
          <p:spPr>
            <a:xfrm>
              <a:off x="4702631" y="2444702"/>
              <a:ext cx="456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3"/>
              <a:endCxn id="26" idx="1"/>
            </p:cNvCxnSpPr>
            <p:nvPr/>
          </p:nvCxnSpPr>
          <p:spPr>
            <a:xfrm>
              <a:off x="5782548" y="2444702"/>
              <a:ext cx="456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3"/>
              <a:endCxn id="31" idx="2"/>
            </p:cNvCxnSpPr>
            <p:nvPr/>
          </p:nvCxnSpPr>
          <p:spPr>
            <a:xfrm>
              <a:off x="6862465" y="2444702"/>
              <a:ext cx="456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559106" y="2390912"/>
              <a:ext cx="143525" cy="107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Oval 30"/>
            <p:cNvSpPr/>
            <p:nvPr/>
          </p:nvSpPr>
          <p:spPr>
            <a:xfrm>
              <a:off x="7319385" y="2390912"/>
              <a:ext cx="143525" cy="10757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844" y="2420155"/>
            <a:ext cx="4137410" cy="1204545"/>
            <a:chOff x="2289962" y="1778926"/>
            <a:chExt cx="5516546" cy="16060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167865" y="1778926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865" y="1778926"/>
                  <a:ext cx="622997" cy="3617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1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4221925" y="3023245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925" y="3023245"/>
                  <a:ext cx="622997" cy="3617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81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3002826" y="2401086"/>
                  <a:ext cx="622997" cy="361741"/>
                </a:xfrm>
                <a:prstGeom prst="rect">
                  <a:avLst/>
                </a:prstGeom>
                <a:pattFill prst="ltHorz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826" y="2401086"/>
                  <a:ext cx="622997" cy="3617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/>
            <p:cNvSpPr/>
            <p:nvPr/>
          </p:nvSpPr>
          <p:spPr>
            <a:xfrm>
              <a:off x="2289962" y="2491521"/>
              <a:ext cx="170822" cy="1808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2" name="Straight Arrow Connector 51"/>
            <p:cNvCxnSpPr>
              <a:stCxn id="50" idx="6"/>
              <a:endCxn id="48" idx="1"/>
            </p:cNvCxnSpPr>
            <p:nvPr/>
          </p:nvCxnSpPr>
          <p:spPr>
            <a:xfrm>
              <a:off x="2460784" y="2581957"/>
              <a:ext cx="542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8" idx="3"/>
              <a:endCxn id="44" idx="1"/>
            </p:cNvCxnSpPr>
            <p:nvPr/>
          </p:nvCxnSpPr>
          <p:spPr>
            <a:xfrm flipV="1">
              <a:off x="3625823" y="1959797"/>
              <a:ext cx="542042" cy="622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3"/>
              <a:endCxn id="46" idx="1"/>
            </p:cNvCxnSpPr>
            <p:nvPr/>
          </p:nvCxnSpPr>
          <p:spPr>
            <a:xfrm>
              <a:off x="3625823" y="2581957"/>
              <a:ext cx="596102" cy="62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4" idx="3"/>
              <a:endCxn id="61" idx="1"/>
            </p:cNvCxnSpPr>
            <p:nvPr/>
          </p:nvCxnSpPr>
          <p:spPr>
            <a:xfrm>
              <a:off x="4790862" y="1959797"/>
              <a:ext cx="542042" cy="625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6" idx="3"/>
              <a:endCxn id="61" idx="1"/>
            </p:cNvCxnSpPr>
            <p:nvPr/>
          </p:nvCxnSpPr>
          <p:spPr>
            <a:xfrm flipV="1">
              <a:off x="4844922" y="2585502"/>
              <a:ext cx="487982" cy="61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5332904" y="2404631"/>
                  <a:ext cx="622997" cy="361741"/>
                </a:xfrm>
                <a:prstGeom prst="rect">
                  <a:avLst/>
                </a:prstGeom>
                <a:pattFill prst="ltVert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904" y="2404631"/>
                  <a:ext cx="622997" cy="3617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497943" y="2401086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943" y="2401086"/>
                  <a:ext cx="622997" cy="3617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stCxn id="61" idx="3"/>
              <a:endCxn id="67" idx="1"/>
            </p:cNvCxnSpPr>
            <p:nvPr/>
          </p:nvCxnSpPr>
          <p:spPr>
            <a:xfrm flipV="1">
              <a:off x="5955901" y="2581957"/>
              <a:ext cx="542042" cy="3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7" idx="3"/>
              <a:endCxn id="72" idx="2"/>
            </p:cNvCxnSpPr>
            <p:nvPr/>
          </p:nvCxnSpPr>
          <p:spPr>
            <a:xfrm>
              <a:off x="7120940" y="2581957"/>
              <a:ext cx="5420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662983" y="2528167"/>
              <a:ext cx="143525" cy="10757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3844" y="4354704"/>
            <a:ext cx="5996876" cy="1204545"/>
            <a:chOff x="18459" y="4663272"/>
            <a:chExt cx="7995834" cy="1606060"/>
          </a:xfrm>
        </p:grpSpPr>
        <p:cxnSp>
          <p:nvCxnSpPr>
            <p:cNvPr id="53" name="Straight Arrow Connector 52"/>
            <p:cNvCxnSpPr>
              <a:stCxn id="49" idx="3"/>
              <a:endCxn id="51" idx="2"/>
            </p:cNvCxnSpPr>
            <p:nvPr/>
          </p:nvCxnSpPr>
          <p:spPr>
            <a:xfrm>
              <a:off x="7284011" y="5499898"/>
              <a:ext cx="5594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5" idx="3"/>
              <a:endCxn id="49" idx="1"/>
            </p:cNvCxnSpPr>
            <p:nvPr/>
          </p:nvCxnSpPr>
          <p:spPr>
            <a:xfrm>
              <a:off x="6101556" y="4844143"/>
              <a:ext cx="559458" cy="6557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7" idx="3"/>
              <a:endCxn id="49" idx="1"/>
            </p:cNvCxnSpPr>
            <p:nvPr/>
          </p:nvCxnSpPr>
          <p:spPr>
            <a:xfrm flipV="1">
              <a:off x="6101556" y="5499898"/>
              <a:ext cx="559458" cy="588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478559" y="4663272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559" y="4663272"/>
                  <a:ext cx="622997" cy="36174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931194" y="4663272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194" y="4663272"/>
                  <a:ext cx="622997" cy="36174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81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478559" y="5907591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559" y="5907591"/>
                  <a:ext cx="622997" cy="36174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931194" y="5907591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194" y="5907591"/>
                  <a:ext cx="622997" cy="36174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81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1" idx="6"/>
              <a:endCxn id="80" idx="1"/>
            </p:cNvCxnSpPr>
            <p:nvPr/>
          </p:nvCxnSpPr>
          <p:spPr>
            <a:xfrm>
              <a:off x="189281" y="5432706"/>
              <a:ext cx="5594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0" idx="3"/>
              <a:endCxn id="78" idx="1"/>
            </p:cNvCxnSpPr>
            <p:nvPr/>
          </p:nvCxnSpPr>
          <p:spPr>
            <a:xfrm flipV="1">
              <a:off x="1371736" y="4844143"/>
              <a:ext cx="559458" cy="5885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0" idx="3"/>
              <a:endCxn id="79" idx="1"/>
            </p:cNvCxnSpPr>
            <p:nvPr/>
          </p:nvCxnSpPr>
          <p:spPr>
            <a:xfrm>
              <a:off x="1371736" y="5432706"/>
              <a:ext cx="559458" cy="655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8" idx="3"/>
              <a:endCxn id="87" idx="1"/>
            </p:cNvCxnSpPr>
            <p:nvPr/>
          </p:nvCxnSpPr>
          <p:spPr>
            <a:xfrm>
              <a:off x="2554191" y="4844143"/>
              <a:ext cx="559458" cy="592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9" idx="3"/>
              <a:endCxn id="87" idx="1"/>
            </p:cNvCxnSpPr>
            <p:nvPr/>
          </p:nvCxnSpPr>
          <p:spPr>
            <a:xfrm flipV="1">
              <a:off x="2554191" y="5436251"/>
              <a:ext cx="559458" cy="652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6661014" y="5319027"/>
                  <a:ext cx="622997" cy="361741"/>
                </a:xfrm>
                <a:prstGeom prst="rect">
                  <a:avLst/>
                </a:prstGeom>
                <a:pattFill prst="ltVert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014" y="5319027"/>
                  <a:ext cx="622997" cy="36174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7843471" y="5409462"/>
              <a:ext cx="170822" cy="1808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48739" y="5251835"/>
                  <a:ext cx="622997" cy="361741"/>
                </a:xfrm>
                <a:prstGeom prst="rect">
                  <a:avLst/>
                </a:prstGeom>
                <a:pattFill prst="ltHorz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39" y="5251835"/>
                  <a:ext cx="622997" cy="36174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Oval 80"/>
            <p:cNvSpPr/>
            <p:nvPr/>
          </p:nvSpPr>
          <p:spPr>
            <a:xfrm>
              <a:off x="18459" y="5342270"/>
              <a:ext cx="170822" cy="1808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113649" y="5255380"/>
                  <a:ext cx="622997" cy="361741"/>
                </a:xfrm>
                <a:prstGeom prst="rect">
                  <a:avLst/>
                </a:prstGeom>
                <a:pattFill prst="ltVert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649" y="5255380"/>
                  <a:ext cx="622997" cy="36174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4296104" y="5255380"/>
                  <a:ext cx="622997" cy="361741"/>
                </a:xfrm>
                <a:prstGeom prst="rect">
                  <a:avLst/>
                </a:prstGeom>
                <a:pattFill prst="ltHorz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104" y="5255380"/>
                  <a:ext cx="622997" cy="36174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87" idx="3"/>
              <a:endCxn id="93" idx="1"/>
            </p:cNvCxnSpPr>
            <p:nvPr/>
          </p:nvCxnSpPr>
          <p:spPr>
            <a:xfrm>
              <a:off x="3736646" y="5436251"/>
              <a:ext cx="5594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3" idx="3"/>
              <a:endCxn id="45" idx="1"/>
            </p:cNvCxnSpPr>
            <p:nvPr/>
          </p:nvCxnSpPr>
          <p:spPr>
            <a:xfrm flipV="1">
              <a:off x="4919101" y="4844143"/>
              <a:ext cx="559458" cy="592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3" idx="3"/>
              <a:endCxn id="47" idx="1"/>
            </p:cNvCxnSpPr>
            <p:nvPr/>
          </p:nvCxnSpPr>
          <p:spPr>
            <a:xfrm>
              <a:off x="4919101" y="5436251"/>
              <a:ext cx="559458" cy="652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99177" y="994250"/>
                <a:ext cx="1236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𝐺𝑟𝑎𝑝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77" y="994250"/>
                <a:ext cx="123642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911" r="-197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350239" y="1894394"/>
                <a:ext cx="113114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𝐺𝑟𝑎𝑝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39" y="1894394"/>
                <a:ext cx="1131143" cy="299249"/>
              </a:xfrm>
              <a:prstGeom prst="rect">
                <a:avLst/>
              </a:prstGeom>
              <a:blipFill rotWithShape="0">
                <a:blip r:embed="rId18"/>
                <a:stretch>
                  <a:fillRect l="-7027" r="-378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57200" y="1431432"/>
            <a:ext cx="2406528" cy="2280412"/>
            <a:chOff x="609600" y="765575"/>
            <a:chExt cx="3208704" cy="3040549"/>
          </a:xfrm>
        </p:grpSpPr>
        <p:sp>
          <p:nvSpPr>
            <p:cNvPr id="103" name="Rectangle 102"/>
            <p:cNvSpPr/>
            <p:nvPr/>
          </p:nvSpPr>
          <p:spPr>
            <a:xfrm>
              <a:off x="609600" y="1956792"/>
              <a:ext cx="3208704" cy="184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60335" y="765575"/>
              <a:ext cx="832840" cy="5354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" name="Straight Arrow Connector 5"/>
            <p:cNvCxnSpPr>
              <a:stCxn id="112" idx="2"/>
              <a:endCxn id="103" idx="0"/>
            </p:cNvCxnSpPr>
            <p:nvPr/>
          </p:nvCxnSpPr>
          <p:spPr>
            <a:xfrm>
              <a:off x="1676755" y="1301036"/>
              <a:ext cx="537197" cy="6557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086365" y="2822959"/>
            <a:ext cx="2459442" cy="2837569"/>
            <a:chOff x="4115153" y="2620945"/>
            <a:chExt cx="3279256" cy="3783425"/>
          </a:xfrm>
        </p:grpSpPr>
        <p:sp>
          <p:nvSpPr>
            <p:cNvPr id="104" name="Rectangle 103"/>
            <p:cNvSpPr/>
            <p:nvPr/>
          </p:nvSpPr>
          <p:spPr>
            <a:xfrm>
              <a:off x="4185705" y="4555038"/>
              <a:ext cx="3208704" cy="184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115153" y="2620945"/>
              <a:ext cx="832840" cy="5354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3" name="Straight Arrow Connector 32"/>
            <p:cNvCxnSpPr>
              <a:stCxn id="113" idx="2"/>
              <a:endCxn id="104" idx="0"/>
            </p:cNvCxnSpPr>
            <p:nvPr/>
          </p:nvCxnSpPr>
          <p:spPr>
            <a:xfrm>
              <a:off x="4531573" y="3156406"/>
              <a:ext cx="1258484" cy="13986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185517" y="2308906"/>
            <a:ext cx="4822769" cy="2842361"/>
            <a:chOff x="2914022" y="1935542"/>
            <a:chExt cx="6430359" cy="3789814"/>
          </a:xfrm>
        </p:grpSpPr>
        <p:sp>
          <p:nvSpPr>
            <p:cNvPr id="114" name="Rectangle 113"/>
            <p:cNvSpPr/>
            <p:nvPr/>
          </p:nvSpPr>
          <p:spPr>
            <a:xfrm>
              <a:off x="2914022" y="5170903"/>
              <a:ext cx="2196616" cy="55445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081156" y="1935542"/>
              <a:ext cx="263225" cy="195711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7" name="Straight Arrow Connector 36"/>
            <p:cNvCxnSpPr>
              <a:stCxn id="114" idx="0"/>
              <a:endCxn id="115" idx="1"/>
            </p:cNvCxnSpPr>
            <p:nvPr/>
          </p:nvCxnSpPr>
          <p:spPr>
            <a:xfrm flipV="1">
              <a:off x="4012330" y="2914098"/>
              <a:ext cx="5068826" cy="22568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5400000">
                <a:off x="1552202" y="1828399"/>
                <a:ext cx="335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52202" y="1828399"/>
                <a:ext cx="335028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14545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rot="5400000">
                <a:off x="1552202" y="3828553"/>
                <a:ext cx="335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52202" y="3828553"/>
                <a:ext cx="335028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14545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 rot="18902618">
                <a:off x="5484676" y="3689486"/>
                <a:ext cx="335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2618">
                <a:off x="5484676" y="3689486"/>
                <a:ext cx="335028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4819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81981" y="4178311"/>
            <a:ext cx="3162019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That’s it!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That’s DxT</a:t>
            </a:r>
            <a:b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(Part 1)</a:t>
            </a:r>
          </a:p>
        </p:txBody>
      </p:sp>
    </p:spTree>
    <p:extLst>
      <p:ext uri="{BB962C8B-B14F-4D97-AF65-F5344CB8AC3E}">
        <p14:creationId xmlns:p14="http://schemas.microsoft.com/office/powerpoint/2010/main" val="278342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4" grpId="0"/>
      <p:bldP spid="95" grpId="0"/>
      <p:bldP spid="96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Graph Grammar Enthusiasts…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DxT grammars follow the: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Unfortunately…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US" sz="2000" dirty="0" smtClean="0"/>
              <a:t>above is more general than we need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US" sz="2000" dirty="0" smtClean="0"/>
              <a:t>yet to find a non-obvious theorem that gives us any leverage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75564" y="2396949"/>
            <a:ext cx="6992876" cy="1421345"/>
            <a:chOff x="1434085" y="1968852"/>
            <a:chExt cx="9323834" cy="1895126"/>
          </a:xfrm>
        </p:grpSpPr>
        <p:sp>
          <p:nvSpPr>
            <p:cNvPr id="5" name="Rectangle 4"/>
            <p:cNvSpPr/>
            <p:nvPr/>
          </p:nvSpPr>
          <p:spPr>
            <a:xfrm>
              <a:off x="2080158" y="1968852"/>
              <a:ext cx="8031686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Algebraic (double-</a:t>
              </a:r>
              <a:r>
                <a:rPr lang="en-US" sz="4050" b="1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pushout</a:t>
              </a:r>
              <a:r>
                <a:rPr lang="en-US" sz="405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4085" y="2940649"/>
              <a:ext cx="9323834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hyper-graph grammar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99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Remember or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in case I didn’t cover it in the first few weeks of class – standard terminology in MDE:</a:t>
            </a:r>
          </a:p>
          <a:p>
            <a:endParaRPr lang="en-US" dirty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PIM</a:t>
            </a:r>
            <a:r>
              <a:rPr lang="en-US" dirty="0" smtClean="0"/>
              <a:t> – platform independent model  </a:t>
            </a:r>
            <a:r>
              <a:rPr lang="en-US" sz="1400" dirty="0" smtClean="0"/>
              <a:t>high-level, abstract model</a:t>
            </a:r>
          </a:p>
          <a:p>
            <a:pPr lvl="2"/>
            <a:endParaRPr lang="en-US" dirty="0" smtClean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PSM</a:t>
            </a:r>
            <a:r>
              <a:rPr lang="en-US" b="1" dirty="0" smtClean="0"/>
              <a:t> </a:t>
            </a:r>
            <a:r>
              <a:rPr lang="en-US" dirty="0" smtClean="0"/>
              <a:t>– platform specific model  </a:t>
            </a:r>
            <a:r>
              <a:rPr lang="en-US" sz="1400" dirty="0" smtClean="0"/>
              <a:t>low-level implementation model</a:t>
            </a:r>
          </a:p>
          <a:p>
            <a:endParaRPr lang="en-US" dirty="0"/>
          </a:p>
          <a:p>
            <a:r>
              <a:rPr lang="en-US" dirty="0" smtClean="0"/>
              <a:t>MDE tools perform the PIM </a:t>
            </a:r>
            <a:r>
              <a:rPr lang="en-US" dirty="0" smtClean="0">
                <a:sym typeface="Wingdings" panose="05000000000000000000" pitchFamily="2" charset="2"/>
              </a:rPr>
              <a:t> PSM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DxT1-</a:t>
            </a:r>
            <a:fld id="{C3B5EA97-E200-41F3-849C-71A6043990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 Idea From Literature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Graph grammar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𝒢𝒢</m:t>
                    </m:r>
                  </m:oMath>
                </a14:m>
                <a:r>
                  <a:rPr lang="en-US" sz="2000" dirty="0"/>
                  <a:t> is a pair: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      </a:t>
                </a:r>
                <a:br>
                  <a:rPr lang="en-US" sz="2000" dirty="0" smtClean="0">
                    <a:ea typeface="Cambria Math" panose="02040503050406030204" pitchFamily="18" charset="0"/>
                  </a:rPr>
                </a:br>
                <a:r>
                  <a:rPr lang="en-US" sz="2000" dirty="0" smtClean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𝒢𝒢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ℊ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US" sz="2000" dirty="0"/>
                  <a:t> is a starting graph;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is a set of graph </a:t>
                </a:r>
                <a:r>
                  <a:rPr lang="en-US" sz="2000" dirty="0" smtClean="0"/>
                  <a:t>productions </a:t>
                </a:r>
                <a:r>
                  <a:rPr lang="en-US" sz="1400" dirty="0" smtClean="0"/>
                  <a:t>rewrites</a:t>
                </a:r>
                <a:endParaRPr lang="en-US" sz="2000" dirty="0" smtClean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/>
                  <a:t>set of graphs that can be derived by applying the rules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to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Far too restrictive a definition – here’s something more useful:</a:t>
                </a:r>
                <a:endParaRPr lang="en-US" dirty="0"/>
              </a:p>
              <a:p>
                <a:endParaRPr lang="en-US" sz="2000" dirty="0"/>
              </a:p>
              <a:p>
                <a:r>
                  <a:rPr lang="en-US" sz="2000" dirty="0"/>
                  <a:t>Generalize: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𝑙𝑎𝑟𝑔𝑒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𝑔𝑟𝑎𝑝h𝑠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 smtClean="0"/>
                  <a:t>     domain of all PIMs</a:t>
                </a:r>
                <a:endParaRPr lang="en-US" sz="2000" dirty="0" smtClean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domain of all PSMs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000" dirty="0" smtClean="0"/>
                  <a:t>Graph Grammar should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0">
                <a:blip r:embed="rId3"/>
                <a:stretch>
                  <a:fillRect l="-667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76800" y="990600"/>
            <a:ext cx="4105011" cy="2133600"/>
            <a:chOff x="6168247" y="1600201"/>
            <a:chExt cx="4845608" cy="2539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421659" y="1600201"/>
                  <a:ext cx="1725575" cy="476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graph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ℊ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1659" y="1600201"/>
                  <a:ext cx="1725575" cy="4762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231" b="-2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6168247" y="2076451"/>
              <a:ext cx="4845608" cy="2063368"/>
              <a:chOff x="6168247" y="2076451"/>
              <a:chExt cx="4845608" cy="206336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555038" y="2076451"/>
                <a:ext cx="3458817" cy="2063368"/>
                <a:chOff x="7555038" y="2076451"/>
                <a:chExt cx="3458817" cy="2063368"/>
              </a:xfrm>
            </p:grpSpPr>
            <p:cxnSp>
              <p:nvCxnSpPr>
                <p:cNvPr id="9" name="Straight Connector 8"/>
                <p:cNvCxnSpPr>
                  <a:stCxn id="5" idx="2"/>
                </p:cNvCxnSpPr>
                <p:nvPr/>
              </p:nvCxnSpPr>
              <p:spPr>
                <a:xfrm flipH="1">
                  <a:off x="7609637" y="2076451"/>
                  <a:ext cx="1674809" cy="15709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>
                  <a:stCxn id="5" idx="2"/>
                </p:cNvCxnSpPr>
                <p:nvPr/>
              </p:nvCxnSpPr>
              <p:spPr>
                <a:xfrm>
                  <a:off x="9284446" y="2076451"/>
                  <a:ext cx="1638177" cy="15282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/>
                <p:cNvGrpSpPr/>
                <p:nvPr/>
              </p:nvGrpSpPr>
              <p:grpSpPr>
                <a:xfrm>
                  <a:off x="7555038" y="3344689"/>
                  <a:ext cx="3458817" cy="795130"/>
                  <a:chOff x="7555038" y="3344689"/>
                  <a:chExt cx="3458817" cy="795130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7555038" y="3344689"/>
                    <a:ext cx="3458817" cy="79513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     </a:t>
                    </a:r>
                    <a:endParaRPr lang="en-US" dirty="0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8310413" y="3604695"/>
                    <a:ext cx="98956" cy="85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8955670" y="3812211"/>
                    <a:ext cx="98956" cy="85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772178" y="3562008"/>
                    <a:ext cx="98956" cy="85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10505256" y="3761640"/>
                    <a:ext cx="98956" cy="85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168247" y="3576974"/>
                    <a:ext cx="1386791" cy="4924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8247" y="3576974"/>
                    <a:ext cx="1386791" cy="49244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9" name="Oval 18"/>
          <p:cNvSpPr/>
          <p:nvPr/>
        </p:nvSpPr>
        <p:spPr>
          <a:xfrm>
            <a:off x="7479145" y="1352363"/>
            <a:ext cx="83832" cy="71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934200" y="1424087"/>
            <a:ext cx="628777" cy="1435385"/>
            <a:chOff x="6934200" y="1424087"/>
            <a:chExt cx="628777" cy="1435385"/>
          </a:xfrm>
        </p:grpSpPr>
        <p:cxnSp>
          <p:nvCxnSpPr>
            <p:cNvPr id="20" name="Straight Arrow Connector 19"/>
            <p:cNvCxnSpPr>
              <a:stCxn id="19" idx="4"/>
            </p:cNvCxnSpPr>
            <p:nvPr/>
          </p:nvCxnSpPr>
          <p:spPr>
            <a:xfrm>
              <a:off x="7521061" y="1424087"/>
              <a:ext cx="41916" cy="25231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7322029" y="1676400"/>
              <a:ext cx="232272" cy="14779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322029" y="1824197"/>
              <a:ext cx="187420" cy="35804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6934200" y="2185889"/>
              <a:ext cx="573847" cy="24337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4" idx="1"/>
            </p:cNvCxnSpPr>
            <p:nvPr/>
          </p:nvCxnSpPr>
          <p:spPr>
            <a:xfrm>
              <a:off x="6937759" y="2429262"/>
              <a:ext cx="312715" cy="43021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8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DxT</a:t>
            </a:r>
            <a:r>
              <a:rPr lang="en-US" dirty="0" smtClean="0"/>
              <a:t> </a:t>
            </a:r>
            <a:r>
              <a:rPr lang="en-US" dirty="0" err="1" smtClean="0"/>
              <a:t>MetaModel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4811"/>
            <a:ext cx="8229600" cy="1770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Big picture: </a:t>
            </a:r>
            <a:r>
              <a:rPr lang="en-US" dirty="0" err="1" smtClean="0"/>
              <a:t>DxT</a:t>
            </a:r>
            <a:r>
              <a:rPr lang="en-US" dirty="0" smtClean="0"/>
              <a:t> user draws an abstract graph whose nodes are interfaces</a:t>
            </a:r>
          </a:p>
          <a:p>
            <a:endParaRPr lang="en-US" dirty="0"/>
          </a:p>
          <a:p>
            <a:r>
              <a:rPr lang="en-US" dirty="0" err="1" smtClean="0"/>
              <a:t>DxT</a:t>
            </a:r>
            <a:r>
              <a:rPr lang="en-US" dirty="0" smtClean="0"/>
              <a:t> rewrites the abstract graph into a concrete graph whose nodes are primitives</a:t>
            </a:r>
          </a:p>
          <a:p>
            <a:pPr lvl="2"/>
            <a:r>
              <a:rPr lang="en-US" dirty="0" smtClean="0"/>
              <a:t>there can be huge number of abstract-to-concrete mappings</a:t>
            </a:r>
          </a:p>
          <a:p>
            <a:pPr lvl="2"/>
            <a:r>
              <a:rPr lang="en-US" dirty="0" smtClean="0"/>
              <a:t>part of </a:t>
            </a:r>
            <a:r>
              <a:rPr lang="en-US" dirty="0" err="1" smtClean="0"/>
              <a:t>DxT</a:t>
            </a:r>
            <a:r>
              <a:rPr lang="en-US" dirty="0" smtClean="0"/>
              <a:t> is to determine which is “best” or “most efficient”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DxT1-</a:t>
            </a:r>
            <a:fld id="{C3B5EA97-E200-41F3-849C-71A604399074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86444762"/>
                  </p:ext>
                </p:extLst>
              </p:nvPr>
            </p:nvGraphicFramePr>
            <p:xfrm>
              <a:off x="457199" y="1447800"/>
              <a:ext cx="8229601" cy="2739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3413"/>
                    <a:gridCol w="3786188"/>
                  </a:tblGrid>
                  <a:tr h="91328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Interface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𝒾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2400" dirty="0" smtClean="0"/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  <a:tr h="9132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Primitive Implementation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𝓅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  <a:tr h="91328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Algorithm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86444762"/>
                  </p:ext>
                </p:extLst>
              </p:nvPr>
            </p:nvGraphicFramePr>
            <p:xfrm>
              <a:off x="457199" y="1447800"/>
              <a:ext cx="8229601" cy="2739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3413"/>
                    <a:gridCol w="3786188"/>
                  </a:tblGrid>
                  <a:tr h="9132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anchorCtr="1">
                        <a:blipFill rotWithShape="0">
                          <a:blip r:embed="rId2"/>
                          <a:stretch>
                            <a:fillRect l="-137" t="-667" r="-86008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  <a:tr h="9132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anchorCtr="1">
                        <a:blipFill rotWithShape="0">
                          <a:blip r:embed="rId2"/>
                          <a:stretch>
                            <a:fillRect l="-137" t="-100667" r="-86008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  <a:tr h="9132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anchorCtr="1">
                        <a:blipFill rotWithShape="0">
                          <a:blip r:embed="rId2"/>
                          <a:stretch>
                            <a:fillRect l="-137" t="-200667" r="-8600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Group 5"/>
          <p:cNvGrpSpPr/>
          <p:nvPr/>
        </p:nvGrpSpPr>
        <p:grpSpPr>
          <a:xfrm>
            <a:off x="6050403" y="1736012"/>
            <a:ext cx="1510298" cy="339946"/>
            <a:chOff x="5994400" y="1771594"/>
            <a:chExt cx="2013731" cy="453261"/>
          </a:xfrm>
        </p:grpSpPr>
        <p:cxnSp>
          <p:nvCxnSpPr>
            <p:cNvPr id="7" name="Straight Arrow Connector 6"/>
            <p:cNvCxnSpPr>
              <a:stCxn id="10" idx="3"/>
              <a:endCxn id="9" idx="1"/>
            </p:cNvCxnSpPr>
            <p:nvPr/>
          </p:nvCxnSpPr>
          <p:spPr>
            <a:xfrm>
              <a:off x="6353388" y="1998225"/>
              <a:ext cx="35114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3"/>
              <a:endCxn id="11" idx="1"/>
            </p:cNvCxnSpPr>
            <p:nvPr/>
          </p:nvCxnSpPr>
          <p:spPr>
            <a:xfrm>
              <a:off x="7160936" y="1998225"/>
              <a:ext cx="3484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704528" y="1771594"/>
                  <a:ext cx="456408" cy="45326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4528" y="1771594"/>
                  <a:ext cx="456408" cy="45326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94400" y="1859725"/>
                  <a:ext cx="358988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en-US" sz="135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400" y="1859725"/>
                  <a:ext cx="358988" cy="276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909" r="-4545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509362" y="1859725"/>
                  <a:ext cx="498769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135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362" y="1859725"/>
                  <a:ext cx="498769" cy="276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836" r="-3279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5983926" y="3517923"/>
            <a:ext cx="1643252" cy="474293"/>
            <a:chOff x="8778125" y="1726575"/>
            <a:chExt cx="2191002" cy="632391"/>
          </a:xfrm>
        </p:grpSpPr>
        <p:cxnSp>
          <p:nvCxnSpPr>
            <p:cNvPr id="13" name="Straight Arrow Connector 12"/>
            <p:cNvCxnSpPr>
              <a:stCxn id="17" idx="3"/>
              <a:endCxn id="16" idx="2"/>
            </p:cNvCxnSpPr>
            <p:nvPr/>
          </p:nvCxnSpPr>
          <p:spPr>
            <a:xfrm>
              <a:off x="9137113" y="2042771"/>
              <a:ext cx="31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6" idx="0"/>
              <a:endCxn id="18" idx="1"/>
            </p:cNvCxnSpPr>
            <p:nvPr/>
          </p:nvCxnSpPr>
          <p:spPr>
            <a:xfrm>
              <a:off x="10158777" y="2042771"/>
              <a:ext cx="311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8778125" y="1726575"/>
              <a:ext cx="2191002" cy="632391"/>
              <a:chOff x="9342841" y="1816158"/>
              <a:chExt cx="2191002" cy="6323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loud 15"/>
                  <p:cNvSpPr/>
                  <p:nvPr/>
                </p:nvSpPr>
                <p:spPr>
                  <a:xfrm>
                    <a:off x="10015532" y="1816158"/>
                    <a:ext cx="708552" cy="632391"/>
                  </a:xfrm>
                  <a:prstGeom prst="clou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𝒶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16" name="Cloud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5532" y="1816158"/>
                    <a:ext cx="708552" cy="632391"/>
                  </a:xfrm>
                  <a:prstGeom prst="cloud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342841" y="1993854"/>
                    <a:ext cx="3589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2841" y="1993854"/>
                    <a:ext cx="358988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5909" r="-4545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1035074" y="1993854"/>
                    <a:ext cx="4987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5074" y="1993854"/>
                    <a:ext cx="49876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9836" r="-3279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6050403" y="2645854"/>
            <a:ext cx="1510298" cy="339946"/>
            <a:chOff x="5994400" y="1771594"/>
            <a:chExt cx="2013731" cy="453261"/>
          </a:xfrm>
        </p:grpSpPr>
        <p:cxnSp>
          <p:nvCxnSpPr>
            <p:cNvPr id="20" name="Straight Arrow Connector 19"/>
            <p:cNvCxnSpPr>
              <a:stCxn id="23" idx="3"/>
              <a:endCxn id="22" idx="1"/>
            </p:cNvCxnSpPr>
            <p:nvPr/>
          </p:nvCxnSpPr>
          <p:spPr>
            <a:xfrm>
              <a:off x="6353388" y="1998225"/>
              <a:ext cx="351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2" idx="3"/>
              <a:endCxn id="24" idx="1"/>
            </p:cNvCxnSpPr>
            <p:nvPr/>
          </p:nvCxnSpPr>
          <p:spPr>
            <a:xfrm>
              <a:off x="7160936" y="1998225"/>
              <a:ext cx="3484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704528" y="1771594"/>
                  <a:ext cx="456408" cy="45326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𝓅</m:t>
                        </m:r>
                      </m:oMath>
                    </m:oMathPara>
                  </a14:m>
                  <a:endParaRPr lang="en-US" sz="2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4528" y="1771594"/>
                  <a:ext cx="456408" cy="45326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67" b="-16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94400" y="1859725"/>
                  <a:ext cx="358988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400" y="1859725"/>
                  <a:ext cx="358988" cy="2769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909" r="-4545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509362" y="1859725"/>
                  <a:ext cx="498769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362" y="1859725"/>
                  <a:ext cx="498769" cy="2769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836" r="-3279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91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Rewrites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2"/>
            <a:ext cx="45631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Replaces an interface with an implementation</a:t>
            </a:r>
          </a:p>
          <a:p>
            <a:endParaRPr lang="en-US" dirty="0"/>
          </a:p>
          <a:p>
            <a:r>
              <a:rPr lang="en-US" dirty="0" smtClean="0"/>
              <a:t>Rewrites define domain specific </a:t>
            </a:r>
            <a:br>
              <a:rPr lang="en-US" dirty="0" smtClean="0"/>
            </a:br>
            <a:r>
              <a:rPr lang="en-US" dirty="0" smtClean="0"/>
              <a:t>theorems</a:t>
            </a:r>
          </a:p>
          <a:p>
            <a:endParaRPr lang="en-US" dirty="0" smtClean="0"/>
          </a:p>
          <a:p>
            <a:r>
              <a:rPr lang="en-US" dirty="0" smtClean="0"/>
              <a:t>Rewrites are not context free</a:t>
            </a:r>
          </a:p>
          <a:p>
            <a:pPr lvl="2"/>
            <a:r>
              <a:rPr lang="en-US" dirty="0" smtClean="0"/>
              <a:t>interfaces have preconditions</a:t>
            </a:r>
            <a:br>
              <a:rPr lang="en-US" dirty="0" smtClean="0"/>
            </a:br>
            <a:r>
              <a:rPr lang="en-US" sz="1400" dirty="0" smtClean="0"/>
              <a:t>standard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RHS have additional preconditions  </a:t>
            </a:r>
            <a:r>
              <a:rPr lang="en-US" sz="1400" dirty="0" smtClean="0"/>
              <a:t>unusual for classical refinements</a:t>
            </a:r>
            <a:endParaRPr lang="en-US" sz="1800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06812" y="2412042"/>
            <a:ext cx="1510298" cy="339946"/>
            <a:chOff x="5994400" y="1771594"/>
            <a:chExt cx="2013731" cy="453261"/>
          </a:xfrm>
        </p:grpSpPr>
        <p:cxnSp>
          <p:nvCxnSpPr>
            <p:cNvPr id="7" name="Straight Arrow Connector 6"/>
            <p:cNvCxnSpPr>
              <a:stCxn id="10" idx="3"/>
              <a:endCxn id="9" idx="1"/>
            </p:cNvCxnSpPr>
            <p:nvPr/>
          </p:nvCxnSpPr>
          <p:spPr>
            <a:xfrm>
              <a:off x="6353388" y="1998224"/>
              <a:ext cx="3511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3"/>
              <a:endCxn id="11" idx="1"/>
            </p:cNvCxnSpPr>
            <p:nvPr/>
          </p:nvCxnSpPr>
          <p:spPr>
            <a:xfrm>
              <a:off x="7160936" y="1998225"/>
              <a:ext cx="348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704528" y="1771594"/>
                  <a:ext cx="456408" cy="453261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4528" y="1771594"/>
                  <a:ext cx="456408" cy="4532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94400" y="1859725"/>
                  <a:ext cx="358988" cy="276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400" y="1859725"/>
                  <a:ext cx="358988" cy="276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909" r="-4545" b="-1470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509362" y="1859725"/>
                  <a:ext cx="498769" cy="276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362" y="1859725"/>
                  <a:ext cx="498769" cy="276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065" r="-1613" b="-1470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066034" y="2344868"/>
            <a:ext cx="2092569" cy="474293"/>
            <a:chOff x="7450736" y="1983490"/>
            <a:chExt cx="2790092" cy="632391"/>
          </a:xfrm>
        </p:grpSpPr>
        <p:grpSp>
          <p:nvGrpSpPr>
            <p:cNvPr id="12" name="Group 11"/>
            <p:cNvGrpSpPr/>
            <p:nvPr/>
          </p:nvGrpSpPr>
          <p:grpSpPr>
            <a:xfrm>
              <a:off x="8049826" y="1983490"/>
              <a:ext cx="2191002" cy="632391"/>
              <a:chOff x="8778125" y="1726575"/>
              <a:chExt cx="2191002" cy="632391"/>
            </a:xfrm>
          </p:grpSpPr>
          <p:cxnSp>
            <p:nvCxnSpPr>
              <p:cNvPr id="13" name="Straight Arrow Connector 12"/>
              <p:cNvCxnSpPr>
                <a:stCxn id="17" idx="3"/>
                <a:endCxn id="16" idx="2"/>
              </p:cNvCxnSpPr>
              <p:nvPr/>
            </p:nvCxnSpPr>
            <p:spPr>
              <a:xfrm>
                <a:off x="9137113" y="2042771"/>
                <a:ext cx="315900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6" idx="0"/>
                <a:endCxn id="18" idx="1"/>
              </p:cNvCxnSpPr>
              <p:nvPr/>
            </p:nvCxnSpPr>
            <p:spPr>
              <a:xfrm>
                <a:off x="10158777" y="2042771"/>
                <a:ext cx="311581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8778125" y="1726575"/>
                <a:ext cx="2191002" cy="632391"/>
                <a:chOff x="9342841" y="1816158"/>
                <a:chExt cx="2191002" cy="6323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Cloud 15"/>
                    <p:cNvSpPr/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𝒶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16" name="Cloud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5909" r="-4545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9836" r="-3279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2" name="Right Arrow 31"/>
            <p:cNvSpPr/>
            <p:nvPr/>
          </p:nvSpPr>
          <p:spPr>
            <a:xfrm>
              <a:off x="7450736" y="2192863"/>
              <a:ext cx="346057" cy="2136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66034" y="3181213"/>
            <a:ext cx="2092569" cy="474293"/>
            <a:chOff x="7450736" y="3098617"/>
            <a:chExt cx="2790092" cy="632391"/>
          </a:xfrm>
        </p:grpSpPr>
        <p:grpSp>
          <p:nvGrpSpPr>
            <p:cNvPr id="25" name="Group 24"/>
            <p:cNvGrpSpPr/>
            <p:nvPr/>
          </p:nvGrpSpPr>
          <p:grpSpPr>
            <a:xfrm>
              <a:off x="8049826" y="3098617"/>
              <a:ext cx="2191002" cy="632391"/>
              <a:chOff x="8778125" y="1726575"/>
              <a:chExt cx="2191002" cy="632391"/>
            </a:xfrm>
          </p:grpSpPr>
          <p:cxnSp>
            <p:nvCxnSpPr>
              <p:cNvPr id="26" name="Straight Arrow Connector 25"/>
              <p:cNvCxnSpPr>
                <a:stCxn id="30" idx="3"/>
                <a:endCxn id="29" idx="2"/>
              </p:cNvCxnSpPr>
              <p:nvPr/>
            </p:nvCxnSpPr>
            <p:spPr>
              <a:xfrm>
                <a:off x="9137113" y="2042771"/>
                <a:ext cx="315900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9" idx="0"/>
                <a:endCxn id="31" idx="1"/>
              </p:cNvCxnSpPr>
              <p:nvPr/>
            </p:nvCxnSpPr>
            <p:spPr>
              <a:xfrm>
                <a:off x="10158777" y="2042771"/>
                <a:ext cx="311581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778125" y="1726575"/>
                <a:ext cx="2191002" cy="632391"/>
                <a:chOff x="9342841" y="1816158"/>
                <a:chExt cx="2191002" cy="6323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loud 28"/>
                    <p:cNvSpPr/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𝒶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29" name="Cloud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5909" r="-4545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9836" r="-3279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3" name="Right Arrow 32"/>
            <p:cNvSpPr/>
            <p:nvPr/>
          </p:nvSpPr>
          <p:spPr>
            <a:xfrm>
              <a:off x="7450736" y="3307990"/>
              <a:ext cx="346057" cy="2136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66034" y="4017558"/>
            <a:ext cx="1959616" cy="339946"/>
            <a:chOff x="7450736" y="4213743"/>
            <a:chExt cx="2612821" cy="453261"/>
          </a:xfrm>
        </p:grpSpPr>
        <p:grpSp>
          <p:nvGrpSpPr>
            <p:cNvPr id="19" name="Group 18"/>
            <p:cNvGrpSpPr/>
            <p:nvPr/>
          </p:nvGrpSpPr>
          <p:grpSpPr>
            <a:xfrm>
              <a:off x="8049826" y="4213743"/>
              <a:ext cx="2013731" cy="453261"/>
              <a:chOff x="5994400" y="1771594"/>
              <a:chExt cx="2013731" cy="453261"/>
            </a:xfrm>
          </p:grpSpPr>
          <p:cxnSp>
            <p:nvCxnSpPr>
              <p:cNvPr id="20" name="Straight Arrow Connector 19"/>
              <p:cNvCxnSpPr>
                <a:stCxn id="23" idx="3"/>
                <a:endCxn id="22" idx="1"/>
              </p:cNvCxnSpPr>
              <p:nvPr/>
            </p:nvCxnSpPr>
            <p:spPr>
              <a:xfrm>
                <a:off x="6353388" y="1998224"/>
                <a:ext cx="351140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2" idx="3"/>
                <a:endCxn id="24" idx="1"/>
              </p:cNvCxnSpPr>
              <p:nvPr/>
            </p:nvCxnSpPr>
            <p:spPr>
              <a:xfrm>
                <a:off x="7160936" y="1998224"/>
                <a:ext cx="348425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6704528" y="1771594"/>
                    <a:ext cx="456408" cy="453261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𝓅</m:t>
                          </m:r>
                        </m:oMath>
                      </m:oMathPara>
                    </a14:m>
                    <a:endParaRPr lang="en-US" sz="2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528" y="1771594"/>
                    <a:ext cx="456408" cy="45326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6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994400" y="1859725"/>
                    <a:ext cx="358988" cy="276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4400" y="1859725"/>
                    <a:ext cx="358988" cy="2769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5909" r="-4545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509362" y="1859725"/>
                    <a:ext cx="498769" cy="276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9362" y="1859725"/>
                    <a:ext cx="498769" cy="27699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065" r="-1613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Right Arrow 33"/>
            <p:cNvSpPr/>
            <p:nvPr/>
          </p:nvSpPr>
          <p:spPr>
            <a:xfrm>
              <a:off x="7450736" y="4333551"/>
              <a:ext cx="346057" cy="2136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82030" y="2443514"/>
            <a:ext cx="643511" cy="1905598"/>
            <a:chOff x="10405395" y="2115019"/>
            <a:chExt cx="858014" cy="2540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408732" y="2115019"/>
                  <a:ext cx="84929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𝑝𝑟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732" y="2115019"/>
                  <a:ext cx="849292" cy="40010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0408731" y="3230145"/>
                  <a:ext cx="854678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𝑝𝑟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731" y="3230145"/>
                  <a:ext cx="854678" cy="40010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405395" y="4255706"/>
                  <a:ext cx="854678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𝑝𝑟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5395" y="4255706"/>
                  <a:ext cx="854678" cy="40010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182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Sorting </a:t>
            </a:r>
            <a:r>
              <a:rPr lang="en-US" dirty="0"/>
              <a:t>Streams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872066" y="4957224"/>
            <a:ext cx="5775508" cy="300082"/>
            <a:chOff x="3829421" y="4956221"/>
            <a:chExt cx="7700676" cy="400109"/>
          </a:xfrm>
        </p:grpSpPr>
        <p:sp>
          <p:nvSpPr>
            <p:cNvPr id="24" name="Right Arrow 23"/>
            <p:cNvSpPr/>
            <p:nvPr/>
          </p:nvSpPr>
          <p:spPr>
            <a:xfrm>
              <a:off x="3829421" y="4991628"/>
              <a:ext cx="478564" cy="2985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147937" y="4956221"/>
              <a:ext cx="6382160" cy="400109"/>
              <a:chOff x="5459363" y="5278942"/>
              <a:chExt cx="6382160" cy="400109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821064" y="5463608"/>
                <a:ext cx="15176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459363" y="5325109"/>
                    <a:ext cx="358988" cy="276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9363" y="5325109"/>
                    <a:ext cx="358988" cy="276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556" r="-2222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338716" y="5325109"/>
                    <a:ext cx="498769" cy="276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8716" y="5325109"/>
                    <a:ext cx="498769" cy="2769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36" r="-3279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068011" y="5278942"/>
                    <a:ext cx="3773512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𝑠𝑡𝑟𝑒𝑎𝑚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𝑎𝑙𝑟𝑒𝑎𝑑𝑦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𝑑𝑒𝑠𝑖𝑟𝑒𝑑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𝑜𝑟𝑑𝑒𝑟</m:t>
                          </m:r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8011" y="5278942"/>
                    <a:ext cx="3773512" cy="40010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8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6" name="Group 95"/>
          <p:cNvGrpSpPr/>
          <p:nvPr/>
        </p:nvGrpSpPr>
        <p:grpSpPr>
          <a:xfrm>
            <a:off x="548927" y="2089358"/>
            <a:ext cx="1766562" cy="339946"/>
            <a:chOff x="684920" y="1855169"/>
            <a:chExt cx="2355416" cy="453261"/>
          </a:xfrm>
        </p:grpSpPr>
        <p:cxnSp>
          <p:nvCxnSpPr>
            <p:cNvPr id="36" name="Straight Arrow Connector 35"/>
            <p:cNvCxnSpPr>
              <a:stCxn id="39" idx="3"/>
              <a:endCxn id="38" idx="1"/>
            </p:cNvCxnSpPr>
            <p:nvPr/>
          </p:nvCxnSpPr>
          <p:spPr>
            <a:xfrm>
              <a:off x="1043908" y="2081800"/>
              <a:ext cx="407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8" idx="3"/>
              <a:endCxn id="40" idx="1"/>
            </p:cNvCxnSpPr>
            <p:nvPr/>
          </p:nvCxnSpPr>
          <p:spPr>
            <a:xfrm>
              <a:off x="2137072" y="2081800"/>
              <a:ext cx="4044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684920" y="1855169"/>
              <a:ext cx="2355416" cy="453261"/>
              <a:chOff x="1460900" y="2102388"/>
              <a:chExt cx="2355416" cy="4532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2227095" y="2102388"/>
                    <a:ext cx="685957" cy="453261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𝑠𝑜𝑟𝑡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7095" y="2102388"/>
                    <a:ext cx="685957" cy="45326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4494" r="-33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460900" y="2190519"/>
                    <a:ext cx="358988" cy="276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0900" y="2190519"/>
                    <a:ext cx="358988" cy="276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09" r="-4545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317547" y="2190519"/>
                    <a:ext cx="498769" cy="276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7547" y="2190519"/>
                    <a:ext cx="498769" cy="27699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8065" r="-1613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4" name="Right Arrow 43"/>
          <p:cNvSpPr/>
          <p:nvPr/>
        </p:nvSpPr>
        <p:spPr>
          <a:xfrm>
            <a:off x="2872066" y="2178861"/>
            <a:ext cx="358923" cy="22388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3886200" y="2089360"/>
            <a:ext cx="2238964" cy="339946"/>
            <a:chOff x="5100955" y="2060425"/>
            <a:chExt cx="2985285" cy="453261"/>
          </a:xfrm>
        </p:grpSpPr>
        <p:cxnSp>
          <p:nvCxnSpPr>
            <p:cNvPr id="46" name="Straight Arrow Connector 45"/>
            <p:cNvCxnSpPr>
              <a:stCxn id="49" idx="3"/>
              <a:endCxn id="48" idx="1"/>
            </p:cNvCxnSpPr>
            <p:nvPr/>
          </p:nvCxnSpPr>
          <p:spPr>
            <a:xfrm>
              <a:off x="5459943" y="2287054"/>
              <a:ext cx="5344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8" idx="3"/>
              <a:endCxn id="50" idx="1"/>
            </p:cNvCxnSpPr>
            <p:nvPr/>
          </p:nvCxnSpPr>
          <p:spPr>
            <a:xfrm>
              <a:off x="7055779" y="2287054"/>
              <a:ext cx="53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100955" y="2060425"/>
              <a:ext cx="2985285" cy="453261"/>
              <a:chOff x="5465122" y="2060425"/>
              <a:chExt cx="2985285" cy="4532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6358515" y="2060425"/>
                    <a:ext cx="1061431" cy="453261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𝑞𝑢𝑖𝑐𝑘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8515" y="2060423"/>
                    <a:ext cx="1061431" cy="45326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465122" y="2148554"/>
                    <a:ext cx="358988" cy="276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5122" y="2148554"/>
                    <a:ext cx="358988" cy="276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09" r="-4545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951638" y="2148554"/>
                    <a:ext cx="498769" cy="276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1638" y="2148554"/>
                    <a:ext cx="498769" cy="2769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065" r="-1613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9" name="Group 98"/>
          <p:cNvGrpSpPr/>
          <p:nvPr/>
        </p:nvGrpSpPr>
        <p:grpSpPr>
          <a:xfrm>
            <a:off x="2872066" y="2858677"/>
            <a:ext cx="3227851" cy="339946"/>
            <a:chOff x="3829421" y="2561691"/>
            <a:chExt cx="4303801" cy="453261"/>
          </a:xfrm>
        </p:grpSpPr>
        <p:sp>
          <p:nvSpPr>
            <p:cNvPr id="54" name="Right Arrow 53"/>
            <p:cNvSpPr/>
            <p:nvPr/>
          </p:nvSpPr>
          <p:spPr>
            <a:xfrm>
              <a:off x="3829421" y="2639062"/>
              <a:ext cx="478564" cy="2985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147937" y="2561691"/>
              <a:ext cx="2985285" cy="453261"/>
              <a:chOff x="5459363" y="2948012"/>
              <a:chExt cx="2985285" cy="453261"/>
            </a:xfrm>
          </p:grpSpPr>
          <p:cxnSp>
            <p:nvCxnSpPr>
              <p:cNvPr id="55" name="Straight Arrow Connector 54"/>
              <p:cNvCxnSpPr>
                <a:stCxn id="58" idx="3"/>
                <a:endCxn id="57" idx="1"/>
              </p:cNvCxnSpPr>
              <p:nvPr/>
            </p:nvCxnSpPr>
            <p:spPr>
              <a:xfrm>
                <a:off x="5818351" y="3174643"/>
                <a:ext cx="5344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  <a:endCxn id="59" idx="1"/>
              </p:cNvCxnSpPr>
              <p:nvPr/>
            </p:nvCxnSpPr>
            <p:spPr>
              <a:xfrm>
                <a:off x="7414187" y="3174643"/>
                <a:ext cx="5316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6352756" y="2948012"/>
                    <a:ext cx="1061431" cy="453261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𝑚𝑒𝑟𝑔𝑒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756" y="2948012"/>
                    <a:ext cx="1061431" cy="45326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481" r="-741" b="-6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459363" y="3036143"/>
                    <a:ext cx="358988" cy="276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9363" y="3036143"/>
                    <a:ext cx="358988" cy="276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556" r="-2222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945879" y="3036143"/>
                    <a:ext cx="498769" cy="276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879" y="3036143"/>
                    <a:ext cx="498769" cy="2769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065" r="-1613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0" name="Group 99"/>
          <p:cNvGrpSpPr/>
          <p:nvPr/>
        </p:nvGrpSpPr>
        <p:grpSpPr>
          <a:xfrm>
            <a:off x="2872066" y="3627995"/>
            <a:ext cx="4871354" cy="899861"/>
            <a:chOff x="3829421" y="3385680"/>
            <a:chExt cx="6495139" cy="1199814"/>
          </a:xfrm>
        </p:grpSpPr>
        <p:grpSp>
          <p:nvGrpSpPr>
            <p:cNvPr id="92" name="Group 91"/>
            <p:cNvGrpSpPr/>
            <p:nvPr/>
          </p:nvGrpSpPr>
          <p:grpSpPr>
            <a:xfrm>
              <a:off x="5147937" y="3385680"/>
              <a:ext cx="5176623" cy="1199814"/>
              <a:chOff x="4742547" y="3660364"/>
              <a:chExt cx="5176623" cy="1199814"/>
            </a:xfrm>
          </p:grpSpPr>
          <p:cxnSp>
            <p:nvCxnSpPr>
              <p:cNvPr id="65" name="Straight Arrow Connector 64"/>
              <p:cNvCxnSpPr>
                <a:stCxn id="62" idx="3"/>
                <a:endCxn id="60" idx="1"/>
              </p:cNvCxnSpPr>
              <p:nvPr/>
            </p:nvCxnSpPr>
            <p:spPr>
              <a:xfrm flipV="1">
                <a:off x="6137042" y="3886995"/>
                <a:ext cx="528159" cy="308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0" idx="3"/>
                <a:endCxn id="63" idx="1"/>
              </p:cNvCxnSpPr>
              <p:nvPr/>
            </p:nvCxnSpPr>
            <p:spPr>
              <a:xfrm>
                <a:off x="7351158" y="3886995"/>
                <a:ext cx="528159" cy="308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4742547" y="3660364"/>
                <a:ext cx="5176623" cy="1199814"/>
                <a:chOff x="4742547" y="3660364"/>
                <a:chExt cx="5176623" cy="119981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665201" y="3660364"/>
                      <a:ext cx="685957" cy="453261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𝑠𝑜𝑟𝑡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Rectangle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5201" y="3660364"/>
                      <a:ext cx="685957" cy="453261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4545" r="-454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6665201" y="4406917"/>
                      <a:ext cx="685957" cy="453261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𝑠𝑜𝑟𝑡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5201" y="4406917"/>
                      <a:ext cx="685957" cy="453261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4545" r="-454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0" name="Group 89"/>
                <p:cNvGrpSpPr/>
                <p:nvPr/>
              </p:nvGrpSpPr>
              <p:grpSpPr>
                <a:xfrm>
                  <a:off x="4742547" y="3968473"/>
                  <a:ext cx="5176623" cy="583595"/>
                  <a:chOff x="4742547" y="4049953"/>
                  <a:chExt cx="5176623" cy="58359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5422338" y="4049953"/>
                        <a:ext cx="714704" cy="45326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h𝑎𝑠h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2338" y="4049953"/>
                        <a:ext cx="714704" cy="453261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9783" r="-8696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7879317" y="4049953"/>
                        <a:ext cx="1158590" cy="45326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𝑜𝑚𝑒𝑟𝑔𝑒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3" name="Rectangle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79317" y="4049953"/>
                        <a:ext cx="1158590" cy="45326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4082" r="-4082" b="-666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7" name="Straight Arrow Connector 66"/>
                  <p:cNvCxnSpPr>
                    <a:stCxn id="62" idx="3"/>
                    <a:endCxn id="61" idx="1"/>
                  </p:cNvCxnSpPr>
                  <p:nvPr/>
                </p:nvCxnSpPr>
                <p:spPr>
                  <a:xfrm>
                    <a:off x="6137042" y="4276584"/>
                    <a:ext cx="528159" cy="35696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>
                    <a:stCxn id="61" idx="3"/>
                    <a:endCxn id="63" idx="1"/>
                  </p:cNvCxnSpPr>
                  <p:nvPr/>
                </p:nvCxnSpPr>
                <p:spPr>
                  <a:xfrm flipV="1">
                    <a:off x="7351158" y="4276584"/>
                    <a:ext cx="528159" cy="35696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>
                    <a:stCxn id="73" idx="3"/>
                    <a:endCxn id="62" idx="1"/>
                  </p:cNvCxnSpPr>
                  <p:nvPr/>
                </p:nvCxnSpPr>
                <p:spPr>
                  <a:xfrm>
                    <a:off x="5104248" y="4276584"/>
                    <a:ext cx="31808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>
                        <a:off x="4742547" y="4138084"/>
                        <a:ext cx="36170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350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42547" y="4138084"/>
                        <a:ext cx="361701" cy="27699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15556" r="-2222" b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Straight Arrow Connector 74"/>
                  <p:cNvCxnSpPr>
                    <a:stCxn id="63" idx="3"/>
                    <a:endCxn id="76" idx="1"/>
                  </p:cNvCxnSpPr>
                  <p:nvPr/>
                </p:nvCxnSpPr>
                <p:spPr>
                  <a:xfrm>
                    <a:off x="9037906" y="4276584"/>
                    <a:ext cx="38249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9420401" y="4138084"/>
                        <a:ext cx="49876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350" dirty="0"/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20401" y="4138084"/>
                        <a:ext cx="498769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9836" r="-3279" b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81" name="Right Arrow 80"/>
            <p:cNvSpPr/>
            <p:nvPr/>
          </p:nvSpPr>
          <p:spPr>
            <a:xfrm>
              <a:off x="3829421" y="3836328"/>
              <a:ext cx="478564" cy="2985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21884" y="5493156"/>
            <a:ext cx="670023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key idea: do-nothing has 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stronger </a:t>
            </a:r>
            <a:b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preconditions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 its interface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989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Area of research starting in mid-1990s focused on models of software design, aimed at abstracting software design beyond “code”</a:t>
            </a:r>
          </a:p>
          <a:p>
            <a:endParaRPr lang="en-US" sz="2000" dirty="0" smtClean="0"/>
          </a:p>
          <a:p>
            <a:r>
              <a:rPr lang="en-US" sz="2000" dirty="0" smtClean="0"/>
              <a:t>Part of the “component” movement, which included distributed components </a:t>
            </a:r>
            <a:br>
              <a:rPr lang="en-US" sz="2000" dirty="0" smtClean="0"/>
            </a:br>
            <a:r>
              <a:rPr lang="en-US" sz="1600" dirty="0" smtClean="0"/>
              <a:t>now called services</a:t>
            </a:r>
          </a:p>
          <a:p>
            <a:endParaRPr lang="en-US" sz="2000" dirty="0" smtClean="0"/>
          </a:p>
          <a:p>
            <a:r>
              <a:rPr lang="en-US" dirty="0" smtClean="0"/>
              <a:t>Among the more popular architectures from that era are </a:t>
            </a:r>
            <a:r>
              <a:rPr lang="en-US" b="1" dirty="0" smtClean="0">
                <a:solidFill>
                  <a:srgbClr val="FF0000"/>
                </a:solidFill>
              </a:rPr>
              <a:t>pipe-and-filter (PnF) </a:t>
            </a:r>
            <a:r>
              <a:rPr lang="en-US" dirty="0" smtClean="0"/>
              <a:t>designs, originated from Unix file filters – more generally it is a renaming of </a:t>
            </a:r>
            <a:r>
              <a:rPr lang="en-US" b="1" dirty="0" smtClean="0">
                <a:solidFill>
                  <a:srgbClr val="FF0000"/>
                </a:solidFill>
              </a:rPr>
              <a:t>dataflow applications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sort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| grep “a” 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allLinesWithA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Which was seen more visually as a graph of computations: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88108"/>
              </p:ext>
            </p:extLst>
          </p:nvPr>
        </p:nvGraphicFramePr>
        <p:xfrm>
          <a:off x="2422071" y="6118229"/>
          <a:ext cx="429985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Visio" r:id="rId3" imgW="3009662" imgH="266462" progId="Visio.Drawing.11">
                  <p:embed/>
                </p:oleObj>
              </mc:Choice>
              <mc:Fallback>
                <p:oleObj name="Visio" r:id="rId3" imgW="3009662" imgH="26646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071" y="6118229"/>
                        <a:ext cx="429985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4600" y="5565163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“MDE before MDE</a:t>
            </a:r>
            <a:r>
              <a:rPr lang="en-US" sz="2000" b="1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”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Apply Rewrites?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Liskov Substitution Principle (LSP) </a:t>
                </a:r>
              </a:p>
              <a:p>
                <a:pPr lvl="2"/>
                <a:r>
                  <a:rPr lang="en-US" sz="2000" dirty="0" smtClean="0"/>
                  <a:t>hallmark of OO design</a:t>
                </a:r>
              </a:p>
              <a:p>
                <a:pPr lvl="2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/>
                  <a:t> is a subtype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 smtClean="0"/>
                  <a:t> then objects of type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can be substituted for objects of type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without altering program correctness</a:t>
                </a:r>
              </a:p>
              <a:p>
                <a:pPr lvl="2"/>
                <a:endParaRPr lang="en-US" sz="2000" dirty="0"/>
              </a:p>
              <a:p>
                <a:pPr lvl="2"/>
                <a:endParaRPr lang="en-US" sz="2000" dirty="0" smtClean="0"/>
              </a:p>
              <a:p>
                <a:pPr marL="914400" lvl="2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This clearly is not what is going on with graph rewrite rules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Another principle is at work…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778340"/>
                  </p:ext>
                </p:extLst>
              </p:nvPr>
            </p:nvGraphicFramePr>
            <p:xfrm>
              <a:off x="1083222" y="3429000"/>
              <a:ext cx="6977556" cy="7155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34712"/>
                    <a:gridCol w="3842844"/>
                  </a:tblGrid>
                  <a:tr h="342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preconditions can’t be strengthened</a:t>
                          </a:r>
                        </a:p>
                      </a:txBody>
                      <a:tcPr marL="68580" marR="68580" marT="34290" marB="34290"/>
                    </a:tc>
                  </a:tr>
                  <a:tr h="37268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𝑝𝑜𝑠𝑡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𝑝𝑜𝑠𝑡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postconditions can’t be weaker</a:t>
                          </a:r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778340"/>
                  </p:ext>
                </p:extLst>
              </p:nvPr>
            </p:nvGraphicFramePr>
            <p:xfrm>
              <a:off x="1083222" y="3429000"/>
              <a:ext cx="6977556" cy="7155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34712"/>
                    <a:gridCol w="3842844"/>
                  </a:tblGrid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194" t="-12281" r="-123301" b="-129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preconditions can’t be strengthened</a:t>
                          </a:r>
                        </a:p>
                      </a:txBody>
                      <a:tcPr marL="68580" marR="68580" marT="34290" marB="34290"/>
                    </a:tc>
                  </a:tr>
                  <a:tr h="372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194" t="-104918" r="-123301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postconditions can’t be weaker</a:t>
                          </a:r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100963"/>
            <a:ext cx="1088862" cy="10937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375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Perry Substitution Principle (PSP)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Inscape 1988, Perry said box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upward compatible </a:t>
                </a:r>
                <a:r>
                  <a:rPr lang="en-US" sz="2000" dirty="0" smtClean="0"/>
                  <a:t>with box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 smtClean="0"/>
                  <a:t> if: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requires and provides at least the same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Important, practical alternative to LSP that dominates the DxT universe</a:t>
                </a:r>
              </a:p>
              <a:p>
                <a:pPr lvl="2"/>
                <a:r>
                  <a:rPr lang="en-US" sz="2000" dirty="0" smtClean="0"/>
                  <a:t>take into account local conditions surrounding an interface </a:t>
                </a:r>
                <a:br>
                  <a:rPr lang="en-US" sz="2000" dirty="0" smtClean="0"/>
                </a:br>
                <a:r>
                  <a:rPr lang="en-US" sz="2000" dirty="0" smtClean="0"/>
                  <a:t>to perform rewrite</a:t>
                </a:r>
              </a:p>
              <a:p>
                <a:pPr lvl="2"/>
                <a:endParaRPr lang="en-US" sz="2000" dirty="0" smtClean="0"/>
              </a:p>
              <a:p>
                <a:pPr lvl="2"/>
                <a:r>
                  <a:rPr lang="en-US" sz="2000" dirty="0" smtClean="0"/>
                  <a:t>essential to graph rewriting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531935"/>
                  </p:ext>
                </p:extLst>
              </p:nvPr>
            </p:nvGraphicFramePr>
            <p:xfrm>
              <a:off x="685800" y="2341667"/>
              <a:ext cx="6977556" cy="7155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34712"/>
                    <a:gridCol w="3842844"/>
                  </a:tblGrid>
                  <a:tr h="342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preconditions can be stronger</a:t>
                          </a:r>
                        </a:p>
                      </a:txBody>
                      <a:tcPr marL="68580" marR="68580" marT="34290" marB="34290"/>
                    </a:tc>
                  </a:tr>
                  <a:tr h="37268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𝑝𝑜𝑠𝑡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𝑝𝑜𝑠𝑡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postconditions can’t be weaker</a:t>
                          </a:r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531935"/>
                  </p:ext>
                </p:extLst>
              </p:nvPr>
            </p:nvGraphicFramePr>
            <p:xfrm>
              <a:off x="685800" y="2341667"/>
              <a:ext cx="6977556" cy="7155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34712"/>
                    <a:gridCol w="3842844"/>
                  </a:tblGrid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194" t="-12281" r="-123301" b="-129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preconditions can be stronger</a:t>
                          </a:r>
                        </a:p>
                      </a:txBody>
                      <a:tcPr marL="68580" marR="68580" marT="34290" marB="34290"/>
                    </a:tc>
                  </a:tr>
                  <a:tr h="372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194" t="-104918" r="-123301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postconditions can’t be weaker</a:t>
                          </a:r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124" y="1272787"/>
            <a:ext cx="890733" cy="10688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48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Rewrites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33462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Replaces a graph with another graph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Abstracts a graph to an interface which is then refined</a:t>
            </a:r>
          </a:p>
          <a:p>
            <a:endParaRPr lang="en-US" dirty="0"/>
          </a:p>
          <a:p>
            <a:r>
              <a:rPr lang="en-US" dirty="0" smtClean="0"/>
              <a:t>Optimizations are </a:t>
            </a:r>
            <a:r>
              <a:rPr lang="en-US" b="1" dirty="0" smtClean="0">
                <a:solidFill>
                  <a:srgbClr val="FF0000"/>
                </a:solidFill>
              </a:rPr>
              <a:t>essential</a:t>
            </a:r>
            <a:r>
              <a:rPr lang="en-US" dirty="0" smtClean="0"/>
              <a:t> for high-performance and practical dataflow designs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691873" y="2152513"/>
            <a:ext cx="4077038" cy="474293"/>
            <a:chOff x="6255831" y="1727017"/>
            <a:chExt cx="5436050" cy="632391"/>
          </a:xfrm>
        </p:grpSpPr>
        <p:grpSp>
          <p:nvGrpSpPr>
            <p:cNvPr id="7" name="Group 6"/>
            <p:cNvGrpSpPr/>
            <p:nvPr/>
          </p:nvGrpSpPr>
          <p:grpSpPr>
            <a:xfrm>
              <a:off x="6255831" y="1727017"/>
              <a:ext cx="2191002" cy="632391"/>
              <a:chOff x="8778125" y="1726575"/>
              <a:chExt cx="2191002" cy="632391"/>
            </a:xfrm>
          </p:grpSpPr>
          <p:cxnSp>
            <p:nvCxnSpPr>
              <p:cNvPr id="10" name="Straight Arrow Connector 9"/>
              <p:cNvCxnSpPr>
                <a:stCxn id="14" idx="3"/>
                <a:endCxn id="13" idx="2"/>
              </p:cNvCxnSpPr>
              <p:nvPr/>
            </p:nvCxnSpPr>
            <p:spPr>
              <a:xfrm>
                <a:off x="9137113" y="2042771"/>
                <a:ext cx="3159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3" idx="0"/>
                <a:endCxn id="15" idx="1"/>
              </p:cNvCxnSpPr>
              <p:nvPr/>
            </p:nvCxnSpPr>
            <p:spPr>
              <a:xfrm>
                <a:off x="10158777" y="2042771"/>
                <a:ext cx="3115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8778125" y="1726575"/>
                <a:ext cx="2191002" cy="632391"/>
                <a:chOff x="9342841" y="1816158"/>
                <a:chExt cx="2191002" cy="6323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Cloud 12"/>
                    <p:cNvSpPr/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𝒶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13" name="Cloud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5909" r="-4545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9836" r="-3279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" name="Right Arrow 7"/>
            <p:cNvSpPr/>
            <p:nvPr/>
          </p:nvSpPr>
          <p:spPr>
            <a:xfrm>
              <a:off x="8801126" y="1936390"/>
              <a:ext cx="346057" cy="2136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500879" y="1727017"/>
              <a:ext cx="2191002" cy="632391"/>
              <a:chOff x="8778125" y="1726575"/>
              <a:chExt cx="2191002" cy="632391"/>
            </a:xfrm>
          </p:grpSpPr>
          <p:cxnSp>
            <p:nvCxnSpPr>
              <p:cNvPr id="17" name="Straight Arrow Connector 16"/>
              <p:cNvCxnSpPr>
                <a:stCxn id="21" idx="3"/>
                <a:endCxn id="20" idx="2"/>
              </p:cNvCxnSpPr>
              <p:nvPr/>
            </p:nvCxnSpPr>
            <p:spPr>
              <a:xfrm>
                <a:off x="9137113" y="2042771"/>
                <a:ext cx="3159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20" idx="0"/>
                <a:endCxn id="22" idx="1"/>
              </p:cNvCxnSpPr>
              <p:nvPr/>
            </p:nvCxnSpPr>
            <p:spPr>
              <a:xfrm>
                <a:off x="10158777" y="2042771"/>
                <a:ext cx="3115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8778125" y="1726575"/>
                <a:ext cx="2191002" cy="632391"/>
                <a:chOff x="9342841" y="1816158"/>
                <a:chExt cx="2191002" cy="6323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loud 19"/>
                    <p:cNvSpPr/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𝒶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20" name="Cloud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5909" r="-4545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8197" r="-3279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8" name="Group 47"/>
          <p:cNvGrpSpPr/>
          <p:nvPr/>
        </p:nvGrpSpPr>
        <p:grpSpPr>
          <a:xfrm>
            <a:off x="6565827" y="4714809"/>
            <a:ext cx="2127154" cy="474293"/>
            <a:chOff x="8617667" y="4534376"/>
            <a:chExt cx="2836205" cy="632391"/>
          </a:xfrm>
        </p:grpSpPr>
        <p:grpSp>
          <p:nvGrpSpPr>
            <p:cNvPr id="30" name="Group 29"/>
            <p:cNvGrpSpPr/>
            <p:nvPr/>
          </p:nvGrpSpPr>
          <p:grpSpPr>
            <a:xfrm>
              <a:off x="9262870" y="4534376"/>
              <a:ext cx="2191002" cy="632391"/>
              <a:chOff x="8778125" y="1726575"/>
              <a:chExt cx="2191002" cy="632391"/>
            </a:xfrm>
          </p:grpSpPr>
          <p:cxnSp>
            <p:nvCxnSpPr>
              <p:cNvPr id="31" name="Straight Arrow Connector 30"/>
              <p:cNvCxnSpPr>
                <a:stCxn id="35" idx="3"/>
                <a:endCxn id="34" idx="2"/>
              </p:cNvCxnSpPr>
              <p:nvPr/>
            </p:nvCxnSpPr>
            <p:spPr>
              <a:xfrm>
                <a:off x="9137113" y="2042771"/>
                <a:ext cx="3159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4" idx="0"/>
                <a:endCxn id="36" idx="1"/>
              </p:cNvCxnSpPr>
              <p:nvPr/>
            </p:nvCxnSpPr>
            <p:spPr>
              <a:xfrm>
                <a:off x="10158777" y="2042771"/>
                <a:ext cx="3115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8778125" y="1726575"/>
                <a:ext cx="2191002" cy="632391"/>
                <a:chOff x="9342841" y="1816158"/>
                <a:chExt cx="2191002" cy="6323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loud 33"/>
                    <p:cNvSpPr/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𝒶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34" name="Cloud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5556" r="-2222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9836" r="-3279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8" name="Right Arrow 37"/>
            <p:cNvSpPr/>
            <p:nvPr/>
          </p:nvSpPr>
          <p:spPr>
            <a:xfrm>
              <a:off x="8617667" y="4743749"/>
              <a:ext cx="346057" cy="2136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27511" y="3861058"/>
            <a:ext cx="3865469" cy="474293"/>
            <a:chOff x="6299913" y="3396041"/>
            <a:chExt cx="5153959" cy="632391"/>
          </a:xfrm>
        </p:grpSpPr>
        <p:grpSp>
          <p:nvGrpSpPr>
            <p:cNvPr id="23" name="Group 22"/>
            <p:cNvGrpSpPr/>
            <p:nvPr/>
          </p:nvGrpSpPr>
          <p:grpSpPr>
            <a:xfrm>
              <a:off x="9262870" y="3396041"/>
              <a:ext cx="2191002" cy="632391"/>
              <a:chOff x="8778125" y="1726575"/>
              <a:chExt cx="2191002" cy="632391"/>
            </a:xfrm>
          </p:grpSpPr>
          <p:cxnSp>
            <p:nvCxnSpPr>
              <p:cNvPr id="24" name="Straight Arrow Connector 23"/>
              <p:cNvCxnSpPr>
                <a:stCxn id="28" idx="3"/>
                <a:endCxn id="27" idx="2"/>
              </p:cNvCxnSpPr>
              <p:nvPr/>
            </p:nvCxnSpPr>
            <p:spPr>
              <a:xfrm>
                <a:off x="9137113" y="2042771"/>
                <a:ext cx="3159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7" idx="0"/>
                <a:endCxn id="29" idx="1"/>
              </p:cNvCxnSpPr>
              <p:nvPr/>
            </p:nvCxnSpPr>
            <p:spPr>
              <a:xfrm>
                <a:off x="10158777" y="2042771"/>
                <a:ext cx="3115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8778125" y="1726575"/>
                <a:ext cx="2191002" cy="632391"/>
                <a:chOff x="9342841" y="1816158"/>
                <a:chExt cx="2191002" cy="6323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Cloud 26"/>
                    <p:cNvSpPr/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𝒶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27" name="Cloud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15532" y="1816158"/>
                      <a:ext cx="708552" cy="632391"/>
                    </a:xfrm>
                    <a:prstGeom prst="cloud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2841" y="1993854"/>
                      <a:ext cx="358988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5556" r="-2222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35074" y="1993854"/>
                      <a:ext cx="498769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9836" r="-3279" b="-1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9" name="Group 38"/>
            <p:cNvGrpSpPr/>
            <p:nvPr/>
          </p:nvGrpSpPr>
          <p:grpSpPr>
            <a:xfrm>
              <a:off x="6299913" y="3485606"/>
              <a:ext cx="2013731" cy="453261"/>
              <a:chOff x="5994400" y="1771594"/>
              <a:chExt cx="2013731" cy="453261"/>
            </a:xfrm>
          </p:grpSpPr>
          <p:cxnSp>
            <p:nvCxnSpPr>
              <p:cNvPr id="40" name="Straight Arrow Connector 39"/>
              <p:cNvCxnSpPr>
                <a:stCxn id="43" idx="3"/>
                <a:endCxn id="42" idx="1"/>
              </p:cNvCxnSpPr>
              <p:nvPr/>
            </p:nvCxnSpPr>
            <p:spPr>
              <a:xfrm>
                <a:off x="6353388" y="1998225"/>
                <a:ext cx="3511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42" idx="3"/>
                <a:endCxn id="44" idx="1"/>
              </p:cNvCxnSpPr>
              <p:nvPr/>
            </p:nvCxnSpPr>
            <p:spPr>
              <a:xfrm>
                <a:off x="7160936" y="1998225"/>
                <a:ext cx="3484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6704528" y="1771594"/>
                    <a:ext cx="456408" cy="453261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oMath>
                      </m:oMathPara>
                    </a14:m>
                    <a:endParaRPr lang="en-US" sz="2100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528" y="1771594"/>
                    <a:ext cx="456408" cy="45326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994400" y="1859725"/>
                    <a:ext cx="358988" cy="276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4400" y="1859725"/>
                    <a:ext cx="358988" cy="2769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5909" r="-4545" b="-1470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7509362" y="1859725"/>
                    <a:ext cx="498769" cy="276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9362" y="1859725"/>
                    <a:ext cx="498769" cy="27699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8065" r="-1613" b="-1470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Left-Right Arrow 44"/>
            <p:cNvSpPr/>
            <p:nvPr/>
          </p:nvSpPr>
          <p:spPr>
            <a:xfrm>
              <a:off x="8539359" y="3607300"/>
              <a:ext cx="502672" cy="209872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9" name="Freeform 48"/>
          <p:cNvSpPr/>
          <p:nvPr/>
        </p:nvSpPr>
        <p:spPr>
          <a:xfrm>
            <a:off x="5783855" y="3283018"/>
            <a:ext cx="2038121" cy="550852"/>
          </a:xfrm>
          <a:custGeom>
            <a:avLst/>
            <a:gdLst>
              <a:gd name="connsiteX0" fmla="*/ 2038121 w 2038121"/>
              <a:gd name="connsiteY0" fmla="*/ 539835 h 550852"/>
              <a:gd name="connsiteX1" fmla="*/ 1333041 w 2038121"/>
              <a:gd name="connsiteY1" fmla="*/ 9 h 550852"/>
              <a:gd name="connsiteX2" fmla="*/ 0 w 2038121"/>
              <a:gd name="connsiteY2" fmla="*/ 550852 h 550852"/>
              <a:gd name="connsiteX3" fmla="*/ 0 w 2038121"/>
              <a:gd name="connsiteY3" fmla="*/ 550852 h 55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121" h="550852">
                <a:moveTo>
                  <a:pt x="2038121" y="539835"/>
                </a:moveTo>
                <a:cubicBezTo>
                  <a:pt x="1855424" y="269004"/>
                  <a:pt x="1672728" y="-1827"/>
                  <a:pt x="1333041" y="9"/>
                </a:cubicBezTo>
                <a:cubicBezTo>
                  <a:pt x="993354" y="1845"/>
                  <a:pt x="0" y="550852"/>
                  <a:pt x="0" y="550852"/>
                </a:cubicBezTo>
                <a:lnTo>
                  <a:pt x="0" y="550852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809673" y="4331855"/>
            <a:ext cx="1662545" cy="480290"/>
          </a:xfrm>
          <a:custGeom>
            <a:avLst/>
            <a:gdLst>
              <a:gd name="connsiteX0" fmla="*/ 0 w 1662545"/>
              <a:gd name="connsiteY0" fmla="*/ 0 h 480290"/>
              <a:gd name="connsiteX1" fmla="*/ 720436 w 1662545"/>
              <a:gd name="connsiteY1" fmla="*/ 360218 h 480290"/>
              <a:gd name="connsiteX2" fmla="*/ 1662545 w 1662545"/>
              <a:gd name="connsiteY2" fmla="*/ 480290 h 4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5" h="480290">
                <a:moveTo>
                  <a:pt x="0" y="0"/>
                </a:moveTo>
                <a:cubicBezTo>
                  <a:pt x="221672" y="140085"/>
                  <a:pt x="443345" y="280170"/>
                  <a:pt x="720436" y="360218"/>
                </a:cubicBezTo>
                <a:cubicBezTo>
                  <a:pt x="997527" y="440266"/>
                  <a:pt x="1330036" y="460278"/>
                  <a:pt x="1662545" y="48029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Optimizations Have No Counterpart in 1D Grammars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Sentence of this grammar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Suppose composition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dirty="0" smtClean="0"/>
                  <a:t> implements interface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Domain experts know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inefficient and can be replaced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which is faster</a:t>
                </a:r>
              </a:p>
              <a:p>
                <a:endParaRPr lang="en-US" dirty="0"/>
              </a:p>
              <a:p>
                <a:r>
                  <a:rPr lang="en-US" dirty="0" smtClean="0"/>
                  <a:t>Abstract sentence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 smtClean="0"/>
                  <a:t>to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𝑎𝑍</m:t>
                    </m:r>
                  </m:oMath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endParaRPr lang="en-US" dirty="0" smtClean="0">
                  <a:solidFill>
                    <a:srgbClr val="0000FF"/>
                  </a:solidFill>
                </a:endParaRPr>
              </a:p>
              <a:p>
                <a:r>
                  <a:rPr lang="en-US" dirty="0" smtClean="0"/>
                  <a:t>Refine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𝑎𝑍</m:t>
                    </m:r>
                  </m:oMath>
                </a14:m>
                <a:r>
                  <a:rPr lang="en-US" dirty="0" smtClean="0"/>
                  <a:t>   to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𝑎𝑞</m:t>
                    </m:r>
                  </m:oMath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ssence of optimization – dissolve modular boundaries to expose inefficiencies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Fundamental difference </a:t>
                </a:r>
                <a:r>
                  <a:rPr lang="en-US" sz="1500" dirty="0" smtClean="0">
                    <a:solidFill>
                      <a:srgbClr val="FF0000"/>
                    </a:solidFill>
                  </a:rPr>
                  <a:t>mentioned earlier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between 1D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D grammars: refinements and optimizations are a natural part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D grammars; they are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not part of 1D grammars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08" t="-2022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12370" y="1828800"/>
            <a:ext cx="2096665" cy="734580"/>
            <a:chOff x="1907544" y="1876097"/>
            <a:chExt cx="2795553" cy="979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07545" y="1876097"/>
                  <a:ext cx="27955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:  </m:t>
                        </m:r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|  …   ; </m:t>
                        </m:r>
                      </m:oMath>
                    </m:oMathPara>
                  </a14:m>
                  <a:endParaRPr lang="en-US" sz="21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545" y="1876097"/>
                  <a:ext cx="2795552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16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907544" y="2424651"/>
                  <a:ext cx="238219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:  </m:t>
                        </m:r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|  …    ; </m:t>
                        </m:r>
                      </m:oMath>
                    </m:oMathPara>
                  </a14:m>
                  <a:endParaRPr lang="en-US" sz="21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544" y="2424651"/>
                  <a:ext cx="2382190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13" b="-314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30658" y="4782651"/>
                <a:ext cx="1638077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:  </m:t>
                      </m:r>
                      <m:r>
                        <a:rPr lang="en-US" sz="2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sz="2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|  </m:t>
                      </m:r>
                      <m:r>
                        <a:rPr lang="en-US" sz="2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; </m:t>
                      </m:r>
                    </m:oMath>
                  </m:oMathPara>
                </a14:m>
                <a:endParaRPr lang="en-US" sz="2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658" y="4782651"/>
                <a:ext cx="1638077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3731" t="-1887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0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Optimizations Across </a:t>
            </a:r>
            <a:br>
              <a:rPr lang="en-US" dirty="0" smtClean="0"/>
            </a:br>
            <a:r>
              <a:rPr lang="en-US" dirty="0" smtClean="0"/>
              <a:t>Modular Boundaries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74372" y="2065324"/>
            <a:ext cx="2177853" cy="271306"/>
            <a:chOff x="4559106" y="2263831"/>
            <a:chExt cx="2903804" cy="361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159551" y="2263831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551" y="2263831"/>
                  <a:ext cx="622997" cy="3617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239468" y="2263831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468" y="2263831"/>
                  <a:ext cx="622997" cy="3617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12" idx="6"/>
              <a:endCxn id="7" idx="1"/>
            </p:cNvCxnSpPr>
            <p:nvPr/>
          </p:nvCxnSpPr>
          <p:spPr>
            <a:xfrm>
              <a:off x="4702631" y="2444702"/>
              <a:ext cx="456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5782548" y="2444702"/>
              <a:ext cx="456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3" idx="2"/>
            </p:cNvCxnSpPr>
            <p:nvPr/>
          </p:nvCxnSpPr>
          <p:spPr>
            <a:xfrm>
              <a:off x="6862465" y="2444702"/>
              <a:ext cx="456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559106" y="2390912"/>
              <a:ext cx="143525" cy="107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/>
            <p:nvPr/>
          </p:nvSpPr>
          <p:spPr>
            <a:xfrm>
              <a:off x="7319385" y="2390912"/>
              <a:ext cx="143525" cy="10757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64860" y="3018788"/>
            <a:ext cx="5996876" cy="1204545"/>
            <a:chOff x="18459" y="4663272"/>
            <a:chExt cx="7995834" cy="1606060"/>
          </a:xfrm>
        </p:grpSpPr>
        <p:cxnSp>
          <p:nvCxnSpPr>
            <p:cNvPr id="15" name="Straight Arrow Connector 14"/>
            <p:cNvCxnSpPr>
              <a:stCxn id="28" idx="3"/>
              <a:endCxn id="29" idx="2"/>
            </p:cNvCxnSpPr>
            <p:nvPr/>
          </p:nvCxnSpPr>
          <p:spPr>
            <a:xfrm>
              <a:off x="7284011" y="5499898"/>
              <a:ext cx="5594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8" idx="3"/>
              <a:endCxn id="28" idx="1"/>
            </p:cNvCxnSpPr>
            <p:nvPr/>
          </p:nvCxnSpPr>
          <p:spPr>
            <a:xfrm>
              <a:off x="6101556" y="4844143"/>
              <a:ext cx="559458" cy="6557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0" idx="3"/>
              <a:endCxn id="28" idx="1"/>
            </p:cNvCxnSpPr>
            <p:nvPr/>
          </p:nvCxnSpPr>
          <p:spPr>
            <a:xfrm flipV="1">
              <a:off x="6101556" y="5499898"/>
              <a:ext cx="559458" cy="588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478559" y="4663272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559" y="4663272"/>
                  <a:ext cx="622997" cy="3617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931194" y="4663272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194" y="4663272"/>
                  <a:ext cx="622997" cy="3617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1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478559" y="5907591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559" y="5907591"/>
                  <a:ext cx="622997" cy="3617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931194" y="5907591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194" y="5907591"/>
                  <a:ext cx="622997" cy="3617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1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31" idx="6"/>
              <a:endCxn id="30" idx="1"/>
            </p:cNvCxnSpPr>
            <p:nvPr/>
          </p:nvCxnSpPr>
          <p:spPr>
            <a:xfrm>
              <a:off x="189281" y="5432706"/>
              <a:ext cx="5594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0" idx="3"/>
              <a:endCxn id="19" idx="1"/>
            </p:cNvCxnSpPr>
            <p:nvPr/>
          </p:nvCxnSpPr>
          <p:spPr>
            <a:xfrm flipV="1">
              <a:off x="1371736" y="4844143"/>
              <a:ext cx="559458" cy="5885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0" idx="3"/>
              <a:endCxn id="21" idx="1"/>
            </p:cNvCxnSpPr>
            <p:nvPr/>
          </p:nvCxnSpPr>
          <p:spPr>
            <a:xfrm>
              <a:off x="1371736" y="5432706"/>
              <a:ext cx="559458" cy="655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  <a:endCxn id="32" idx="1"/>
            </p:cNvCxnSpPr>
            <p:nvPr/>
          </p:nvCxnSpPr>
          <p:spPr>
            <a:xfrm>
              <a:off x="2554191" y="4844143"/>
              <a:ext cx="559458" cy="592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3"/>
              <a:endCxn id="32" idx="1"/>
            </p:cNvCxnSpPr>
            <p:nvPr/>
          </p:nvCxnSpPr>
          <p:spPr>
            <a:xfrm flipV="1">
              <a:off x="2554191" y="5436251"/>
              <a:ext cx="559458" cy="652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661014" y="5319027"/>
                  <a:ext cx="622997" cy="361741"/>
                </a:xfrm>
                <a:prstGeom prst="rect">
                  <a:avLst/>
                </a:prstGeom>
                <a:pattFill prst="ltVert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014" y="5319027"/>
                  <a:ext cx="622997" cy="3617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7843471" y="5409462"/>
              <a:ext cx="170822" cy="1808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748739" y="5251835"/>
                  <a:ext cx="622997" cy="361741"/>
                </a:xfrm>
                <a:prstGeom prst="rect">
                  <a:avLst/>
                </a:prstGeom>
                <a:pattFill prst="ltHorz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39" y="5251835"/>
                  <a:ext cx="622997" cy="3617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>
              <a:off x="18459" y="5342270"/>
              <a:ext cx="170822" cy="1808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113649" y="5255380"/>
                  <a:ext cx="622997" cy="361741"/>
                </a:xfrm>
                <a:prstGeom prst="rect">
                  <a:avLst/>
                </a:prstGeom>
                <a:pattFill prst="ltVert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649" y="5255380"/>
                  <a:ext cx="622997" cy="3617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296104" y="5255380"/>
                  <a:ext cx="622997" cy="361741"/>
                </a:xfrm>
                <a:prstGeom prst="rect">
                  <a:avLst/>
                </a:prstGeom>
                <a:pattFill prst="ltHorz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104" y="5255380"/>
                  <a:ext cx="622997" cy="3617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3"/>
              <a:endCxn id="33" idx="1"/>
            </p:cNvCxnSpPr>
            <p:nvPr/>
          </p:nvCxnSpPr>
          <p:spPr>
            <a:xfrm>
              <a:off x="3736646" y="5436251"/>
              <a:ext cx="5594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3"/>
              <a:endCxn id="18" idx="1"/>
            </p:cNvCxnSpPr>
            <p:nvPr/>
          </p:nvCxnSpPr>
          <p:spPr>
            <a:xfrm flipV="1">
              <a:off x="4919101" y="4844143"/>
              <a:ext cx="559458" cy="592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3" idx="3"/>
              <a:endCxn id="20" idx="1"/>
            </p:cNvCxnSpPr>
            <p:nvPr/>
          </p:nvCxnSpPr>
          <p:spPr>
            <a:xfrm>
              <a:off x="4919101" y="5436251"/>
              <a:ext cx="559458" cy="652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 rot="5400000">
            <a:off x="4418588" y="2675260"/>
            <a:ext cx="259543" cy="1602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/>
          <p:cNvSpPr/>
          <p:nvPr/>
        </p:nvSpPr>
        <p:spPr>
          <a:xfrm>
            <a:off x="2053598" y="2937612"/>
            <a:ext cx="2406528" cy="1386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/>
          <p:cNvSpPr/>
          <p:nvPr/>
        </p:nvSpPr>
        <p:spPr>
          <a:xfrm>
            <a:off x="3835496" y="2004764"/>
            <a:ext cx="624630" cy="4015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1" name="Straight Arrow Connector 40"/>
          <p:cNvCxnSpPr>
            <a:stCxn id="40" idx="2"/>
            <a:endCxn id="39" idx="0"/>
          </p:cNvCxnSpPr>
          <p:nvPr/>
        </p:nvCxnSpPr>
        <p:spPr>
          <a:xfrm flipH="1">
            <a:off x="3256862" y="2406360"/>
            <a:ext cx="890949" cy="5312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69923" y="2937612"/>
            <a:ext cx="2406528" cy="1386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/>
          <p:cNvSpPr/>
          <p:nvPr/>
        </p:nvSpPr>
        <p:spPr>
          <a:xfrm>
            <a:off x="4661459" y="2010726"/>
            <a:ext cx="624630" cy="4015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6" name="Straight Arrow Connector 45"/>
          <p:cNvCxnSpPr>
            <a:stCxn id="45" idx="2"/>
            <a:endCxn id="44" idx="0"/>
          </p:cNvCxnSpPr>
          <p:nvPr/>
        </p:nvCxnSpPr>
        <p:spPr>
          <a:xfrm>
            <a:off x="4973773" y="2412321"/>
            <a:ext cx="899414" cy="525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418736" y="4625288"/>
            <a:ext cx="4259246" cy="1204545"/>
            <a:chOff x="3256503" y="4935157"/>
            <a:chExt cx="5678994" cy="16060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5188466" y="4935157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466" y="4935157"/>
                  <a:ext cx="622997" cy="36174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4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380535" y="4935157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535" y="4935157"/>
                  <a:ext cx="622997" cy="36174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5188466" y="6179476"/>
                  <a:ext cx="622997" cy="3617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466" y="6179476"/>
                  <a:ext cx="622997" cy="36174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4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6380535" y="6179476"/>
                  <a:ext cx="622997" cy="3617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535" y="6179476"/>
                  <a:ext cx="622997" cy="36174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996397" y="5557317"/>
                  <a:ext cx="622997" cy="361741"/>
                </a:xfrm>
                <a:prstGeom prst="rect">
                  <a:avLst/>
                </a:prstGeom>
                <a:pattFill prst="ltHorz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397" y="5557317"/>
                  <a:ext cx="622997" cy="36174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7572604" y="5557317"/>
                  <a:ext cx="622997" cy="361741"/>
                </a:xfrm>
                <a:prstGeom prst="rect">
                  <a:avLst/>
                </a:prstGeom>
                <a:pattFill prst="ltVert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4" y="5557317"/>
                  <a:ext cx="622997" cy="36174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3256503" y="5647752"/>
              <a:ext cx="170822" cy="1808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/>
            <p:cNvSpPr/>
            <p:nvPr/>
          </p:nvSpPr>
          <p:spPr>
            <a:xfrm>
              <a:off x="8764675" y="5647752"/>
              <a:ext cx="170822" cy="1808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9" name="Straight Arrow Connector 58"/>
            <p:cNvCxnSpPr>
              <a:stCxn id="57" idx="6"/>
              <a:endCxn id="55" idx="1"/>
            </p:cNvCxnSpPr>
            <p:nvPr/>
          </p:nvCxnSpPr>
          <p:spPr>
            <a:xfrm>
              <a:off x="3427325" y="5738188"/>
              <a:ext cx="569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3"/>
              <a:endCxn id="58" idx="2"/>
            </p:cNvCxnSpPr>
            <p:nvPr/>
          </p:nvCxnSpPr>
          <p:spPr>
            <a:xfrm>
              <a:off x="8195601" y="5738188"/>
              <a:ext cx="569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5" idx="3"/>
              <a:endCxn id="51" idx="1"/>
            </p:cNvCxnSpPr>
            <p:nvPr/>
          </p:nvCxnSpPr>
          <p:spPr>
            <a:xfrm flipV="1">
              <a:off x="4619394" y="5116028"/>
              <a:ext cx="569072" cy="622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5" idx="3"/>
              <a:endCxn id="53" idx="1"/>
            </p:cNvCxnSpPr>
            <p:nvPr/>
          </p:nvCxnSpPr>
          <p:spPr>
            <a:xfrm>
              <a:off x="4619394" y="5738188"/>
              <a:ext cx="569072" cy="62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1" idx="3"/>
              <a:endCxn id="52" idx="1"/>
            </p:cNvCxnSpPr>
            <p:nvPr/>
          </p:nvCxnSpPr>
          <p:spPr>
            <a:xfrm>
              <a:off x="5811463" y="5116028"/>
              <a:ext cx="569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3" idx="3"/>
              <a:endCxn id="54" idx="1"/>
            </p:cNvCxnSpPr>
            <p:nvPr/>
          </p:nvCxnSpPr>
          <p:spPr>
            <a:xfrm>
              <a:off x="5811463" y="6360347"/>
              <a:ext cx="569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2" idx="3"/>
              <a:endCxn id="56" idx="1"/>
            </p:cNvCxnSpPr>
            <p:nvPr/>
          </p:nvCxnSpPr>
          <p:spPr>
            <a:xfrm>
              <a:off x="7003532" y="5116028"/>
              <a:ext cx="569072" cy="622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4" idx="3"/>
              <a:endCxn id="56" idx="1"/>
            </p:cNvCxnSpPr>
            <p:nvPr/>
          </p:nvCxnSpPr>
          <p:spPr>
            <a:xfrm flipV="1">
              <a:off x="7003532" y="5738188"/>
              <a:ext cx="569072" cy="62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ight Arrow 66"/>
          <p:cNvSpPr/>
          <p:nvPr/>
        </p:nvSpPr>
        <p:spPr>
          <a:xfrm rot="5400000">
            <a:off x="4418588" y="4418204"/>
            <a:ext cx="259543" cy="1602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/>
          <p:cNvSpPr/>
          <p:nvPr/>
        </p:nvSpPr>
        <p:spPr>
          <a:xfrm>
            <a:off x="3756904" y="3394346"/>
            <a:ext cx="1647462" cy="4176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/>
          <p:cNvSpPr/>
          <p:nvPr/>
        </p:nvSpPr>
        <p:spPr>
          <a:xfrm>
            <a:off x="4445997" y="4430523"/>
            <a:ext cx="197419" cy="146783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1" name="Straight Arrow Connector 70"/>
          <p:cNvCxnSpPr>
            <a:stCxn id="69" idx="2"/>
          </p:cNvCxnSpPr>
          <p:nvPr/>
        </p:nvCxnSpPr>
        <p:spPr>
          <a:xfrm flipH="1">
            <a:off x="4564126" y="3811981"/>
            <a:ext cx="16509" cy="6482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05364" y="5501825"/>
            <a:ext cx="3162019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That’s DxT</a:t>
            </a:r>
            <a:b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(Part 1)</a:t>
            </a:r>
          </a:p>
        </p:txBody>
      </p:sp>
    </p:spTree>
    <p:extLst>
      <p:ext uri="{BB962C8B-B14F-4D97-AF65-F5344CB8AC3E}">
        <p14:creationId xmlns:p14="http://schemas.microsoft.com/office/powerpoint/2010/main" val="32731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67" grpId="0" animBg="1"/>
      <p:bldP spid="69" grpId="0" animBg="1"/>
      <p:bldP spid="70" grpId="0" animBg="1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May Have Seen This Before!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Very similar to optimization techniques in compilers for functional languages</a:t>
            </a:r>
          </a:p>
          <a:p>
            <a:endParaRPr lang="en-US" sz="2000" dirty="0"/>
          </a:p>
          <a:p>
            <a:r>
              <a:rPr lang="en-US" sz="2000" dirty="0" smtClean="0"/>
              <a:t>Except: </a:t>
            </a:r>
          </a:p>
          <a:p>
            <a:pPr lvl="2"/>
            <a:r>
              <a:rPr lang="en-US" sz="2000" dirty="0" smtClean="0"/>
              <a:t>using graphs not trees </a:t>
            </a:r>
            <a:r>
              <a:rPr lang="en-US" sz="1400" dirty="0" smtClean="0"/>
              <a:t>important engineering difference</a:t>
            </a:r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grammars used to derive </a:t>
            </a:r>
            <a:r>
              <a:rPr lang="en-US" sz="2000" b="1" dirty="0" smtClean="0">
                <a:solidFill>
                  <a:srgbClr val="FF0000"/>
                </a:solidFill>
              </a:rPr>
              <a:t>software designs</a:t>
            </a:r>
            <a:r>
              <a:rPr lang="en-US" sz="2000" dirty="0" smtClean="0"/>
              <a:t> that are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correct-by-construction</a:t>
            </a:r>
          </a:p>
          <a:p>
            <a:pPr lvl="2"/>
            <a:endParaRPr lang="en-US" sz="2000" dirty="0"/>
          </a:p>
          <a:p>
            <a:pPr lvl="2"/>
            <a:r>
              <a:rPr lang="en-US" dirty="0" smtClean="0"/>
              <a:t>domain experts should </a:t>
            </a:r>
            <a:r>
              <a:rPr lang="en-US" sz="2000" dirty="0" smtClean="0"/>
              <a:t>be the ultimate purveyors of this knowledge </a:t>
            </a:r>
          </a:p>
          <a:p>
            <a:pPr lvl="4"/>
            <a:r>
              <a:rPr lang="en-US" dirty="0" smtClean="0"/>
              <a:t>not tool builders, not DxT users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009900" y="5434670"/>
            <a:ext cx="3124200" cy="1359934"/>
            <a:chOff x="3048000" y="5452030"/>
            <a:chExt cx="3124200" cy="1359934"/>
          </a:xfrm>
        </p:grpSpPr>
        <p:sp>
          <p:nvSpPr>
            <p:cNvPr id="3" name="Rounded Rectangle 2"/>
            <p:cNvSpPr/>
            <p:nvPr/>
          </p:nvSpPr>
          <p:spPr>
            <a:xfrm>
              <a:off x="3048000" y="5452030"/>
              <a:ext cx="990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tool</a:t>
              </a:r>
              <a:br>
                <a:rPr lang="en-US" dirty="0" smtClean="0"/>
              </a:br>
              <a:r>
                <a:rPr lang="en-US" dirty="0" smtClean="0"/>
                <a:t>builders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14800" y="5452030"/>
              <a:ext cx="990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domain</a:t>
              </a:r>
              <a:br>
                <a:rPr lang="en-US" dirty="0" smtClean="0"/>
              </a:br>
              <a:r>
                <a:rPr lang="en-US" dirty="0" smtClean="0"/>
                <a:t>experts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81600" y="5452030"/>
              <a:ext cx="990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3975846" y="5313078"/>
              <a:ext cx="228602" cy="2030506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897" y="6442632"/>
              <a:ext cx="181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today’s compilers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7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 To Domain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You identify the fundamental operations/computations of a domain</a:t>
            </a:r>
          </a:p>
          <a:p>
            <a:pPr lvl="2"/>
            <a:r>
              <a:rPr lang="en-US" dirty="0" smtClean="0"/>
              <a:t>define an interface for each of them</a:t>
            </a:r>
          </a:p>
          <a:p>
            <a:pPr lvl="2"/>
            <a:endParaRPr lang="en-US" dirty="0"/>
          </a:p>
          <a:p>
            <a:r>
              <a:rPr lang="en-US" dirty="0" smtClean="0"/>
              <a:t>You search the literature and code bases for algorithms that implement your interfaces</a:t>
            </a:r>
          </a:p>
          <a:p>
            <a:pPr lvl="2"/>
            <a:r>
              <a:rPr lang="en-US" dirty="0" smtClean="0"/>
              <a:t>for each interface there are multiple implementations</a:t>
            </a:r>
          </a:p>
          <a:p>
            <a:pPr lvl="2"/>
            <a:r>
              <a:rPr lang="en-US" dirty="0" smtClean="0"/>
              <a:t>doing so you define a catalog of </a:t>
            </a:r>
            <a:r>
              <a:rPr lang="en-US" dirty="0" err="1" smtClean="0"/>
              <a:t>DxT</a:t>
            </a:r>
            <a:r>
              <a:rPr lang="en-US" dirty="0" smtClean="0"/>
              <a:t> refinements</a:t>
            </a:r>
          </a:p>
          <a:p>
            <a:pPr lvl="2"/>
            <a:endParaRPr lang="en-US" dirty="0"/>
          </a:p>
          <a:p>
            <a:r>
              <a:rPr lang="en-US" dirty="0" smtClean="0"/>
              <a:t>You search the literature and code bases for optimizations in your domain</a:t>
            </a:r>
          </a:p>
          <a:p>
            <a:pPr lvl="2"/>
            <a:r>
              <a:rPr lang="en-US" dirty="0" smtClean="0"/>
              <a:t>much harder to find because they are rarely published</a:t>
            </a:r>
          </a:p>
          <a:p>
            <a:pPr lvl="2"/>
            <a:r>
              <a:rPr lang="en-US" dirty="0" smtClean="0"/>
              <a:t>by re-engineering legacy designs via </a:t>
            </a:r>
            <a:r>
              <a:rPr lang="en-US" dirty="0" err="1" smtClean="0"/>
              <a:t>DxT</a:t>
            </a:r>
            <a:r>
              <a:rPr lang="en-US" dirty="0" smtClean="0"/>
              <a:t> transformations you discover them</a:t>
            </a:r>
          </a:p>
          <a:p>
            <a:pPr lvl="2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Takes time – but this is the price for sustainable software development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DxT1-</a:t>
            </a:r>
            <a:fld id="{C3B5EA97-E200-41F3-849C-71A60439907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86254"/>
            <a:ext cx="160684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1820799" y="5272603"/>
            <a:ext cx="109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[ 7 5 2 4 ]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71774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Standard “trick” from functional programming language and static analysis playbooks: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Consider the following algorithm, the standard interpretation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6367" y="2333889"/>
            <a:ext cx="509126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Abstract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577973" y="4557393"/>
                <a:ext cx="393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973" y="4557393"/>
                <a:ext cx="39337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>
            <a:spLocks noChangeAspect="1"/>
          </p:cNvSpPr>
          <p:nvPr/>
        </p:nvSpPr>
        <p:spPr>
          <a:xfrm>
            <a:off x="3436608" y="4585126"/>
            <a:ext cx="622936" cy="3138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4979225" y="4585126"/>
            <a:ext cx="679067" cy="3138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5" idx="3"/>
            <a:endCxn id="12" idx="1"/>
          </p:cNvCxnSpPr>
          <p:nvPr/>
        </p:nvCxnSpPr>
        <p:spPr>
          <a:xfrm>
            <a:off x="2516926" y="4742059"/>
            <a:ext cx="9196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5" idx="1"/>
          </p:cNvCxnSpPr>
          <p:nvPr/>
        </p:nvCxnSpPr>
        <p:spPr>
          <a:xfrm>
            <a:off x="4059544" y="4742060"/>
            <a:ext cx="919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47" idx="1"/>
          </p:cNvCxnSpPr>
          <p:nvPr/>
        </p:nvCxnSpPr>
        <p:spPr>
          <a:xfrm flipV="1">
            <a:off x="5658292" y="4742059"/>
            <a:ext cx="91968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57811" y="4609330"/>
            <a:ext cx="60762" cy="705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66574" y="4557393"/>
                <a:ext cx="3503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574" y="4557393"/>
                <a:ext cx="35035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80" y="274638"/>
            <a:ext cx="2910840" cy="102108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812599" y="525717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[ 7 5 2 4 ]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42848" y="525717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[ 2 4 5 7 ]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415428" y="525717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[ 5 7 ]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1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0.24392 1.48148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24167 1.48148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/>
      <p:bldP spid="71" grpId="1"/>
      <p:bldP spid="71" grpId="2"/>
      <p:bldP spid="72" grpId="0"/>
      <p:bldP spid="72" grpId="1"/>
      <p:bldP spid="72" grpId="2"/>
      <p:bldP spid="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4160" y="5232293"/>
                <a:ext cx="655179" cy="41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160" y="5232293"/>
                <a:ext cx="655179" cy="415948"/>
              </a:xfrm>
              <a:prstGeom prst="rect">
                <a:avLst/>
              </a:prstGeom>
              <a:blipFill rotWithShape="0"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90499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Now we want to compute the performance of this algorithm – how do we do it?</a:t>
            </a:r>
          </a:p>
          <a:p>
            <a:endParaRPr lang="en-US" dirty="0"/>
          </a:p>
          <a:p>
            <a:r>
              <a:rPr lang="en-US" sz="2000" dirty="0" smtClean="0"/>
              <a:t>Create a dataflow graph that is isomorphic (identical) in shape to the standard</a:t>
            </a:r>
            <a:br>
              <a:rPr lang="en-US" sz="2000" dirty="0" smtClean="0"/>
            </a:br>
            <a:r>
              <a:rPr lang="en-US" sz="2000" dirty="0" smtClean="0"/>
              <a:t>interpretation, but now we reinterpret the edges and components</a:t>
            </a:r>
            <a:r>
              <a:rPr lang="en-US" dirty="0"/>
              <a:t> </a:t>
            </a:r>
            <a:r>
              <a:rPr lang="en-US" dirty="0" smtClean="0"/>
              <a:t>to estimate </a:t>
            </a:r>
            <a:r>
              <a:rPr lang="en-US" b="1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66574" y="4557393"/>
            <a:ext cx="4804775" cy="369332"/>
            <a:chOff x="2166574" y="4557393"/>
            <a:chExt cx="480477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577973" y="4557393"/>
                  <a:ext cx="3933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73" y="4557393"/>
                  <a:ext cx="3933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3436608" y="4585126"/>
              <a:ext cx="622936" cy="31386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sort</a:t>
              </a:r>
              <a:endParaRPr lang="en-US" dirty="0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4979225" y="4585126"/>
              <a:ext cx="679067" cy="3138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45" idx="3"/>
              <a:endCxn id="12" idx="1"/>
            </p:cNvCxnSpPr>
            <p:nvPr/>
          </p:nvCxnSpPr>
          <p:spPr>
            <a:xfrm>
              <a:off x="2516926" y="4742059"/>
              <a:ext cx="91968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5" idx="1"/>
            </p:cNvCxnSpPr>
            <p:nvPr/>
          </p:nvCxnSpPr>
          <p:spPr>
            <a:xfrm>
              <a:off x="4059544" y="4742060"/>
              <a:ext cx="919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3"/>
              <a:endCxn id="47" idx="1"/>
            </p:cNvCxnSpPr>
            <p:nvPr/>
          </p:nvCxnSpPr>
          <p:spPr>
            <a:xfrm flipV="1">
              <a:off x="5658292" y="4742059"/>
              <a:ext cx="9196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357811" y="4609330"/>
              <a:ext cx="60762" cy="705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166574" y="4557393"/>
                  <a:ext cx="35035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74" y="4557393"/>
                  <a:ext cx="35035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166574" y="4565110"/>
            <a:ext cx="4908715" cy="369332"/>
            <a:chOff x="2166574" y="4557393"/>
            <a:chExt cx="490871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577973" y="4557393"/>
                  <a:ext cx="49731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73" y="4557393"/>
                  <a:ext cx="49731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>
                  <a:spLocks noChangeAspect="1"/>
                </p:cNvSpPr>
                <p:nvPr/>
              </p:nvSpPr>
              <p:spPr>
                <a:xfrm>
                  <a:off x="3436608" y="4585126"/>
                  <a:ext cx="622936" cy="31386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608" y="4585126"/>
                  <a:ext cx="622936" cy="3138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87" b="-3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4979225" y="4585126"/>
                  <a:ext cx="679067" cy="31386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225" y="4585126"/>
                  <a:ext cx="679067" cy="31386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217" b="-196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29" idx="3"/>
              <a:endCxn id="22" idx="1"/>
            </p:cNvCxnSpPr>
            <p:nvPr/>
          </p:nvCxnSpPr>
          <p:spPr>
            <a:xfrm>
              <a:off x="2681395" y="4742059"/>
              <a:ext cx="7552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3" idx="1"/>
            </p:cNvCxnSpPr>
            <p:nvPr/>
          </p:nvCxnSpPr>
          <p:spPr>
            <a:xfrm>
              <a:off x="4059544" y="4742060"/>
              <a:ext cx="919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3"/>
              <a:endCxn id="21" idx="1"/>
            </p:cNvCxnSpPr>
            <p:nvPr/>
          </p:nvCxnSpPr>
          <p:spPr>
            <a:xfrm flipV="1">
              <a:off x="5658292" y="4742059"/>
              <a:ext cx="9196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57811" y="4609330"/>
              <a:ext cx="60762" cy="705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166574" y="4557393"/>
                  <a:ext cx="5148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𝒾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74" y="4557393"/>
                  <a:ext cx="51482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587494" y="5183177"/>
                <a:ext cx="1863780" cy="465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494" y="5183177"/>
                <a:ext cx="1863780" cy="4650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33643" y="5105400"/>
                <a:ext cx="2282035" cy="542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643" y="5105400"/>
                <a:ext cx="2282035" cy="54284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14159" y="5240010"/>
                <a:ext cx="655179" cy="41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159" y="5240010"/>
                <a:ext cx="655179" cy="415948"/>
              </a:xfrm>
              <a:prstGeom prst="rect">
                <a:avLst/>
              </a:prstGeom>
              <a:blipFill rotWithShape="0">
                <a:blip r:embed="rId11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587494" y="5190894"/>
                <a:ext cx="1863780" cy="465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494" y="5190894"/>
                <a:ext cx="1863780" cy="4650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ular Callout 4"/>
          <p:cNvSpPr/>
          <p:nvPr/>
        </p:nvSpPr>
        <p:spPr>
          <a:xfrm>
            <a:off x="228600" y="5232293"/>
            <a:ext cx="1219200" cy="711307"/>
          </a:xfrm>
          <a:prstGeom prst="wedgeRectCallout">
            <a:avLst>
              <a:gd name="adj1" fmla="val 85496"/>
              <a:gd name="adj2" fmla="val -253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tuples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6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23889 -0.0097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2474 -0.0050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1" grpId="0"/>
      <p:bldP spid="33" grpId="0"/>
      <p:bldP spid="33" grpId="1"/>
      <p:bldP spid="33" grpId="2"/>
      <p:bldP spid="35" grpId="0"/>
      <p:bldP spid="35" grpId="1"/>
      <p:bldP spid="35" grpId="2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4160" y="5238151"/>
                <a:ext cx="673839" cy="441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160" y="5238151"/>
                <a:ext cx="673839" cy="441916"/>
              </a:xfrm>
              <a:prstGeom prst="rect">
                <a:avLst/>
              </a:prstGeom>
              <a:blipFill rotWithShape="0">
                <a:blip r:embed="rId2"/>
                <a:stretch>
                  <a:fillRect t="-411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90499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Now we want to compute the post conditions of this algorithm – how do we do it?</a:t>
            </a:r>
          </a:p>
          <a:p>
            <a:endParaRPr lang="en-US" dirty="0"/>
          </a:p>
          <a:p>
            <a:r>
              <a:rPr lang="en-US" sz="2000" dirty="0" smtClean="0"/>
              <a:t>Create a dataflow graph that is isomorphic (identical) in shape to the standard</a:t>
            </a:r>
            <a:br>
              <a:rPr lang="en-US" sz="2000" dirty="0" smtClean="0"/>
            </a:br>
            <a:r>
              <a:rPr lang="en-US" sz="2000" dirty="0" smtClean="0"/>
              <a:t>interpretation, but now we reinterpret the edges and components</a:t>
            </a:r>
            <a:r>
              <a:rPr lang="en-US" dirty="0"/>
              <a:t> </a:t>
            </a:r>
            <a:r>
              <a:rPr lang="en-US" dirty="0" smtClean="0"/>
              <a:t>to predict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post conditions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66574" y="4557393"/>
            <a:ext cx="4804775" cy="369332"/>
            <a:chOff x="2166574" y="4557393"/>
            <a:chExt cx="480477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577973" y="4557393"/>
                  <a:ext cx="3933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73" y="4557393"/>
                  <a:ext cx="3933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3436608" y="4585126"/>
              <a:ext cx="622936" cy="31386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sort</a:t>
              </a:r>
              <a:endParaRPr lang="en-US" dirty="0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4979225" y="4585126"/>
              <a:ext cx="679067" cy="3138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45" idx="3"/>
              <a:endCxn id="12" idx="1"/>
            </p:cNvCxnSpPr>
            <p:nvPr/>
          </p:nvCxnSpPr>
          <p:spPr>
            <a:xfrm>
              <a:off x="2516926" y="4742059"/>
              <a:ext cx="91968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5" idx="1"/>
            </p:cNvCxnSpPr>
            <p:nvPr/>
          </p:nvCxnSpPr>
          <p:spPr>
            <a:xfrm>
              <a:off x="4059544" y="4742060"/>
              <a:ext cx="919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3"/>
              <a:endCxn id="47" idx="1"/>
            </p:cNvCxnSpPr>
            <p:nvPr/>
          </p:nvCxnSpPr>
          <p:spPr>
            <a:xfrm flipV="1">
              <a:off x="5658292" y="4742059"/>
              <a:ext cx="9196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357811" y="4609330"/>
              <a:ext cx="60762" cy="705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166574" y="4557393"/>
                  <a:ext cx="35035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74" y="4557393"/>
                  <a:ext cx="35035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166574" y="4565110"/>
            <a:ext cx="4893261" cy="369332"/>
            <a:chOff x="2166574" y="4557393"/>
            <a:chExt cx="489326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577973" y="4557393"/>
                  <a:ext cx="48186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73" y="4557393"/>
                  <a:ext cx="48186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>
                  <a:spLocks noChangeAspect="1"/>
                </p:cNvSpPr>
                <p:nvPr/>
              </p:nvSpPr>
              <p:spPr>
                <a:xfrm>
                  <a:off x="3436608" y="4585126"/>
                  <a:ext cx="622936" cy="31386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608" y="4585126"/>
                  <a:ext cx="622936" cy="3138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1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4979225" y="4585126"/>
                  <a:ext cx="679067" cy="31386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225" y="4585126"/>
                  <a:ext cx="679067" cy="31386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696" b="-196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29" idx="3"/>
              <a:endCxn id="22" idx="1"/>
            </p:cNvCxnSpPr>
            <p:nvPr/>
          </p:nvCxnSpPr>
          <p:spPr>
            <a:xfrm>
              <a:off x="2667672" y="4742059"/>
              <a:ext cx="76893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3" idx="1"/>
            </p:cNvCxnSpPr>
            <p:nvPr/>
          </p:nvCxnSpPr>
          <p:spPr>
            <a:xfrm>
              <a:off x="4059544" y="4742060"/>
              <a:ext cx="919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3"/>
              <a:endCxn id="21" idx="1"/>
            </p:cNvCxnSpPr>
            <p:nvPr/>
          </p:nvCxnSpPr>
          <p:spPr>
            <a:xfrm flipV="1">
              <a:off x="5658292" y="4742059"/>
              <a:ext cx="9196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57811" y="4609330"/>
              <a:ext cx="60762" cy="705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166574" y="4557393"/>
                  <a:ext cx="50109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𝒾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74" y="4557393"/>
                  <a:ext cx="50109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81503" y="5187112"/>
                <a:ext cx="1123897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𝑠𝑜𝑟𝑡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03" y="5187112"/>
                <a:ext cx="1123897" cy="4929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72200" y="5152679"/>
                <a:ext cx="1229952" cy="527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𝑟𝑒𝑑𝑖𝑐𝑎𝑡𝑒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𝑠𝑜𝑟𝑡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152679"/>
                <a:ext cx="1229952" cy="5273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14159" y="5240010"/>
                <a:ext cx="673839" cy="440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159" y="5240010"/>
                <a:ext cx="673839" cy="440057"/>
              </a:xfrm>
              <a:prstGeom prst="rect">
                <a:avLst/>
              </a:prstGeom>
              <a:blipFill rotWithShape="0">
                <a:blip r:embed="rId11"/>
                <a:stretch>
                  <a:fillRect t="-5556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81503" y="5187112"/>
                <a:ext cx="1123897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𝑠𝑜𝑟𝑡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03" y="5187112"/>
                <a:ext cx="1123897" cy="4929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ular Callout 4"/>
          <p:cNvSpPr/>
          <p:nvPr/>
        </p:nvSpPr>
        <p:spPr>
          <a:xfrm>
            <a:off x="228600" y="5232293"/>
            <a:ext cx="1219200" cy="711307"/>
          </a:xfrm>
          <a:prstGeom prst="wedgeRectCallout">
            <a:avLst>
              <a:gd name="adj1" fmla="val 85496"/>
              <a:gd name="adj2" fmla="val -253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tuple qualifier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sort order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23889 -0.0097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2474 -0.0050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1" grpId="0"/>
      <p:bldP spid="33" grpId="0"/>
      <p:bldP spid="33" grpId="1"/>
      <p:bldP spid="33" grpId="2"/>
      <p:bldP spid="35" grpId="0"/>
      <p:bldP spid="35" grpId="1"/>
      <p:bldP spid="35" grpId="2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Ideas of visual programming had been around for ages ~1980s</a:t>
            </a:r>
          </a:p>
          <a:p>
            <a:r>
              <a:rPr lang="en-US" sz="2000" dirty="0" smtClean="0"/>
              <a:t>Example: </a:t>
            </a:r>
            <a:r>
              <a:rPr lang="en-US" sz="2000" dirty="0" err="1" smtClean="0"/>
              <a:t>LabVIEW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Idea: wire boxes together.  Boxes are components/computations. </a:t>
            </a:r>
            <a:br>
              <a:rPr lang="en-US" sz="2000" dirty="0" smtClean="0"/>
            </a:br>
            <a:r>
              <a:rPr lang="en-US" sz="2000" dirty="0" smtClean="0"/>
              <a:t>Wires are dataflow paths.  </a:t>
            </a:r>
            <a:r>
              <a:rPr lang="en-US" dirty="0"/>
              <a:t>N</a:t>
            </a:r>
            <a:r>
              <a:rPr lang="en-US" sz="2000" dirty="0" smtClean="0"/>
              <a:t>atural way of thinking</a:t>
            </a:r>
            <a:r>
              <a:rPr lang="en-US" sz="2000" dirty="0"/>
              <a:t> </a:t>
            </a:r>
            <a:r>
              <a:rPr lang="en-US" sz="2000" dirty="0" smtClean="0"/>
              <a:t>for certain problem domains,</a:t>
            </a:r>
            <a:r>
              <a:rPr lang="en-US" dirty="0"/>
              <a:t> </a:t>
            </a:r>
            <a:r>
              <a:rPr lang="en-US" dirty="0" smtClean="0"/>
              <a:t>especially ECE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9458" name="Picture 2" descr="&lt; Tidy and efficient LabVIEW code &g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62200"/>
            <a:ext cx="5810250" cy="26955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trick in functional programs</a:t>
            </a:r>
          </a:p>
          <a:p>
            <a:r>
              <a:rPr lang="en-US" dirty="0" smtClean="0"/>
              <a:t>“Shape” of an algorithm that is shared by all interpretations of that shape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Abstract computation</a:t>
            </a:r>
            <a:endParaRPr lang="en-US" dirty="0"/>
          </a:p>
          <a:p>
            <a:r>
              <a:rPr lang="en-US" dirty="0" smtClean="0"/>
              <a:t>Has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Representation vectors ala AHEAD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DxT1-</a:t>
            </a:r>
            <a:fld id="{C3B5EA97-E200-41F3-849C-71A604399074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03185" y="4437406"/>
            <a:ext cx="867944" cy="203086"/>
            <a:chOff x="5184128" y="1966046"/>
            <a:chExt cx="867944" cy="203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>
                  <a:spLocks noChangeAspect="1"/>
                </p:cNvSpPr>
                <p:nvPr/>
              </p:nvSpPr>
              <p:spPr>
                <a:xfrm>
                  <a:off x="5443221" y="1966046"/>
                  <a:ext cx="349758" cy="203086"/>
                </a:xfrm>
                <a:prstGeom prst="rect">
                  <a:avLst/>
                </a:prstGeom>
                <a:pattFill prst="ltHorz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221" y="1966046"/>
                  <a:ext cx="349758" cy="2030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81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>
              <a:off x="5184128" y="2067589"/>
              <a:ext cx="2590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92979" y="2067589"/>
              <a:ext cx="2590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446155" y="4429698"/>
            <a:ext cx="900812" cy="218502"/>
            <a:chOff x="5184128" y="1950630"/>
            <a:chExt cx="900812" cy="2185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>
                  <a:spLocks noChangeAspect="1"/>
                </p:cNvSpPr>
                <p:nvPr/>
              </p:nvSpPr>
              <p:spPr>
                <a:xfrm>
                  <a:off x="5443220" y="1950630"/>
                  <a:ext cx="376307" cy="218502"/>
                </a:xfrm>
                <a:prstGeom prst="rect">
                  <a:avLst/>
                </a:prstGeom>
                <a:pattFill prst="ltHorz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220" y="1950630"/>
                  <a:ext cx="376307" cy="2185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5184128" y="2067589"/>
              <a:ext cx="2590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25847" y="2067589"/>
              <a:ext cx="2590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521992" y="4437406"/>
            <a:ext cx="867944" cy="203086"/>
            <a:chOff x="5184128" y="1966046"/>
            <a:chExt cx="867944" cy="203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>
                  <a:spLocks noChangeAspect="1"/>
                </p:cNvSpPr>
                <p:nvPr/>
              </p:nvSpPr>
              <p:spPr>
                <a:xfrm>
                  <a:off x="5443221" y="1966046"/>
                  <a:ext cx="349758" cy="203086"/>
                </a:xfrm>
                <a:prstGeom prst="rect">
                  <a:avLst/>
                </a:prstGeom>
                <a:pattFill prst="ltHorz">
                  <a:fgClr>
                    <a:srgbClr val="92D05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𝜌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221" y="1966046"/>
                  <a:ext cx="349758" cy="2030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16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5184128" y="2067589"/>
              <a:ext cx="2590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92979" y="2067589"/>
              <a:ext cx="2590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608557" y="2564612"/>
            <a:ext cx="2322836" cy="1863990"/>
            <a:chOff x="4608557" y="1341412"/>
            <a:chExt cx="2322836" cy="1863990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876800" y="1600200"/>
              <a:ext cx="2054593" cy="1605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4608557" y="1341412"/>
              <a:ext cx="457201" cy="411188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64952" y="2564612"/>
            <a:ext cx="457201" cy="1848573"/>
            <a:chOff x="4642741" y="1341412"/>
            <a:chExt cx="457201" cy="1848573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4871995" y="1600200"/>
              <a:ext cx="4806" cy="15897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4642741" y="1341412"/>
              <a:ext cx="457201" cy="411188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6800" y="2564612"/>
            <a:ext cx="2261516" cy="1880503"/>
            <a:chOff x="2838426" y="1341412"/>
            <a:chExt cx="2261516" cy="1880503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2838426" y="1600200"/>
              <a:ext cx="2038375" cy="16217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4642741" y="1341412"/>
              <a:ext cx="457201" cy="411188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46155" y="3605608"/>
            <a:ext cx="867944" cy="203086"/>
            <a:chOff x="5184128" y="1966046"/>
            <a:chExt cx="867944" cy="203086"/>
          </a:xfrm>
        </p:grpSpPr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5443221" y="1966046"/>
              <a:ext cx="349758" cy="203086"/>
            </a:xfrm>
            <a:prstGeom prst="rect">
              <a:avLst/>
            </a:prstGeom>
            <a:pattFill prst="ltHorz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350" dirty="0" smtClean="0">
                  <a:solidFill>
                    <a:schemeClr val="tx1"/>
                  </a:solidFill>
                </a:rPr>
                <a:t>α</a:t>
              </a:r>
              <a:endParaRPr 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184128" y="2067589"/>
              <a:ext cx="2590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792979" y="2067589"/>
              <a:ext cx="2590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11553" y="5914549"/>
                <a:ext cx="37691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53" y="5914549"/>
                <a:ext cx="376910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2971800" y="3626001"/>
            <a:ext cx="1865357" cy="825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57600" y="3980933"/>
            <a:ext cx="638507" cy="21806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hlinkClick r:id="rId6" action="ppaction://hlinksldjump"/>
          </p:cNvPr>
          <p:cNvSpPr/>
          <p:nvPr/>
        </p:nvSpPr>
        <p:spPr>
          <a:xfrm>
            <a:off x="6346967" y="5181600"/>
            <a:ext cx="1730233" cy="94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Programming and MDE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Recall Slide: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Given an abstract design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or PIM, using domain-specif</a:t>
                </a:r>
                <a:r>
                  <a:rPr lang="en-US" dirty="0" smtClean="0"/>
                  <a:t>ic </a:t>
                </a:r>
                <a:r>
                  <a:rPr lang="en-US" sz="2000" dirty="0" smtClean="0"/>
                  <a:t>productions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 smtClean="0"/>
                  <a:t> we can:</a:t>
                </a:r>
              </a:p>
              <a:p>
                <a:pPr lvl="2"/>
                <a:r>
                  <a:rPr lang="en-US" sz="2000" dirty="0" smtClean="0"/>
                  <a:t>generate space of all algorithms or </a:t>
                </a:r>
                <a:r>
                  <a:rPr lang="en-US" sz="2000" dirty="0" err="1" smtClean="0"/>
                  <a:t>PSMs</a:t>
                </a:r>
                <a:r>
                  <a:rPr lang="en-US" sz="2000" dirty="0" smtClean="0"/>
                  <a:t>, estimate performance of each, and choose cheapest</a:t>
                </a:r>
              </a:p>
              <a:p>
                <a:pPr lvl="2"/>
                <a:r>
                  <a:rPr lang="en-US" sz="2000" dirty="0" smtClean="0"/>
                  <a:t>how we have generated efficient DLA algorithms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  <a:blipFill rotWithShape="0">
                <a:blip r:embed="rId2"/>
                <a:stretch>
                  <a:fillRect l="-667" t="-769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81" y="1372618"/>
            <a:ext cx="4572638" cy="3429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36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Most details are not captured in architecture diagrams</a:t>
            </a:r>
          </a:p>
          <a:p>
            <a:pPr lvl="2"/>
            <a:r>
              <a:rPr lang="en-US" sz="2000" dirty="0" smtClean="0"/>
              <a:t>whether SORT box works correctly </a:t>
            </a:r>
          </a:p>
          <a:p>
            <a:pPr lvl="2"/>
            <a:r>
              <a:rPr lang="en-US" sz="2000" dirty="0" smtClean="0"/>
              <a:t>typically boxes don’t have proofs of correctness – need to test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4800600"/>
            <a:ext cx="8534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"</a:t>
            </a:r>
            <a:r>
              <a:rPr lang="en-US" i="1" dirty="0" smtClean="0">
                <a:solidFill>
                  <a:schemeClr val="tx1"/>
                </a:solidFill>
              </a:rPr>
              <a:t>Beware of bugs in the above code; I have only proved it correct, not tried it.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– Donald Knuth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28900" y="5729092"/>
            <a:ext cx="3733799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Module </a:t>
            </a:r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2536825" y="3170238"/>
          <a:ext cx="40687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1" name="Visio" r:id="rId3" imgW="4069437" imgH="516493" progId="Visio.Drawing.11">
                  <p:embed/>
                </p:oleObj>
              </mc:Choice>
              <mc:Fallback>
                <p:oleObj name="Visio" r:id="rId3" imgW="4069437" imgH="51649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3170238"/>
                        <a:ext cx="406876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536825" y="3162300"/>
          <a:ext cx="406876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2" name="Visio" r:id="rId5" imgW="4069437" imgH="1258014" progId="Visio.Drawing.11">
                  <p:embed/>
                </p:oleObj>
              </mc:Choice>
              <mc:Fallback>
                <p:oleObj name="Visio" r:id="rId5" imgW="4069437" imgH="125801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3162300"/>
                        <a:ext cx="4068763" cy="1257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332051"/>
              </p:ext>
            </p:extLst>
          </p:nvPr>
        </p:nvGraphicFramePr>
        <p:xfrm>
          <a:off x="2536825" y="3162300"/>
          <a:ext cx="406876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" name="Visio" r:id="rId4" imgW="4069437" imgH="1258014" progId="Visio.Drawing.11">
                  <p:embed/>
                </p:oleObj>
              </mc:Choice>
              <mc:Fallback>
                <p:oleObj name="Visio" r:id="rId4" imgW="4069437" imgH="12580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3162300"/>
                        <a:ext cx="4068763" cy="1257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Refinements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00200" y="6044625"/>
            <a:ext cx="5867400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Integration or System Test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1181100"/>
            <a:ext cx="7924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identify tests at every level of abstraction. 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validity of these tests (properties) must hold after every refinement. 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 as details are revealed, we accumulate tests to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verify the correctness of an implementation.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223169" y="2590800"/>
          <a:ext cx="6697662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" name="Visio" r:id="rId6" imgW="6876217" imgH="3466862" progId="Visio.Drawing.11">
                  <p:embed/>
                </p:oleObj>
              </mc:Choice>
              <mc:Fallback>
                <p:oleObj name="Visio" r:id="rId6" imgW="6876217" imgH="3466862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69" y="2590800"/>
                        <a:ext cx="6697662" cy="3162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108200" y="2913063"/>
          <a:ext cx="4603750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0" name="Visio" r:id="rId8" imgW="4603790" imgH="1888093" progId="Visio.Drawing.11">
                  <p:embed/>
                </p:oleObj>
              </mc:Choice>
              <mc:Fallback>
                <p:oleObj name="Visio" r:id="rId8" imgW="4603790" imgH="1888093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913063"/>
                        <a:ext cx="4603750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loud Callout 9"/>
          <p:cNvSpPr/>
          <p:nvPr/>
        </p:nvSpPr>
        <p:spPr>
          <a:xfrm>
            <a:off x="0" y="4572000"/>
            <a:ext cx="2108200" cy="1905000"/>
          </a:xfrm>
          <a:prstGeom prst="cloudCallout">
            <a:avLst>
              <a:gd name="adj1" fmla="val 82300"/>
              <a:gd name="adj2" fmla="val 34479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 there are other kinds of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 tests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for a real example</a:t>
            </a:r>
          </a:p>
          <a:p>
            <a:r>
              <a:rPr lang="en-US" dirty="0" smtClean="0"/>
              <a:t>parallelizing hash joins in database machines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Part of Today’s Lecture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This not a database course</a:t>
            </a:r>
          </a:p>
          <a:p>
            <a:r>
              <a:rPr lang="en-US" dirty="0" smtClean="0"/>
              <a:t>But we have used </a:t>
            </a:r>
            <a:r>
              <a:rPr lang="en-US" sz="1400" dirty="0" smtClean="0"/>
              <a:t>several times </a:t>
            </a:r>
            <a:r>
              <a:rPr lang="en-US" dirty="0" smtClean="0"/>
              <a:t>basic database concepts</a:t>
            </a:r>
          </a:p>
          <a:p>
            <a:endParaRPr lang="en-US" dirty="0"/>
          </a:p>
          <a:p>
            <a:r>
              <a:rPr lang="en-US" dirty="0"/>
              <a:t>I will be presenting domain-specific knowledge about </a:t>
            </a:r>
            <a:r>
              <a:rPr lang="en-US" dirty="0" smtClean="0"/>
              <a:t>hash-joins that</a:t>
            </a:r>
            <a:endParaRPr lang="en-US" dirty="0"/>
          </a:p>
          <a:p>
            <a:pPr lvl="2"/>
            <a:r>
              <a:rPr lang="en-US" dirty="0"/>
              <a:t>you likely don’t know</a:t>
            </a:r>
          </a:p>
          <a:p>
            <a:pPr lvl="2"/>
            <a:r>
              <a:rPr lang="en-US" dirty="0" smtClean="0"/>
              <a:t>I think are easy enough to absorb and will </a:t>
            </a:r>
            <a:r>
              <a:rPr lang="en-US" dirty="0"/>
              <a:t>expect you to know</a:t>
            </a:r>
          </a:p>
          <a:p>
            <a:pPr lvl="2"/>
            <a:r>
              <a:rPr lang="en-US" dirty="0" smtClean="0"/>
              <a:t>because you’ll need them in your last programming assignment….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DxT1-</a:t>
            </a:r>
            <a:fld id="{C3B5EA97-E200-41F3-849C-71A60439907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3480" y="5252959"/>
            <a:ext cx="2448684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will be to get into teams</a:t>
            </a:r>
            <a:endParaRPr lang="en-US" dirty="0"/>
          </a:p>
          <a:p>
            <a:pPr algn="ctr"/>
            <a:r>
              <a:rPr lang="en-US" dirty="0" smtClean="0"/>
              <a:t>and build “Gamma”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451349"/>
            <a:ext cx="3405188" cy="227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050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on Databases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19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FF0000"/>
                </a:solidFill>
              </a:rPr>
              <a:t>relational database </a:t>
            </a:r>
            <a:r>
              <a:rPr lang="en-US" sz="2000" dirty="0" smtClean="0"/>
              <a:t>is a collection of tables</a:t>
            </a:r>
          </a:p>
          <a:p>
            <a:pPr lvl="2"/>
            <a:r>
              <a:rPr lang="en-US" sz="2000" dirty="0" smtClean="0"/>
              <a:t>each table has of a set of rows called </a:t>
            </a:r>
            <a:r>
              <a:rPr lang="en-US" sz="2000" b="1" dirty="0" smtClean="0">
                <a:solidFill>
                  <a:srgbClr val="FF0000"/>
                </a:solidFill>
              </a:rPr>
              <a:t>tuples</a:t>
            </a:r>
          </a:p>
          <a:p>
            <a:pPr lvl="2"/>
            <a:r>
              <a:rPr lang="en-US" sz="2000" dirty="0" smtClean="0"/>
              <a:t>each table has a set of columns called </a:t>
            </a:r>
            <a:r>
              <a:rPr lang="en-US" sz="2000" b="1" dirty="0" smtClean="0">
                <a:solidFill>
                  <a:srgbClr val="FF0000"/>
                </a:solidFill>
              </a:rPr>
              <a:t>attributes</a:t>
            </a:r>
          </a:p>
          <a:p>
            <a:pPr lvl="2"/>
            <a:r>
              <a:rPr lang="en-US" sz="2000" dirty="0" smtClean="0"/>
              <a:t>think of a table as a class whose fields are attributes</a:t>
            </a:r>
          </a:p>
          <a:p>
            <a:pPr lvl="2"/>
            <a:r>
              <a:rPr lang="en-US" sz="2000" dirty="0" smtClean="0"/>
              <a:t>think of a row as an object of this class</a:t>
            </a:r>
          </a:p>
          <a:p>
            <a:pPr lvl="2"/>
            <a:r>
              <a:rPr lang="en-US" sz="2000" i="1" dirty="0" smtClean="0"/>
              <a:t>there are no methods</a:t>
            </a:r>
          </a:p>
          <a:p>
            <a:r>
              <a:rPr lang="en-US" sz="2000" dirty="0" smtClean="0"/>
              <a:t>2 tables below, Client and Viewing</a:t>
            </a:r>
          </a:p>
          <a:p>
            <a:pPr lvl="2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152400" y="4343400"/>
          <a:ext cx="4876799" cy="164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95"/>
                <a:gridCol w="774095"/>
                <a:gridCol w="774095"/>
                <a:gridCol w="928914"/>
                <a:gridCol w="851505"/>
                <a:gridCol w="774095"/>
              </a:tblGrid>
              <a:tr h="30523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5236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err="1">
                          <a:solidFill>
                            <a:schemeClr val="tx1"/>
                          </a:solidFill>
                        </a:rPr>
                        <a:t>clientNo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Lname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tele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prefType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maxRent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774-5632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flat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425</a:t>
                      </a:r>
                      <a:endParaRPr lang="en-US"/>
                    </a:p>
                  </a:txBody>
                  <a:tcPr/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Steward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848-1825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flat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Mike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Ritchie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539-2178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750</a:t>
                      </a:r>
                      <a:endParaRPr lang="en-US" dirty="0"/>
                    </a:p>
                  </a:txBody>
                  <a:tcPr/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Tregear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224-1967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flat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81600" y="4343400"/>
          <a:ext cx="3733800" cy="189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59"/>
                <a:gridCol w="970788"/>
                <a:gridCol w="896112"/>
                <a:gridCol w="1120141"/>
              </a:tblGrid>
              <a:tr h="3093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Viewing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err="1">
                          <a:solidFill>
                            <a:schemeClr val="tx1"/>
                          </a:solidFill>
                        </a:rPr>
                        <a:t>clientNo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err="1">
                          <a:solidFill>
                            <a:schemeClr val="tx1"/>
                          </a:solidFill>
                        </a:rPr>
                        <a:t>propertyNo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viewDate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PA14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24-May-04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too small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cr76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PG4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20-Apr-04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too remote</a:t>
                      </a:r>
                      <a:endParaRPr lang="en-US"/>
                    </a:p>
                  </a:txBody>
                  <a:tcPr/>
                </a:tc>
              </a:tr>
              <a:tr h="2763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PG4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26-May-04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14-May-04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 dining room</a:t>
                      </a:r>
                      <a:endParaRPr lang="en-US" dirty="0"/>
                    </a:p>
                  </a:txBody>
                  <a:tcPr/>
                </a:tc>
              </a:tr>
              <a:tr h="2763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PG36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29-Apr-04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>
            <a:off x="4114800" y="5334000"/>
            <a:ext cx="198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among Tables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Rows have identifiers called </a:t>
            </a:r>
            <a:r>
              <a:rPr lang="en-US" sz="2000" u="sng" dirty="0" smtClean="0">
                <a:solidFill>
                  <a:srgbClr val="FF0000"/>
                </a:solidFill>
              </a:rPr>
              <a:t>keys</a:t>
            </a:r>
            <a:r>
              <a:rPr lang="en-US" sz="2000" dirty="0" smtClean="0"/>
              <a:t> </a:t>
            </a:r>
            <a:r>
              <a:rPr lang="en-US" sz="1400" dirty="0" smtClean="0"/>
              <a:t>underlined below</a:t>
            </a:r>
            <a:endParaRPr lang="en-US" sz="2000" dirty="0" smtClean="0"/>
          </a:p>
          <a:p>
            <a:r>
              <a:rPr lang="en-US" sz="2000" dirty="0" smtClean="0"/>
              <a:t>Rows of different tables are related if they </a:t>
            </a:r>
          </a:p>
          <a:p>
            <a:pPr marL="0" indent="0">
              <a:buNone/>
            </a:pPr>
            <a:r>
              <a:rPr lang="en-US" sz="2000" dirty="0" smtClean="0"/>
              <a:t>	(a) share columns and </a:t>
            </a:r>
            <a:br>
              <a:rPr lang="en-US" sz="2000" dirty="0" smtClean="0"/>
            </a:br>
            <a:r>
              <a:rPr lang="en-US" sz="2000" dirty="0" smtClean="0"/>
              <a:t>	(b) have the same values for those columns</a:t>
            </a:r>
          </a:p>
          <a:p>
            <a:r>
              <a:rPr lang="en-US" sz="2000" dirty="0" smtClean="0"/>
              <a:t>For example, client cr56 </a:t>
            </a:r>
            <a:r>
              <a:rPr lang="en-US" sz="1400" dirty="0" smtClean="0"/>
              <a:t>whose name is Allen Steward </a:t>
            </a:r>
            <a:r>
              <a:rPr lang="en-US" sz="2000" dirty="0" smtClean="0"/>
              <a:t>visited 3 properties </a:t>
            </a:r>
            <a:r>
              <a:rPr lang="en-US" sz="1400" dirty="0" smtClean="0"/>
              <a:t>PA14, PG4, PG36 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152400" y="4343400"/>
          <a:ext cx="4876799" cy="164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95"/>
                <a:gridCol w="774095"/>
                <a:gridCol w="774095"/>
                <a:gridCol w="928914"/>
                <a:gridCol w="851505"/>
                <a:gridCol w="774095"/>
              </a:tblGrid>
              <a:tr h="30523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5236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err="1">
                          <a:solidFill>
                            <a:schemeClr val="tx1"/>
                          </a:solidFill>
                        </a:rPr>
                        <a:t>clientNo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Lname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tele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prefType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maxRent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774-5632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flat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425</a:t>
                      </a:r>
                      <a:endParaRPr lang="en-US"/>
                    </a:p>
                  </a:txBody>
                  <a:tcPr/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Steward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848-1825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flat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Mike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Ritchie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539-2178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750</a:t>
                      </a:r>
                      <a:endParaRPr lang="en-US" dirty="0"/>
                    </a:p>
                  </a:txBody>
                  <a:tcPr/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Tregear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224-1967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flat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81600" y="4343400"/>
          <a:ext cx="3733800" cy="189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59"/>
                <a:gridCol w="970788"/>
                <a:gridCol w="896112"/>
                <a:gridCol w="1120141"/>
              </a:tblGrid>
              <a:tr h="3093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Viewing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err="1">
                          <a:solidFill>
                            <a:schemeClr val="tx1"/>
                          </a:solidFill>
                        </a:rPr>
                        <a:t>clientNo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err="1">
                          <a:solidFill>
                            <a:schemeClr val="tx1"/>
                          </a:solidFill>
                        </a:rPr>
                        <a:t>propertyNo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viewDate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PA14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24-May-04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too small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cr76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PG4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20-Apr-04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too remote</a:t>
                      </a:r>
                      <a:endParaRPr lang="en-US"/>
                    </a:p>
                  </a:txBody>
                  <a:tcPr/>
                </a:tc>
              </a:tr>
              <a:tr h="2763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PG4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26-May-04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14-May-04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 dining room</a:t>
                      </a:r>
                      <a:endParaRPr lang="en-US" dirty="0"/>
                    </a:p>
                  </a:txBody>
                  <a:tcPr/>
                </a:tc>
              </a:tr>
              <a:tr h="2763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PG36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29-Apr-04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4114800" y="5334000"/>
            <a:ext cx="198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0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Join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dirty="0" smtClean="0"/>
                  <a:t>) of Tables X and Y </a:t>
                </a:r>
                <a:endParaRPr lang="en-US" dirty="0"/>
              </a:p>
            </p:txBody>
          </p:sp>
        </mc:Choice>
        <mc:Fallback xmlns="">
          <p:sp>
            <p:nvSpPr>
              <p:cNvPr id="11" name="Tit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𝐽𝑜𝑖𝑛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 </m:t>
                    </m:r>
                  </m:oMath>
                </a14:m>
                <a:r>
                  <a:rPr lang="en-US" sz="2000" dirty="0" smtClean="0"/>
                  <a:t>joining rows of X with rows of Y that have the same value over common attributes </a:t>
                </a:r>
                <a:r>
                  <a:rPr lang="en-US" sz="1400" dirty="0" smtClean="0"/>
                  <a:t>called the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join key</a:t>
                </a:r>
                <a:r>
                  <a:rPr lang="en-US" sz="1400" dirty="0" smtClean="0"/>
                  <a:t> </a:t>
                </a:r>
                <a:r>
                  <a:rPr lang="en-US" sz="2000" dirty="0" smtClean="0"/>
                  <a:t>– which oddly doesn’t have to be a key!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  <a:blipFill rotWithShape="0">
                <a:blip r:embed="rId3"/>
                <a:stretch>
                  <a:fillRect l="-667" t="-809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3" name="Content Placeholder 6"/>
          <p:cNvGraphicFramePr>
            <a:graphicFrameLocks/>
          </p:cNvGraphicFramePr>
          <p:nvPr/>
        </p:nvGraphicFramePr>
        <p:xfrm>
          <a:off x="685800" y="4724400"/>
          <a:ext cx="79247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660400"/>
                <a:gridCol w="880533"/>
                <a:gridCol w="880533"/>
                <a:gridCol w="880533"/>
                <a:gridCol w="807156"/>
                <a:gridCol w="953911"/>
                <a:gridCol w="880533"/>
                <a:gridCol w="1100667"/>
              </a:tblGrid>
              <a:tr h="217714">
                <a:tc gridSpan="9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Join(Client,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Viewing)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3165" marR="931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err="1">
                          <a:solidFill>
                            <a:schemeClr val="tx1"/>
                          </a:solidFill>
                        </a:rPr>
                        <a:t>clientNo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93165" marR="931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3165" marR="931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lname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3165" marR="931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tele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3165" marR="931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prefType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3165" marR="931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maxrent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3165" marR="931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err="1">
                          <a:solidFill>
                            <a:schemeClr val="tx1"/>
                          </a:solidFill>
                        </a:rPr>
                        <a:t>propertyNo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93165" marR="931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viewdate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3165" marR="931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3165" marR="93165" anchor="ctr"/>
                </a:tc>
              </a:tr>
              <a:tr h="2177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cr76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John</a:t>
                      </a:r>
                      <a:endParaRPr lang="en-US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Kay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774-5632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flat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425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PG4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20-Apr-04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too remote</a:t>
                      </a:r>
                      <a:endParaRPr lang="en-US" dirty="0"/>
                    </a:p>
                  </a:txBody>
                  <a:tcPr marL="93165" marR="93165"/>
                </a:tc>
              </a:tr>
              <a:tr h="2177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Steward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848-1825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flat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350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PG36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29-Apr-04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</a:tr>
              <a:tr h="21771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cr56</a:t>
                      </a:r>
                      <a:endParaRPr lang="en-US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Steward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848-1825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flat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350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PG4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26-May-04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</a:tr>
              <a:tr h="21771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cr56</a:t>
                      </a:r>
                      <a:endParaRPr lang="en-US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</a:t>
                      </a:r>
                      <a:r>
                        <a:rPr lang="en-US" sz="1100" baseline="0" dirty="0" smtClean="0"/>
                        <a:t>n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Steward</a:t>
                      </a:r>
                      <a:endParaRPr lang="en-US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848-1825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flat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350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PA14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24-May-04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too small</a:t>
                      </a:r>
                      <a:endParaRPr lang="en-US" dirty="0"/>
                    </a:p>
                  </a:txBody>
                  <a:tcPr marL="93165" marR="93165">
                    <a:solidFill>
                      <a:srgbClr val="FFFF00"/>
                    </a:solidFill>
                  </a:tcPr>
                </a:tc>
              </a:tr>
              <a:tr h="21771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cr62</a:t>
                      </a:r>
                      <a:endParaRPr lang="en-US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Mary</a:t>
                      </a:r>
                      <a:endParaRPr lang="en-US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Tregear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224-1967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flat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PA14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14-May-04</a:t>
                      </a:r>
                      <a:endParaRPr lang="en-US" dirty="0"/>
                    </a:p>
                  </a:txBody>
                  <a:tcPr marL="93165" marR="931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 dining room</a:t>
                      </a:r>
                      <a:endParaRPr lang="en-US" dirty="0"/>
                    </a:p>
                  </a:txBody>
                  <a:tcPr marL="93165" marR="93165"/>
                </a:tc>
              </a:tr>
            </a:tbl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/>
        </p:nvGraphicFramePr>
        <p:xfrm>
          <a:off x="228600" y="2362200"/>
          <a:ext cx="4876799" cy="164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95"/>
                <a:gridCol w="774095"/>
                <a:gridCol w="774095"/>
                <a:gridCol w="928914"/>
                <a:gridCol w="851505"/>
                <a:gridCol w="774095"/>
              </a:tblGrid>
              <a:tr h="30523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5236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err="1">
                          <a:solidFill>
                            <a:schemeClr val="tx1"/>
                          </a:solidFill>
                        </a:rPr>
                        <a:t>clientNo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Lname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tele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prefType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maxRent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774-5632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flat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425</a:t>
                      </a:r>
                      <a:endParaRPr lang="en-US"/>
                    </a:p>
                  </a:txBody>
                  <a:tcPr/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Steward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848-1825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flat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Mike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Ritchie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539-2178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750</a:t>
                      </a:r>
                      <a:endParaRPr lang="en-US" dirty="0"/>
                    </a:p>
                  </a:txBody>
                  <a:tcPr/>
                </a:tc>
              </a:tr>
              <a:tr h="2284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Tregear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224-1967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flat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257800" y="2362200"/>
          <a:ext cx="3733800" cy="189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59"/>
                <a:gridCol w="970788"/>
                <a:gridCol w="896112"/>
                <a:gridCol w="1120141"/>
              </a:tblGrid>
              <a:tr h="3093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Viewing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err="1">
                          <a:solidFill>
                            <a:schemeClr val="tx1"/>
                          </a:solidFill>
                        </a:rPr>
                        <a:t>clientNo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err="1">
                          <a:solidFill>
                            <a:schemeClr val="tx1"/>
                          </a:solidFill>
                        </a:rPr>
                        <a:t>propertyNo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viewDate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PA14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24-May-04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too small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cr76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PG4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20-Apr-04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too remote</a:t>
                      </a:r>
                      <a:endParaRPr lang="en-US"/>
                    </a:p>
                  </a:txBody>
                  <a:tcPr/>
                </a:tc>
              </a:tr>
              <a:tr h="2763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PG4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26-May-04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390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14-May-04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 dining room</a:t>
                      </a:r>
                      <a:endParaRPr lang="en-US" dirty="0"/>
                    </a:p>
                  </a:txBody>
                  <a:tcPr/>
                </a:tc>
              </a:tr>
              <a:tr h="2763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cr56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PG36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29-Apr-04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>
            <a:off x="4191000" y="3429000"/>
            <a:ext cx="198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52400" y="4419600"/>
            <a:ext cx="883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0" y="4724400"/>
            <a:ext cx="685800" cy="533400"/>
          </a:xfrm>
          <a:prstGeom prst="wedgeRectCallout">
            <a:avLst>
              <a:gd name="adj1" fmla="val 65278"/>
              <a:gd name="adj2" fmla="val 16518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667000"/>
            <a:ext cx="7620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57801" y="2644370"/>
            <a:ext cx="7620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Database Machine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Gamma was </a:t>
            </a:r>
            <a:r>
              <a:rPr lang="en-US" sz="1400" dirty="0" smtClean="0"/>
              <a:t>maybe still is </a:t>
            </a:r>
            <a:r>
              <a:rPr lang="en-US" sz="2000" dirty="0" smtClean="0"/>
              <a:t>the most sophisticated relational database machine ever built in academics</a:t>
            </a:r>
            <a:br>
              <a:rPr lang="en-US" sz="2000" dirty="0" smtClean="0"/>
            </a:br>
            <a:endParaRPr lang="en-US" sz="2000" dirty="0" smtClean="0"/>
          </a:p>
          <a:p>
            <a:pPr lvl="2"/>
            <a:r>
              <a:rPr lang="en-US" sz="2000" dirty="0" smtClean="0"/>
              <a:t>University of Wisconsin late 1980’s early 1990s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Look at how hash joins were parallelized</a:t>
            </a:r>
            <a:br>
              <a:rPr lang="en-US" sz="2000" dirty="0" smtClean="0"/>
            </a:br>
            <a:endParaRPr lang="en-US" sz="2000" dirty="0" smtClean="0"/>
          </a:p>
          <a:p>
            <a:pPr lvl="2"/>
            <a:r>
              <a:rPr lang="en-US" sz="2000" dirty="0" smtClean="0"/>
              <a:t>fundamental result in parallelizing joins</a:t>
            </a:r>
          </a:p>
          <a:p>
            <a:pPr lvl="2"/>
            <a:r>
              <a:rPr lang="en-US" sz="2000" dirty="0" smtClean="0"/>
              <a:t>representative of commercial database systems today</a:t>
            </a:r>
            <a:br>
              <a:rPr lang="en-US" sz="2000" dirty="0" smtClean="0"/>
            </a:br>
            <a:endParaRPr lang="en-US" sz="2000" dirty="0" smtClean="0"/>
          </a:p>
          <a:p>
            <a:pPr lvl="2"/>
            <a:r>
              <a:rPr lang="en-US" sz="2000" dirty="0" smtClean="0"/>
              <a:t>presented in a new way</a:t>
            </a:r>
          </a:p>
          <a:p>
            <a:pPr lvl="2"/>
            <a:r>
              <a:rPr lang="en-US" sz="2000" dirty="0" smtClean="0"/>
              <a:t>derive Gamma hash join architecture from first principles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faced the task of re-engineering spaghetti diagrams of </a:t>
            </a:r>
            <a:r>
              <a:rPr lang="en-US" dirty="0" err="1" smtClean="0"/>
              <a:t>PnF</a:t>
            </a:r>
            <a:r>
              <a:rPr lang="en-US" dirty="0" smtClean="0"/>
              <a:t> </a:t>
            </a:r>
            <a:r>
              <a:rPr lang="en-US" sz="1400" dirty="0" smtClean="0"/>
              <a:t>dataflow </a:t>
            </a:r>
            <a:r>
              <a:rPr lang="en-US" dirty="0" smtClean="0"/>
              <a:t>architectures</a:t>
            </a:r>
          </a:p>
          <a:p>
            <a:r>
              <a:rPr lang="en-US" dirty="0" smtClean="0"/>
              <a:t>Here is a simple one: 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what does this mean and why does it work?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3297238"/>
            <a:ext cx="8410575" cy="282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320040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“parallel hash join”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Sequential Hash Join Architecture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276600"/>
                <a:ext cx="8534400" cy="2895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Hash join takes 2 streams of tuples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/>
                  <a:t>) as input and produces the join of these streams </a:t>
                </a:r>
                <a:r>
                  <a:rPr lang="en-US" sz="2000" i="0" dirty="0" smtClean="0">
                    <a:latin typeface="+mj-lt"/>
                  </a:rPr>
                  <a:t>A⋈B</a:t>
                </a:r>
                <a:endParaRPr lang="en-US" sz="2000" dirty="0" smtClean="0"/>
              </a:p>
              <a:p>
                <a:r>
                  <a:rPr lang="en-US" sz="2000" dirty="0" smtClean="0"/>
                  <a:t>Algorithm: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sz="2000" dirty="0" smtClean="0"/>
                  <a:t>read all of stream A into a main memory hash table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sz="2000" dirty="0" smtClean="0"/>
                  <a:t>read B stream one tuple at a time; </a:t>
                </a:r>
                <a:br>
                  <a:rPr lang="en-US" sz="2000" dirty="0" smtClean="0"/>
                </a:br>
                <a:r>
                  <a:rPr lang="en-US" sz="2000" dirty="0" smtClean="0"/>
                  <a:t>hash join key of B’s tuple and join it to all A </a:t>
                </a:r>
                <a:r>
                  <a:rPr lang="en-US" sz="2000" dirty="0" err="1" smtClean="0"/>
                  <a:t>tuple’s</a:t>
                </a:r>
                <a:r>
                  <a:rPr lang="en-US" sz="2000" dirty="0" smtClean="0"/>
                  <a:t> with the same join key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sz="2000" dirty="0" smtClean="0"/>
                  <a:t>linear algorithm in that each A,B tuples is read only once</a:t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r>
                  <a:rPr lang="en-US" sz="2000" i="1" dirty="0" smtClean="0">
                    <a:solidFill>
                      <a:srgbClr val="C00000"/>
                    </a:solidFill>
                  </a:rPr>
                  <a:t>How did Gamma’s Designers parallelize HJOIN?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276600"/>
                <a:ext cx="8534400" cy="2895600"/>
              </a:xfrm>
              <a:blipFill rotWithShape="0">
                <a:blip r:embed="rId2"/>
                <a:stretch>
                  <a:fillRect l="-643" t="-2316" b="-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00200"/>
            <a:ext cx="5229225" cy="1028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85800" y="15240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15240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15240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21336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6800" y="21336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21336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7800" y="2133600"/>
            <a:ext cx="5334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y*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2133600"/>
            <a:ext cx="5334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x*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7800" y="2133600"/>
            <a:ext cx="5334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x*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86600" y="1295400"/>
                <a:ext cx="13481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295400"/>
                <a:ext cx="1348126" cy="253916"/>
              </a:xfrm>
              <a:prstGeom prst="rect">
                <a:avLst/>
              </a:prstGeom>
              <a:blipFill rotWithShape="0"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167 0 " pathEditMode="relative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1.11111E-6 L 0.3375 -1.11111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167 0 " pathEditMode="relative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0 L 0.20834 0 " pathEditMode="relative" ptsTypes="AA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 L 0.35416 0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0 L 0.24166 0 " pathEditMode="relative" ptsTypes="AA">
                                      <p:cBhvr>
                                        <p:cTn id="5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27083 0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30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20416 0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29167 0 " pathEditMode="relative" ptsTypes="AA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Next Slides Explain PIM-</a:t>
            </a:r>
            <a:r>
              <a:rPr lang="en-US" sz="3200" dirty="0" err="1" smtClean="0"/>
              <a:t>PSM</a:t>
            </a:r>
            <a:r>
              <a:rPr lang="en-US" sz="3200" dirty="0" smtClean="0"/>
              <a:t> Derivation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764" y="3124200"/>
            <a:ext cx="8373834" cy="360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137" y="1295400"/>
            <a:ext cx="4371089" cy="107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 rot="5400000">
            <a:off x="4342781" y="2419350"/>
            <a:ext cx="685800" cy="5715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86200"/>
            <a:ext cx="73533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Refinement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Because joins are among the most complex operations in databases, </a:t>
            </a:r>
            <a:br>
              <a:rPr lang="en-US" sz="2000" dirty="0" smtClean="0"/>
            </a:br>
            <a:r>
              <a:rPr lang="en-US" sz="2000" dirty="0" smtClean="0"/>
              <a:t>increase efficiency by reducing the size of its input streams</a:t>
            </a:r>
          </a:p>
          <a:p>
            <a:pPr lvl="2"/>
            <a:endParaRPr lang="en-US" sz="2000" dirty="0" smtClean="0"/>
          </a:p>
          <a:p>
            <a:r>
              <a:rPr lang="en-US" sz="2000" dirty="0" smtClean="0"/>
              <a:t>Used Bloom filters to eliminate B tuples that do not join with A tuples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300" y="4162425"/>
            <a:ext cx="5486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BLOOM</a:t>
            </a:r>
            <a:r>
              <a:rPr lang="en-US" dirty="0" smtClean="0"/>
              <a:t> Box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657600"/>
            <a:ext cx="8534400" cy="2590800"/>
          </a:xfrm>
        </p:spPr>
        <p:txBody>
          <a:bodyPr/>
          <a:lstStyle/>
          <a:p>
            <a:r>
              <a:rPr lang="en-US" sz="2000" dirty="0" smtClean="0"/>
              <a:t>Bloom filtering is a common technique for disqualifying tuples from further processing</a:t>
            </a:r>
          </a:p>
          <a:p>
            <a:r>
              <a:rPr lang="en-US" sz="2000" dirty="0" smtClean="0"/>
              <a:t>Algorithm: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clear bit map 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read each A tuple, hash its join key, and mark corresponding bit in 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output each tuple 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after all A tuples read, output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487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16764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6764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16764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2209800"/>
            <a:ext cx="228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2209800"/>
            <a:ext cx="228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400" y="2209800"/>
            <a:ext cx="228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0" y="2209800"/>
            <a:ext cx="228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57800" y="2209800"/>
            <a:ext cx="228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75 0 " pathEditMode="relative" ptsTypes="AA">
                                      <p:cBhvr>
                                        <p:cTn id="4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6667 0 " pathEditMode="relative" ptsTypes="AA">
                                      <p:cBhvr>
                                        <p:cTn id="4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6667 0 " pathEditMode="relative" ptsTypes="AA">
                                      <p:cBhvr>
                                        <p:cTn id="5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666 0.05555 " pathEditMode="relative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666 0.05555 " pathEditMode="relative" ptsTypes="A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666 0.05555 " pathEditMode="relative" ptsTypes="AA"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666 0.05555 " pathEditMode="relative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666 0.05555 " pathEditMode="relative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BFILTER Box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421062"/>
            <a:ext cx="8534400" cy="25987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filtering part of Bloom filters</a:t>
            </a:r>
          </a:p>
          <a:p>
            <a:pPr lvl="2"/>
            <a:r>
              <a:rPr lang="en-US" sz="2000" dirty="0" smtClean="0"/>
              <a:t>eliminates B tuples that cannot join with A tuples</a:t>
            </a:r>
          </a:p>
          <a:p>
            <a:r>
              <a:rPr lang="en-US" sz="2000" dirty="0" smtClean="0"/>
              <a:t>Algorithm: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read bit map 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read each tuple of B, hash its join key: if corresponding bit in M is set </a:t>
            </a:r>
            <a:br>
              <a:rPr lang="en-US" sz="2000" dirty="0" smtClean="0"/>
            </a:br>
            <a:r>
              <a:rPr lang="en-US" sz="2000" dirty="0" smtClean="0"/>
              <a:t>output tuple</a:t>
            </a:r>
            <a:endParaRPr lang="en-US" sz="14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else </a:t>
            </a:r>
            <a:r>
              <a:rPr lang="en-US" dirty="0"/>
              <a:t>discard tuple </a:t>
            </a:r>
            <a:r>
              <a:rPr lang="en-US" sz="1400" dirty="0"/>
              <a:t>as it will never join with A tuples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1244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143000" y="1371600"/>
            <a:ext cx="228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1371600"/>
            <a:ext cx="228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1371600"/>
            <a:ext cx="228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21336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21336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21336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6667 0.04445 " pathEditMode="relative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6667 0.04445 " pathEditMode="relative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6667 0.04445 " pathEditMode="relative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725 -4.44444E-6 " pathEditMode="relative" ptsTypes="AA">
                                      <p:cBhvr>
                                        <p:cTn id="4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4.44444E-6 L 0.71667 -4.44444E-6 " pathEditMode="relative" ptsTypes="AA">
                                      <p:cBhvr>
                                        <p:cTn id="4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4.44444E-6 L 0.38333 -4.44444E-6 " pathEditMode="relative" ptsTypes="AA">
                                      <p:cBhvr>
                                        <p:cTn id="5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Refinement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4648200"/>
            <a:ext cx="8534400" cy="1524000"/>
          </a:xfrm>
        </p:spPr>
        <p:txBody>
          <a:bodyPr/>
          <a:lstStyle/>
          <a:p>
            <a:r>
              <a:rPr lang="en-US" sz="2000" dirty="0" smtClean="0"/>
              <a:t>Expose inner details of HJOIN box</a:t>
            </a:r>
          </a:p>
          <a:p>
            <a:r>
              <a:rPr lang="en-US" sz="2000" dirty="0" smtClean="0"/>
              <a:t>Can prove correctness of this refinement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4201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400" y="17526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17526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17526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2438400" y="2057400"/>
            <a:ext cx="685800" cy="457200"/>
            <a:chOff x="685800" y="1371600"/>
            <a:chExt cx="685800" cy="457200"/>
          </a:xfrm>
        </p:grpSpPr>
        <p:sp>
          <p:nvSpPr>
            <p:cNvPr id="12" name="Rectangle 11"/>
            <p:cNvSpPr/>
            <p:nvPr/>
          </p:nvSpPr>
          <p:spPr>
            <a:xfrm>
              <a:off x="1143000" y="1371600"/>
              <a:ext cx="2286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1371600"/>
              <a:ext cx="2286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1371600"/>
              <a:ext cx="2286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32004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" y="32004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3200400"/>
            <a:ext cx="228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05600" y="2514600"/>
            <a:ext cx="5334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y*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05600" y="2514600"/>
            <a:ext cx="5334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x*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0" y="2514600"/>
            <a:ext cx="5334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x*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75 0.06667 " pathEditMode="relative" ptsTypes="AA">
                                      <p:cBhvr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75 0.06667 " pathEditMode="relative" ptsTypes="AA">
                                      <p:cBhvr>
                                        <p:cTn id="2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75 0.06667 " pathEditMode="relative" ptsTypes="AA">
                                      <p:cBhvr>
                                        <p:cTn id="3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1.11111E-6 L 0.16667 0.07778 " pathEditMode="relative" ptsTypes="AA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C 0.14445 0.00787 0.28924 0.01597 0.43247 -0.00648 C 0.43473 -0.00741 0.43751 -0.00671 0.43924 -0.00903 C 0.44202 -0.01273 0.44046 -0.01134 0.4441 -0.01296 C 0.44705 -0.01574 0.44948 -0.01667 0.45296 -0.01829 C 0.45678 -0.02292 0.45435 -0.02014 0.46077 -0.02616 C 0.46303 -0.02824 0.46876 -0.03009 0.46876 -0.03009 C 0.47448 -0.03588 0.47119 -0.03287 0.47848 -0.03912 C 0.47969 -0.04005 0.48021 -0.04213 0.48143 -0.04305 C 0.48698 -0.04722 0.49323 -0.04653 0.4981 -0.05347 C 0.50122 -0.0581 0.50504 -0.05972 0.50886 -0.06273 C 0.51702 -0.06898 0.52414 -0.07778 0.53334 -0.08102 C 0.53594 -0.08426 0.53907 -0.08634 0.54219 -0.08889 C 0.54445 -0.09352 0.55087 -0.09861 0.55504 -0.10069 C 0.56094 -0.10856 0.55504 -0.10116 0.56077 -0.10718 C 0.56146 -0.10787 0.56285 -0.10972 0.56285 -0.10972 " pathEditMode="relative" ptsTypes="fffffffffffffffA">
                                      <p:cBhvr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8334 -0.0222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C 0.08802 -0.00023 0.32431 0.01412 0.47743 -0.00393 C 0.4783 -0.0044 0.47951 -0.00463 0.48038 -0.00509 C 0.48177 -0.00579 0.48281 -0.00718 0.48403 -0.00787 C 0.48715 -0.00926 0.48837 -0.00833 0.49097 -0.01042 C 0.50052 -0.01759 0.49358 -0.01435 0.49983 -0.0169 C 0.50608 -0.02245 0.51215 -0.02523 0.5184 -0.03009 C 0.52292 -0.03356 0.52604 -0.03727 0.53108 -0.03912 C 0.53264 -0.04051 0.53368 -0.0419 0.53524 -0.04305 C 0.53611 -0.04375 0.53733 -0.04375 0.53819 -0.04444 C 0.54392 -0.04977 0.54913 -0.05694 0.55556 -0.06018 C 0.56076 -0.06667 0.56753 -0.0706 0.57326 -0.07569 C 0.57899 -0.08055 0.58437 -0.08727 0.59115 -0.09028 C 0.59427 -0.09329 0.59618 -0.09653 0.59983 -0.09792 C 0.60104 -0.09884 0.60191 -0.1 0.60278 -0.10069 C 0.60417 -0.10139 0.60556 -0.10069 0.60677 -0.10185 C 0.60833 -0.1037 0.60851 -0.11111 0.60851 -0.11366 " pathEditMode="relative" ptsTypes="ffffffffffffffffA">
                                      <p:cBhvr>
                                        <p:cTn id="5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917 0.0555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0" y="28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917 0.1333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0" y="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48333 0 " pathEditMode="relative" ptsTypes="AA">
                                      <p:cBhvr>
                                        <p:cTn id="7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As we refine, we accumulate and apply tests at every level of abstraction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00400"/>
            <a:ext cx="622476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799" y="2514600"/>
            <a:ext cx="644434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8"/>
          <p:cNvGrpSpPr/>
          <p:nvPr/>
        </p:nvGrpSpPr>
        <p:grpSpPr>
          <a:xfrm>
            <a:off x="304800" y="1219200"/>
            <a:ext cx="7848600" cy="5791200"/>
            <a:chOff x="0" y="1219200"/>
            <a:chExt cx="9448800" cy="5791200"/>
          </a:xfrm>
        </p:grpSpPr>
        <p:sp>
          <p:nvSpPr>
            <p:cNvPr id="27" name="Rectangle 26"/>
            <p:cNvSpPr/>
            <p:nvPr/>
          </p:nvSpPr>
          <p:spPr>
            <a:xfrm>
              <a:off x="0" y="3429000"/>
              <a:ext cx="9448800" cy="160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62200" y="1219200"/>
              <a:ext cx="4800600" cy="579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399" y="3505200"/>
            <a:ext cx="619397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 Each Box </a:t>
            </a:r>
            <a:br>
              <a:rPr lang="en-US" dirty="0" smtClean="0"/>
            </a:br>
            <a:r>
              <a:rPr lang="en-US" dirty="0" smtClean="0"/>
              <a:t>	above by map reduce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2988" y="1828800"/>
            <a:ext cx="533802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562100"/>
            <a:ext cx="82867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of </a:t>
            </a:r>
            <a:r>
              <a:rPr lang="en-US" sz="3600" dirty="0" smtClean="0"/>
              <a:t>BLOOM </a:t>
            </a:r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Algorithm: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HSPLIT stream 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compute Bloom filter </a:t>
            </a:r>
            <a:r>
              <a:rPr lang="en-US" dirty="0" smtClean="0"/>
              <a:t>for</a:t>
            </a:r>
            <a:r>
              <a:rPr lang="en-US" sz="2000" dirty="0" smtClean="0"/>
              <a:t> each substream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reconstitute stream 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form merge bit maps to produce single bit map M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847850"/>
            <a:ext cx="23431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2076450"/>
            <a:ext cx="14763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9825" y="3209925"/>
            <a:ext cx="14668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2038350"/>
            <a:ext cx="23050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23975"/>
            <a:ext cx="81343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of BFILTER Box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4191000"/>
            <a:ext cx="8534400" cy="1828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Algorithm: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split M into 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…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endParaRPr lang="en-US" sz="2000" baseline="-250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hash split stream B into 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…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n</a:t>
            </a:r>
            <a:endParaRPr lang="en-US" sz="2000" baseline="-250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bloom filter 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substreams in parallel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reconstitute stream B’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191000"/>
            <a:ext cx="2492990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always hash split</a:t>
            </a:r>
          </a:p>
          <a:p>
            <a:pPr algn="ctr"/>
            <a:r>
              <a:rPr lang="en-US" dirty="0" smtClean="0"/>
              <a:t>streams A and B</a:t>
            </a:r>
          </a:p>
          <a:p>
            <a:pPr algn="ctr"/>
            <a:r>
              <a:rPr lang="en-US" dirty="0" smtClean="0"/>
              <a:t>using the same hash</a:t>
            </a:r>
          </a:p>
          <a:p>
            <a:pPr algn="ctr"/>
            <a:r>
              <a:rPr lang="en-US" dirty="0" smtClean="0"/>
              <a:t>function!  This gives</a:t>
            </a:r>
          </a:p>
          <a:p>
            <a:pPr algn="ctr"/>
            <a:r>
              <a:rPr lang="en-US" dirty="0" smtClean="0"/>
              <a:t>us properties on which</a:t>
            </a:r>
          </a:p>
          <a:p>
            <a:pPr algn="ctr"/>
            <a:r>
              <a:rPr lang="en-US" dirty="0" smtClean="0"/>
              <a:t>to optimize!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75" y="1685925"/>
            <a:ext cx="45910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7825" y="2581275"/>
            <a:ext cx="19526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7825" y="1695450"/>
            <a:ext cx="17240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0300" y="1666875"/>
            <a:ext cx="1447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faced the task of re-engineering spaghetti diagrams of </a:t>
            </a:r>
            <a:r>
              <a:rPr lang="en-US" dirty="0" err="1"/>
              <a:t>PnF</a:t>
            </a:r>
            <a:r>
              <a:rPr lang="en-US" dirty="0"/>
              <a:t> </a:t>
            </a:r>
            <a:r>
              <a:rPr lang="en-US" sz="1400" dirty="0"/>
              <a:t>dataflow </a:t>
            </a:r>
            <a:r>
              <a:rPr lang="en-US" dirty="0"/>
              <a:t>architectures</a:t>
            </a:r>
          </a:p>
          <a:p>
            <a:r>
              <a:rPr lang="en-US" dirty="0"/>
              <a:t>Here is </a:t>
            </a:r>
            <a:r>
              <a:rPr lang="en-US" dirty="0" smtClean="0"/>
              <a:t>another one</a:t>
            </a:r>
            <a:r>
              <a:rPr lang="en-US" dirty="0"/>
              <a:t>: 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what does this mean and why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609" y="2863852"/>
            <a:ext cx="8510783" cy="353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24600" y="3200400"/>
            <a:ext cx="2002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“parallel crash fault</a:t>
            </a:r>
          </a:p>
          <a:p>
            <a:r>
              <a:rPr lang="en-US" dirty="0" smtClean="0"/>
              <a:t>    tolerant sever”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581150"/>
            <a:ext cx="83439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152650"/>
            <a:ext cx="14668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of </a:t>
            </a:r>
            <a:r>
              <a:rPr lang="en-US" sz="2400" dirty="0" smtClean="0"/>
              <a:t>HJOIN </a:t>
            </a:r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4267200"/>
            <a:ext cx="8534400" cy="1752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Algorithm: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split both streams using same hash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A and B tuples can join only if they have the same hash key</a:t>
            </a:r>
            <a:br>
              <a:rPr lang="en-US" sz="2000" dirty="0" smtClean="0"/>
            </a:br>
            <a:r>
              <a:rPr lang="en-US" sz="2000" dirty="0" smtClean="0"/>
              <a:t>perform </a:t>
            </a:r>
            <a:r>
              <a:rPr lang="en-US" sz="2000" i="1" dirty="0" smtClean="0"/>
              <a:t>n</a:t>
            </a:r>
            <a:r>
              <a:rPr lang="en-US" sz="2000" dirty="0" smtClean="0"/>
              <a:t> joins </a:t>
            </a:r>
            <a:r>
              <a:rPr lang="en-US" sz="1400" dirty="0" smtClean="0"/>
              <a:t>rather than </a:t>
            </a:r>
            <a:r>
              <a:rPr lang="en-US" sz="1400" i="1" dirty="0" smtClean="0"/>
              <a:t>n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</a:t>
            </a:r>
            <a:r>
              <a:rPr lang="en-US" sz="2000" dirty="0" smtClean="0"/>
              <a:t>in parallel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reconstitute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885950"/>
            <a:ext cx="24669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1914525"/>
            <a:ext cx="21431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915400" cy="336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Optimization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4724400"/>
            <a:ext cx="8534400" cy="1600200"/>
          </a:xfrm>
        </p:spPr>
        <p:txBody>
          <a:bodyPr/>
          <a:lstStyle/>
          <a:p>
            <a:r>
              <a:rPr lang="en-US" sz="2000" dirty="0" smtClean="0"/>
              <a:t>Substitute parallel implementations for each box</a:t>
            </a:r>
          </a:p>
          <a:p>
            <a:r>
              <a:rPr lang="en-US" sz="2000" dirty="0" smtClean="0"/>
              <a:t>Note 3 optimizations are possible</a:t>
            </a:r>
          </a:p>
          <a:p>
            <a:r>
              <a:rPr lang="en-US" sz="2000" dirty="0" smtClean="0"/>
              <a:t>Here are the first two…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46" y="1743635"/>
            <a:ext cx="2797629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6753" y="1810871"/>
            <a:ext cx="2831823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3249705"/>
            <a:ext cx="2835184" cy="827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34400" y="1752600"/>
            <a:ext cx="762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A*B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878950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2819400" y="1676400"/>
            <a:ext cx="3429000" cy="2209800"/>
            <a:chOff x="2895600" y="1752600"/>
            <a:chExt cx="3429000" cy="2209800"/>
          </a:xfrm>
        </p:grpSpPr>
        <p:sp>
          <p:nvSpPr>
            <p:cNvPr id="13" name="Rectangle 12"/>
            <p:cNvSpPr/>
            <p:nvPr/>
          </p:nvSpPr>
          <p:spPr>
            <a:xfrm>
              <a:off x="2895600" y="1752600"/>
              <a:ext cx="3429000" cy="5334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286000"/>
              <a:ext cx="1447800" cy="16764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View: ID Abstraction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200400"/>
            <a:ext cx="8534400" cy="1447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Stream A is hash split into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…A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, reconstituted, then hash split again</a:t>
            </a:r>
          </a:p>
          <a:p>
            <a:r>
              <a:rPr lang="en-US" sz="2000" dirty="0" smtClean="0"/>
              <a:t>MERGE – HSPLIT combination is the identity map</a:t>
            </a:r>
          </a:p>
          <a:p>
            <a:r>
              <a:rPr lang="en-US" sz="2000" dirty="0" smtClean="0"/>
              <a:t>Optimization – get rid of MERGE-HSPLIT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Same for stream B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152900" y="2019300"/>
            <a:ext cx="685800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5457"/>
            <a:ext cx="35814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35814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311" y="1219200"/>
            <a:ext cx="8483559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Optimization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4495800"/>
            <a:ext cx="8534400" cy="381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Still one more optimization to perform…  MID abstraction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1828800"/>
            <a:ext cx="3157220" cy="407504"/>
          </a:xfrm>
          <a:prstGeom prst="rect">
            <a:avLst/>
          </a:prstGeom>
          <a:solidFill>
            <a:schemeClr val="accent2">
              <a:lumMod val="20000"/>
              <a:lumOff val="80000"/>
              <a:alpha val="5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2438400"/>
            <a:ext cx="932815" cy="1222513"/>
          </a:xfrm>
          <a:prstGeom prst="rect">
            <a:avLst/>
          </a:prstGeom>
          <a:solidFill>
            <a:schemeClr val="accent2">
              <a:lumMod val="20000"/>
              <a:lumOff val="80000"/>
              <a:alpha val="5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3276600" y="762000"/>
            <a:ext cx="990600" cy="10668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105400"/>
            <a:ext cx="3657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5148262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ight Arrow 17"/>
          <p:cNvSpPr/>
          <p:nvPr/>
        </p:nvSpPr>
        <p:spPr>
          <a:xfrm>
            <a:off x="4191000" y="5414962"/>
            <a:ext cx="685800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204" y="1219200"/>
            <a:ext cx="8554285" cy="328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2667000" y="2590800"/>
            <a:ext cx="861060" cy="1086678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066800"/>
            <a:ext cx="8991600" cy="344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is this last Refinement Possible?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sz="2000" dirty="0" smtClean="0"/>
              <a:t>If you create bitmaps MMERGE and MSPLIT in the naive way</a:t>
            </a:r>
            <a:r>
              <a:rPr lang="en-US" sz="2000" smtClean="0"/>
              <a:t>, </a:t>
            </a:r>
            <a:br>
              <a:rPr lang="en-US" sz="2000" smtClean="0"/>
            </a:br>
            <a:r>
              <a:rPr lang="en-US" sz="2000" smtClean="0"/>
              <a:t>MMERGE </a:t>
            </a:r>
            <a:r>
              <a:rPr lang="en-US" sz="2000" dirty="0" smtClean="0"/>
              <a:t>and MSPLIT are </a:t>
            </a:r>
            <a:r>
              <a:rPr lang="en-US" sz="2000" b="1" dirty="0" smtClean="0">
                <a:solidFill>
                  <a:srgbClr val="FF0000"/>
                </a:solidFill>
              </a:rPr>
              <a:t>not inverses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The simplest is this: M is a </a:t>
            </a:r>
            <a:r>
              <a:rPr lang="en-US" sz="2000" dirty="0" err="1" smtClean="0"/>
              <a:t>n</a:t>
            </a:r>
            <a:r>
              <a:rPr lang="en-US" sz="2000" dirty="0" err="1" smtClean="0">
                <a:sym typeface="Symbol"/>
              </a:rPr>
              <a:t></a:t>
            </a:r>
            <a:r>
              <a:rPr lang="en-US" sz="2000" dirty="0" err="1" smtClean="0"/>
              <a:t>k</a:t>
            </a:r>
            <a:r>
              <a:rPr lang="en-US" sz="2000" dirty="0" smtClean="0"/>
              <a:t> bitmap. The join key of an A tuple is hashed twice: once to determine the </a:t>
            </a:r>
            <a:r>
              <a:rPr lang="en-US" sz="2000" i="1" dirty="0" smtClean="0"/>
              <a:t>row</a:t>
            </a:r>
            <a:r>
              <a:rPr lang="en-US" sz="2000" dirty="0" smtClean="0"/>
              <a:t> of M, the second to determine the column within the selected row. Thus, all tuples of </a:t>
            </a:r>
            <a:r>
              <a:rPr lang="en-US" sz="2000" dirty="0" err="1" smtClean="0"/>
              <a:t>substream</a:t>
            </a:r>
            <a:r>
              <a:rPr lang="en-US" sz="2000" dirty="0" smtClean="0"/>
              <a:t> A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hash to row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of M. </a:t>
            </a:r>
          </a:p>
          <a:p>
            <a:endParaRPr lang="en-US" sz="2000" dirty="0" smtClean="0"/>
          </a:p>
          <a:p>
            <a:r>
              <a:rPr lang="en-US" sz="2000" dirty="0" smtClean="0"/>
              <a:t>MMERGE combines 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…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into M by boolean disjunction. </a:t>
            </a:r>
          </a:p>
          <a:p>
            <a:endParaRPr lang="en-US" sz="2000" dirty="0" smtClean="0"/>
          </a:p>
          <a:p>
            <a:r>
              <a:rPr lang="en-US" sz="2000" dirty="0" smtClean="0"/>
              <a:t>For each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MSPLIT extracts row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from M and zeros out the rest of M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1600" dirty="0" smtClean="0"/>
              <a:t>(Almost) </a:t>
            </a:r>
            <a:r>
              <a:rPr lang="en-US" dirty="0" smtClean="0"/>
              <a:t>Final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4572000"/>
            <a:ext cx="8534400" cy="1600200"/>
          </a:xfrm>
        </p:spPr>
        <p:txBody>
          <a:bodyPr/>
          <a:lstStyle/>
          <a:p>
            <a:r>
              <a:rPr lang="en-US" sz="2000" dirty="0" smtClean="0"/>
              <a:t>Elegant</a:t>
            </a:r>
          </a:p>
          <a:p>
            <a:r>
              <a:rPr lang="en-US" sz="2000" dirty="0" smtClean="0"/>
              <a:t>Easier to remember the derivation than the design itself (!)</a:t>
            </a:r>
          </a:p>
          <a:p>
            <a:r>
              <a:rPr lang="en-US" sz="2000" dirty="0" smtClean="0"/>
              <a:t>Each step can be proven correct, so the final design is </a:t>
            </a:r>
            <a:r>
              <a:rPr lang="en-US" sz="2000" b="1" dirty="0" smtClean="0">
                <a:solidFill>
                  <a:srgbClr val="FF0000"/>
                </a:solidFill>
              </a:rPr>
              <a:t>correct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611" y="1143000"/>
            <a:ext cx="867178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</a:t>
            </a:r>
            <a:r>
              <a:rPr lang="en-US" sz="1800" dirty="0" smtClean="0"/>
              <a:t>Graph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616" y="1371600"/>
            <a:ext cx="804713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HJOIN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: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hjoin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|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bloomfilteredhjoin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(BLOOM,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BFILTER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HJOIN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|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parallelhjoin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HSPLIT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HJOIN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MERGE) 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BLOOM	: 	bloom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|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parallelbloom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HSPLIT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BLOOM, MERGE,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MMERGE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BFILTER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: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bfilter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|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parallelbfilter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HSPLIT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BFILTER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MERGE,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MSPLIT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MERGE	:	merge ;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HSPLIT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: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hsplit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MMERGE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: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mmerge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MSPLIT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: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msplit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	:	id(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MERGE,HSPLIT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|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nothingid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MID	: 	mid(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MMERGE,MSPLIT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|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nothingmid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cs typeface="Courier New" pitchFamily="49" charset="0"/>
              </a:rPr>
              <a:t>Note: each (abstraction, implementation) pair is a theorem to be proven. That is, we need to prove that the </a:t>
            </a:r>
          </a:p>
          <a:p>
            <a:r>
              <a:rPr lang="en-US" sz="1400" dirty="0" smtClean="0">
                <a:cs typeface="Courier New" pitchFamily="49" charset="0"/>
              </a:rPr>
              <a:t>implementation correctly implements its abstraction.  We have done so…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97300" y="2692400"/>
          <a:ext cx="9144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Equation" r:id="rId3" imgW="914400" imgH="194400" progId="Equation.DSMT4">
                  <p:embed/>
                </p:oleObj>
              </mc:Choice>
              <mc:Fallback>
                <p:oleObj name="Equation" r:id="rId3" imgW="914400" imgH="19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2692400"/>
                        <a:ext cx="9144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Eventually collect more knowledge about domain-specific designs and integrate them into a domain-specific grammar</a:t>
            </a:r>
          </a:p>
          <a:p>
            <a:endParaRPr lang="en-US" sz="2000" dirty="0" smtClean="0"/>
          </a:p>
          <a:p>
            <a:r>
              <a:rPr lang="en-US" sz="2000" dirty="0" smtClean="0"/>
              <a:t>To have a tool that will help guide architects in design</a:t>
            </a:r>
          </a:p>
          <a:p>
            <a:r>
              <a:rPr lang="en-US" sz="2000" dirty="0" smtClean="0"/>
              <a:t>Basic idea of KBSE </a:t>
            </a:r>
            <a:r>
              <a:rPr lang="en-US" sz="1400" dirty="0" smtClean="0"/>
              <a:t>Knowledge Base Software Engineering </a:t>
            </a:r>
            <a:r>
              <a:rPr lang="en-US" sz="2000" dirty="0" smtClean="0"/>
              <a:t>circa 1983</a:t>
            </a:r>
          </a:p>
          <a:p>
            <a:endParaRPr lang="en-US" sz="2000" dirty="0" smtClean="0"/>
          </a:p>
          <a:p>
            <a:r>
              <a:rPr lang="en-US" sz="2000" dirty="0" smtClean="0"/>
              <a:t>Difference now is:</a:t>
            </a:r>
          </a:p>
          <a:p>
            <a:pPr lvl="2"/>
            <a:r>
              <a:rPr lang="en-US" sz="2000" dirty="0" smtClean="0"/>
              <a:t>we have experience in building systems transformationally – virtually nothing back then</a:t>
            </a:r>
          </a:p>
          <a:p>
            <a:pPr lvl="2"/>
            <a:r>
              <a:rPr lang="en-US" sz="2000" dirty="0" err="1" smtClean="0"/>
              <a:t>MDE</a:t>
            </a:r>
            <a:r>
              <a:rPr lang="en-US" sz="2000" dirty="0" smtClean="0"/>
              <a:t> is now available – didn’t exist back then</a:t>
            </a:r>
          </a:p>
          <a:p>
            <a:pPr lvl="2"/>
            <a:r>
              <a:rPr lang="en-US" sz="2000" dirty="0" smtClean="0"/>
              <a:t>have a better idea how to create correct by construction designs</a:t>
            </a:r>
          </a:p>
          <a:p>
            <a:pPr lvl="2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Experts create and build non-obvious architectures that take time to understand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details are accessible to only domain experts </a:t>
            </a:r>
            <a:br>
              <a:rPr lang="en-US" sz="2000" dirty="0" smtClean="0"/>
            </a:br>
            <a:r>
              <a:rPr lang="en-US" sz="2000" dirty="0" smtClean="0"/>
              <a:t>and only after a considerable effort to appreciate</a:t>
            </a:r>
          </a:p>
          <a:p>
            <a:pPr lvl="2"/>
            <a:r>
              <a:rPr lang="en-US" sz="2000" dirty="0" smtClean="0"/>
              <a:t>our experience confirms this, but offers hope…</a:t>
            </a:r>
          </a:p>
          <a:p>
            <a:pPr lvl="2"/>
            <a:r>
              <a:rPr lang="en-US" sz="2000" dirty="0" smtClean="0"/>
              <a:t>by revealing domain knowledge incrementally in the context of MDE where details of architecture models are progressively revealed, </a:t>
            </a:r>
            <a:br>
              <a:rPr lang="en-US" sz="2000" dirty="0" smtClean="0"/>
            </a:br>
            <a:r>
              <a:rPr lang="en-US" sz="2000" i="1" dirty="0" smtClean="0">
                <a:solidFill>
                  <a:srgbClr val="C00000"/>
                </a:solidFill>
              </a:rPr>
              <a:t>non-experts can more easily appreciate, participate and contribute in their construction</a:t>
            </a:r>
          </a:p>
          <a:p>
            <a:pPr lvl="2"/>
            <a:endParaRPr lang="en-US" sz="2000" i="1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Next lecture: how to build asynchronous </a:t>
            </a:r>
            <a:r>
              <a:rPr lang="en-US" sz="1400" dirty="0" smtClean="0"/>
              <a:t>recoverable </a:t>
            </a:r>
            <a:r>
              <a:rPr lang="en-US" sz="2000" dirty="0" smtClean="0"/>
              <a:t>crash-fault tolerant servers</a:t>
            </a:r>
          </a:p>
          <a:p>
            <a:pPr lvl="2">
              <a:buNone/>
            </a:pPr>
            <a:endParaRPr lang="en-US" sz="2000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 lvl="2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" name="Picture 2" descr="http://t3.gstatic.com/images?q=tbn:ANd9GcQtmHRYBVnXoTUwkmWDYhTmtbDI5hxlWKkJg-xMCtrAY5nFuGCWkA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485344"/>
            <a:ext cx="1425397" cy="123613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Familiar problems:</a:t>
            </a:r>
            <a:br>
              <a:rPr lang="en-US" sz="2000" dirty="0" smtClean="0"/>
            </a:br>
            <a:endParaRPr lang="en-US" sz="2000" dirty="0" smtClean="0"/>
          </a:p>
          <a:p>
            <a:pPr lvl="2"/>
            <a:r>
              <a:rPr lang="en-US" sz="2000" dirty="0" smtClean="0"/>
              <a:t>how can complex </a:t>
            </a:r>
            <a:r>
              <a:rPr lang="en-US" sz="2000" dirty="0" err="1" smtClean="0"/>
              <a:t>PnF</a:t>
            </a:r>
            <a:r>
              <a:rPr lang="en-US" sz="2000" dirty="0" smtClean="0"/>
              <a:t> architectures be explained in a simple way so that </a:t>
            </a:r>
            <a:br>
              <a:rPr lang="en-US" sz="2000" dirty="0" smtClean="0"/>
            </a:br>
            <a:r>
              <a:rPr lang="en-US" sz="2000" dirty="0" smtClean="0"/>
              <a:t>non-experts </a:t>
            </a:r>
            <a:r>
              <a:rPr lang="en-US" sz="1400" dirty="0" smtClean="0"/>
              <a:t>you, me, engineers </a:t>
            </a:r>
            <a:r>
              <a:rPr lang="en-US" sz="2000" dirty="0" smtClean="0"/>
              <a:t>can understand and appreciate expert-created </a:t>
            </a:r>
            <a:br>
              <a:rPr lang="en-US" sz="2000" dirty="0" smtClean="0"/>
            </a:br>
            <a:r>
              <a:rPr lang="en-US" sz="2000" dirty="0" smtClean="0"/>
              <a:t>designs and implementations?</a:t>
            </a:r>
          </a:p>
          <a:p>
            <a:pPr lvl="2"/>
            <a:endParaRPr lang="en-US" dirty="0"/>
          </a:p>
          <a:p>
            <a:pPr lvl="4"/>
            <a:r>
              <a:rPr lang="en-US" dirty="0" smtClean="0"/>
              <a:t>remember how I told you how to incrementally explain a complicated UML diagram?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how can domain-specific design knowledge be organized in a domain-independent way so that a common methodology and </a:t>
            </a:r>
            <a:r>
              <a:rPr lang="en-US" dirty="0" smtClean="0"/>
              <a:t>tool set </a:t>
            </a:r>
            <a:r>
              <a:rPr lang="en-US" sz="2000" dirty="0" smtClean="0"/>
              <a:t>can be used to reengineer legacy PnF applications from different domains?</a:t>
            </a:r>
          </a:p>
          <a:p>
            <a:pPr lvl="2"/>
            <a:endParaRPr lang="en-US" sz="2000" dirty="0" smtClean="0"/>
          </a:p>
          <a:p>
            <a:r>
              <a:rPr lang="en-US" sz="2000" dirty="0" smtClean="0"/>
              <a:t>PnF architecture tools have been around for 20 years – hard to believe that standard tools </a:t>
            </a:r>
            <a:r>
              <a:rPr lang="en-US" sz="1400" dirty="0" smtClean="0"/>
              <a:t>LabVIEW, Weaves, Simulink </a:t>
            </a:r>
            <a:r>
              <a:rPr lang="en-US" sz="2000" dirty="0" smtClean="0"/>
              <a:t>are inadequate for this task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13619"/>
          </a:xfrm>
        </p:spPr>
        <p:txBody>
          <a:bodyPr>
            <a:noAutofit/>
          </a:bodyPr>
          <a:lstStyle/>
          <a:p>
            <a:r>
              <a:rPr lang="en-US" sz="2000" dirty="0" smtClean="0"/>
              <a:t>But they are!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dirty="0" smtClean="0"/>
              <a:t>They have </a:t>
            </a:r>
            <a:r>
              <a:rPr lang="en-US" b="1" dirty="0" smtClean="0">
                <a:solidFill>
                  <a:srgbClr val="FF0000"/>
                </a:solidFill>
              </a:rPr>
              <a:t>refinement</a:t>
            </a:r>
            <a:r>
              <a:rPr lang="en-US" dirty="0" smtClean="0"/>
              <a:t> </a:t>
            </a:r>
            <a:r>
              <a:rPr lang="en-US" sz="1400" dirty="0" smtClean="0"/>
              <a:t>replace interface with implementation</a:t>
            </a:r>
            <a:r>
              <a:rPr lang="en-US" sz="1600" dirty="0" smtClean="0"/>
              <a:t>, </a:t>
            </a:r>
            <a:r>
              <a:rPr lang="en-US" dirty="0" smtClean="0"/>
              <a:t>but more is needed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371" y="3505200"/>
            <a:ext cx="609600" cy="3048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505200"/>
            <a:ext cx="609600" cy="3048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571" y="3505200"/>
            <a:ext cx="6096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885971" y="3657600"/>
            <a:ext cx="381229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4876800" y="3657600"/>
            <a:ext cx="38077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743430" y="3810000"/>
            <a:ext cx="3657141" cy="2057400"/>
            <a:chOff x="2743430" y="3810000"/>
            <a:chExt cx="3657141" cy="205740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3162530" y="3810000"/>
              <a:ext cx="1104441" cy="8382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2743430" y="4648200"/>
              <a:ext cx="3657141" cy="1219200"/>
              <a:chOff x="1866900" y="4114800"/>
              <a:chExt cx="3657141" cy="12192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514600" y="4320381"/>
                <a:ext cx="609600" cy="3048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26416" y="4320381"/>
                <a:ext cx="609600" cy="3048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20508" y="4876800"/>
                <a:ext cx="6096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stCxn id="12" idx="3"/>
                <a:endCxn id="13" idx="1"/>
              </p:cNvCxnSpPr>
              <p:nvPr/>
            </p:nvCxnSpPr>
            <p:spPr>
              <a:xfrm>
                <a:off x="3124200" y="4472781"/>
                <a:ext cx="1202216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endCxn id="14" idx="1"/>
              </p:cNvCxnSpPr>
              <p:nvPr/>
            </p:nvCxnSpPr>
            <p:spPr>
              <a:xfrm>
                <a:off x="3124200" y="4625181"/>
                <a:ext cx="296308" cy="4040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4" idx="3"/>
              </p:cNvCxnSpPr>
              <p:nvPr/>
            </p:nvCxnSpPr>
            <p:spPr>
              <a:xfrm flipV="1">
                <a:off x="4030108" y="4646614"/>
                <a:ext cx="296308" cy="3825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86000" y="4114800"/>
                <a:ext cx="2895600" cy="12192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>
                <a:endCxn id="12" idx="1"/>
              </p:cNvCxnSpPr>
              <p:nvPr/>
            </p:nvCxnSpPr>
            <p:spPr>
              <a:xfrm>
                <a:off x="1866900" y="4472781"/>
                <a:ext cx="647700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3" idx="3"/>
              </p:cNvCxnSpPr>
              <p:nvPr/>
            </p:nvCxnSpPr>
            <p:spPr>
              <a:xfrm flipV="1">
                <a:off x="4936016" y="4470878"/>
                <a:ext cx="588025" cy="190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4876571" y="3810000"/>
              <a:ext cx="1181559" cy="8382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Line Callout 1 7"/>
          <p:cNvSpPr/>
          <p:nvPr/>
        </p:nvSpPr>
        <p:spPr>
          <a:xfrm>
            <a:off x="7162800" y="3060303"/>
            <a:ext cx="1371600" cy="228600"/>
          </a:xfrm>
          <a:prstGeom prst="borderCallout1">
            <a:avLst>
              <a:gd name="adj1" fmla="val 18750"/>
              <a:gd name="adj2" fmla="val -8333"/>
              <a:gd name="adj3" fmla="val 171323"/>
              <a:gd name="adj4" fmla="val -159298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7162800" y="4466279"/>
            <a:ext cx="1371600" cy="228600"/>
          </a:xfrm>
          <a:prstGeom prst="borderCallout1">
            <a:avLst>
              <a:gd name="adj1" fmla="val 18750"/>
              <a:gd name="adj2" fmla="val -8333"/>
              <a:gd name="adj3" fmla="val 100734"/>
              <a:gd name="adj4" fmla="val -76945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</a:t>
            </a:r>
            <a:r>
              <a:rPr lang="en-US" sz="2000" dirty="0" smtClean="0"/>
              <a:t>issing is the: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 smtClean="0"/>
              <a:t>ability to define domain-specific optimizations that break modular boundaries to improve performance or gain properties that otherwise could not be achieved solely by refinement alone </a:t>
            </a:r>
            <a:r>
              <a:rPr lang="en-US" sz="1400" dirty="0" smtClean="0"/>
              <a:t>like a compiler!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 smtClean="0"/>
              <a:t>ability to extend designs with new capabilities </a:t>
            </a:r>
            <a:r>
              <a:rPr lang="en-US" sz="1400" dirty="0" smtClean="0"/>
              <a:t>features!</a:t>
            </a:r>
          </a:p>
          <a:p>
            <a:pPr lvl="2"/>
            <a:endParaRPr lang="en-US" sz="2000" dirty="0" smtClean="0"/>
          </a:p>
          <a:p>
            <a:r>
              <a:rPr lang="en-US" sz="2000" dirty="0" smtClean="0"/>
              <a:t>Refinements, optimizations, extensions are all transformations</a:t>
            </a:r>
          </a:p>
          <a:p>
            <a:pPr lvl="2"/>
            <a:r>
              <a:rPr lang="en-US" sz="2000" dirty="0" smtClean="0"/>
              <a:t>foundation of </a:t>
            </a:r>
            <a:r>
              <a:rPr lang="en-US" sz="2000" dirty="0" err="1" smtClean="0"/>
              <a:t>MDE</a:t>
            </a:r>
            <a:r>
              <a:rPr lang="en-US" sz="2000" dirty="0" smtClean="0"/>
              <a:t> – create complex models from simple ones by </a:t>
            </a:r>
            <a:r>
              <a:rPr lang="en-US" sz="2000" dirty="0" err="1" smtClean="0"/>
              <a:t>xforms</a:t>
            </a:r>
            <a:endParaRPr lang="en-US" sz="2000" dirty="0" smtClean="0"/>
          </a:p>
          <a:p>
            <a:pPr lvl="2"/>
            <a:r>
              <a:rPr lang="en-US" sz="2000" dirty="0" smtClean="0"/>
              <a:t>MDE provides a conceptually broader foundation and potentially more tool support for expressing domain-specific designs as compositions of xforms 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 are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Transformations don’t necessarily make things easier</a:t>
            </a:r>
          </a:p>
          <a:p>
            <a:r>
              <a:rPr lang="en-US" sz="2000" dirty="0" smtClean="0"/>
              <a:t>This is where </a:t>
            </a:r>
            <a:r>
              <a:rPr lang="en-US" sz="2000" b="1" dirty="0" smtClean="0">
                <a:solidFill>
                  <a:srgbClr val="FF0000"/>
                </a:solidFill>
              </a:rPr>
              <a:t>engineering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0000"/>
                </a:solidFill>
              </a:rPr>
              <a:t>experience</a:t>
            </a:r>
            <a:r>
              <a:rPr lang="en-US" sz="2000" dirty="0" smtClean="0"/>
              <a:t> enters the picture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Want models of applications and domains to capture fundamental abstractions as boxes in our architectures</a:t>
            </a:r>
          </a:p>
          <a:p>
            <a:pPr lvl="2"/>
            <a:r>
              <a:rPr lang="en-US" sz="2000" dirty="0" smtClean="0"/>
              <a:t>just as various domains of physics have their own laws</a:t>
            </a:r>
          </a:p>
          <a:p>
            <a:pPr lvl="2"/>
            <a:r>
              <a:rPr lang="en-US" sz="2000" dirty="0" smtClean="0"/>
              <a:t>so too will various domains of software</a:t>
            </a:r>
          </a:p>
          <a:p>
            <a:endParaRPr lang="en-US" sz="2000" dirty="0" smtClean="0"/>
          </a:p>
          <a:p>
            <a:r>
              <a:rPr lang="en-US" sz="2000" dirty="0" smtClean="0"/>
              <a:t>Mappings of these boxes – refinements, optimizations, extensions – </a:t>
            </a:r>
            <a:br>
              <a:rPr lang="en-US" sz="2000" dirty="0" smtClean="0"/>
            </a:br>
            <a:r>
              <a:rPr lang="en-US" sz="2000" dirty="0" smtClean="0"/>
              <a:t>correspond to fundamental algorithms in the literature of that domain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DxT1-</a:t>
            </a:r>
            <a:fld id="{C3B5EA97-E200-41F3-849C-71A60439907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2812" y="2362200"/>
            <a:ext cx="4838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Domain Analysis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PCE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ComicSansTemplate</Template>
  <TotalTime>5938</TotalTime>
  <Words>2349</Words>
  <Application>Microsoft Office PowerPoint</Application>
  <PresentationFormat>On-screen Show (4:3)</PresentationFormat>
  <Paragraphs>934</Paragraphs>
  <Slides>58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Arial Narrow</vt:lpstr>
      <vt:lpstr>Calibri</vt:lpstr>
      <vt:lpstr>Cambria Math</vt:lpstr>
      <vt:lpstr>Comic Sans MS</vt:lpstr>
      <vt:lpstr>Courier New</vt:lpstr>
      <vt:lpstr>Symbol</vt:lpstr>
      <vt:lpstr>Wingdings</vt:lpstr>
      <vt:lpstr>GPCE2011</vt:lpstr>
      <vt:lpstr>Visio</vt:lpstr>
      <vt:lpstr>Equation</vt:lpstr>
      <vt:lpstr>Dxt: Design by    Transformation</vt:lpstr>
      <vt:lpstr>Software Architectures</vt:lpstr>
      <vt:lpstr>More Generally</vt:lpstr>
      <vt:lpstr>Motivation</vt:lpstr>
      <vt:lpstr>Motivation</vt:lpstr>
      <vt:lpstr>Motivation</vt:lpstr>
      <vt:lpstr>Surprise!</vt:lpstr>
      <vt:lpstr>Surprise!</vt:lpstr>
      <vt:lpstr>Transformations are not Enough</vt:lpstr>
      <vt:lpstr>Tutorial on Domain Analysis</vt:lpstr>
      <vt:lpstr>How To Think about Program Derivation</vt:lpstr>
      <vt:lpstr>Grammars       Graph Grammars</vt:lpstr>
      <vt:lpstr>                  DxT Basics (Part 1)</vt:lpstr>
      <vt:lpstr>For Graph Grammar Enthusiasts…</vt:lpstr>
      <vt:lpstr>Now Remember or Recall</vt:lpstr>
      <vt:lpstr>Essential Idea From Literature</vt:lpstr>
      <vt:lpstr>DxT MetaModel Terms</vt:lpstr>
      <vt:lpstr>Refinement Rewrites</vt:lpstr>
      <vt:lpstr>Example: Sorting Streams</vt:lpstr>
      <vt:lpstr>When to Apply Rewrites?</vt:lpstr>
      <vt:lpstr>Perry Substitution Principle (PSP)</vt:lpstr>
      <vt:lpstr>Optimization Rewrites</vt:lpstr>
      <vt:lpstr>Optimizations Have No Counterpart in 1D Grammars</vt:lpstr>
      <vt:lpstr>Optimizations Across  Modular Boundaries</vt:lpstr>
      <vt:lpstr>You May Have Seen This Before!</vt:lpstr>
      <vt:lpstr>Back To Domain Analysis</vt:lpstr>
      <vt:lpstr>What Else?</vt:lpstr>
      <vt:lpstr>Abstract Interpretation</vt:lpstr>
      <vt:lpstr>Abstract Interpretation</vt:lpstr>
      <vt:lpstr>Abstract Interpretation</vt:lpstr>
      <vt:lpstr>Automatic Programming and MDE</vt:lpstr>
      <vt:lpstr>Testing</vt:lpstr>
      <vt:lpstr>Testing Refinements</vt:lpstr>
      <vt:lpstr>Gamma</vt:lpstr>
      <vt:lpstr>This Part of Today’s Lecture</vt:lpstr>
      <vt:lpstr>Background on Databases</vt:lpstr>
      <vt:lpstr>Relationships among Tables</vt:lpstr>
      <vt:lpstr>Join (⋈) of Tables X and Y </vt:lpstr>
      <vt:lpstr>Gamma Database Machine</vt:lpstr>
      <vt:lpstr>Sequential Hash Join Architecture</vt:lpstr>
      <vt:lpstr>Next Slides Explain PIM-PSM Derivation</vt:lpstr>
      <vt:lpstr>First Refinement</vt:lpstr>
      <vt:lpstr>BLOOM Box</vt:lpstr>
      <vt:lpstr>BFILTER Box</vt:lpstr>
      <vt:lpstr>The First Refinement</vt:lpstr>
      <vt:lpstr>Testing</vt:lpstr>
      <vt:lpstr>Parallelize Each Box   above by map reduce</vt:lpstr>
      <vt:lpstr>Parallelization of BLOOM Box</vt:lpstr>
      <vt:lpstr>Parallelization of BFILTER Box</vt:lpstr>
      <vt:lpstr>Parallelization of HJOIN Box</vt:lpstr>
      <vt:lpstr>Architectural Optimization</vt:lpstr>
      <vt:lpstr>A Better View: ID Abstraction</vt:lpstr>
      <vt:lpstr>Architectural Optimization</vt:lpstr>
      <vt:lpstr>How is this last Refinement Possible?</vt:lpstr>
      <vt:lpstr>The (Almost) Final Design</vt:lpstr>
      <vt:lpstr>Gamma Graph Grammar</vt:lpstr>
      <vt:lpstr>Big Picture</vt:lpstr>
      <vt:lpstr>Recap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 batory</dc:creator>
  <cp:lastModifiedBy>Microsoft account</cp:lastModifiedBy>
  <cp:revision>659</cp:revision>
  <dcterms:created xsi:type="dcterms:W3CDTF">2009-04-07T14:09:02Z</dcterms:created>
  <dcterms:modified xsi:type="dcterms:W3CDTF">2015-11-11T20:55:19Z</dcterms:modified>
</cp:coreProperties>
</file>