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7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BE2098"/>
    <a:srgbClr val="198EE5"/>
    <a:srgbClr val="0070C0"/>
    <a:srgbClr val="24D425"/>
    <a:srgbClr val="D0CECE"/>
    <a:srgbClr val="B8B8BB"/>
    <a:srgbClr val="EEEEED"/>
    <a:srgbClr val="D9D9D9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B813-6388-4674-B946-109616141637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EF86-5C80-4DA0-9B02-997C4CDC8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156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8EE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41C7CFD-B680-4603-A86A-D8B178CAF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930536" y="750810"/>
            <a:ext cx="11261464" cy="63896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100000">
                  <a:srgbClr val="0070C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C805370-8779-4840-A767-E49E48AE7045}"/>
              </a:ext>
            </a:extLst>
          </p:cNvPr>
          <p:cNvCxnSpPr>
            <a:cxnSpLocks/>
          </p:cNvCxnSpPr>
          <p:nvPr userDrawn="1"/>
        </p:nvCxnSpPr>
        <p:spPr>
          <a:xfrm>
            <a:off x="0" y="814706"/>
            <a:ext cx="838200" cy="6028"/>
          </a:xfrm>
          <a:prstGeom prst="line">
            <a:avLst/>
          </a:prstGeom>
          <a:ln w="76200">
            <a:solidFill>
              <a:srgbClr val="24D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920751" y="220663"/>
            <a:ext cx="9236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30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9048"/>
            <a:ext cx="10515600" cy="485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50F8-BFC2-4EBC-B5FD-ECFD62109C98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AF3F-5EBE-46BD-A7C4-CEE9610AB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 </a:t>
            </a:r>
            <a:r>
              <a:rPr kumimoji="1" lang="en-US" altLang="zh-CN" b="1" dirty="0" smtClean="0"/>
              <a:t>pygame</a:t>
            </a:r>
            <a:r>
              <a:rPr kumimoji="1" lang="zh-CN" altLang="en-US" b="1" dirty="0" smtClean="0"/>
              <a:t>库</a:t>
            </a:r>
            <a:endParaRPr kumimoji="1" lang="zh-C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6C7742-B0FB-2441-9007-9A74AAD8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BDF28ED-1547-644A-A0E3-B5E617B76FC4}"/>
              </a:ext>
            </a:extLst>
          </p:cNvPr>
          <p:cNvSpPr/>
          <p:nvPr/>
        </p:nvSpPr>
        <p:spPr>
          <a:xfrm>
            <a:off x="615912" y="1749102"/>
            <a:ext cx="11126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游戏而设计的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跨平台模块。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s://timgsa.baidu.com/timg?image&amp;quality=80&amp;size=b9999_10000&amp;sec=1560415008585&amp;di=b2dea8ae2b6cc6aef49dae0cc792dd7b&amp;imgtype=jpg&amp;src=http%3A%2F%2Fimg4.imgtn.bdimg.com%2Fit%2Fu%3D2350102789%2C921467587%26fm%3D214%26gp%3D0.jpg">
            <a:extLst>
              <a:ext uri="{FF2B5EF4-FFF2-40B4-BE49-F238E27FC236}">
                <a16:creationId xmlns:a16="http://schemas.microsoft.com/office/drawing/2014/main" xmlns="" id="{19E398B3-20CB-EF45-81A4-926252F5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9473" y="1317314"/>
            <a:ext cx="3753097" cy="8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398845-EAD0-0B40-9DED-C4DF8F9F82DD}"/>
              </a:ext>
            </a:extLst>
          </p:cNvPr>
          <p:cNvSpPr/>
          <p:nvPr/>
        </p:nvSpPr>
        <p:spPr>
          <a:xfrm>
            <a:off x="659139" y="2199717"/>
            <a:ext cx="108737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模块中定义的接口，可以方便快捷地实现游戏中的一些功能，如：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图形用户界面创建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图形和图像的绘制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用户键盘和鼠标操作的监听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播放音频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C5DC42A0-C8F9-7048-9501-E618B831F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9" y="4188401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EB6F91B-1787-EE4C-A2BF-C4696901FB8D}"/>
              </a:ext>
            </a:extLst>
          </p:cNvPr>
          <p:cNvSpPr/>
          <p:nvPr/>
        </p:nvSpPr>
        <p:spPr>
          <a:xfrm>
            <a:off x="659139" y="4737718"/>
            <a:ext cx="10563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的安装命令：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pygame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51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03F87F-CFD5-6E49-A993-43A20D07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116A65A-C2BF-8442-A8E6-1BFF8F269D19}"/>
              </a:ext>
            </a:extLst>
          </p:cNvPr>
          <p:cNvSpPr/>
          <p:nvPr/>
        </p:nvSpPr>
        <p:spPr>
          <a:xfrm>
            <a:off x="623661" y="1836139"/>
            <a:ext cx="75709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游戏时钟用于控制帧率，利用视觉暂留现象形成动画。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，就能实现连续、高品质动画效果。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游戏时钟用于解决帧率过高的问题。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8A55743-56AC-9443-8F57-A5E4DDEB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21" y="1286657"/>
            <a:ext cx="3207356" cy="234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FE15160A-2B83-654C-9BBD-EC8203CE4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3038942"/>
            <a:ext cx="470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tick()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6721298-9235-614C-8726-908B4B24EF1A}"/>
              </a:ext>
            </a:extLst>
          </p:cNvPr>
          <p:cNvSpPr/>
          <p:nvPr/>
        </p:nvSpPr>
        <p:spPr>
          <a:xfrm>
            <a:off x="623659" y="3592941"/>
            <a:ext cx="10778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方法可以方便地设置游戏循环的执行频率，具体操作如下：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8075A69-5F67-E542-88AF-3ED723BA00DB}"/>
              </a:ext>
            </a:extLst>
          </p:cNvPr>
          <p:cNvSpPr/>
          <p:nvPr/>
        </p:nvSpPr>
        <p:spPr>
          <a:xfrm>
            <a:off x="623656" y="4250738"/>
            <a:ext cx="1077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FPSCLOCK = pygame.time.Clock()	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Clock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FPSCLOCK.tick(FPS)			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Clock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对象设置帧率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4EBEB79-C5B3-A247-8965-9DA89101390B}"/>
              </a:ext>
            </a:extLst>
          </p:cNvPr>
          <p:cNvSpPr/>
          <p:nvPr/>
        </p:nvSpPr>
        <p:spPr>
          <a:xfrm>
            <a:off x="623658" y="4107154"/>
            <a:ext cx="10778316" cy="8852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6559D69-1F20-FF44-A67F-E9274BE65711}"/>
              </a:ext>
            </a:extLst>
          </p:cNvPr>
          <p:cNvSpPr/>
          <p:nvPr/>
        </p:nvSpPr>
        <p:spPr>
          <a:xfrm>
            <a:off x="623656" y="5109925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码，为其添加帧率控制语句。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8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E6ED2E4-88A1-044C-A71B-53FEF7C1EC3F}"/>
              </a:ext>
            </a:extLst>
          </p:cNvPr>
          <p:cNvSpPr/>
          <p:nvPr/>
        </p:nvSpPr>
        <p:spPr>
          <a:xfrm>
            <a:off x="623661" y="1827244"/>
            <a:ext cx="67896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图形化窗口是绘制文本和图形的前提，创建窗口之后方可在其中绘制文本、图形等元素。通过前面的讲解可知，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中的图形窗口是一个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对象，在窗口中进行绘制实质上就是在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对象之上进行绘制。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https://timgsa.baidu.com/timg?image&amp;quality=80&amp;size=b9999_10000&amp;sec=1560421116071&amp;di=867870f9a4685cf5511736589c7a4989&amp;imgtype=0&amp;src=http%3A%2F%2Fwww.juimg.com%2Ftuku%2Fyulantu%2F140403%2F330471-14040312540694.jpg">
            <a:extLst>
              <a:ext uri="{FF2B5EF4-FFF2-40B4-BE49-F238E27FC236}">
                <a16:creationId xmlns:a16="http://schemas.microsoft.com/office/drawing/2014/main" xmlns="" id="{9EA010AC-F157-144A-8163-432FA755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5752" y="1172292"/>
            <a:ext cx="3693397" cy="25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0021048C-A63B-1640-9400-D4B0ACAA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图形和文本绘制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54ABFC0F-C67D-6547-BB1E-D512D57B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3448764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7F00ACB-5279-464D-BE67-237ECB0D93BC}"/>
              </a:ext>
            </a:extLst>
          </p:cNvPr>
          <p:cNvSpPr/>
          <p:nvPr/>
        </p:nvSpPr>
        <p:spPr>
          <a:xfrm>
            <a:off x="623660" y="4032801"/>
            <a:ext cx="7570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4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9D351DF-5DA5-F04F-AA91-B796BBB1AA40}"/>
              </a:ext>
            </a:extLst>
          </p:cNvPr>
          <p:cNvSpPr/>
          <p:nvPr/>
        </p:nvSpPr>
        <p:spPr>
          <a:xfrm>
            <a:off x="623661" y="1827245"/>
            <a:ext cx="110318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加载图片即将图片读取到程序中。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方法可以向程序中加载图片，生成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652F35EC-DAED-364A-872F-952E4D464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加载图片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1630CD68-2009-4B4F-8F71-1F46B80D5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2646531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CF415B-002E-1D4C-9648-4AF2CEF61BC0}"/>
              </a:ext>
            </a:extLst>
          </p:cNvPr>
          <p:cNvSpPr/>
          <p:nvPr/>
        </p:nvSpPr>
        <p:spPr>
          <a:xfrm>
            <a:off x="623661" y="4128827"/>
            <a:ext cx="75709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。被加载的文件名。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EC7D65-3E03-5143-9C71-8217FDF6632E}"/>
              </a:ext>
            </a:extLst>
          </p:cNvPr>
          <p:cNvSpPr/>
          <p:nvPr/>
        </p:nvSpPr>
        <p:spPr>
          <a:xfrm>
            <a:off x="623655" y="3251603"/>
            <a:ext cx="10778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load(filename) -&gt; Surface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8AF06BF-793B-3644-AD2F-29775D9B4169}"/>
              </a:ext>
            </a:extLst>
          </p:cNvPr>
          <p:cNvSpPr/>
          <p:nvPr/>
        </p:nvSpPr>
        <p:spPr>
          <a:xfrm>
            <a:off x="623657" y="3108021"/>
            <a:ext cx="10778316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ADF0CD02-4693-534C-8EE0-73495253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5" y="3713329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方法说明：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62735C7-59EB-AB45-92B0-DA95C9C0849B}"/>
              </a:ext>
            </a:extLst>
          </p:cNvPr>
          <p:cNvSpPr/>
          <p:nvPr/>
        </p:nvSpPr>
        <p:spPr>
          <a:xfrm>
            <a:off x="623652" y="4879709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方法加载名为“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bg.jpg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”的图片。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0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/>
              <a:t>7.2</a:t>
            </a:r>
            <a:r>
              <a:rPr kumimoji="1" lang="zh-CN" altLang="en-US" b="1" dirty="0"/>
              <a:t> 游戏模块</a:t>
            </a:r>
            <a:r>
              <a:rPr kumimoji="1" lang="en-US" altLang="zh-CN" b="1" dirty="0"/>
              <a:t>-</a:t>
            </a:r>
            <a:r>
              <a:rPr kumimoji="1" lang="en-US" altLang="zh-CN" b="1" dirty="0" err="1"/>
              <a:t>pygame</a:t>
            </a:r>
            <a:endParaRPr kumimoji="1"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9339D65-953F-E34D-8DC6-EC288A26BDE4}"/>
              </a:ext>
            </a:extLst>
          </p:cNvPr>
          <p:cNvSpPr/>
          <p:nvPr/>
        </p:nvSpPr>
        <p:spPr>
          <a:xfrm>
            <a:off x="623660" y="1827245"/>
            <a:ext cx="10778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绘制图像即将一个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对象叠加在另一个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对象之上。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方法可以实现图像绘制。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63B83652-C47A-5A48-8127-8605A846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CE4CF45F-A6DB-7A4B-A60A-23B943275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2698662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blit()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D8BE044-FE6B-B34F-BE08-1C3E10C79CA1}"/>
              </a:ext>
            </a:extLst>
          </p:cNvPr>
          <p:cNvSpPr/>
          <p:nvPr/>
        </p:nvSpPr>
        <p:spPr>
          <a:xfrm>
            <a:off x="623662" y="4214172"/>
            <a:ext cx="1130537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。接收被绘制的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。接收一个表示位置的元组（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left,top)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，或接收一个表示矩形的元组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(left,top,width,height)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，将矩形的位置作为绘制的位置。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。是一个可选参数，通过该参数可设置矩形区域。若设置的矩形区域小于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所设置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对象的区域，那么仅绘制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对象的部分内容。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special_flags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。标志位。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B9F15C1-F841-2D4F-B684-48C68190C719}"/>
              </a:ext>
            </a:extLst>
          </p:cNvPr>
          <p:cNvSpPr/>
          <p:nvPr/>
        </p:nvSpPr>
        <p:spPr>
          <a:xfrm>
            <a:off x="553587" y="3261695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blit(source, dest, area=None, special_flags = 0) -&gt; Rect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F3EA0DA-AFB8-7E48-B1B6-A6726CA37F92}"/>
              </a:ext>
            </a:extLst>
          </p:cNvPr>
          <p:cNvSpPr/>
          <p:nvPr/>
        </p:nvSpPr>
        <p:spPr>
          <a:xfrm>
            <a:off x="623657" y="3181173"/>
            <a:ext cx="10778316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1883AE18-D83E-9C4F-8A9C-C1F74A00C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5" y="3786481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</p:txBody>
      </p:sp>
    </p:spTree>
    <p:extLst>
      <p:ext uri="{BB962C8B-B14F-4D97-AF65-F5344CB8AC3E}">
        <p14:creationId xmlns:p14="http://schemas.microsoft.com/office/powerpoint/2010/main" xmlns="" val="42282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/>
              <a:t>7.2</a:t>
            </a:r>
            <a:r>
              <a:rPr kumimoji="1" lang="zh-CN" altLang="en-US" b="1" dirty="0"/>
              <a:t> 游戏模块</a:t>
            </a:r>
            <a:r>
              <a:rPr kumimoji="1" lang="en-US" altLang="zh-CN" b="1" dirty="0"/>
              <a:t>-</a:t>
            </a:r>
            <a:r>
              <a:rPr kumimoji="1" lang="en-US" altLang="zh-CN" b="1" dirty="0" err="1"/>
              <a:t>pygame</a:t>
            </a:r>
            <a:endParaRPr kumimoji="1"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8B8A45F-F9C3-6F46-82F9-10948FBB971A}"/>
              </a:ext>
            </a:extLst>
          </p:cNvPr>
          <p:cNvSpPr/>
          <p:nvPr/>
        </p:nvSpPr>
        <p:spPr>
          <a:xfrm>
            <a:off x="623661" y="1781156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方法将加载生成的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imgSurf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对象绘制到窗口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1406AD56-550E-8042-9773-82FDFA94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</a:p>
        </p:txBody>
      </p:sp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6214" y="2456028"/>
            <a:ext cx="7373213" cy="133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69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538399-1D5D-B54E-8F03-FB4887F1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文本绘制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52428DD-BCCD-814E-8279-7C3B0B35DB15}"/>
              </a:ext>
            </a:extLst>
          </p:cNvPr>
          <p:cNvSpPr/>
          <p:nvPr/>
        </p:nvSpPr>
        <p:spPr>
          <a:xfrm>
            <a:off x="623660" y="1678484"/>
            <a:ext cx="75709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创建字体对象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渲染文本内容，生成一张图像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将生成的图像绘制到游戏主窗口中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xmlns="" id="{01B2EB05-2F3F-B642-8C09-0FD11D28E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0831" y="3803069"/>
            <a:ext cx="9318784" cy="217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A50DCF8-4626-8041-83D8-30A2D86BD907}"/>
              </a:ext>
            </a:extLst>
          </p:cNvPr>
          <p:cNvSpPr/>
          <p:nvPr/>
        </p:nvSpPr>
        <p:spPr>
          <a:xfrm>
            <a:off x="623661" y="2901671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文本绘制实际上也是图片的叠加，只是在绘制之前需要先结合字体，将文本内容制作成图片。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5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A2C243-7BBC-CF4B-8B59-003ABF2C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创建字体对象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1E58EE-CCC6-0A4D-8C5B-749017A12303}"/>
              </a:ext>
            </a:extLst>
          </p:cNvPr>
          <p:cNvSpPr/>
          <p:nvPr/>
        </p:nvSpPr>
        <p:spPr>
          <a:xfrm>
            <a:off x="646066" y="2059210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函数可以创建一个字体对象，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12C465-9A2A-D741-9E3D-BA93E2C7A6F1}"/>
              </a:ext>
            </a:extLst>
          </p:cNvPr>
          <p:cNvSpPr/>
          <p:nvPr/>
        </p:nvSpPr>
        <p:spPr>
          <a:xfrm>
            <a:off x="483518" y="2655795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Font(filename, size) -&gt; Font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4DC4BD2-7669-E84C-BB0F-F67B253774F7}"/>
              </a:ext>
            </a:extLst>
          </p:cNvPr>
          <p:cNvSpPr/>
          <p:nvPr/>
        </p:nvSpPr>
        <p:spPr>
          <a:xfrm>
            <a:off x="553587" y="2575273"/>
            <a:ext cx="10778316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92F0A32-4E9C-BB40-9C02-10E1B174082A}"/>
              </a:ext>
            </a:extLst>
          </p:cNvPr>
          <p:cNvSpPr/>
          <p:nvPr/>
        </p:nvSpPr>
        <p:spPr>
          <a:xfrm>
            <a:off x="553593" y="3539363"/>
            <a:ext cx="109454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。用于设置字体对象的字体。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。用于设置字体对象的大小。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83C0B687-C160-5C45-8EBF-F03D84A7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87" y="3123865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34C844F-7D83-F940-A0EF-AEEC19EC8044}"/>
              </a:ext>
            </a:extLst>
          </p:cNvPr>
          <p:cNvSpPr/>
          <p:nvPr/>
        </p:nvSpPr>
        <p:spPr>
          <a:xfrm>
            <a:off x="483517" y="4258692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F147CD-7AD7-6B42-B628-D898D189A664}"/>
              </a:ext>
            </a:extLst>
          </p:cNvPr>
          <p:cNvSpPr/>
          <p:nvPr/>
        </p:nvSpPr>
        <p:spPr>
          <a:xfrm>
            <a:off x="575997" y="4847045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BASICFONT = pygame.font.Font('STKAITI.TTF', 25)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542F6F5-339D-FD4B-B377-80CE34925A86}"/>
              </a:ext>
            </a:extLst>
          </p:cNvPr>
          <p:cNvSpPr/>
          <p:nvPr/>
        </p:nvSpPr>
        <p:spPr>
          <a:xfrm>
            <a:off x="646066" y="4766523"/>
            <a:ext cx="10778316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304824D1-6092-5C4E-8CF5-0B577C1F0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65" y="1645538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1424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DDB06A-751A-9442-A736-3E86C3445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创建字体对象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70DCCC9-10CB-BB44-BAAA-5E30AB556CDD}"/>
              </a:ext>
            </a:extLst>
          </p:cNvPr>
          <p:cNvSpPr/>
          <p:nvPr/>
        </p:nvSpPr>
        <p:spPr>
          <a:xfrm>
            <a:off x="623659" y="2131785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SysFont()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函数可以创建一个字体对象，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SysFont()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0C706E4-4A1B-5044-8132-BE26BEBB89BF}"/>
              </a:ext>
            </a:extLst>
          </p:cNvPr>
          <p:cNvSpPr/>
          <p:nvPr/>
        </p:nvSpPr>
        <p:spPr>
          <a:xfrm>
            <a:off x="483518" y="2655795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SysFont(name, size, bold=False, italic=False) -&gt; Font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8AE7504-0487-6245-9746-7CC53A7370CB}"/>
              </a:ext>
            </a:extLst>
          </p:cNvPr>
          <p:cNvSpPr/>
          <p:nvPr/>
        </p:nvSpPr>
        <p:spPr>
          <a:xfrm>
            <a:off x="553587" y="2575273"/>
            <a:ext cx="10778316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7E0B973-FE0A-BA41-B5ED-9992AA691806}"/>
              </a:ext>
            </a:extLst>
          </p:cNvPr>
          <p:cNvSpPr/>
          <p:nvPr/>
        </p:nvSpPr>
        <p:spPr>
          <a:xfrm>
            <a:off x="553593" y="3539364"/>
            <a:ext cx="1094548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：系统字体的名称。可以设置的字体与操作系统有关，通过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pygame.font.get_fonts()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函数可以获取当前系统的所有可用字体列表。该参数亦可接收字体路径名。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：字体大小。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：是否设置为粗体，默认为否。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italic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：是否设置为斜体，默认为否。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52BDBA2B-F194-A246-B7FA-232A0F35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87" y="3123865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968E1531-8933-2A4C-9630-76CC739B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1716286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SysFont()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9507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C812B4-74BC-8747-A7C7-56C488BF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创建字体对象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BC68129-3DFD-C742-BD64-8BD4174402E6}"/>
              </a:ext>
            </a:extLst>
          </p:cNvPr>
          <p:cNvSpPr/>
          <p:nvPr/>
        </p:nvSpPr>
        <p:spPr>
          <a:xfrm>
            <a:off x="553592" y="2129161"/>
            <a:ext cx="104909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SysFont()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对系统依赖度较高，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则可以在设置字体时将字体文件存储到程序路径中，使用自定义的字体。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函数更加灵活，也更利于游戏程序的打包和移植。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9A6321D8-9461-814F-83EF-C359BBD1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1716286"/>
            <a:ext cx="57105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SysFont()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函数的区别</a:t>
            </a:r>
          </a:p>
        </p:txBody>
      </p:sp>
    </p:spTree>
    <p:extLst>
      <p:ext uri="{BB962C8B-B14F-4D97-AF65-F5344CB8AC3E}">
        <p14:creationId xmlns:p14="http://schemas.microsoft.com/office/powerpoint/2010/main" xmlns="" val="374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A708D2-333B-A34E-A01F-193C2D26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渲染文本内容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C2447CF-4DD4-274E-8343-A6F5638A21EF}"/>
              </a:ext>
            </a:extLst>
          </p:cNvPr>
          <p:cNvSpPr/>
          <p:nvPr/>
        </p:nvSpPr>
        <p:spPr>
          <a:xfrm>
            <a:off x="623659" y="2024211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模块中可通过字体对象的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方法进行渲染，该方法的声明如下：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BF75E9F-45D2-2148-8A7D-57CB11CC623A}"/>
              </a:ext>
            </a:extLst>
          </p:cNvPr>
          <p:cNvSpPr/>
          <p:nvPr/>
        </p:nvSpPr>
        <p:spPr>
          <a:xfrm>
            <a:off x="315357" y="2537711"/>
            <a:ext cx="11260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render(text, antialias, color, background=None) -&gt; Surface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18F0BC3-E616-F545-BBA7-B043151B6CE1}"/>
              </a:ext>
            </a:extLst>
          </p:cNvPr>
          <p:cNvSpPr/>
          <p:nvPr/>
        </p:nvSpPr>
        <p:spPr>
          <a:xfrm>
            <a:off x="553587" y="2467699"/>
            <a:ext cx="10967904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C9DF3F5-073F-604E-A246-5AE830931751}"/>
              </a:ext>
            </a:extLst>
          </p:cNvPr>
          <p:cNvSpPr/>
          <p:nvPr/>
        </p:nvSpPr>
        <p:spPr>
          <a:xfrm>
            <a:off x="553593" y="3431789"/>
            <a:ext cx="109454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参数：文字内容。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antialias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 是否抗锯齿（抗锯齿效果会让绘制的文字看起来更加平滑）。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参数：文字颜色。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参数：背景颜色，默认为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，表示无颜色。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4B277D4E-586B-A441-9A41-11E14F7D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87" y="3016291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066E899-3527-DF4F-BBC5-0CC7990727D0}"/>
              </a:ext>
            </a:extLst>
          </p:cNvPr>
          <p:cNvSpPr/>
          <p:nvPr/>
        </p:nvSpPr>
        <p:spPr>
          <a:xfrm>
            <a:off x="483517" y="4676617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函数生成的字体对象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BASICFONT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render()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方法渲染文本内容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BBB8A70-4133-6B4A-A4D7-0808745EA63B}"/>
              </a:ext>
            </a:extLst>
          </p:cNvPr>
          <p:cNvSpPr/>
          <p:nvPr/>
        </p:nvSpPr>
        <p:spPr>
          <a:xfrm>
            <a:off x="531801" y="5198167"/>
            <a:ext cx="1094549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YELLOW = (255, 255, 193)		# </a:t>
            </a:r>
            <a:r>
              <a:rPr lang="zh-CN" altLang="en-US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颜色预设</a:t>
            </a:r>
          </a:p>
          <a:p>
            <a:pPr indent="269875" algn="just">
              <a:spcAft>
                <a:spcPts val="0"/>
              </a:spcAft>
            </a:pPr>
            <a:r>
              <a:rPr lang="fr-FR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MSGCOLOR = DARKTURQUOISE		# </a:t>
            </a:r>
            <a:r>
              <a:rPr lang="zh-CN" altLang="en-US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设置字体颜色</a:t>
            </a:r>
          </a:p>
          <a:p>
            <a:pPr indent="269875" algn="just">
              <a:spcAft>
                <a:spcPts val="0"/>
              </a:spcAft>
            </a:pPr>
            <a:r>
              <a:rPr lang="fr-FR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MSGBGCOLOR = YELLOW			# </a:t>
            </a:r>
            <a:r>
              <a:rPr lang="zh-CN" altLang="en-US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按钮背景颜色</a:t>
            </a:r>
          </a:p>
          <a:p>
            <a:pPr indent="269875" latinLnBrk="1">
              <a:spcAft>
                <a:spcPts val="0"/>
              </a:spcAft>
            </a:pPr>
            <a:r>
              <a:rPr lang="fr-FR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msgSurf = BASICFONT.render('</a:t>
            </a:r>
            <a:r>
              <a:rPr lang="zh-CN" altLang="en-US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...',</a:t>
            </a:r>
            <a:r>
              <a:rPr lang="fr-FR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True,MSGCOLOR,MSGBGCOLOR)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BAFD2FB4-48C2-C64F-B094-9DF73135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1608713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34754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346FCD-C1DC-C94C-8DDD-8F021FBD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199863"/>
            <a:ext cx="66252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的初始化和退出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A4509DA-5E61-C34B-9054-EAB0A8DD3138}"/>
              </a:ext>
            </a:extLst>
          </p:cNvPr>
          <p:cNvSpPr/>
          <p:nvPr/>
        </p:nvSpPr>
        <p:spPr>
          <a:xfrm>
            <a:off x="623661" y="1729257"/>
            <a:ext cx="10945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：一次性初始化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的所有模块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：可以写在所有之前被初始化的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B71AF69-8A06-E64D-997E-62E22AE58BB6}"/>
              </a:ext>
            </a:extLst>
          </p:cNvPr>
          <p:cNvGrpSpPr/>
          <p:nvPr/>
        </p:nvGrpSpPr>
        <p:grpSpPr>
          <a:xfrm>
            <a:off x="869794" y="2651296"/>
            <a:ext cx="2160509" cy="1311966"/>
            <a:chOff x="652345" y="2651296"/>
            <a:chExt cx="1620382" cy="1311966"/>
          </a:xfrm>
        </p:grpSpPr>
        <p:sp>
          <p:nvSpPr>
            <p:cNvPr id="6" name="圆角右箭头 5">
              <a:extLst>
                <a:ext uri="{FF2B5EF4-FFF2-40B4-BE49-F238E27FC236}">
                  <a16:creationId xmlns:a16="http://schemas.microsoft.com/office/drawing/2014/main" xmlns="" id="{A4639E6A-F05F-A94D-96FD-124D61B75C86}"/>
                </a:ext>
              </a:extLst>
            </p:cNvPr>
            <p:cNvSpPr/>
            <p:nvPr/>
          </p:nvSpPr>
          <p:spPr>
            <a:xfrm rot="5400000">
              <a:off x="1061696" y="2735232"/>
              <a:ext cx="596348" cy="428475"/>
            </a:xfrm>
            <a:prstGeom prst="ben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37339FCD-BE89-C343-A0E5-188D75AA87EB}"/>
                </a:ext>
              </a:extLst>
            </p:cNvPr>
            <p:cNvSpPr/>
            <p:nvPr/>
          </p:nvSpPr>
          <p:spPr>
            <a:xfrm>
              <a:off x="652345" y="3247644"/>
              <a:ext cx="1620382" cy="71561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init()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F68F6E-2DA7-C643-B734-726A420D501F}"/>
              </a:ext>
            </a:extLst>
          </p:cNvPr>
          <p:cNvSpPr/>
          <p:nvPr/>
        </p:nvSpPr>
        <p:spPr>
          <a:xfrm>
            <a:off x="3030303" y="3257746"/>
            <a:ext cx="76279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一次性初始化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的所有模块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混音器模块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EFB7C3A-47F3-6E4B-8516-ABBDFFA3FCFE}"/>
              </a:ext>
            </a:extLst>
          </p:cNvPr>
          <p:cNvSpPr/>
          <p:nvPr/>
        </p:nvSpPr>
        <p:spPr>
          <a:xfrm>
            <a:off x="3106606" y="5248196"/>
            <a:ext cx="5172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卸载所有之前被初始化的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1FAC210-DEDC-1642-B3E7-ED039F44F490}"/>
              </a:ext>
            </a:extLst>
          </p:cNvPr>
          <p:cNvGrpSpPr/>
          <p:nvPr/>
        </p:nvGrpSpPr>
        <p:grpSpPr>
          <a:xfrm>
            <a:off x="946095" y="3963263"/>
            <a:ext cx="2160509" cy="2314295"/>
            <a:chOff x="709571" y="3963262"/>
            <a:chExt cx="1620382" cy="231429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02E49D4-66DA-2E47-9BB5-DEDB5E12B116}"/>
                </a:ext>
              </a:extLst>
            </p:cNvPr>
            <p:cNvSpPr/>
            <p:nvPr/>
          </p:nvSpPr>
          <p:spPr>
            <a:xfrm>
              <a:off x="709571" y="5099482"/>
              <a:ext cx="1620382" cy="71561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quit()</a:t>
              </a:r>
              <a:endParaRPr lang="zh-CN" altLang="en-US" dirty="0"/>
            </a:p>
          </p:txBody>
        </p:sp>
        <p:sp>
          <p:nvSpPr>
            <p:cNvPr id="12" name="流程图: 过程 14">
              <a:extLst>
                <a:ext uri="{FF2B5EF4-FFF2-40B4-BE49-F238E27FC236}">
                  <a16:creationId xmlns:a16="http://schemas.microsoft.com/office/drawing/2014/main" xmlns="" id="{358C41E4-9D87-5B4B-A837-87F953AB0162}"/>
                </a:ext>
              </a:extLst>
            </p:cNvPr>
            <p:cNvSpPr/>
            <p:nvPr/>
          </p:nvSpPr>
          <p:spPr>
            <a:xfrm>
              <a:off x="1387163" y="3963262"/>
              <a:ext cx="132599" cy="1136220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上箭头 12">
              <a:extLst>
                <a:ext uri="{FF2B5EF4-FFF2-40B4-BE49-F238E27FC236}">
                  <a16:creationId xmlns:a16="http://schemas.microsoft.com/office/drawing/2014/main" xmlns="" id="{5B971408-0C7D-0045-AD8F-3544499386CB}"/>
                </a:ext>
              </a:extLst>
            </p:cNvPr>
            <p:cNvSpPr/>
            <p:nvPr/>
          </p:nvSpPr>
          <p:spPr>
            <a:xfrm rot="5400000">
              <a:off x="1430791" y="5753487"/>
              <a:ext cx="483476" cy="564664"/>
            </a:xfrm>
            <a:prstGeom prst="bentUp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26">
            <a:extLst>
              <a:ext uri="{FF2B5EF4-FFF2-40B4-BE49-F238E27FC236}">
                <a16:creationId xmlns:a16="http://schemas.microsoft.com/office/drawing/2014/main" xmlns="" id="{D175B5D5-4652-1E41-9A5F-1F03AEFECB83}"/>
              </a:ext>
            </a:extLst>
          </p:cNvPr>
          <p:cNvCxnSpPr/>
          <p:nvPr/>
        </p:nvCxnSpPr>
        <p:spPr>
          <a:xfrm flipV="1">
            <a:off x="3030303" y="5002926"/>
            <a:ext cx="7297863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1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4E3723-B307-9945-A122-1AC00C44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渲染文本内容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C1B7E13-6924-3F45-93C0-85A914C4C4A5}"/>
              </a:ext>
            </a:extLst>
          </p:cNvPr>
          <p:cNvSpPr/>
          <p:nvPr/>
        </p:nvSpPr>
        <p:spPr>
          <a:xfrm>
            <a:off x="623659" y="2060069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方法可以将渲染生成的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对象作为图片存储到本地，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方法的语法格式如下：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B5F64E5-585F-494C-AEE5-827A3546502C}"/>
              </a:ext>
            </a:extLst>
          </p:cNvPr>
          <p:cNvSpPr/>
          <p:nvPr/>
        </p:nvSpPr>
        <p:spPr>
          <a:xfrm>
            <a:off x="531800" y="3490686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msgSurf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对象保存到本地，并命名为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msg.png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2C51B6B6-9F8D-7344-8D14-B69FFC174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1644570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7" name="Picture 3" descr="msg">
            <a:extLst>
              <a:ext uri="{FF2B5EF4-FFF2-40B4-BE49-F238E27FC236}">
                <a16:creationId xmlns:a16="http://schemas.microsoft.com/office/drawing/2014/main" xmlns="" id="{291387CF-28EB-E445-B8EC-5895E031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1093" y="3988006"/>
            <a:ext cx="113876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D746A16-2B97-B84C-8002-8E71F3BC93C6}"/>
              </a:ext>
            </a:extLst>
          </p:cNvPr>
          <p:cNvSpPr/>
          <p:nvPr/>
        </p:nvSpPr>
        <p:spPr>
          <a:xfrm>
            <a:off x="553582" y="2935126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save(Surface, filename) -&gt; None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9488287-4969-2C43-A4A9-F6A141EC8B83}"/>
              </a:ext>
            </a:extLst>
          </p:cNvPr>
          <p:cNvSpPr/>
          <p:nvPr/>
        </p:nvSpPr>
        <p:spPr>
          <a:xfrm>
            <a:off x="623650" y="2886134"/>
            <a:ext cx="11077867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C96B171-2F38-7846-AC5D-6F28B3FB065A}"/>
              </a:ext>
            </a:extLst>
          </p:cNvPr>
          <p:cNvGrpSpPr/>
          <p:nvPr/>
        </p:nvGrpSpPr>
        <p:grpSpPr>
          <a:xfrm>
            <a:off x="336333" y="4266887"/>
            <a:ext cx="11855668" cy="1912737"/>
            <a:chOff x="252249" y="4338602"/>
            <a:chExt cx="8891751" cy="1912737"/>
          </a:xfrm>
        </p:grpSpPr>
        <p:sp>
          <p:nvSpPr>
            <p:cNvPr id="11" name="TextBox 2">
              <a:extLst>
                <a:ext uri="{FF2B5EF4-FFF2-40B4-BE49-F238E27FC236}">
                  <a16:creationId xmlns:a16="http://schemas.microsoft.com/office/drawing/2014/main" xmlns="" id="{E1A56D0B-C874-7B4B-9B15-D90CF1A2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45" y="4338602"/>
              <a:ext cx="196455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设置透明背景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CEE38DB-ABDB-4D4C-A506-C5BD8CC70373}"/>
                </a:ext>
              </a:extLst>
            </p:cNvPr>
            <p:cNvSpPr/>
            <p:nvPr/>
          </p:nvSpPr>
          <p:spPr>
            <a:xfrm>
              <a:off x="467745" y="4725017"/>
              <a:ext cx="81402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save()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方法可以将渲染生成的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Surface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对象作为图片存储到本地，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save()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方法的语法格式如下：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ABF15B2E-8665-6647-A43C-7ACBBA547E92}"/>
                </a:ext>
              </a:extLst>
            </p:cNvPr>
            <p:cNvSpPr/>
            <p:nvPr/>
          </p:nvSpPr>
          <p:spPr>
            <a:xfrm>
              <a:off x="252249" y="5583987"/>
              <a:ext cx="88917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9875" algn="just">
                <a:spcAft>
                  <a:spcPts val="0"/>
                </a:spcAft>
              </a:pPr>
              <a:r>
                <a:rPr lang="fr-FR" altLang="zh-CN" kern="100" dirty="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msgSurf = BASICFONT.render('</a:t>
              </a:r>
              <a:r>
                <a:rPr lang="zh-CN" altLang="en-US" kern="100" dirty="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r>
                <a:rPr lang="en-US" altLang="zh-CN" kern="100" dirty="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...', </a:t>
              </a:r>
              <a:r>
                <a:rPr lang="fr-FR" altLang="zh-CN" kern="100" dirty="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True, MSGCOLOR, None)</a:t>
              </a:r>
            </a:p>
            <a:p>
              <a:pPr indent="269875" algn="just">
                <a:spcAft>
                  <a:spcPts val="0"/>
                </a:spcAft>
              </a:pPr>
              <a:r>
                <a:rPr lang="fr-FR" altLang="zh-CN" kern="100" dirty="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pygame.image.save(msgSurf, 'msg.png')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FED2AB6-8872-4F4A-87F9-07CE0E12EBA6}"/>
                </a:ext>
              </a:extLst>
            </p:cNvPr>
            <p:cNvSpPr/>
            <p:nvPr/>
          </p:nvSpPr>
          <p:spPr>
            <a:xfrm>
              <a:off x="477877" y="5556015"/>
              <a:ext cx="8298261" cy="6953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515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38227B-C509-3742-9C4B-FC962891D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0" y="1094447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绘制渲染结果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19C262-581D-1144-B36D-2508190B2FE5}"/>
              </a:ext>
            </a:extLst>
          </p:cNvPr>
          <p:cNvSpPr/>
          <p:nvPr/>
        </p:nvSpPr>
        <p:spPr>
          <a:xfrm>
            <a:off x="698975" y="1673129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将创建的文本对象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msgSurf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WINSET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89" y="2320118"/>
            <a:ext cx="7670891" cy="139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565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A130E1-C322-9642-A47A-C2DE31A0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元素位置控制要点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1232A0-042B-FD43-A6AC-E31192493379}"/>
              </a:ext>
            </a:extLst>
          </p:cNvPr>
          <p:cNvSpPr/>
          <p:nvPr/>
        </p:nvSpPr>
        <p:spPr>
          <a:xfrm>
            <a:off x="553592" y="1648446"/>
            <a:ext cx="1094548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图形窗口的坐标体系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位置控制</a:t>
            </a:r>
          </a:p>
        </p:txBody>
      </p:sp>
      <p:pic>
        <p:nvPicPr>
          <p:cNvPr id="5" name="Picture 2" descr="https://timgsa.baidu.com/timg?image&amp;quality=80&amp;size=b9999_10000&amp;sec=1560427076764&amp;di=b0271c724ddaaf7d644a4c62b2545d29&amp;imgtype=0&amp;src=http%3A%2F%2Ffile2.rrxh5.cc%2F2015%2F11%2F05%2F1446726387571.png">
            <a:extLst>
              <a:ext uri="{FF2B5EF4-FFF2-40B4-BE49-F238E27FC236}">
                <a16:creationId xmlns:a16="http://schemas.microsoft.com/office/drawing/2014/main" xmlns="" id="{6F8709CB-5E8C-5542-8F7D-A20C5AAD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8681" y="1263542"/>
            <a:ext cx="2996179" cy="22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D1F3B55C-8D64-0343-82A1-F1A94DAB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2597309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图形窗口的坐标体系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AE7EAD1-63E8-B643-8F92-C4E2A2F1F025}"/>
              </a:ext>
            </a:extLst>
          </p:cNvPr>
          <p:cNvSpPr/>
          <p:nvPr/>
        </p:nvSpPr>
        <p:spPr>
          <a:xfrm>
            <a:off x="553591" y="3211504"/>
            <a:ext cx="108536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图形窗口坐标体系的定义如下：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972C8A-431A-4D42-B9A9-0A0A7AEB7D2D}"/>
              </a:ext>
            </a:extLst>
          </p:cNvPr>
          <p:cNvSpPr/>
          <p:nvPr/>
        </p:nvSpPr>
        <p:spPr>
          <a:xfrm>
            <a:off x="623659" y="3568931"/>
            <a:ext cx="6096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坐标原点在游戏窗口的左上角。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轴与水平方向平行，以向右为正。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轴与垂直方向平行，以向下为正。</a:t>
            </a:r>
          </a:p>
        </p:txBody>
      </p:sp>
    </p:spTree>
    <p:extLst>
      <p:ext uri="{BB962C8B-B14F-4D97-AF65-F5344CB8AC3E}">
        <p14:creationId xmlns:p14="http://schemas.microsoft.com/office/powerpoint/2010/main" xmlns="" val="2940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01EE817-608F-6345-8467-5F2D2C3C4D8A}"/>
              </a:ext>
            </a:extLst>
          </p:cNvPr>
          <p:cNvSpPr/>
          <p:nvPr/>
        </p:nvSpPr>
        <p:spPr>
          <a:xfrm>
            <a:off x="643911" y="1071450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将分辨率为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160×120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的矩形放置在分辨率为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640×480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(80,160)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7" descr="006_pygame的坐标系">
            <a:extLst>
              <a:ext uri="{FF2B5EF4-FFF2-40B4-BE49-F238E27FC236}">
                <a16:creationId xmlns:a16="http://schemas.microsoft.com/office/drawing/2014/main" xmlns="" id="{7FA98D71-51CF-AF45-895A-5267AAEF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5649" y="1659458"/>
            <a:ext cx="7814843" cy="39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F920FB-5FC0-824F-8C9B-6FE1A158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4" y="1169922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2.Rect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4794CA5-E014-9A49-9286-C96433AF725C}"/>
              </a:ext>
            </a:extLst>
          </p:cNvPr>
          <p:cNvSpPr/>
          <p:nvPr/>
        </p:nvSpPr>
        <p:spPr>
          <a:xfrm>
            <a:off x="553593" y="1784118"/>
            <a:ext cx="10853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类用于描述、控制可见对象（文本、图片等）在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窗口中的位置，该类定义在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模块之中，它的构造函数如下：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F5709C0-640F-E44A-A7FD-2E4E4D468755}"/>
              </a:ext>
            </a:extLst>
          </p:cNvPr>
          <p:cNvSpPr/>
          <p:nvPr/>
        </p:nvSpPr>
        <p:spPr>
          <a:xfrm>
            <a:off x="483525" y="2652163"/>
            <a:ext cx="1094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Rect(x, y, width, height) -&gt; Rect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B0A7CA6-EE7A-4B4C-B97D-C23430264DDF}"/>
              </a:ext>
            </a:extLst>
          </p:cNvPr>
          <p:cNvSpPr/>
          <p:nvPr/>
        </p:nvSpPr>
        <p:spPr>
          <a:xfrm>
            <a:off x="553593" y="2603171"/>
            <a:ext cx="11077867" cy="512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2DDA6B-C77F-164E-A09B-4D34E5D05AC8}"/>
              </a:ext>
            </a:extLst>
          </p:cNvPr>
          <p:cNvSpPr/>
          <p:nvPr/>
        </p:nvSpPr>
        <p:spPr>
          <a:xfrm>
            <a:off x="553592" y="3152499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创建坐标为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(80,160)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、分辨率为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160×120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的矩形对象。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2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xmlns="" id="{D1627063-9804-5942-BA90-8AD27CEE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4" y="1156274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2.Rect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3948B71-1426-594A-A8FC-86D5E6AF1F74}"/>
              </a:ext>
            </a:extLst>
          </p:cNvPr>
          <p:cNvSpPr/>
          <p:nvPr/>
        </p:nvSpPr>
        <p:spPr>
          <a:xfrm>
            <a:off x="553593" y="1666466"/>
            <a:ext cx="10853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除坐标、宽、高之外，矩形还具有许多用于描述与坐标系相对关系的属性，下面将给出矩形对象的常见属性，并以矩形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rect = Rect(10, 80, 168, 50)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为例对这些属性进行说明，具体如表所示。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05D806B3-1958-EE42-BD36-A27512FA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2186218"/>
              </p:ext>
            </p:extLst>
          </p:nvPr>
        </p:nvGraphicFramePr>
        <p:xfrm>
          <a:off x="2105339" y="2442871"/>
          <a:ext cx="8001217" cy="405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9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6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4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690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solidFill>
                            <a:schemeClr val="bg1"/>
                          </a:solidFill>
                          <a:effectLst/>
                        </a:rPr>
                        <a:t>属性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solidFill>
                            <a:schemeClr val="bg1"/>
                          </a:solidFill>
                          <a:effectLst/>
                        </a:rPr>
                        <a:t>示例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left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水平方向和</a:t>
                      </a:r>
                      <a:r>
                        <a:rPr lang="en-US" sz="1400" kern="100">
                          <a:effectLst/>
                        </a:rPr>
                        <a:t> Y </a:t>
                      </a:r>
                      <a:r>
                        <a:rPr lang="x-none" sz="1400" kern="100">
                          <a:effectLst/>
                        </a:rPr>
                        <a:t>轴的距离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rect.x = 10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rect.left = 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top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垂直方向和</a:t>
                      </a:r>
                      <a:r>
                        <a:rPr lang="en-US" sz="1400" kern="100">
                          <a:effectLst/>
                        </a:rPr>
                        <a:t> X </a:t>
                      </a:r>
                      <a:r>
                        <a:rPr lang="x-none" sz="1400" kern="100">
                          <a:effectLst/>
                        </a:rPr>
                        <a:t>轴的距离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rect.y = 80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rect.top = 80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width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宽度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rect.width = 168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rect.w = 168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height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高度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rect.height = 50</a:t>
                      </a:r>
                      <a:r>
                        <a:rPr lang="x-none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rect.h = 50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</a:rPr>
                        <a:t>右侧</a:t>
                      </a:r>
                      <a:r>
                        <a:rPr lang="en-US" sz="1400" kern="100" dirty="0">
                          <a:effectLst/>
                        </a:rPr>
                        <a:t> = x + w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rect.right = 178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bottom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底部</a:t>
                      </a:r>
                      <a:r>
                        <a:rPr lang="en-US" sz="1400" kern="100">
                          <a:effectLst/>
                        </a:rPr>
                        <a:t> = y + 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rect.bottom = 130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</a:rPr>
                        <a:t>尺寸</a:t>
                      </a:r>
                      <a:r>
                        <a:rPr lang="en-US" sz="1400" kern="100" dirty="0">
                          <a:effectLst/>
                        </a:rPr>
                        <a:t> (w, h)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rect.size = (168, 50)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topleft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(x, 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rect.topleft = (10, 80)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bottomleft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(x, bottom)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rect.bottomleft = (10, 130)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topright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(right, 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rect.topright = (178, 80)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29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bottomright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(right, bottom)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rect.bottomright = (178, 130)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centerx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中心点</a:t>
                      </a:r>
                      <a:r>
                        <a:rPr lang="en-US" sz="1400" kern="100">
                          <a:effectLst/>
                        </a:rPr>
                        <a:t> x = x + 0.5 * 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rect.centerx = 94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centery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</a:rPr>
                        <a:t>中心点</a:t>
                      </a:r>
                      <a:r>
                        <a:rPr lang="en-US" sz="1400" kern="100">
                          <a:effectLst/>
                        </a:rPr>
                        <a:t> y = y + 0.5 * 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rect.centery = 105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center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(centerx, centery)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rect.center = (94, 105)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midtop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(centerx, 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rect.midtop = (94, 80)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midleft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(x, centery)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rect.midleft = (10, 105)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midbottom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(centerx, bottom)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rect.midbottom = (94, 130)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69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midright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(right, centery)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rect.midright = (178, 105)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65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88223E-8F10-A74E-B5E3-26694A90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4" y="1169922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2.Rect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64A0563-85E5-9041-9738-379B75AB8A4F}"/>
              </a:ext>
            </a:extLst>
          </p:cNvPr>
          <p:cNvSpPr/>
          <p:nvPr/>
        </p:nvSpPr>
        <p:spPr>
          <a:xfrm>
            <a:off x="553593" y="1721058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矩形属性示意图如图所示。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BC0D99E-68E9-1741-A8D5-2C98671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593" y="2244353"/>
            <a:ext cx="4827704" cy="267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C580016-336C-BD4A-8883-1EF26E6F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991" y="2261467"/>
            <a:ext cx="4800000" cy="26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9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41D3BB-4272-DF4C-B814-EFBF65F7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4" y="1169922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位置控制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2A11201-C7BA-FF47-8003-41CF847C6B7A}"/>
              </a:ext>
            </a:extLst>
          </p:cNvPr>
          <p:cNvSpPr/>
          <p:nvPr/>
        </p:nvSpPr>
        <p:spPr>
          <a:xfrm>
            <a:off x="553591" y="2177879"/>
            <a:ext cx="108536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对象绘制到窗口时，以元组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的形式将坐标传递给参数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get_rect()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对象的矩形属性，重置矩形横纵坐标后，再将矩形属性传递给参数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以设置绘制位置。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4C65CD03-37AE-8044-B88B-0B6095E24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3" y="1716287"/>
            <a:ext cx="261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位置控制方式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7EA514B-99BB-4047-BD06-208F1E21EF3B}"/>
              </a:ext>
            </a:extLst>
          </p:cNvPr>
          <p:cNvSpPr/>
          <p:nvPr/>
        </p:nvSpPr>
        <p:spPr>
          <a:xfrm>
            <a:off x="591248" y="3374056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以在小游戏窗口右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下角的功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能绘制“自动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例，使用第二种位置控制方式在窗口中绘制文本。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B024FC21-5984-BB4D-A315-9AA936379779}"/>
              </a:ext>
            </a:extLst>
          </p:cNvPr>
          <p:cNvSpPr/>
          <p:nvPr/>
        </p:nvSpPr>
        <p:spPr>
          <a:xfrm>
            <a:off x="8676317" y="4513545"/>
            <a:ext cx="840827" cy="5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6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2590" y="3963774"/>
            <a:ext cx="6961414" cy="126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232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41DBC9-CE16-434A-8ED4-DC6FC10C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动态效果原理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C7D8D501-CF19-7A44-BEA7-8BBFF9E1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3198637"/>
            <a:ext cx="56825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动态效果分类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BC38787-62E1-0343-B957-5B4633B66FB4}"/>
              </a:ext>
            </a:extLst>
          </p:cNvPr>
          <p:cNvGrpSpPr/>
          <p:nvPr/>
        </p:nvGrpSpPr>
        <p:grpSpPr>
          <a:xfrm>
            <a:off x="2213552" y="1667642"/>
            <a:ext cx="1673959" cy="1255469"/>
            <a:chOff x="3352509" y="3725850"/>
            <a:chExt cx="1255469" cy="1255469"/>
          </a:xfrm>
          <a:solidFill>
            <a:schemeClr val="accent2">
              <a:lumMod val="75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46FA8D2-964A-DD4B-8AB8-D691B1680946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70406B1-BA89-A64B-925E-C8C50C8390E4}"/>
                </a:ext>
              </a:extLst>
            </p:cNvPr>
            <p:cNvSpPr/>
            <p:nvPr/>
          </p:nvSpPr>
          <p:spPr>
            <a:xfrm>
              <a:off x="3445146" y="4030418"/>
              <a:ext cx="11628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文本</a:t>
              </a:r>
              <a:r>
                <a:rPr lang="en-US" altLang="zh-CN" dirty="0">
                  <a:solidFill>
                    <a:schemeClr val="bg1"/>
                  </a:solidFill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</a:rPr>
                <a:t>图片的更换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DF7F64DF-7C60-DF48-96DF-5E4D437C4BD5}"/>
              </a:ext>
            </a:extLst>
          </p:cNvPr>
          <p:cNvGrpSpPr/>
          <p:nvPr/>
        </p:nvGrpSpPr>
        <p:grpSpPr>
          <a:xfrm>
            <a:off x="5227335" y="1667642"/>
            <a:ext cx="1673959" cy="1255469"/>
            <a:chOff x="3352509" y="3725850"/>
            <a:chExt cx="1255469" cy="1255469"/>
          </a:xfrm>
          <a:solidFill>
            <a:srgbClr val="7030A0"/>
          </a:solidFill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276B8D3B-C379-4740-81FF-97ABA5F51AC4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3CF5BE0-18B6-0A48-BBDB-BAA2AE94DA9B}"/>
                </a:ext>
              </a:extLst>
            </p:cNvPr>
            <p:cNvSpPr/>
            <p:nvPr/>
          </p:nvSpPr>
          <p:spPr>
            <a:xfrm>
              <a:off x="3554660" y="4030417"/>
              <a:ext cx="932605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位置的改变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689963CD-D322-2E46-A8D4-B7813290D164}"/>
              </a:ext>
            </a:extLst>
          </p:cNvPr>
          <p:cNvGrpSpPr/>
          <p:nvPr/>
        </p:nvGrpSpPr>
        <p:grpSpPr>
          <a:xfrm>
            <a:off x="8124098" y="1667642"/>
            <a:ext cx="1673959" cy="1255469"/>
            <a:chOff x="3352509" y="3725850"/>
            <a:chExt cx="1255469" cy="1255469"/>
          </a:xfrm>
          <a:solidFill>
            <a:schemeClr val="accent6">
              <a:lumMod val="50000"/>
            </a:schemeClr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07526BCF-7DF1-AE45-9876-6D3207BFCCF7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3B969904-F4F4-B144-86D5-7B457D8B446E}"/>
                </a:ext>
              </a:extLst>
            </p:cNvPr>
            <p:cNvSpPr/>
            <p:nvPr/>
          </p:nvSpPr>
          <p:spPr>
            <a:xfrm>
              <a:off x="3586410" y="4030416"/>
              <a:ext cx="1021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屏幕的刷新</a:t>
              </a:r>
            </a:p>
          </p:txBody>
        </p:sp>
      </p:grpSp>
      <p:sp>
        <p:nvSpPr>
          <p:cNvPr id="14" name="加号 13">
            <a:extLst>
              <a:ext uri="{FF2B5EF4-FFF2-40B4-BE49-F238E27FC236}">
                <a16:creationId xmlns:a16="http://schemas.microsoft.com/office/drawing/2014/main" xmlns="" id="{459A345F-DDE2-1A48-843D-9BBBBEDF1780}"/>
              </a:ext>
            </a:extLst>
          </p:cNvPr>
          <p:cNvSpPr/>
          <p:nvPr/>
        </p:nvSpPr>
        <p:spPr>
          <a:xfrm>
            <a:off x="4330921" y="2179366"/>
            <a:ext cx="398272" cy="3006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>
            <a:extLst>
              <a:ext uri="{FF2B5EF4-FFF2-40B4-BE49-F238E27FC236}">
                <a16:creationId xmlns:a16="http://schemas.microsoft.com/office/drawing/2014/main" xmlns="" id="{0421899A-8310-4546-95A7-44B68E13382F}"/>
              </a:ext>
            </a:extLst>
          </p:cNvPr>
          <p:cNvSpPr/>
          <p:nvPr/>
        </p:nvSpPr>
        <p:spPr>
          <a:xfrm>
            <a:off x="7308243" y="2213692"/>
            <a:ext cx="398272" cy="3006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48CF955-9049-1A41-A714-7CAB53A97883}"/>
              </a:ext>
            </a:extLst>
          </p:cNvPr>
          <p:cNvSpPr/>
          <p:nvPr/>
        </p:nvSpPr>
        <p:spPr>
          <a:xfrm>
            <a:off x="623659" y="3821328"/>
            <a:ext cx="1094548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移动。多次修改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对象绘制的位置并连续绘制刷新。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动画。在同一位置绘制不同的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移动的动画。连续绘制不同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对象的同时，修改绘制的位置。</a:t>
            </a:r>
          </a:p>
        </p:txBody>
      </p:sp>
    </p:spTree>
    <p:extLst>
      <p:ext uri="{BB962C8B-B14F-4D97-AF65-F5344CB8AC3E}">
        <p14:creationId xmlns:p14="http://schemas.microsoft.com/office/powerpoint/2010/main" xmlns="" val="460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9D1F28-94DC-1546-AD20-45B5CE8F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动态效果分类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075AE4-4312-434D-B7BD-3DF70EF3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484" y="1839967"/>
            <a:ext cx="3609753" cy="82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dmin\Desktop\2.png">
            <a:extLst>
              <a:ext uri="{FF2B5EF4-FFF2-40B4-BE49-F238E27FC236}">
                <a16:creationId xmlns:a16="http://schemas.microsoft.com/office/drawing/2014/main" xmlns="" id="{3C75938A-8E61-364C-8034-8D286DB2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483" y="4958002"/>
            <a:ext cx="5847983" cy="11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CE2DCFC-A3B5-3644-A6DD-06BB1D787A2D}"/>
              </a:ext>
            </a:extLst>
          </p:cNvPr>
          <p:cNvGrpSpPr/>
          <p:nvPr/>
        </p:nvGrpSpPr>
        <p:grpSpPr>
          <a:xfrm>
            <a:off x="749139" y="1882732"/>
            <a:ext cx="1423000" cy="786896"/>
            <a:chOff x="3352509" y="3725850"/>
            <a:chExt cx="1255469" cy="1255469"/>
          </a:xfrm>
          <a:solidFill>
            <a:schemeClr val="accent2">
              <a:lumMod val="75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176992F5-DA19-8F4A-A839-B597AB253591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A2FFE97-2AE5-DA44-86BB-5D3E65310FB4}"/>
                </a:ext>
              </a:extLst>
            </p:cNvPr>
            <p:cNvSpPr/>
            <p:nvPr/>
          </p:nvSpPr>
          <p:spPr>
            <a:xfrm>
              <a:off x="3445146" y="4030417"/>
              <a:ext cx="1162832" cy="5892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移动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ACF76DE-7EF9-2E41-92D5-B131DF8C6E54}"/>
              </a:ext>
            </a:extLst>
          </p:cNvPr>
          <p:cNvGrpSpPr/>
          <p:nvPr/>
        </p:nvGrpSpPr>
        <p:grpSpPr>
          <a:xfrm>
            <a:off x="749139" y="3448049"/>
            <a:ext cx="1423000" cy="829662"/>
            <a:chOff x="3352509" y="3725850"/>
            <a:chExt cx="1255469" cy="1255469"/>
          </a:xfrm>
          <a:solidFill>
            <a:srgbClr val="7030A0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6E6E5041-6DDF-6C49-BEA9-FAB05D725BB7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573AF8A-964C-5E42-B014-CD69E8A667C4}"/>
                </a:ext>
              </a:extLst>
            </p:cNvPr>
            <p:cNvSpPr/>
            <p:nvPr/>
          </p:nvSpPr>
          <p:spPr>
            <a:xfrm>
              <a:off x="3554660" y="4030418"/>
              <a:ext cx="932606" cy="5588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动画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DDCBF55-B10E-9B4E-8581-EE386230D6DD}"/>
              </a:ext>
            </a:extLst>
          </p:cNvPr>
          <p:cNvGrpSpPr/>
          <p:nvPr/>
        </p:nvGrpSpPr>
        <p:grpSpPr>
          <a:xfrm>
            <a:off x="749139" y="5237472"/>
            <a:ext cx="1423000" cy="829662"/>
            <a:chOff x="3352509" y="3725850"/>
            <a:chExt cx="1255469" cy="1255469"/>
          </a:xfrm>
          <a:solidFill>
            <a:schemeClr val="accent6">
              <a:lumMod val="50000"/>
            </a:schemeClr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9C1C97FE-46F2-C24E-890D-FFF4A0AA4B2F}"/>
                </a:ext>
              </a:extLst>
            </p:cNvPr>
            <p:cNvSpPr/>
            <p:nvPr/>
          </p:nvSpPr>
          <p:spPr>
            <a:xfrm>
              <a:off x="3352509" y="3725850"/>
              <a:ext cx="1255469" cy="12554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802FFCD-053B-1E43-902B-F1021F67916F}"/>
                </a:ext>
              </a:extLst>
            </p:cNvPr>
            <p:cNvSpPr/>
            <p:nvPr/>
          </p:nvSpPr>
          <p:spPr>
            <a:xfrm>
              <a:off x="3496095" y="3871377"/>
              <a:ext cx="1053316" cy="9780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移动的动画</a:t>
              </a:r>
            </a:p>
          </p:txBody>
        </p:sp>
      </p:grpSp>
      <p:cxnSp>
        <p:nvCxnSpPr>
          <p:cNvPr id="15" name="直接连接符 4">
            <a:extLst>
              <a:ext uri="{FF2B5EF4-FFF2-40B4-BE49-F238E27FC236}">
                <a16:creationId xmlns:a16="http://schemas.microsoft.com/office/drawing/2014/main" xmlns="" id="{679EF642-FBDC-6B40-A28A-32FF460FB744}"/>
              </a:ext>
            </a:extLst>
          </p:cNvPr>
          <p:cNvCxnSpPr/>
          <p:nvPr/>
        </p:nvCxnSpPr>
        <p:spPr>
          <a:xfrm>
            <a:off x="1460639" y="2753710"/>
            <a:ext cx="0" cy="59909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xmlns="" id="{32BEE94F-3F95-B543-AC52-1E15C7834326}"/>
              </a:ext>
            </a:extLst>
          </p:cNvPr>
          <p:cNvCxnSpPr/>
          <p:nvPr/>
        </p:nvCxnSpPr>
        <p:spPr>
          <a:xfrm>
            <a:off x="1428456" y="4479171"/>
            <a:ext cx="0" cy="59909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>
            <a:extLst>
              <a:ext uri="{FF2B5EF4-FFF2-40B4-BE49-F238E27FC236}">
                <a16:creationId xmlns:a16="http://schemas.microsoft.com/office/drawing/2014/main" xmlns="" id="{0D3998F1-A660-7B45-9F75-1D9E8F2C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483" y="3037231"/>
            <a:ext cx="8433896" cy="159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6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D51D02-AA6B-7C40-B140-E4B1F09C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199863"/>
            <a:ext cx="66252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的初始化和退出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5A88B17-2DC7-4744-9E11-59DB2CAD51AE}"/>
              </a:ext>
            </a:extLst>
          </p:cNvPr>
          <p:cNvSpPr/>
          <p:nvPr/>
        </p:nvSpPr>
        <p:spPr>
          <a:xfrm>
            <a:off x="623661" y="2292333"/>
            <a:ext cx="11568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模块，并在主函数中实现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的初始化和退出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22D3F8-5C7D-9C4A-852E-CAA6B59D5FAE}"/>
              </a:ext>
            </a:extLst>
          </p:cNvPr>
          <p:cNvSpPr/>
          <p:nvPr/>
        </p:nvSpPr>
        <p:spPr>
          <a:xfrm>
            <a:off x="623661" y="1773285"/>
            <a:ext cx="2509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560BE2-87AA-854E-A705-E842B6D5D4F1}"/>
              </a:ext>
            </a:extLst>
          </p:cNvPr>
          <p:cNvSpPr/>
          <p:nvPr/>
        </p:nvSpPr>
        <p:spPr>
          <a:xfrm>
            <a:off x="1093694" y="3107439"/>
            <a:ext cx="100046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  <a:spcAft>
                <a:spcPts val="0"/>
              </a:spcAft>
              <a:tabLst>
                <a:tab pos="81089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# 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导入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  <a:tabLst>
                <a:tab pos="81089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 main():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pygame.init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			# 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初始化所有模块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pygame.quit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			# 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卸载所有模块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  <a:tabLst>
                <a:tab pos="81089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__name__ == '__main__':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  <a:tabLst>
                <a:tab pos="81089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main()</a:t>
            </a:r>
            <a:endParaRPr lang="zh-CN" altLang="zh-CN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7C80313-F947-F045-8611-22D286460B1F}"/>
              </a:ext>
            </a:extLst>
          </p:cNvPr>
          <p:cNvSpPr/>
          <p:nvPr/>
        </p:nvSpPr>
        <p:spPr bwMode="auto">
          <a:xfrm>
            <a:off x="1093694" y="2976281"/>
            <a:ext cx="9448801" cy="285077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2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48EEF9F-FFF3-9142-B3A8-73695EA5B0CD}"/>
              </a:ext>
            </a:extLst>
          </p:cNvPr>
          <p:cNvGrpSpPr/>
          <p:nvPr/>
        </p:nvGrpSpPr>
        <p:grpSpPr>
          <a:xfrm>
            <a:off x="1312107" y="1437944"/>
            <a:ext cx="10206602" cy="1010513"/>
            <a:chOff x="1185248" y="5113832"/>
            <a:chExt cx="7654952" cy="1010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93D33117-D29B-AF40-A36F-FE69CE358BE0}"/>
                </a:ext>
              </a:extLst>
            </p:cNvPr>
            <p:cNvSpPr/>
            <p:nvPr/>
          </p:nvSpPr>
          <p:spPr>
            <a:xfrm>
              <a:off x="1185248" y="5113832"/>
              <a:ext cx="4427658" cy="49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84C61C7E-075F-E94C-94A8-010BBF384E16}"/>
                </a:ext>
              </a:extLst>
            </p:cNvPr>
            <p:cNvSpPr/>
            <p:nvPr/>
          </p:nvSpPr>
          <p:spPr>
            <a:xfrm>
              <a:off x="1952542" y="5201015"/>
              <a:ext cx="6887658" cy="9233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在实现移动效果之前应先区分动态元素与其他元素，将其他元素作为背景，制作背景的副本覆盖原始窗口，实现动态元素的“消失”，再着手重新绘制要移动的元素并刷新窗口。</a:t>
              </a:r>
            </a:p>
          </p:txBody>
        </p:sp>
      </p:grp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889" y="1352576"/>
            <a:ext cx="441218" cy="6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7A2083C-FC75-0844-A52F-7D49E907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6" y="2531034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copy()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6C1896CD-14E9-7E4C-AE5B-5577F87F560B}"/>
              </a:ext>
            </a:extLst>
          </p:cNvPr>
          <p:cNvSpPr/>
          <p:nvPr/>
        </p:nvSpPr>
        <p:spPr>
          <a:xfrm>
            <a:off x="558880" y="3136625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方法，使用该方法可以拷贝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对象，实现方块的消失。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AEE172ED-8449-8143-9625-A442B0E7940E}"/>
              </a:ext>
            </a:extLst>
          </p:cNvPr>
          <p:cNvSpPr/>
          <p:nvPr/>
        </p:nvSpPr>
        <p:spPr>
          <a:xfrm>
            <a:off x="628946" y="3967621"/>
            <a:ext cx="1921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EC77710-F23F-6044-95A1-4EC2B5767B5B}"/>
              </a:ext>
            </a:extLst>
          </p:cNvPr>
          <p:cNvSpPr/>
          <p:nvPr/>
        </p:nvSpPr>
        <p:spPr>
          <a:xfrm>
            <a:off x="553593" y="4594716"/>
            <a:ext cx="150635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2000" b="1" cap="all" dirty="0">
                <a:ln/>
                <a:solidFill>
                  <a:srgbClr val="0D74C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step1</a:t>
            </a:r>
            <a:endParaRPr lang="zh-CN" altLang="en-US" sz="2000" b="1" cap="all" dirty="0">
              <a:ln/>
              <a:solidFill>
                <a:srgbClr val="0D74C9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BE6B8138-A32A-5A4F-96FB-63B0AA446CF0}"/>
              </a:ext>
            </a:extLst>
          </p:cNvPr>
          <p:cNvSpPr/>
          <p:nvPr/>
        </p:nvSpPr>
        <p:spPr>
          <a:xfrm>
            <a:off x="857275" y="5223072"/>
            <a:ext cx="8338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2000" b="1" cap="all" dirty="0">
                <a:ln/>
                <a:solidFill>
                  <a:srgbClr val="0D74C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step2</a:t>
            </a:r>
            <a:endParaRPr lang="zh-CN" altLang="en-US" sz="2000" b="1" cap="all" dirty="0">
              <a:ln/>
              <a:solidFill>
                <a:srgbClr val="0D74C9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6" name="组合 45">
            <a:extLst>
              <a:ext uri="{FF2B5EF4-FFF2-40B4-BE49-F238E27FC236}">
                <a16:creationId xmlns:a16="http://schemas.microsoft.com/office/drawing/2014/main" xmlns="" id="{42685F29-375E-C048-A2B2-85BF6D8B26FE}"/>
              </a:ext>
            </a:extLst>
          </p:cNvPr>
          <p:cNvGrpSpPr/>
          <p:nvPr/>
        </p:nvGrpSpPr>
        <p:grpSpPr>
          <a:xfrm>
            <a:off x="2065236" y="4560092"/>
            <a:ext cx="9352564" cy="469359"/>
            <a:chOff x="1544961" y="3123504"/>
            <a:chExt cx="7014423" cy="46935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7FABA700-7AB4-224F-8908-A3D4C9C03950}"/>
                </a:ext>
              </a:extLst>
            </p:cNvPr>
            <p:cNvSpPr/>
            <p:nvPr/>
          </p:nvSpPr>
          <p:spPr>
            <a:xfrm>
              <a:off x="1544961" y="3123504"/>
              <a:ext cx="701045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在初次向窗口对象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WINSET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上绘制方块之前，先调用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copy()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方法创建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WINSET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的备份。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323533CE-3FA3-A744-8C6A-6022A11A7516}"/>
                </a:ext>
              </a:extLst>
            </p:cNvPr>
            <p:cNvSpPr/>
            <p:nvPr/>
          </p:nvSpPr>
          <p:spPr>
            <a:xfrm>
              <a:off x="1552862" y="3123505"/>
              <a:ext cx="7006522" cy="46935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48">
            <a:extLst>
              <a:ext uri="{FF2B5EF4-FFF2-40B4-BE49-F238E27FC236}">
                <a16:creationId xmlns:a16="http://schemas.microsoft.com/office/drawing/2014/main" xmlns="" id="{AD4BBD0D-B1AB-EC4B-AD88-A62EBEC80A37}"/>
              </a:ext>
            </a:extLst>
          </p:cNvPr>
          <p:cNvGrpSpPr/>
          <p:nvPr/>
        </p:nvGrpSpPr>
        <p:grpSpPr>
          <a:xfrm>
            <a:off x="2075771" y="5169212"/>
            <a:ext cx="9417345" cy="469359"/>
            <a:chOff x="1552862" y="3732624"/>
            <a:chExt cx="7063009" cy="46935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C0E9A1C-2CC7-714E-B6AC-63C76353645C}"/>
                </a:ext>
              </a:extLst>
            </p:cNvPr>
            <p:cNvSpPr/>
            <p:nvPr/>
          </p:nvSpPr>
          <p:spPr>
            <a:xfrm>
              <a:off x="1552862" y="3786485"/>
              <a:ext cx="706300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在第二次绘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制按钮之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前，将备份覆盖到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WINSET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之上。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DC661E11-C74B-4748-A390-854A00F8513F}"/>
                </a:ext>
              </a:extLst>
            </p:cNvPr>
            <p:cNvSpPr/>
            <p:nvPr/>
          </p:nvSpPr>
          <p:spPr>
            <a:xfrm>
              <a:off x="1570595" y="3732624"/>
              <a:ext cx="7006522" cy="46935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301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7EA514B-99BB-4047-BD06-208F1E21EF3B}"/>
              </a:ext>
            </a:extLst>
          </p:cNvPr>
          <p:cNvSpPr/>
          <p:nvPr/>
        </p:nvSpPr>
        <p:spPr>
          <a:xfrm>
            <a:off x="682388" y="1190415"/>
            <a:ext cx="1077832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：实现小游戏中“自动”按钮的移动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7674" y="1889350"/>
            <a:ext cx="7101853" cy="128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7674" y="3408985"/>
            <a:ext cx="7101853" cy="127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箭头连接符 33"/>
          <p:cNvCxnSpPr/>
          <p:nvPr/>
        </p:nvCxnSpPr>
        <p:spPr>
          <a:xfrm flipH="1">
            <a:off x="5445457" y="2770496"/>
            <a:ext cx="3521695" cy="12761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04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58" name="TextBox 2">
            <a:extLst>
              <a:ext uri="{FF2B5EF4-FFF2-40B4-BE49-F238E27FC236}">
                <a16:creationId xmlns:a16="http://schemas.microsoft.com/office/drawing/2014/main" xmlns="" id="{8FC50A62-2C49-174F-BCE8-07FEC44D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09118762-633D-E047-A1BF-ED038EDC042B}"/>
              </a:ext>
            </a:extLst>
          </p:cNvPr>
          <p:cNvSpPr/>
          <p:nvPr/>
        </p:nvSpPr>
        <p:spPr>
          <a:xfrm>
            <a:off x="553593" y="1700038"/>
            <a:ext cx="10853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程序开发中将玩家会对游戏进行的操作称为事件（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），根据输入媒介的不同，游戏中的事件分为：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 descr="https://timgsa.baidu.com/timg?image&amp;quality=80&amp;size=b9999_10000&amp;sec=1560507021651&amp;di=98e49b68295482e6efaa13e1c2e14c4a&amp;imgtype=0&amp;src=http%3A%2F%2Fnres.ingdan.com%2Fuploads%2F20160602%2F1464857699381896.jpg">
            <a:extLst>
              <a:ext uri="{FF2B5EF4-FFF2-40B4-BE49-F238E27FC236}">
                <a16:creationId xmlns:a16="http://schemas.microsoft.com/office/drawing/2014/main" xmlns="" id="{EA6AE8FD-1C8E-D943-8662-4D8EBFA4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287" y="2783317"/>
            <a:ext cx="2880000" cy="14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>
            <a:extLst>
              <a:ext uri="{FF2B5EF4-FFF2-40B4-BE49-F238E27FC236}">
                <a16:creationId xmlns:a16="http://schemas.microsoft.com/office/drawing/2014/main" xmlns="" id="{0FDC4354-6D30-8D49-925F-81E90980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3651" y="2783317"/>
            <a:ext cx="2520437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6F0A90C1-C78D-6940-8C95-9CB8C915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2084" y="2783317"/>
            <a:ext cx="284689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508E9866-52A0-3645-9CCF-D9232DEF0112}"/>
              </a:ext>
            </a:extLst>
          </p:cNvPr>
          <p:cNvSpPr/>
          <p:nvPr/>
        </p:nvSpPr>
        <p:spPr>
          <a:xfrm>
            <a:off x="1797623" y="4354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键盘事件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3CA85413-5436-5D4D-8470-3197613AD1C9}"/>
              </a:ext>
            </a:extLst>
          </p:cNvPr>
          <p:cNvSpPr/>
          <p:nvPr/>
        </p:nvSpPr>
        <p:spPr>
          <a:xfrm>
            <a:off x="5765205" y="4354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鼠标事件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9B81281-B3D7-944D-8DB1-8A23F22B988B}"/>
              </a:ext>
            </a:extLst>
          </p:cNvPr>
          <p:cNvSpPr/>
          <p:nvPr/>
        </p:nvSpPr>
        <p:spPr>
          <a:xfrm>
            <a:off x="9356868" y="4354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手柄事件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37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205A72-031F-C746-B03C-57B88166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常见事件列表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CF6A999-8727-F34F-A85E-7446CE5C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4961147"/>
              </p:ext>
            </p:extLst>
          </p:nvPr>
        </p:nvGraphicFramePr>
        <p:xfrm>
          <a:off x="569107" y="2123977"/>
          <a:ext cx="10908803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85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2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0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chemeClr val="bg1"/>
                          </a:solidFill>
                          <a:effectLst/>
                        </a:rPr>
                        <a:t>事件</a:t>
                      </a:r>
                      <a:endParaRPr lang="zh-CN" sz="17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4116" marR="144116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chemeClr val="bg1"/>
                          </a:solidFill>
                          <a:effectLst/>
                        </a:rPr>
                        <a:t>产生途径</a:t>
                      </a:r>
                      <a:endParaRPr lang="zh-CN" sz="17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4116" marR="144116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chemeClr val="bg1"/>
                          </a:solidFill>
                          <a:effectLst/>
                        </a:rPr>
                        <a:t>参数</a:t>
                      </a:r>
                      <a:endParaRPr lang="zh-CN" sz="17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4116" marR="144116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pPr indent="250825" algn="l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KEYDOWN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键盘被按下</a:t>
                      </a: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unicode,key,mod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pPr indent="250825" algn="l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KEYUP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键盘被放开</a:t>
                      </a: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key,mod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pPr indent="250825" algn="l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MOUSEMOTION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鼠标移动</a:t>
                      </a: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pos,rel,button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pPr indent="250825" algn="l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MOUSEBUTTONDOWN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鼠标按下</a:t>
                      </a: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pos,button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204">
                <a:tc>
                  <a:txBody>
                    <a:bodyPr/>
                    <a:lstStyle/>
                    <a:p>
                      <a:pPr indent="250825" algn="l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MOUSEBUTTONUP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鼠标放开</a:t>
                      </a:r>
                    </a:p>
                  </a:txBody>
                  <a:tcPr marL="144116" marR="144116" marT="0" marB="0"/>
                </a:tc>
                <a:tc>
                  <a:txBody>
                    <a:bodyPr/>
                    <a:lstStyle/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pos,button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116" marR="144116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D3ACF192-D2A3-6A43-9B00-E0552F30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84" y="3767353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键盘事件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7514427-E4F9-2E45-B2A6-4C69DD6A4554}"/>
              </a:ext>
            </a:extLst>
          </p:cNvPr>
          <p:cNvSpPr/>
          <p:nvPr/>
        </p:nvSpPr>
        <p:spPr>
          <a:xfrm>
            <a:off x="623659" y="1594072"/>
            <a:ext cx="10825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在子模块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中对事件进行了更加细致的定义，键盘事件、鼠标事件及其产生途径和参数如表所示。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C61FF25C-8A8A-2840-B275-E6915E9FA7EC}"/>
              </a:ext>
            </a:extLst>
          </p:cNvPr>
          <p:cNvSpPr/>
          <p:nvPr/>
        </p:nvSpPr>
        <p:spPr>
          <a:xfrm>
            <a:off x="623659" y="4892798"/>
            <a:ext cx="588579" cy="4414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134247A-7880-AF4B-A110-46E801A6DC80}"/>
              </a:ext>
            </a:extLst>
          </p:cNvPr>
          <p:cNvSpPr/>
          <p:nvPr/>
        </p:nvSpPr>
        <p:spPr>
          <a:xfrm>
            <a:off x="1434359" y="4499083"/>
            <a:ext cx="1872143" cy="36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KEYDOWN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068ADAA-4F95-E140-A2CF-691FE7C7566C}"/>
              </a:ext>
            </a:extLst>
          </p:cNvPr>
          <p:cNvSpPr/>
          <p:nvPr/>
        </p:nvSpPr>
        <p:spPr>
          <a:xfrm>
            <a:off x="1526825" y="5332598"/>
            <a:ext cx="1568015" cy="36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xmlns="" id="{4E680303-0772-6148-BF69-A12E826AB374}"/>
              </a:ext>
            </a:extLst>
          </p:cNvPr>
          <p:cNvCxnSpPr>
            <a:stCxn id="7" idx="0"/>
          </p:cNvCxnSpPr>
          <p:nvPr/>
        </p:nvCxnSpPr>
        <p:spPr>
          <a:xfrm flipV="1">
            <a:off x="917948" y="4683749"/>
            <a:ext cx="0" cy="20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7">
            <a:extLst>
              <a:ext uri="{FF2B5EF4-FFF2-40B4-BE49-F238E27FC236}">
                <a16:creationId xmlns:a16="http://schemas.microsoft.com/office/drawing/2014/main" xmlns="" id="{1EC460CA-E9EB-0C4F-9391-C24C82D3D4A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17948" y="4683742"/>
            <a:ext cx="51641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9">
            <a:extLst>
              <a:ext uri="{FF2B5EF4-FFF2-40B4-BE49-F238E27FC236}">
                <a16:creationId xmlns:a16="http://schemas.microsoft.com/office/drawing/2014/main" xmlns="" id="{78C621C4-C82F-A042-A8E8-52E071BED56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04643" y="5517257"/>
            <a:ext cx="622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2">
            <a:extLst>
              <a:ext uri="{FF2B5EF4-FFF2-40B4-BE49-F238E27FC236}">
                <a16:creationId xmlns:a16="http://schemas.microsoft.com/office/drawing/2014/main" xmlns="" id="{488F5413-02F4-9D44-9A79-2F20DB532A81}"/>
              </a:ext>
            </a:extLst>
          </p:cNvPr>
          <p:cNvCxnSpPr>
            <a:endCxn id="7" idx="4"/>
          </p:cNvCxnSpPr>
          <p:nvPr/>
        </p:nvCxnSpPr>
        <p:spPr>
          <a:xfrm flipV="1">
            <a:off x="917948" y="5334232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A9C11AC-CE15-194F-AA9F-64AC658A2FE3}"/>
              </a:ext>
            </a:extLst>
          </p:cNvPr>
          <p:cNvSpPr/>
          <p:nvPr/>
        </p:nvSpPr>
        <p:spPr>
          <a:xfrm>
            <a:off x="3306501" y="4536636"/>
            <a:ext cx="7980856" cy="10618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：记录按键的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：按下或放开的键的键值（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K_xx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：包含组合键信息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4DBA35A8-CCCF-B34D-BC1F-E8BC4B95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463" y="4536956"/>
            <a:ext cx="1673895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26585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872E93-D33F-7945-B17C-6AB2674A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1094447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25C95753-C277-C147-9D4F-8B4BF7318115}"/>
              </a:ext>
            </a:extLst>
          </p:cNvPr>
          <p:cNvSpPr/>
          <p:nvPr/>
        </p:nvSpPr>
        <p:spPr>
          <a:xfrm>
            <a:off x="623659" y="2014486"/>
            <a:ext cx="588579" cy="4414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64DDA1-7D2F-604B-8601-5313EA30CD21}"/>
              </a:ext>
            </a:extLst>
          </p:cNvPr>
          <p:cNvSpPr/>
          <p:nvPr/>
        </p:nvSpPr>
        <p:spPr>
          <a:xfrm>
            <a:off x="1519909" y="1637637"/>
            <a:ext cx="200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MOUSEMOTION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D4B12B8-5923-D743-95BB-9426B42E338F}"/>
              </a:ext>
            </a:extLst>
          </p:cNvPr>
          <p:cNvSpPr/>
          <p:nvPr/>
        </p:nvSpPr>
        <p:spPr>
          <a:xfrm>
            <a:off x="1554999" y="2472031"/>
            <a:ext cx="341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MOUSEBUTTONUP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15">
            <a:extLst>
              <a:ext uri="{FF2B5EF4-FFF2-40B4-BE49-F238E27FC236}">
                <a16:creationId xmlns:a16="http://schemas.microsoft.com/office/drawing/2014/main" xmlns="" id="{09A19745-B71F-D440-93A0-6B352A8CD6D7}"/>
              </a:ext>
            </a:extLst>
          </p:cNvPr>
          <p:cNvCxnSpPr>
            <a:stCxn id="4" idx="0"/>
          </p:cNvCxnSpPr>
          <p:nvPr/>
        </p:nvCxnSpPr>
        <p:spPr>
          <a:xfrm flipV="1">
            <a:off x="917948" y="1805437"/>
            <a:ext cx="0" cy="20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xmlns="" id="{1A0CC7F2-FE1B-5046-B840-4EB7E351822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17949" y="1822303"/>
            <a:ext cx="60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xmlns="" id="{08E31649-CC63-914C-9197-756374AB023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17948" y="2656697"/>
            <a:ext cx="637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2">
            <a:extLst>
              <a:ext uri="{FF2B5EF4-FFF2-40B4-BE49-F238E27FC236}">
                <a16:creationId xmlns:a16="http://schemas.microsoft.com/office/drawing/2014/main" xmlns="" id="{FFB9727D-E8E9-0848-9917-0835567D9F36}"/>
              </a:ext>
            </a:extLst>
          </p:cNvPr>
          <p:cNvCxnSpPr>
            <a:endCxn id="4" idx="4"/>
          </p:cNvCxnSpPr>
          <p:nvPr/>
        </p:nvCxnSpPr>
        <p:spPr>
          <a:xfrm flipV="1">
            <a:off x="917948" y="245592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7D41D25-2F3B-C64A-8B3C-DAD9CEAC2F57}"/>
              </a:ext>
            </a:extLst>
          </p:cNvPr>
          <p:cNvSpPr/>
          <p:nvPr/>
        </p:nvSpPr>
        <p:spPr>
          <a:xfrm>
            <a:off x="1475351" y="2050536"/>
            <a:ext cx="2770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MOUSEBUTTONDOWN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20">
            <a:extLst>
              <a:ext uri="{FF2B5EF4-FFF2-40B4-BE49-F238E27FC236}">
                <a16:creationId xmlns:a16="http://schemas.microsoft.com/office/drawing/2014/main" xmlns="" id="{C57D6EAC-67A3-5940-BE21-4D0FD3058B7D}"/>
              </a:ext>
            </a:extLst>
          </p:cNvPr>
          <p:cNvCxnSpPr>
            <a:stCxn id="4" idx="6"/>
            <a:endCxn id="11" idx="1"/>
          </p:cNvCxnSpPr>
          <p:nvPr/>
        </p:nvCxnSpPr>
        <p:spPr>
          <a:xfrm flipV="1">
            <a:off x="1212238" y="2235202"/>
            <a:ext cx="2631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A49D948-BF9F-294D-AB27-417020B08711}"/>
              </a:ext>
            </a:extLst>
          </p:cNvPr>
          <p:cNvGrpSpPr/>
          <p:nvPr/>
        </p:nvGrpSpPr>
        <p:grpSpPr>
          <a:xfrm>
            <a:off x="4860088" y="1552821"/>
            <a:ext cx="6938235" cy="1813663"/>
            <a:chOff x="3645066" y="1552820"/>
            <a:chExt cx="5203676" cy="181366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5D32334-914E-E740-8D5D-CE0250C6B9A1}"/>
                </a:ext>
              </a:extLst>
            </p:cNvPr>
            <p:cNvSpPr/>
            <p:nvPr/>
          </p:nvSpPr>
          <p:spPr>
            <a:xfrm>
              <a:off x="3728180" y="1658323"/>
              <a:ext cx="5120562" cy="170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：鼠标操作的位置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(x,y)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：当前位置与上次产生鼠标事件时鼠标位置间的距离。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：一个含有三个数字的元组，元组中数字的取值只能为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，三个数字依次表示左键、滚轮和右键。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：整型数值，表示具体操作。</a:t>
              </a: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xmlns="" id="{5C768D56-F988-2A47-9B07-4AE580CB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576" y="1552820"/>
              <a:ext cx="1497158" cy="4616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事件参数介绍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24FE3251-177E-F64F-A09E-E5B654CC4276}"/>
                </a:ext>
              </a:extLst>
            </p:cNvPr>
            <p:cNvGrpSpPr/>
            <p:nvPr/>
          </p:nvGrpSpPr>
          <p:grpSpPr>
            <a:xfrm>
              <a:off x="3645066" y="1563733"/>
              <a:ext cx="5120562" cy="1802750"/>
              <a:chOff x="1544961" y="3123504"/>
              <a:chExt cx="7014423" cy="46935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157F4CCA-B8FA-3448-AA59-C6BE6968E74D}"/>
                  </a:ext>
                </a:extLst>
              </p:cNvPr>
              <p:cNvSpPr/>
              <p:nvPr/>
            </p:nvSpPr>
            <p:spPr>
              <a:xfrm>
                <a:off x="1544961" y="3123504"/>
                <a:ext cx="7010459" cy="10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F23D9F7A-5FAA-4A42-915F-7BB4862A7615}"/>
                  </a:ext>
                </a:extLst>
              </p:cNvPr>
              <p:cNvSpPr/>
              <p:nvPr/>
            </p:nvSpPr>
            <p:spPr>
              <a:xfrm>
                <a:off x="1552862" y="3123505"/>
                <a:ext cx="7006522" cy="46935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9" name="TextBox 2">
            <a:extLst>
              <a:ext uri="{FF2B5EF4-FFF2-40B4-BE49-F238E27FC236}">
                <a16:creationId xmlns:a16="http://schemas.microsoft.com/office/drawing/2014/main" xmlns="" id="{1B59068A-BD72-3B4E-87A2-8FC1B9F8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59" y="3366483"/>
            <a:ext cx="47436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事件相关属性与函数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D967DCF-C9F9-A84D-AA8C-91AA506C7ED5}"/>
              </a:ext>
            </a:extLst>
          </p:cNvPr>
          <p:cNvSpPr/>
          <p:nvPr/>
        </p:nvSpPr>
        <p:spPr>
          <a:xfrm>
            <a:off x="546541" y="4032749"/>
            <a:ext cx="110218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pygame.event.type——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判断事件类型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pygame.event.get()——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获取当前时刻产生的所有事件的列表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5EBEF55-1241-3146-A04C-6509636C52F5}"/>
              </a:ext>
            </a:extLst>
          </p:cNvPr>
          <p:cNvSpPr/>
          <p:nvPr/>
        </p:nvSpPr>
        <p:spPr>
          <a:xfrm>
            <a:off x="546540" y="5199678"/>
            <a:ext cx="1077832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添加事件处理代码。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449169" y="1557161"/>
            <a:ext cx="712413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应力测试小游戏是一个根据游戏得分判定玩家反应力的游戏，该游戏的设定非常简单，游戏主体为小球和挡板：小球从屏幕顶端随机位置出现，垂直落下，玩家用鼠标左右键控制挡板左右移动，接住下落的小球。若挡板接到小球，继续游戏；若没有接到则游戏失败，退出并显示分数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本实例要求编写程序，实现一个反应力测试小游戏。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反应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力测试小游戏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47" y="1387223"/>
            <a:ext cx="3252929" cy="486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4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EB630F-7B94-D041-A08F-04D08322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建游戏窗口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DC1AAFB-62B6-4F42-945E-D7C769624FC0}"/>
              </a:ext>
            </a:extLst>
          </p:cNvPr>
          <p:cNvSpPr/>
          <p:nvPr/>
        </p:nvSpPr>
        <p:spPr>
          <a:xfrm>
            <a:off x="623661" y="1836138"/>
            <a:ext cx="11042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子模块创建图形界面窗口，该子模块中与窗口相关的常用函数如下：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C10C8DC6-199E-8D49-B080-4A346F34D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1352164"/>
              </p:ext>
            </p:extLst>
          </p:nvPr>
        </p:nvGraphicFramePr>
        <p:xfrm>
          <a:off x="1290917" y="2590384"/>
          <a:ext cx="8725648" cy="22684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43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81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5922">
                <a:tc>
                  <a:txBody>
                    <a:bodyPr/>
                    <a:lstStyle/>
                    <a:p>
                      <a:pPr indent="-2921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-2921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221"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set_mode</a:t>
                      </a:r>
                      <a:r>
                        <a:rPr lang="en-US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初始化游戏窗口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221"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set_caption</a:t>
                      </a:r>
                      <a:r>
                        <a:rPr lang="en-US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设置窗口标题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122"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update()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tc>
                  <a:txBody>
                    <a:bodyPr/>
                    <a:lstStyle/>
                    <a:p>
                      <a:pPr indent="29591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更新屏幕显示内容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/>
                      </a:endParaRPr>
                    </a:p>
                  </a:txBody>
                  <a:tcPr marL="139057" marR="13905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00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3B180F-7ADB-E246-B7BA-002EFB8B5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始化游戏窗口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E402A5-37AF-E843-B0E1-B2C18366E9C9}"/>
              </a:ext>
            </a:extLst>
          </p:cNvPr>
          <p:cNvSpPr/>
          <p:nvPr/>
        </p:nvSpPr>
        <p:spPr>
          <a:xfrm>
            <a:off x="623659" y="1722596"/>
            <a:ext cx="1077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set_mode()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B96901A-A5CE-6F4C-89E3-97EC0D3D461B}"/>
              </a:ext>
            </a:extLst>
          </p:cNvPr>
          <p:cNvSpPr/>
          <p:nvPr/>
        </p:nvSpPr>
        <p:spPr>
          <a:xfrm>
            <a:off x="623662" y="2427950"/>
            <a:ext cx="10778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set_mode(resolution=(0,0), flags=0, depth=0) -&gt; Surface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D0D35C-9CC5-1444-BC7D-D825DC8B00E5}"/>
              </a:ext>
            </a:extLst>
          </p:cNvPr>
          <p:cNvSpPr/>
          <p:nvPr/>
        </p:nvSpPr>
        <p:spPr>
          <a:xfrm>
            <a:off x="623663" y="2284368"/>
            <a:ext cx="10778316" cy="656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0BE8B8A-7425-4543-89AF-D42C15433C4E}"/>
              </a:ext>
            </a:extLst>
          </p:cNvPr>
          <p:cNvSpPr/>
          <p:nvPr/>
        </p:nvSpPr>
        <p:spPr>
          <a:xfrm>
            <a:off x="623662" y="3445510"/>
            <a:ext cx="107783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resolution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：图形窗口的分辨率。本质上是一个元组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，单位为像素。默认与屏幕大小一致。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：标志位。用于设置窗口特性，默认为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：色深。该参数只取整数，范围为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[8,32]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0FD91E2-255F-C449-914C-BDAD79F9557E}"/>
              </a:ext>
            </a:extLst>
          </p:cNvPr>
          <p:cNvSpPr/>
          <p:nvPr/>
        </p:nvSpPr>
        <p:spPr>
          <a:xfrm>
            <a:off x="623662" y="3027036"/>
            <a:ext cx="1077831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7376890-A235-9A41-81D2-6EFFDAE4CBBD}"/>
              </a:ext>
            </a:extLst>
          </p:cNvPr>
          <p:cNvSpPr/>
          <p:nvPr/>
        </p:nvSpPr>
        <p:spPr>
          <a:xfrm>
            <a:off x="623662" y="4511503"/>
            <a:ext cx="1077831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返回值含义：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5BF5C61-BC0B-3C4E-89D4-F1009F72B08E}"/>
              </a:ext>
            </a:extLst>
          </p:cNvPr>
          <p:cNvSpPr/>
          <p:nvPr/>
        </p:nvSpPr>
        <p:spPr>
          <a:xfrm>
            <a:off x="623661" y="4907818"/>
            <a:ext cx="1077831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对象看作画布，必须先有画布，绘制的图形才能够被呈现。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9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5E9B6C-A7B2-F84A-BCF7-B1020E6A458D}"/>
              </a:ext>
            </a:extLst>
          </p:cNvPr>
          <p:cNvSpPr/>
          <p:nvPr/>
        </p:nvSpPr>
        <p:spPr>
          <a:xfrm>
            <a:off x="622852" y="1194401"/>
            <a:ext cx="11130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set_mode()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函数创建的窗口默认为黑色背景，使用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方法可以填充画布，修改窗口颜色。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3955AAA-F484-254C-AAA6-D2561B2F5AB7}"/>
              </a:ext>
            </a:extLst>
          </p:cNvPr>
          <p:cNvSpPr/>
          <p:nvPr/>
        </p:nvSpPr>
        <p:spPr>
          <a:xfrm>
            <a:off x="622852" y="1715778"/>
            <a:ext cx="109454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创建一个窗体，并修改其背景颜色。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2A1E295-DFDA-F946-B2F8-7CA773A74E50}"/>
              </a:ext>
            </a:extLst>
          </p:cNvPr>
          <p:cNvSpPr/>
          <p:nvPr/>
        </p:nvSpPr>
        <p:spPr>
          <a:xfrm>
            <a:off x="452369" y="2463968"/>
            <a:ext cx="117603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pygame		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导入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WINWIDTH = 640		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窗口宽度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WINHEIGHT = 80		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窗口高度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BGCOLOR = (  125,  125,  0)						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预设颜色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 main():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pygame.init()								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初始化所有模块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创建窗体，即创建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Surface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对象</a:t>
            </a:r>
          </a:p>
          <a:p>
            <a:pPr indent="269875" algn="just"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WINSET = pygame.display.set_mode((WINWIDTH, WINHEIGHT))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WINSET.fill(BGCOLOR)	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填充背景颜色	</a:t>
            </a:r>
          </a:p>
          <a:p>
            <a:pPr indent="269875" algn="just"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pygame.quit()		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卸载所有模块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__name__ == '__main__':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main()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46C9D30-39C6-C24D-A8CF-E09A103CA878}"/>
              </a:ext>
            </a:extLst>
          </p:cNvPr>
          <p:cNvSpPr/>
          <p:nvPr/>
        </p:nvSpPr>
        <p:spPr bwMode="auto">
          <a:xfrm>
            <a:off x="746332" y="2393061"/>
            <a:ext cx="10945488" cy="35222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A882A-A100-C04E-99BC-A2B4BAD96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设置窗口标题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5013153-DDB0-474D-9AB5-E62FAC0684C8}"/>
              </a:ext>
            </a:extLst>
          </p:cNvPr>
          <p:cNvSpPr/>
          <p:nvPr/>
        </p:nvSpPr>
        <p:spPr>
          <a:xfrm>
            <a:off x="623660" y="1744678"/>
            <a:ext cx="1077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set_caption()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62DF434-B3FD-E847-B0F9-FF0B40E09A7A}"/>
              </a:ext>
            </a:extLst>
          </p:cNvPr>
          <p:cNvSpPr/>
          <p:nvPr/>
        </p:nvSpPr>
        <p:spPr>
          <a:xfrm>
            <a:off x="623662" y="2427950"/>
            <a:ext cx="10778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set_caption(title, icontitle=None)	-&gt; None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38022BC-CA27-9949-A5B6-E63B37A10012}"/>
              </a:ext>
            </a:extLst>
          </p:cNvPr>
          <p:cNvSpPr/>
          <p:nvPr/>
        </p:nvSpPr>
        <p:spPr>
          <a:xfrm>
            <a:off x="623663" y="2284368"/>
            <a:ext cx="10778316" cy="656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5DFE719-A226-BD47-80C8-5B51106000E1}"/>
              </a:ext>
            </a:extLst>
          </p:cNvPr>
          <p:cNvSpPr/>
          <p:nvPr/>
        </p:nvSpPr>
        <p:spPr>
          <a:xfrm>
            <a:off x="623662" y="3445509"/>
            <a:ext cx="1077831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：用于设置显示在窗口标题栏上的标题。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icontitle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：用于设置显示在任务栏上的程序标题，默认与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4BD0F82-2B3C-0C41-8D8A-1C1E9B2FA691}"/>
              </a:ext>
            </a:extLst>
          </p:cNvPr>
          <p:cNvSpPr/>
          <p:nvPr/>
        </p:nvSpPr>
        <p:spPr>
          <a:xfrm>
            <a:off x="623662" y="3027036"/>
            <a:ext cx="1077831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3688525-7C4D-394C-86AD-6D6DF6FE087E}"/>
              </a:ext>
            </a:extLst>
          </p:cNvPr>
          <p:cNvSpPr/>
          <p:nvPr/>
        </p:nvSpPr>
        <p:spPr>
          <a:xfrm>
            <a:off x="623660" y="4184174"/>
            <a:ext cx="109454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码，在其中调用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set_caption()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函数设置窗口标题。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08F8406-5710-1C41-BD71-BC41DEF80513}"/>
              </a:ext>
            </a:extLst>
          </p:cNvPr>
          <p:cNvSpPr/>
          <p:nvPr/>
        </p:nvSpPr>
        <p:spPr>
          <a:xfrm>
            <a:off x="920377" y="4991743"/>
            <a:ext cx="1094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pygame.display.set_caption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en-US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小游戏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4A8F3B7-AE40-2E46-BEDB-B20C930C49D5}"/>
              </a:ext>
            </a:extLst>
          </p:cNvPr>
          <p:cNvSpPr/>
          <p:nvPr/>
        </p:nvSpPr>
        <p:spPr bwMode="auto">
          <a:xfrm>
            <a:off x="623660" y="4782592"/>
            <a:ext cx="10778317" cy="72986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0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E817DA-6679-3C4A-A7A5-8FB7E4FB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刷新窗口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0C046E-30E0-EA4B-A627-50BA90A6A2B6}"/>
              </a:ext>
            </a:extLst>
          </p:cNvPr>
          <p:cNvSpPr/>
          <p:nvPr/>
        </p:nvSpPr>
        <p:spPr>
          <a:xfrm>
            <a:off x="623662" y="1773767"/>
            <a:ext cx="1077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实际上前面代码中使用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方法填充背景后背景颜色却未改变，正是因为程序中未调用该函数对窗口进行刷新。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D004D9E-FD34-7445-80E3-7B6BEEC59076}"/>
              </a:ext>
            </a:extLst>
          </p:cNvPr>
          <p:cNvSpPr/>
          <p:nvPr/>
        </p:nvSpPr>
        <p:spPr>
          <a:xfrm>
            <a:off x="623661" y="2332521"/>
            <a:ext cx="109454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pygame.quit()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语句之前调用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507AC69-1EFF-FE4B-AF4E-6D830A53E707}"/>
              </a:ext>
            </a:extLst>
          </p:cNvPr>
          <p:cNvSpPr/>
          <p:nvPr/>
        </p:nvSpPr>
        <p:spPr bwMode="auto">
          <a:xfrm>
            <a:off x="623661" y="2928557"/>
            <a:ext cx="11231548" cy="333985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F618D48-CFFD-6F40-8E8C-815697117616}"/>
              </a:ext>
            </a:extLst>
          </p:cNvPr>
          <p:cNvSpPr/>
          <p:nvPr/>
        </p:nvSpPr>
        <p:spPr>
          <a:xfrm>
            <a:off x="336791" y="2886714"/>
            <a:ext cx="12299576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 main():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pygame.init()					         	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初始化所有模块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WINSET = pygame.display.set_mode((WINWIDTH, WINHEIGHT))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WINSET.fill(BGCOLOR)						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填充背景颜色	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pygame.display.set_caption('</a:t>
            </a:r>
            <a:r>
              <a:rPr lang="zh-CN" altLang="en-US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小游戏</a:t>
            </a:r>
            <a:r>
              <a:rPr lang="en-US" altLang="zh-CN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			</a:t>
            </a:r>
            <a:r>
              <a:rPr lang="en-US" altLang="zh-CN" b="1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设置窗口标题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pygame.quit()							# </a:t>
            </a:r>
            <a:r>
              <a:rPr lang="zh-CN" altLang="en-US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卸载所有模块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26493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A1AAA-3DF1-5344-8015-36837E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</a:t>
            </a:r>
            <a:r>
              <a:rPr kumimoji="1" lang="en-US" altLang="zh-CN" b="1" dirty="0"/>
              <a:t>pygame</a:t>
            </a:r>
            <a:r>
              <a:rPr kumimoji="1" lang="zh-CN" altLang="en-US" b="1" dirty="0"/>
              <a:t>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761432-E38E-3C4E-A9C7-7526FF92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26194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15A392C-F75E-DA4F-808A-F521B8B3115F}"/>
              </a:ext>
            </a:extLst>
          </p:cNvPr>
          <p:cNvSpPr/>
          <p:nvPr/>
        </p:nvSpPr>
        <p:spPr>
          <a:xfrm>
            <a:off x="623661" y="1836139"/>
            <a:ext cx="7570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游戏启动后一般由玩家手动关闭。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若要使游戏保持运行，需要在程序中添加一个无限循环。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CBD5DC6-8034-F34C-8C6D-14C254FA1825}"/>
              </a:ext>
            </a:extLst>
          </p:cNvPr>
          <p:cNvSpPr/>
          <p:nvPr/>
        </p:nvSpPr>
        <p:spPr>
          <a:xfrm>
            <a:off x="623661" y="2710232"/>
            <a:ext cx="109454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s://timgsa.baidu.com/timg?image&amp;quality=80&amp;size=b9999_10000&amp;sec=1560419270262&amp;di=ed600846de1898891321441b6f5c8707&amp;imgtype=0&amp;src=http%3A%2F%2Fimg.mp.sohu.com%2Fupload%2F20170618%2F3e678d95a3444cb0ad2f7b2aafebee32_th.png">
            <a:extLst>
              <a:ext uri="{FF2B5EF4-FFF2-40B4-BE49-F238E27FC236}">
                <a16:creationId xmlns:a16="http://schemas.microsoft.com/office/drawing/2014/main" xmlns="" id="{470CC7B6-535C-C444-93A8-314DCED5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22" y="1199863"/>
            <a:ext cx="3140767" cy="23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EABA14F-4188-B04F-A4C1-65CE0D1189DD}"/>
              </a:ext>
            </a:extLst>
          </p:cNvPr>
          <p:cNvSpPr/>
          <p:nvPr/>
        </p:nvSpPr>
        <p:spPr>
          <a:xfrm>
            <a:off x="623662" y="3300762"/>
            <a:ext cx="10778316" cy="8087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610F9F3-B8FA-CD4C-9873-FBCBFBB14DBB}"/>
              </a:ext>
            </a:extLst>
          </p:cNvPr>
          <p:cNvSpPr/>
          <p:nvPr/>
        </p:nvSpPr>
        <p:spPr>
          <a:xfrm>
            <a:off x="623660" y="3386372"/>
            <a:ext cx="1077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 True:</a:t>
            </a:r>
          </a:p>
          <a:p>
            <a:pPr indent="269875" algn="just">
              <a:spcAft>
                <a:spcPts val="0"/>
              </a:spcAft>
            </a:pPr>
            <a:r>
              <a:rPr lang="fr-FR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xmlns="" val="1068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2550</Words>
  <Application>Microsoft Office PowerPoint</Application>
  <PresentationFormat>自定义</PresentationFormat>
  <Paragraphs>358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7.2 游戏模块-pygame</vt:lpstr>
      <vt:lpstr>7.2 游戏模块-pygame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 pygame库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shenhanfei</dc:creator>
  <cp:lastModifiedBy>Administrator</cp:lastModifiedBy>
  <cp:revision>47</cp:revision>
  <dcterms:created xsi:type="dcterms:W3CDTF">2019-01-26T09:44:06Z</dcterms:created>
  <dcterms:modified xsi:type="dcterms:W3CDTF">2022-06-16T10:07:49Z</dcterms:modified>
</cp:coreProperties>
</file>