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sldIdLst>
    <p:sldId id="262" r:id="rId3"/>
    <p:sldId id="264" r:id="rId4"/>
    <p:sldId id="258" r:id="rId5"/>
    <p:sldId id="261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3" r:id="rId21"/>
  </p:sldIdLst>
  <p:sldSz cx="11842750" cy="6804025"/>
  <p:notesSz cx="6858000" cy="9144000"/>
  <p:defaultTextStyle>
    <a:defPPr>
      <a:defRPr lang="zh-CN"/>
    </a:defPPr>
    <a:lvl1pPr marL="0" algn="l" defTabSz="119316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96900" algn="l" defTabSz="119316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93165" algn="l" defTabSz="119316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90065" algn="l" defTabSz="119316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86965" algn="l" defTabSz="119316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83230" algn="l" defTabSz="119316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80130" algn="l" defTabSz="119316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77030" algn="l" defTabSz="119316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73295" algn="l" defTabSz="119316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D6"/>
    <a:srgbClr val="14126F"/>
    <a:srgbClr val="302626"/>
    <a:srgbClr val="59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490" y="-72"/>
      </p:cViewPr>
      <p:guideLst>
        <p:guide orient="horz" pos="2143"/>
        <p:guide pos="3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362437" y="6237043"/>
            <a:ext cx="777151" cy="488567"/>
          </a:xfrm>
          <a:prstGeom prst="rect">
            <a:avLst/>
          </a:prstGeom>
          <a:noFill/>
        </p:spPr>
        <p:txBody>
          <a:bodyPr wrap="square" lIns="119338" tIns="59669" rIns="119338" bIns="59669" rtlCol="0">
            <a:spAutoFit/>
          </a:bodyPr>
          <a:lstStyle/>
          <a:p>
            <a:fld id="{B20B604A-47B7-40B1-981C-EC92614D6C97}" type="slidenum"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0362438" y="6237043"/>
            <a:ext cx="592106" cy="488567"/>
          </a:xfrm>
          <a:prstGeom prst="rect">
            <a:avLst/>
          </a:prstGeom>
        </p:spPr>
        <p:txBody>
          <a:bodyPr wrap="none" lIns="119338" tIns="59669" rIns="119338" bIns="59669">
            <a:spAutoFit/>
          </a:bodyPr>
          <a:lstStyle/>
          <a:p>
            <a:fld id="{B20B604A-47B7-40B1-981C-EC92614D6C97}" type="slidenum"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492087" y="330178"/>
            <a:ext cx="5429287" cy="63273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idx="1" hasCustomPrompt="1"/>
          </p:nvPr>
        </p:nvSpPr>
        <p:spPr>
          <a:xfrm>
            <a:off x="492088" y="1214426"/>
            <a:ext cx="10787138" cy="468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26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单击此处添加文本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9" y="0"/>
            <a:ext cx="11830414" cy="680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5"/>
          <p:cNvSpPr/>
          <p:nvPr userDrawn="1"/>
        </p:nvSpPr>
        <p:spPr bwMode="auto">
          <a:xfrm>
            <a:off x="2" y="6237043"/>
            <a:ext cx="9344693" cy="566982"/>
          </a:xfrm>
          <a:custGeom>
            <a:avLst/>
            <a:gdLst>
              <a:gd name="T0" fmla="*/ 1619 w 1650"/>
              <a:gd name="T1" fmla="*/ 110 h 110"/>
              <a:gd name="T2" fmla="*/ 1650 w 1650"/>
              <a:gd name="T3" fmla="*/ 0 h 110"/>
              <a:gd name="T4" fmla="*/ 0 w 1650"/>
              <a:gd name="T5" fmla="*/ 0 h 110"/>
              <a:gd name="T6" fmla="*/ 0 w 1650"/>
              <a:gd name="T7" fmla="*/ 110 h 110"/>
              <a:gd name="T8" fmla="*/ 1619 w 1650"/>
              <a:gd name="T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0" h="110">
                <a:moveTo>
                  <a:pt x="1619" y="110"/>
                </a:moveTo>
                <a:cubicBezTo>
                  <a:pt x="1641" y="58"/>
                  <a:pt x="1648" y="22"/>
                  <a:pt x="1650" y="0"/>
                </a:cubicBezTo>
                <a:cubicBezTo>
                  <a:pt x="1650" y="0"/>
                  <a:pt x="0" y="0"/>
                  <a:pt x="0" y="0"/>
                </a:cubicBezTo>
                <a:cubicBezTo>
                  <a:pt x="0" y="110"/>
                  <a:pt x="0" y="110"/>
                  <a:pt x="0" y="110"/>
                </a:cubicBezTo>
                <a:lnTo>
                  <a:pt x="1619" y="11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>
                  <a:lumMod val="88000"/>
                </a:schemeClr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9338" tIns="59669" rIns="119338" bIns="59669"/>
          <a:lstStyle/>
          <a:p>
            <a:pPr>
              <a:buClr>
                <a:srgbClr val="CC9900"/>
              </a:buClr>
              <a:buFont typeface="Wingdings" panose="05000000000000000000" pitchFamily="2" charset="2"/>
              <a:buNone/>
              <a:defRPr/>
            </a:pP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6"/>
          <p:cNvSpPr/>
          <p:nvPr userDrawn="1"/>
        </p:nvSpPr>
        <p:spPr bwMode="auto">
          <a:xfrm>
            <a:off x="9252172" y="6237043"/>
            <a:ext cx="2590578" cy="566982"/>
          </a:xfrm>
          <a:custGeom>
            <a:avLst/>
            <a:gdLst>
              <a:gd name="T0" fmla="*/ 0 w 453"/>
              <a:gd name="T1" fmla="*/ 110 h 110"/>
              <a:gd name="T2" fmla="*/ 38 w 453"/>
              <a:gd name="T3" fmla="*/ 0 h 110"/>
              <a:gd name="T4" fmla="*/ 453 w 453"/>
              <a:gd name="T5" fmla="*/ 0 h 110"/>
              <a:gd name="T6" fmla="*/ 453 w 453"/>
              <a:gd name="T7" fmla="*/ 110 h 110"/>
              <a:gd name="T8" fmla="*/ 0 w 453"/>
              <a:gd name="T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" h="110">
                <a:moveTo>
                  <a:pt x="0" y="110"/>
                </a:moveTo>
                <a:cubicBezTo>
                  <a:pt x="12" y="51"/>
                  <a:pt x="27" y="18"/>
                  <a:pt x="38" y="0"/>
                </a:cubicBezTo>
                <a:cubicBezTo>
                  <a:pt x="453" y="0"/>
                  <a:pt x="453" y="0"/>
                  <a:pt x="453" y="0"/>
                </a:cubicBezTo>
                <a:cubicBezTo>
                  <a:pt x="453" y="110"/>
                  <a:pt x="453" y="110"/>
                  <a:pt x="453" y="110"/>
                </a:cubicBezTo>
                <a:lnTo>
                  <a:pt x="0" y="11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>
                  <a:lumMod val="88000"/>
                </a:schemeClr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9338" tIns="59669" rIns="119338" bIns="59669"/>
          <a:lstStyle/>
          <a:p>
            <a:pPr marL="0" marR="0" indent="0" algn="ctr" defTabSz="1193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C:\Users\Administrator\Desktop\3ffbae5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5091" y="6380654"/>
            <a:ext cx="2128009" cy="2823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1193165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1193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69645" indent="-372745" algn="l" defTabSz="11931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1615" indent="-298450" algn="l" defTabSz="1193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88515" indent="-298450" algn="l" defTabSz="11931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85415" indent="-298450" algn="l" defTabSz="11931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81680" indent="-298450" algn="l" defTabSz="1193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78580" indent="-298450" algn="l" defTabSz="1193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75480" indent="-298450" algn="l" defTabSz="1193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71745" indent="-298450" algn="l" defTabSz="1193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316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96900" algn="l" defTabSz="119316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algn="l" defTabSz="119316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065" algn="l" defTabSz="119316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86965" algn="l" defTabSz="119316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83230" algn="l" defTabSz="119316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80130" algn="l" defTabSz="119316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77030" algn="l" defTabSz="119316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73295" algn="l" defTabSz="119316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38.png"/><Relationship Id="rId10" Type="http://schemas.openxmlformats.org/officeDocument/2006/relationships/image" Target="../media/image37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PT模板-01-0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"/>
            <a:ext cx="11844338" cy="6804049"/>
          </a:xfrm>
          <a:prstGeom prst="rect">
            <a:avLst/>
          </a:prstGeom>
          <a:noFill/>
          <a:ln w="9525" cap="flat" cmpd="sng">
            <a:noFill/>
            <a:bevel/>
          </a:ln>
          <a:effectLst/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278433" y="1397001"/>
            <a:ext cx="6357982" cy="659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7" tIns="45719" rIns="91437" bIns="45719">
            <a:spAutoFit/>
          </a:bodyPr>
          <a:lstStyle/>
          <a:p>
            <a:pPr algn="ctr"/>
            <a:r>
              <a:rPr lang="en-US" altLang="zh-CN" sz="3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Java8</a:t>
            </a:r>
            <a:r>
              <a:rPr lang="zh-CN" altLang="en-US" sz="3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zh-CN" altLang="en-US" sz="37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302751" y="5366385"/>
            <a:ext cx="1248410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37" tIns="45719" rIns="91437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：汪志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568960" y="330835"/>
            <a:ext cx="10498455" cy="904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179" tIns="60589" rIns="121179" bIns="6058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默认方法：</a:t>
            </a:r>
            <a:endParaRPr lang="zh-CN" altLang="en-US" sz="1800" b="1" dirty="0">
              <a:solidFill>
                <a:srgbClr val="141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我们会自然想到这样的情况，一个类实现了多个接口，且这些接口有相同的默认方法，怎么办？如另一个接口：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-2147482609" name="图片 -21474826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430" y="1235710"/>
            <a:ext cx="4809490" cy="1152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18490" y="2564130"/>
            <a:ext cx="648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第一个解决方案是创建自己的默认方法，来覆盖重写接口的默认方法：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-2147482608" name="图片 -21474826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290" y="2901315"/>
            <a:ext cx="5271770" cy="1142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18490" y="4275455"/>
            <a:ext cx="57219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第二种解决方案可以使用 super 来调用指定接口的默认方法：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-2147482607" name="图片 -21474826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533" y="4712018"/>
            <a:ext cx="5200015" cy="76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568960" y="330835"/>
            <a:ext cx="10498455" cy="904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179" tIns="60589" rIns="121179" bIns="6058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静态默认方法：</a:t>
            </a:r>
            <a:endParaRPr lang="zh-CN" altLang="en-US" sz="1800" b="1" dirty="0">
              <a:solidFill>
                <a:srgbClr val="141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8 的另一个特性是接口可以声明（并且可以提供实现）静态方法。例如：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22445" y="3785235"/>
            <a:ext cx="158559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综合示例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——&gt;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-2147482606" name="图片 -21474826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960" y="1235710"/>
            <a:ext cx="4952365" cy="2388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05" name="图片 -21474826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535" y="1235710"/>
            <a:ext cx="5012055" cy="50374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04" name="图片 -21474826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885" y="4933633"/>
            <a:ext cx="3647440" cy="1085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568960" y="330835"/>
            <a:ext cx="10498455" cy="312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179" tIns="60589" rIns="121179" bIns="6058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</a:t>
            </a:r>
            <a:r>
              <a:rPr lang="zh-CN" altLang="en-US"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800" b="1" dirty="0">
              <a:solidFill>
                <a:srgbClr val="141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8 API添加了一个新的抽象称为流Stream，可以让你以一种声明的方式处理数据。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 使用一种类似用 SQL 语句从数据库查询数据的直观方式来提供一种对 Java 集合运算和表达的高阶抽象。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这种风格将要处理的元素集合看作一种流， 流在管道中传输， 并且可以在管道的节点上进行处理，比如筛选，排序，聚合等。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元素流在管道中经过中间操作（intermediate operation）的处理，最后由最终操作(terminal operation)得到前面处理的结果。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+--------------------+       +------+   +------+   +---+   +-------+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stream of elements +-----&gt; |filter+-&gt; |sorted+-&gt; |map+-&gt; |collect|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+--------------------+       +------+   +------+   +---+   +-------+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以上的流程转换为 Java 代码为：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-2147482603" name="图片 -21474826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960" y="3451860"/>
            <a:ext cx="4988560" cy="14389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568960" y="330835"/>
            <a:ext cx="10498455" cy="2797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179" tIns="60589" rIns="121179" bIns="6058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</a:t>
            </a:r>
            <a:r>
              <a:rPr lang="zh-CN" altLang="en-US"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800" b="1" dirty="0">
              <a:solidFill>
                <a:srgbClr val="141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Stream（流）是一个来自数据源的元素队列并支持聚合操作.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数据源流的来源。可以是集合，数组，I/O channel，产生器generator等；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Java 8 中, 集合接口有两个方法来生成流：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stream() − 为集合创建串行流。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parallelStream() − 为集合创建并行流。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我们介绍一下Stream包含的一些方法和用法。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-2147482602" name="图片 -214748260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960" y="3128645"/>
            <a:ext cx="9600565" cy="12750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01" name="图片 -21474826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3" y="4531678"/>
            <a:ext cx="2990215" cy="64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568960" y="330835"/>
            <a:ext cx="10498455" cy="8591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179" tIns="60589" rIns="121179" bIns="605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</a:t>
            </a:r>
            <a:r>
              <a:rPr lang="zh-CN" altLang="en-US"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的主要方法</a:t>
            </a:r>
            <a:r>
              <a:rPr lang="zh-CN" altLang="en-US"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800" b="1" dirty="0">
              <a:solidFill>
                <a:srgbClr val="141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方法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用于映射每个元素到对应的结果，以下代码片段使用 map 输出了元素对应的平方数：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-2147482595" name="图片 -21474825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960" y="1189990"/>
            <a:ext cx="7854315" cy="6197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96" name="图片 -21474825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090" y="828675"/>
            <a:ext cx="1219200" cy="981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68960" y="1809750"/>
            <a:ext cx="8322945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方法用于通过设置的条件过滤出元素。以下代码片段使用 filter方法过滤出空字符串数量：结果为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-2147482594" name="图片 -21474825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2223770"/>
            <a:ext cx="7245350" cy="422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68960" y="2646045"/>
            <a:ext cx="684403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方法用于获取指定数量的流。以下代码片段使用 limit 方法打印出 前3 条数据：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-2147482593" name="图片 -21474825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60" y="3060065"/>
            <a:ext cx="5427345" cy="2387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92" name="图片 -21474825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7425" y="2698750"/>
            <a:ext cx="990600" cy="600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568960" y="3298825"/>
            <a:ext cx="2770505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sorted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方法用于对流进行排序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-2147482591" name="图片 -21474825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960" y="3712845"/>
            <a:ext cx="5636260" cy="236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90" name="图片 -21474825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7738" y="3082925"/>
            <a:ext cx="1560195" cy="1280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568960" y="3949700"/>
            <a:ext cx="8781415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Collectors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类实现了很多归约操作，例如将流转换成集合和聚合元素。Collectors 可用于返回列表或字符串：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-2147482589" name="图片 -21474825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960" y="4363720"/>
            <a:ext cx="8183880" cy="501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88" name="图片 -21474825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2840" y="4471670"/>
            <a:ext cx="2580640" cy="29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568960" y="4865370"/>
            <a:ext cx="1082929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另外，一些产生统计结果的收集器也非常有用。它们主要用于int、double、long等基本类型上，它们可以用来产生类似如下的统计结果。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-2147482587" name="图片 -214748258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960" y="5172075"/>
            <a:ext cx="6400165" cy="9721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67" name="图片 -214748256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65645" y="5167630"/>
            <a:ext cx="3380740" cy="981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568960" y="330835"/>
            <a:ext cx="10727055" cy="1828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179" tIns="60589" rIns="121179" bIns="60589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 类</a:t>
            </a:r>
            <a:r>
              <a:rPr lang="zh-CN" altLang="en-US"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800" b="1" dirty="0">
              <a:solidFill>
                <a:srgbClr val="141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 类是一个可以为null的容器对象。如果值存在则isPresent()方法会返回true，调用get()方法会返回该对象。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 是个容器：它可以保存类型T的值，或者仅仅保存null。Optional提供很多有用的方法，这样我们就不用显式进行空值检测。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 类的引入很好的解决空指针异常。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-2147482584" name="图片 -21474825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960" y="2159000"/>
            <a:ext cx="6365875" cy="38423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83" name="图片 -21474825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658" y="3613468"/>
            <a:ext cx="2761615" cy="933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568960" y="330835"/>
            <a:ext cx="10727055" cy="24745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179" tIns="60589" rIns="121179" bIns="60589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</a:t>
            </a:r>
            <a:r>
              <a:rPr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时间日期API</a:t>
            </a:r>
            <a:r>
              <a:rPr lang="zh-CN" altLang="en-US"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800" b="1" dirty="0">
              <a:solidFill>
                <a:srgbClr val="141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说一下新的时间日期API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新的java.time包涵盖了所有处理日期，时间，日期/时间，时区，时刻（instants），过程（during）与时钟（clock）的操作。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8 在 java.time 包下提供了很多新的 API。以下为两个比较重要的 API：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Local(本地)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− 简化了日期时间的处理，没有时区的问题。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Zoned(时区)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− 通过制定的时区处理日期时间。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本地日期时间API：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-2147482582" name="图片 -21474825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3880" y="2127885"/>
            <a:ext cx="7359015" cy="40125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65" name="图片 -21474825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" y="3315018"/>
            <a:ext cx="3952240" cy="163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568960" y="205105"/>
            <a:ext cx="10727055" cy="674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179" tIns="60589" rIns="121179" bIns="6058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使用时区的日期时间API：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-2147482579" name="图片 -21474825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960" y="879475"/>
            <a:ext cx="7294245" cy="300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78" name="图片 -21474825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991928"/>
            <a:ext cx="4828540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68960" y="497332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我看了下源码里面好像没有北京时区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568960" y="330835"/>
            <a:ext cx="10727055" cy="13671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179" tIns="60589" rIns="121179" bIns="60589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</a:t>
            </a:r>
            <a:r>
              <a:rPr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关于红黑树</a:t>
            </a:r>
            <a:r>
              <a:rPr lang="zh-CN" altLang="en-US"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800" b="1" dirty="0">
              <a:solidFill>
                <a:srgbClr val="141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我也在看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，才了解一点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，目前还没到可以跟大家讲解的高度，只能自己意会一点点，大家有兴趣也可以去看看，推荐一篇博客：https://www.cnblogs.com/skywang12345/p/3245399.html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PT模板-01-0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0479"/>
            <a:ext cx="1184275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35"/>
          <p:cNvGrpSpPr/>
          <p:nvPr/>
        </p:nvGrpSpPr>
        <p:grpSpPr bwMode="auto">
          <a:xfrm>
            <a:off x="711200" y="373079"/>
            <a:ext cx="2197100" cy="5529263"/>
            <a:chOff x="0" y="0"/>
            <a:chExt cx="2251198" cy="6192688"/>
          </a:xfrm>
        </p:grpSpPr>
        <p:grpSp>
          <p:nvGrpSpPr>
            <p:cNvPr id="27" name="组合 9"/>
            <p:cNvGrpSpPr/>
            <p:nvPr/>
          </p:nvGrpSpPr>
          <p:grpSpPr bwMode="auto">
            <a:xfrm>
              <a:off x="792182" y="1152950"/>
              <a:ext cx="1459016" cy="1582656"/>
              <a:chOff x="132" y="1158"/>
              <a:chExt cx="2055886" cy="2230105"/>
            </a:xfrm>
          </p:grpSpPr>
          <p:sp>
            <p:nvSpPr>
              <p:cNvPr id="40" name="空心弧 3"/>
              <p:cNvSpPr/>
              <p:nvPr/>
            </p:nvSpPr>
            <p:spPr bwMode="auto">
              <a:xfrm>
                <a:off x="132" y="1158"/>
                <a:ext cx="2055886" cy="2053191"/>
              </a:xfrm>
              <a:custGeom>
                <a:avLst/>
                <a:gdLst>
                  <a:gd name="T0" fmla="*/ 534047 w 2055886"/>
                  <a:gd name="T1" fmla="*/ 0 h 2053191"/>
                  <a:gd name="T2" fmla="*/ 2055886 w 2055886"/>
                  <a:gd name="T3" fmla="*/ 1040327 h 2053191"/>
                </a:gdLst>
                <a:ahLst/>
                <a:cxnLst>
                  <a:cxn ang="0">
                    <a:pos x="534047" y="126260"/>
                  </a:cxn>
                  <a:cxn ang="0">
                    <a:pos x="534046" y="126259"/>
                  </a:cxn>
                  <a:cxn ang="0">
                    <a:pos x="1027943" y="0"/>
                  </a:cxn>
                  <a:cxn ang="0">
                    <a:pos x="2055886" y="1026596"/>
                  </a:cxn>
                  <a:cxn ang="0">
                    <a:pos x="2055794" y="1040329"/>
                  </a:cxn>
                  <a:cxn ang="0">
                    <a:pos x="1849323" y="1037568"/>
                  </a:cxn>
                  <a:cxn ang="0">
                    <a:pos x="1849323" y="1037568"/>
                  </a:cxn>
                  <a:cxn ang="0">
                    <a:pos x="1849397" y="1026595"/>
                  </a:cxn>
                  <a:cxn ang="0">
                    <a:pos x="1027943" y="206489"/>
                  </a:cxn>
                  <a:cxn ang="0">
                    <a:pos x="633357" y="307299"/>
                  </a:cxn>
                </a:cxnLst>
                <a:rect l="T0" t="T1" r="T2" b="T3"/>
                <a:pathLst>
                  <a:path w="2055886" h="2053191">
                    <a:moveTo>
                      <a:pt x="534047" y="126260"/>
                    </a:moveTo>
                    <a:lnTo>
                      <a:pt x="534046" y="126259"/>
                    </a:lnTo>
                    <a:cubicBezTo>
                      <a:pt x="685450" y="43422"/>
                      <a:pt x="855306" y="-1"/>
                      <a:pt x="1027943" y="0"/>
                    </a:cubicBezTo>
                    <a:cubicBezTo>
                      <a:pt x="1595660" y="0"/>
                      <a:pt x="2055886" y="459622"/>
                      <a:pt x="2055886" y="1026596"/>
                    </a:cubicBezTo>
                    <a:cubicBezTo>
                      <a:pt x="2055886" y="1031173"/>
                      <a:pt x="2055855" y="1035751"/>
                      <a:pt x="2055794" y="1040329"/>
                    </a:cubicBezTo>
                    <a:lnTo>
                      <a:pt x="1849323" y="1037568"/>
                    </a:lnTo>
                    <a:cubicBezTo>
                      <a:pt x="1849372" y="1033910"/>
                      <a:pt x="1849397" y="1030252"/>
                      <a:pt x="1849397" y="1026595"/>
                    </a:cubicBezTo>
                    <a:cubicBezTo>
                      <a:pt x="1849397" y="573662"/>
                      <a:pt x="1481619" y="206489"/>
                      <a:pt x="1027943" y="206489"/>
                    </a:cubicBezTo>
                    <a:cubicBezTo>
                      <a:pt x="890023" y="206488"/>
                      <a:pt x="754323" y="241158"/>
                      <a:pt x="633357" y="307299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1" name="空心弧 4"/>
              <p:cNvSpPr/>
              <p:nvPr/>
            </p:nvSpPr>
            <p:spPr bwMode="auto">
              <a:xfrm flipV="1">
                <a:off x="132" y="178072"/>
                <a:ext cx="2055886" cy="2053191"/>
              </a:xfrm>
              <a:custGeom>
                <a:avLst/>
                <a:gdLst>
                  <a:gd name="T0" fmla="*/ 397665 w 2055886"/>
                  <a:gd name="T1" fmla="*/ 0 h 2053191"/>
                  <a:gd name="T2" fmla="*/ 2055886 w 2055886"/>
                  <a:gd name="T3" fmla="*/ 1040327 h 2053191"/>
                </a:gdLst>
                <a:ahLst/>
                <a:cxnLst>
                  <a:cxn ang="0">
                    <a:pos x="397665" y="215615"/>
                  </a:cxn>
                  <a:cxn ang="0">
                    <a:pos x="397664" y="215614"/>
                  </a:cxn>
                  <a:cxn ang="0">
                    <a:pos x="1027943" y="-1"/>
                  </a:cxn>
                  <a:cxn ang="0">
                    <a:pos x="2055886" y="1026595"/>
                  </a:cxn>
                  <a:cxn ang="0">
                    <a:pos x="2055794" y="1040329"/>
                  </a:cxn>
                  <a:cxn ang="0">
                    <a:pos x="1849323" y="1037568"/>
                  </a:cxn>
                  <a:cxn ang="0">
                    <a:pos x="1849323" y="1037568"/>
                  </a:cxn>
                  <a:cxn ang="0">
                    <a:pos x="1849397" y="1026595"/>
                  </a:cxn>
                  <a:cxn ang="0">
                    <a:pos x="1027943" y="206489"/>
                  </a:cxn>
                  <a:cxn ang="0">
                    <a:pos x="524375" y="378656"/>
                  </a:cxn>
                </a:cxnLst>
                <a:rect l="T0" t="T1" r="T2" b="T3"/>
                <a:pathLst>
                  <a:path w="2055886" h="2053191">
                    <a:moveTo>
                      <a:pt x="397665" y="215615"/>
                    </a:moveTo>
                    <a:lnTo>
                      <a:pt x="397664" y="215614"/>
                    </a:lnTo>
                    <a:cubicBezTo>
                      <a:pt x="577963" y="75856"/>
                      <a:pt x="799708" y="-2"/>
                      <a:pt x="1027943" y="-1"/>
                    </a:cubicBezTo>
                    <a:cubicBezTo>
                      <a:pt x="1595660" y="-1"/>
                      <a:pt x="2055886" y="459621"/>
                      <a:pt x="2055886" y="1026595"/>
                    </a:cubicBezTo>
                    <a:cubicBezTo>
                      <a:pt x="2055886" y="1031173"/>
                      <a:pt x="2055855" y="1035751"/>
                      <a:pt x="2055794" y="1040329"/>
                    </a:cubicBezTo>
                    <a:lnTo>
                      <a:pt x="1849323" y="1037568"/>
                    </a:lnTo>
                    <a:cubicBezTo>
                      <a:pt x="1849372" y="1033910"/>
                      <a:pt x="1849397" y="1030252"/>
                      <a:pt x="1849397" y="1026595"/>
                    </a:cubicBezTo>
                    <a:cubicBezTo>
                      <a:pt x="1849397" y="573662"/>
                      <a:pt x="1481619" y="206489"/>
                      <a:pt x="1027943" y="206489"/>
                    </a:cubicBezTo>
                    <a:cubicBezTo>
                      <a:pt x="845599" y="206488"/>
                      <a:pt x="668438" y="267059"/>
                      <a:pt x="524375" y="378656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8" name="组合 13"/>
            <p:cNvGrpSpPr/>
            <p:nvPr/>
          </p:nvGrpSpPr>
          <p:grpSpPr bwMode="auto">
            <a:xfrm flipH="1">
              <a:off x="0" y="2304133"/>
              <a:ext cx="1459016" cy="1584424"/>
              <a:chOff x="132" y="-173"/>
              <a:chExt cx="2055886" cy="2232597"/>
            </a:xfrm>
          </p:grpSpPr>
          <p:sp>
            <p:nvSpPr>
              <p:cNvPr id="38" name="空心弧 47"/>
              <p:cNvSpPr/>
              <p:nvPr/>
            </p:nvSpPr>
            <p:spPr bwMode="auto">
              <a:xfrm>
                <a:off x="132" y="-173"/>
                <a:ext cx="2055886" cy="2055682"/>
              </a:xfrm>
              <a:custGeom>
                <a:avLst/>
                <a:gdLst>
                  <a:gd name="T0" fmla="*/ 533586 w 2055886"/>
                  <a:gd name="T1" fmla="*/ 0 h 2055682"/>
                  <a:gd name="T2" fmla="*/ 2055886 w 2055886"/>
                  <a:gd name="T3" fmla="*/ 1041572 h 2055682"/>
                </a:gdLst>
                <a:ahLst/>
                <a:cxnLst>
                  <a:cxn ang="0">
                    <a:pos x="533586" y="126666"/>
                  </a:cxn>
                  <a:cxn ang="0">
                    <a:pos x="533585" y="126665"/>
                  </a:cxn>
                  <a:cxn ang="0">
                    <a:pos x="1027943" y="0"/>
                  </a:cxn>
                  <a:cxn ang="0">
                    <a:pos x="2055886" y="1027841"/>
                  </a:cxn>
                  <a:cxn ang="0">
                    <a:pos x="2055794" y="1041575"/>
                  </a:cxn>
                  <a:cxn ang="0">
                    <a:pos x="1849073" y="1038810"/>
                  </a:cxn>
                  <a:cxn ang="0">
                    <a:pos x="1849072" y="1038809"/>
                  </a:cxn>
                  <a:cxn ang="0">
                    <a:pos x="1849146" y="1027841"/>
                  </a:cxn>
                  <a:cxn ang="0">
                    <a:pos x="1027943" y="206740"/>
                  </a:cxn>
                  <a:cxn ang="0">
                    <a:pos x="633018" y="307924"/>
                  </a:cxn>
                </a:cxnLst>
                <a:rect l="T0" t="T1" r="T2" b="T3"/>
                <a:pathLst>
                  <a:path w="2055886" h="2055682">
                    <a:moveTo>
                      <a:pt x="533586" y="126666"/>
                    </a:moveTo>
                    <a:lnTo>
                      <a:pt x="533585" y="126665"/>
                    </a:lnTo>
                    <a:cubicBezTo>
                      <a:pt x="685103" y="43564"/>
                      <a:pt x="855128" y="-1"/>
                      <a:pt x="1027943" y="0"/>
                    </a:cubicBezTo>
                    <a:cubicBezTo>
                      <a:pt x="1595660" y="0"/>
                      <a:pt x="2055886" y="460180"/>
                      <a:pt x="2055886" y="1027841"/>
                    </a:cubicBezTo>
                    <a:cubicBezTo>
                      <a:pt x="2055886" y="1032419"/>
                      <a:pt x="2055855" y="1036997"/>
                      <a:pt x="2055794" y="1041575"/>
                    </a:cubicBezTo>
                    <a:lnTo>
                      <a:pt x="1849073" y="1038810"/>
                    </a:lnTo>
                    <a:lnTo>
                      <a:pt x="1849072" y="1038809"/>
                    </a:lnTo>
                    <a:cubicBezTo>
                      <a:pt x="1849121" y="1035153"/>
                      <a:pt x="1849146" y="1031497"/>
                      <a:pt x="1849146" y="1027841"/>
                    </a:cubicBezTo>
                    <a:cubicBezTo>
                      <a:pt x="1849146" y="574359"/>
                      <a:pt x="1481480" y="206740"/>
                      <a:pt x="1027943" y="206740"/>
                    </a:cubicBezTo>
                    <a:cubicBezTo>
                      <a:pt x="889887" y="206739"/>
                      <a:pt x="754060" y="241540"/>
                      <a:pt x="633018" y="307924"/>
                    </a:cubicBezTo>
                    <a:close/>
                  </a:path>
                </a:pathLst>
              </a:custGeom>
              <a:solidFill>
                <a:srgbClr val="14126F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9" name="空心弧 48"/>
              <p:cNvSpPr/>
              <p:nvPr/>
            </p:nvSpPr>
            <p:spPr bwMode="auto">
              <a:xfrm flipV="1">
                <a:off x="132" y="176740"/>
                <a:ext cx="2055886" cy="2055684"/>
              </a:xfrm>
              <a:custGeom>
                <a:avLst/>
                <a:gdLst>
                  <a:gd name="T0" fmla="*/ 397188 w 2055886"/>
                  <a:gd name="T1" fmla="*/ 0 h 2055684"/>
                  <a:gd name="T2" fmla="*/ 2055886 w 2055886"/>
                  <a:gd name="T3" fmla="*/ 1041573 h 2055684"/>
                </a:gdLst>
                <a:ahLst/>
                <a:cxnLst>
                  <a:cxn ang="0">
                    <a:pos x="397188" y="216248"/>
                  </a:cxn>
                  <a:cxn ang="0">
                    <a:pos x="397187" y="216247"/>
                  </a:cxn>
                  <a:cxn ang="0">
                    <a:pos x="1027943" y="0"/>
                  </a:cxn>
                  <a:cxn ang="0">
                    <a:pos x="2055886" y="1027842"/>
                  </a:cxn>
                  <a:cxn ang="0">
                    <a:pos x="2055794" y="1041575"/>
                  </a:cxn>
                  <a:cxn ang="0">
                    <a:pos x="1849073" y="1038811"/>
                  </a:cxn>
                  <a:cxn ang="0">
                    <a:pos x="1849072" y="1038810"/>
                  </a:cxn>
                  <a:cxn ang="0">
                    <a:pos x="1849146" y="1027842"/>
                  </a:cxn>
                  <a:cxn ang="0">
                    <a:pos x="1027943" y="206740"/>
                  </a:cxn>
                  <a:cxn ang="0">
                    <a:pos x="524051" y="379486"/>
                  </a:cxn>
                </a:cxnLst>
                <a:rect l="T0" t="T1" r="T2" b="T3"/>
                <a:pathLst>
                  <a:path w="2055886" h="2055684">
                    <a:moveTo>
                      <a:pt x="397188" y="216248"/>
                    </a:moveTo>
                    <a:lnTo>
                      <a:pt x="397187" y="216247"/>
                    </a:lnTo>
                    <a:cubicBezTo>
                      <a:pt x="577567" y="76087"/>
                      <a:pt x="799501" y="-1"/>
                      <a:pt x="1027943" y="0"/>
                    </a:cubicBezTo>
                    <a:cubicBezTo>
                      <a:pt x="1595660" y="0"/>
                      <a:pt x="2055886" y="460180"/>
                      <a:pt x="2055886" y="1027842"/>
                    </a:cubicBezTo>
                    <a:cubicBezTo>
                      <a:pt x="2055886" y="1032420"/>
                      <a:pt x="2055855" y="1036998"/>
                      <a:pt x="2055794" y="1041575"/>
                    </a:cubicBezTo>
                    <a:lnTo>
                      <a:pt x="1849073" y="1038811"/>
                    </a:lnTo>
                    <a:lnTo>
                      <a:pt x="1849072" y="1038810"/>
                    </a:lnTo>
                    <a:cubicBezTo>
                      <a:pt x="1849121" y="1035154"/>
                      <a:pt x="1849146" y="1031498"/>
                      <a:pt x="1849146" y="1027842"/>
                    </a:cubicBezTo>
                    <a:cubicBezTo>
                      <a:pt x="1849146" y="574359"/>
                      <a:pt x="1481480" y="206740"/>
                      <a:pt x="1027943" y="206740"/>
                    </a:cubicBezTo>
                    <a:cubicBezTo>
                      <a:pt x="845448" y="206739"/>
                      <a:pt x="668152" y="267521"/>
                      <a:pt x="524051" y="379486"/>
                    </a:cubicBezTo>
                    <a:close/>
                  </a:path>
                </a:pathLst>
              </a:custGeom>
              <a:solidFill>
                <a:srgbClr val="14126F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9" name="组合 16"/>
            <p:cNvGrpSpPr/>
            <p:nvPr/>
          </p:nvGrpSpPr>
          <p:grpSpPr bwMode="auto">
            <a:xfrm>
              <a:off x="792182" y="3457084"/>
              <a:ext cx="1459016" cy="1582653"/>
              <a:chOff x="132" y="986"/>
              <a:chExt cx="2055886" cy="2230103"/>
            </a:xfrm>
          </p:grpSpPr>
          <p:sp>
            <p:nvSpPr>
              <p:cNvPr id="36" name="空心弧 45"/>
              <p:cNvSpPr/>
              <p:nvPr/>
            </p:nvSpPr>
            <p:spPr bwMode="auto">
              <a:xfrm>
                <a:off x="132" y="986"/>
                <a:ext cx="2055886" cy="2053191"/>
              </a:xfrm>
              <a:custGeom>
                <a:avLst/>
                <a:gdLst>
                  <a:gd name="T0" fmla="*/ 534047 w 2055886"/>
                  <a:gd name="T1" fmla="*/ 0 h 2053191"/>
                  <a:gd name="T2" fmla="*/ 2055886 w 2055886"/>
                  <a:gd name="T3" fmla="*/ 1040327 h 2053191"/>
                </a:gdLst>
                <a:ahLst/>
                <a:cxnLst>
                  <a:cxn ang="0">
                    <a:pos x="534047" y="126260"/>
                  </a:cxn>
                  <a:cxn ang="0">
                    <a:pos x="534046" y="126259"/>
                  </a:cxn>
                  <a:cxn ang="0">
                    <a:pos x="1027943" y="0"/>
                  </a:cxn>
                  <a:cxn ang="0">
                    <a:pos x="2055886" y="1026596"/>
                  </a:cxn>
                  <a:cxn ang="0">
                    <a:pos x="2055794" y="1040329"/>
                  </a:cxn>
                  <a:cxn ang="0">
                    <a:pos x="1849323" y="1037568"/>
                  </a:cxn>
                  <a:cxn ang="0">
                    <a:pos x="1849323" y="1037568"/>
                  </a:cxn>
                  <a:cxn ang="0">
                    <a:pos x="1849397" y="1026595"/>
                  </a:cxn>
                  <a:cxn ang="0">
                    <a:pos x="1027943" y="206489"/>
                  </a:cxn>
                  <a:cxn ang="0">
                    <a:pos x="633357" y="307299"/>
                  </a:cxn>
                </a:cxnLst>
                <a:rect l="T0" t="T1" r="T2" b="T3"/>
                <a:pathLst>
                  <a:path w="2055886" h="2053191">
                    <a:moveTo>
                      <a:pt x="534047" y="126260"/>
                    </a:moveTo>
                    <a:lnTo>
                      <a:pt x="534046" y="126259"/>
                    </a:lnTo>
                    <a:cubicBezTo>
                      <a:pt x="685450" y="43422"/>
                      <a:pt x="855306" y="-1"/>
                      <a:pt x="1027943" y="0"/>
                    </a:cubicBezTo>
                    <a:cubicBezTo>
                      <a:pt x="1595660" y="0"/>
                      <a:pt x="2055886" y="459622"/>
                      <a:pt x="2055886" y="1026596"/>
                    </a:cubicBezTo>
                    <a:cubicBezTo>
                      <a:pt x="2055886" y="1031173"/>
                      <a:pt x="2055855" y="1035751"/>
                      <a:pt x="2055794" y="1040329"/>
                    </a:cubicBezTo>
                    <a:lnTo>
                      <a:pt x="1849323" y="1037568"/>
                    </a:lnTo>
                    <a:cubicBezTo>
                      <a:pt x="1849372" y="1033910"/>
                      <a:pt x="1849397" y="1030252"/>
                      <a:pt x="1849397" y="1026595"/>
                    </a:cubicBezTo>
                    <a:cubicBezTo>
                      <a:pt x="1849397" y="573662"/>
                      <a:pt x="1481619" y="206489"/>
                      <a:pt x="1027943" y="206489"/>
                    </a:cubicBezTo>
                    <a:cubicBezTo>
                      <a:pt x="890023" y="206488"/>
                      <a:pt x="754323" y="241158"/>
                      <a:pt x="633357" y="307299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7" name="空心弧 46"/>
              <p:cNvSpPr/>
              <p:nvPr/>
            </p:nvSpPr>
            <p:spPr bwMode="auto">
              <a:xfrm flipV="1">
                <a:off x="132" y="177898"/>
                <a:ext cx="2055886" cy="2053191"/>
              </a:xfrm>
              <a:custGeom>
                <a:avLst/>
                <a:gdLst>
                  <a:gd name="T0" fmla="*/ 397665 w 2055886"/>
                  <a:gd name="T1" fmla="*/ 0 h 2053191"/>
                  <a:gd name="T2" fmla="*/ 2055886 w 2055886"/>
                  <a:gd name="T3" fmla="*/ 1040327 h 2053191"/>
                </a:gdLst>
                <a:ahLst/>
                <a:cxnLst>
                  <a:cxn ang="0">
                    <a:pos x="397665" y="215615"/>
                  </a:cxn>
                  <a:cxn ang="0">
                    <a:pos x="397664" y="215614"/>
                  </a:cxn>
                  <a:cxn ang="0">
                    <a:pos x="1027943" y="-1"/>
                  </a:cxn>
                  <a:cxn ang="0">
                    <a:pos x="2055886" y="1026595"/>
                  </a:cxn>
                  <a:cxn ang="0">
                    <a:pos x="2055794" y="1040329"/>
                  </a:cxn>
                  <a:cxn ang="0">
                    <a:pos x="1849323" y="1037568"/>
                  </a:cxn>
                  <a:cxn ang="0">
                    <a:pos x="1849323" y="1037568"/>
                  </a:cxn>
                  <a:cxn ang="0">
                    <a:pos x="1849397" y="1026595"/>
                  </a:cxn>
                  <a:cxn ang="0">
                    <a:pos x="1027943" y="206489"/>
                  </a:cxn>
                  <a:cxn ang="0">
                    <a:pos x="524375" y="378656"/>
                  </a:cxn>
                </a:cxnLst>
                <a:rect l="T0" t="T1" r="T2" b="T3"/>
                <a:pathLst>
                  <a:path w="2055886" h="2053191">
                    <a:moveTo>
                      <a:pt x="397665" y="215615"/>
                    </a:moveTo>
                    <a:lnTo>
                      <a:pt x="397664" y="215614"/>
                    </a:lnTo>
                    <a:cubicBezTo>
                      <a:pt x="577963" y="75856"/>
                      <a:pt x="799708" y="-2"/>
                      <a:pt x="1027943" y="-1"/>
                    </a:cubicBezTo>
                    <a:cubicBezTo>
                      <a:pt x="1595660" y="-1"/>
                      <a:pt x="2055886" y="459621"/>
                      <a:pt x="2055886" y="1026595"/>
                    </a:cubicBezTo>
                    <a:cubicBezTo>
                      <a:pt x="2055886" y="1031173"/>
                      <a:pt x="2055855" y="1035751"/>
                      <a:pt x="2055794" y="1040329"/>
                    </a:cubicBezTo>
                    <a:lnTo>
                      <a:pt x="1849323" y="1037568"/>
                    </a:lnTo>
                    <a:cubicBezTo>
                      <a:pt x="1849372" y="1033910"/>
                      <a:pt x="1849397" y="1030252"/>
                      <a:pt x="1849397" y="1026595"/>
                    </a:cubicBezTo>
                    <a:cubicBezTo>
                      <a:pt x="1849397" y="573662"/>
                      <a:pt x="1481619" y="206489"/>
                      <a:pt x="1027943" y="206489"/>
                    </a:cubicBezTo>
                    <a:cubicBezTo>
                      <a:pt x="845599" y="206488"/>
                      <a:pt x="668438" y="267059"/>
                      <a:pt x="524375" y="378656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30" name="组合 19"/>
            <p:cNvGrpSpPr/>
            <p:nvPr/>
          </p:nvGrpSpPr>
          <p:grpSpPr bwMode="auto">
            <a:xfrm flipH="1">
              <a:off x="0" y="4608265"/>
              <a:ext cx="1459016" cy="1584423"/>
              <a:chOff x="132" y="-348"/>
              <a:chExt cx="2055886" cy="2232596"/>
            </a:xfrm>
          </p:grpSpPr>
          <p:sp>
            <p:nvSpPr>
              <p:cNvPr id="34" name="空心弧 43"/>
              <p:cNvSpPr/>
              <p:nvPr/>
            </p:nvSpPr>
            <p:spPr bwMode="auto">
              <a:xfrm>
                <a:off x="132" y="-348"/>
                <a:ext cx="2055886" cy="2055684"/>
              </a:xfrm>
              <a:custGeom>
                <a:avLst/>
                <a:gdLst>
                  <a:gd name="T0" fmla="*/ 533586 w 2055886"/>
                  <a:gd name="T1" fmla="*/ 0 h 2055684"/>
                  <a:gd name="T2" fmla="*/ 2055886 w 2055886"/>
                  <a:gd name="T3" fmla="*/ 1041573 h 2055684"/>
                </a:gdLst>
                <a:ahLst/>
                <a:cxnLst>
                  <a:cxn ang="0">
                    <a:pos x="533586" y="126666"/>
                  </a:cxn>
                  <a:cxn ang="0">
                    <a:pos x="533585" y="126665"/>
                  </a:cxn>
                  <a:cxn ang="0">
                    <a:pos x="1027943" y="0"/>
                  </a:cxn>
                  <a:cxn ang="0">
                    <a:pos x="2055886" y="1027842"/>
                  </a:cxn>
                  <a:cxn ang="0">
                    <a:pos x="2055794" y="1041575"/>
                  </a:cxn>
                  <a:cxn ang="0">
                    <a:pos x="1849073" y="1038811"/>
                  </a:cxn>
                  <a:cxn ang="0">
                    <a:pos x="1849072" y="1038810"/>
                  </a:cxn>
                  <a:cxn ang="0">
                    <a:pos x="1849146" y="1027842"/>
                  </a:cxn>
                  <a:cxn ang="0">
                    <a:pos x="1027943" y="206740"/>
                  </a:cxn>
                  <a:cxn ang="0">
                    <a:pos x="633017" y="307925"/>
                  </a:cxn>
                </a:cxnLst>
                <a:rect l="T0" t="T1" r="T2" b="T3"/>
                <a:pathLst>
                  <a:path w="2055886" h="2055684">
                    <a:moveTo>
                      <a:pt x="533586" y="126666"/>
                    </a:moveTo>
                    <a:lnTo>
                      <a:pt x="533585" y="126665"/>
                    </a:lnTo>
                    <a:cubicBezTo>
                      <a:pt x="685103" y="43564"/>
                      <a:pt x="855128" y="-1"/>
                      <a:pt x="1027943" y="0"/>
                    </a:cubicBezTo>
                    <a:cubicBezTo>
                      <a:pt x="1595660" y="0"/>
                      <a:pt x="2055886" y="460180"/>
                      <a:pt x="2055886" y="1027842"/>
                    </a:cubicBezTo>
                    <a:cubicBezTo>
                      <a:pt x="2055886" y="1032419"/>
                      <a:pt x="2055855" y="1036997"/>
                      <a:pt x="2055794" y="1041575"/>
                    </a:cubicBezTo>
                    <a:lnTo>
                      <a:pt x="1849073" y="1038811"/>
                    </a:lnTo>
                    <a:lnTo>
                      <a:pt x="1849072" y="1038810"/>
                    </a:lnTo>
                    <a:cubicBezTo>
                      <a:pt x="1849121" y="1035154"/>
                      <a:pt x="1849146" y="1031498"/>
                      <a:pt x="1849146" y="1027842"/>
                    </a:cubicBezTo>
                    <a:cubicBezTo>
                      <a:pt x="1849146" y="574359"/>
                      <a:pt x="1481480" y="206740"/>
                      <a:pt x="1027943" y="206740"/>
                    </a:cubicBezTo>
                    <a:cubicBezTo>
                      <a:pt x="889887" y="206739"/>
                      <a:pt x="754059" y="241540"/>
                      <a:pt x="633017" y="307925"/>
                    </a:cubicBezTo>
                    <a:close/>
                  </a:path>
                </a:pathLst>
              </a:custGeom>
              <a:solidFill>
                <a:srgbClr val="14126F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" name="空心弧 44"/>
              <p:cNvSpPr/>
              <p:nvPr/>
            </p:nvSpPr>
            <p:spPr bwMode="auto">
              <a:xfrm flipV="1">
                <a:off x="132" y="176566"/>
                <a:ext cx="2055886" cy="2055682"/>
              </a:xfrm>
              <a:custGeom>
                <a:avLst/>
                <a:gdLst>
                  <a:gd name="T0" fmla="*/ 110488 w 2055886"/>
                  <a:gd name="T1" fmla="*/ 0 h 2055682"/>
                  <a:gd name="T2" fmla="*/ 2055886 w 2055886"/>
                  <a:gd name="T3" fmla="*/ 1041572 h 2055682"/>
                </a:gdLst>
                <a:ahLst/>
                <a:cxnLst>
                  <a:cxn ang="0">
                    <a:pos x="110488" y="564268"/>
                  </a:cxn>
                  <a:cxn ang="0">
                    <a:pos x="110487" y="564267"/>
                  </a:cxn>
                  <a:cxn ang="0">
                    <a:pos x="1027943" y="0"/>
                  </a:cxn>
                  <a:cxn ang="0">
                    <a:pos x="2055886" y="1027841"/>
                  </a:cxn>
                  <a:cxn ang="0">
                    <a:pos x="2055794" y="1041573"/>
                  </a:cxn>
                  <a:cxn ang="0">
                    <a:pos x="1849073" y="1038810"/>
                  </a:cxn>
                  <a:cxn ang="0">
                    <a:pos x="1849072" y="1038809"/>
                  </a:cxn>
                  <a:cxn ang="0">
                    <a:pos x="1849146" y="1027841"/>
                  </a:cxn>
                  <a:cxn ang="0">
                    <a:pos x="1027943" y="206740"/>
                  </a:cxn>
                  <a:cxn ang="0">
                    <a:pos x="295009" y="657505"/>
                  </a:cxn>
                </a:cxnLst>
                <a:rect l="T0" t="T1" r="T2" b="T3"/>
                <a:pathLst>
                  <a:path w="2055886" h="2055682">
                    <a:moveTo>
                      <a:pt x="110488" y="564268"/>
                    </a:moveTo>
                    <a:lnTo>
                      <a:pt x="110487" y="564267"/>
                    </a:lnTo>
                    <a:cubicBezTo>
                      <a:pt x="285383" y="218202"/>
                      <a:pt x="640162" y="-1"/>
                      <a:pt x="1027943" y="0"/>
                    </a:cubicBezTo>
                    <a:cubicBezTo>
                      <a:pt x="1595660" y="0"/>
                      <a:pt x="2055886" y="460180"/>
                      <a:pt x="2055886" y="1027841"/>
                    </a:cubicBezTo>
                    <a:cubicBezTo>
                      <a:pt x="2055886" y="1032418"/>
                      <a:pt x="2055855" y="1036996"/>
                      <a:pt x="2055794" y="1041573"/>
                    </a:cubicBezTo>
                    <a:lnTo>
                      <a:pt x="1849073" y="1038810"/>
                    </a:lnTo>
                    <a:lnTo>
                      <a:pt x="1849072" y="1038809"/>
                    </a:lnTo>
                    <a:cubicBezTo>
                      <a:pt x="1849121" y="1035153"/>
                      <a:pt x="1849146" y="1031497"/>
                      <a:pt x="1849146" y="1027841"/>
                    </a:cubicBezTo>
                    <a:cubicBezTo>
                      <a:pt x="1849146" y="574359"/>
                      <a:pt x="1481480" y="206740"/>
                      <a:pt x="1027943" y="206740"/>
                    </a:cubicBezTo>
                    <a:cubicBezTo>
                      <a:pt x="718155" y="206739"/>
                      <a:pt x="434730" y="381050"/>
                      <a:pt x="295009" y="657505"/>
                    </a:cubicBezTo>
                    <a:close/>
                  </a:path>
                </a:pathLst>
              </a:custGeom>
              <a:solidFill>
                <a:srgbClr val="14126F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31" name="组合 22"/>
            <p:cNvGrpSpPr/>
            <p:nvPr/>
          </p:nvGrpSpPr>
          <p:grpSpPr bwMode="auto">
            <a:xfrm flipH="1">
              <a:off x="0" y="0"/>
              <a:ext cx="1459016" cy="1584423"/>
              <a:chOff x="132" y="0"/>
              <a:chExt cx="2055886" cy="2232596"/>
            </a:xfrm>
          </p:grpSpPr>
          <p:sp>
            <p:nvSpPr>
              <p:cNvPr id="32" name="空心弧 41"/>
              <p:cNvSpPr/>
              <p:nvPr/>
            </p:nvSpPr>
            <p:spPr bwMode="auto">
              <a:xfrm>
                <a:off x="132" y="0"/>
                <a:ext cx="2055886" cy="2055684"/>
              </a:xfrm>
              <a:custGeom>
                <a:avLst/>
                <a:gdLst>
                  <a:gd name="T0" fmla="*/ 1280275 w 2055886"/>
                  <a:gd name="T1" fmla="*/ 49727 h 2055684"/>
                  <a:gd name="T2" fmla="*/ 2055886 w 2055886"/>
                  <a:gd name="T3" fmla="*/ 1041573 h 2055684"/>
                </a:gdLst>
                <a:ahLst/>
                <a:cxnLst>
                  <a:cxn ang="0">
                    <a:pos x="1343808" y="49727"/>
                  </a:cxn>
                  <a:cxn ang="0">
                    <a:pos x="1343807" y="49727"/>
                  </a:cxn>
                  <a:cxn ang="0">
                    <a:pos x="2055886" y="1027842"/>
                  </a:cxn>
                  <a:cxn ang="0">
                    <a:pos x="2055794" y="1041574"/>
                  </a:cxn>
                  <a:cxn ang="0">
                    <a:pos x="1849073" y="1038811"/>
                  </a:cxn>
                  <a:cxn ang="0">
                    <a:pos x="1849072" y="1038810"/>
                  </a:cxn>
                  <a:cxn ang="0">
                    <a:pos x="1849146" y="1027842"/>
                  </a:cxn>
                  <a:cxn ang="0">
                    <a:pos x="1280273" y="246462"/>
                  </a:cxn>
                </a:cxnLst>
                <a:rect l="T0" t="T1" r="T2" b="T3"/>
                <a:pathLst>
                  <a:path w="2055886" h="2055684">
                    <a:moveTo>
                      <a:pt x="1343808" y="49727"/>
                    </a:moveTo>
                    <a:lnTo>
                      <a:pt x="1343807" y="49727"/>
                    </a:lnTo>
                    <a:cubicBezTo>
                      <a:pt x="1768253" y="186767"/>
                      <a:pt x="2055886" y="581861"/>
                      <a:pt x="2055886" y="1027842"/>
                    </a:cubicBezTo>
                    <a:cubicBezTo>
                      <a:pt x="2055886" y="1032419"/>
                      <a:pt x="2055855" y="1036997"/>
                      <a:pt x="2055794" y="1041574"/>
                    </a:cubicBezTo>
                    <a:lnTo>
                      <a:pt x="1849073" y="1038811"/>
                    </a:lnTo>
                    <a:lnTo>
                      <a:pt x="1849072" y="1038810"/>
                    </a:lnTo>
                    <a:cubicBezTo>
                      <a:pt x="1849121" y="1035154"/>
                      <a:pt x="1849146" y="1031498"/>
                      <a:pt x="1849146" y="1027842"/>
                    </a:cubicBezTo>
                    <a:cubicBezTo>
                      <a:pt x="1849146" y="671563"/>
                      <a:pt x="1619358" y="355936"/>
                      <a:pt x="1280273" y="246462"/>
                    </a:cubicBezTo>
                    <a:close/>
                  </a:path>
                </a:pathLst>
              </a:custGeom>
              <a:solidFill>
                <a:srgbClr val="14126F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3" name="空心弧 42"/>
              <p:cNvSpPr/>
              <p:nvPr/>
            </p:nvSpPr>
            <p:spPr bwMode="auto">
              <a:xfrm flipV="1">
                <a:off x="132" y="176914"/>
                <a:ext cx="2055886" cy="2055682"/>
              </a:xfrm>
              <a:custGeom>
                <a:avLst/>
                <a:gdLst>
                  <a:gd name="T0" fmla="*/ 397188 w 2055886"/>
                  <a:gd name="T1" fmla="*/ 0 h 2055682"/>
                  <a:gd name="T2" fmla="*/ 2055886 w 2055886"/>
                  <a:gd name="T3" fmla="*/ 1041572 h 2055682"/>
                </a:gdLst>
                <a:ahLst/>
                <a:cxnLst>
                  <a:cxn ang="0">
                    <a:pos x="397188" y="216247"/>
                  </a:cxn>
                  <a:cxn ang="0">
                    <a:pos x="397188" y="216247"/>
                  </a:cxn>
                  <a:cxn ang="0">
                    <a:pos x="1027943" y="0"/>
                  </a:cxn>
                  <a:cxn ang="0">
                    <a:pos x="2055886" y="1027841"/>
                  </a:cxn>
                  <a:cxn ang="0">
                    <a:pos x="2055794" y="1041574"/>
                  </a:cxn>
                  <a:cxn ang="0">
                    <a:pos x="1849073" y="1038810"/>
                  </a:cxn>
                  <a:cxn ang="0">
                    <a:pos x="1849072" y="1038809"/>
                  </a:cxn>
                  <a:cxn ang="0">
                    <a:pos x="1849146" y="1027841"/>
                  </a:cxn>
                  <a:cxn ang="0">
                    <a:pos x="1027943" y="206740"/>
                  </a:cxn>
                  <a:cxn ang="0">
                    <a:pos x="524052" y="379486"/>
                  </a:cxn>
                </a:cxnLst>
                <a:rect l="T0" t="T1" r="T2" b="T3"/>
                <a:pathLst>
                  <a:path w="2055886" h="2055682">
                    <a:moveTo>
                      <a:pt x="397188" y="216247"/>
                    </a:moveTo>
                    <a:lnTo>
                      <a:pt x="397188" y="216247"/>
                    </a:lnTo>
                    <a:cubicBezTo>
                      <a:pt x="577568" y="76087"/>
                      <a:pt x="799501" y="-1"/>
                      <a:pt x="1027943" y="0"/>
                    </a:cubicBezTo>
                    <a:cubicBezTo>
                      <a:pt x="1595660" y="0"/>
                      <a:pt x="2055886" y="460180"/>
                      <a:pt x="2055886" y="1027841"/>
                    </a:cubicBezTo>
                    <a:cubicBezTo>
                      <a:pt x="2055886" y="1032418"/>
                      <a:pt x="2055855" y="1036996"/>
                      <a:pt x="2055794" y="1041574"/>
                    </a:cubicBezTo>
                    <a:lnTo>
                      <a:pt x="1849073" y="1038810"/>
                    </a:lnTo>
                    <a:lnTo>
                      <a:pt x="1849072" y="1038809"/>
                    </a:lnTo>
                    <a:cubicBezTo>
                      <a:pt x="1849121" y="1035153"/>
                      <a:pt x="1849146" y="1031497"/>
                      <a:pt x="1849146" y="1027841"/>
                    </a:cubicBezTo>
                    <a:cubicBezTo>
                      <a:pt x="1849146" y="574359"/>
                      <a:pt x="1481480" y="206740"/>
                      <a:pt x="1027943" y="206740"/>
                    </a:cubicBezTo>
                    <a:cubicBezTo>
                      <a:pt x="845448" y="206739"/>
                      <a:pt x="668152" y="267521"/>
                      <a:pt x="524052" y="379486"/>
                    </a:cubicBezTo>
                    <a:close/>
                  </a:path>
                </a:pathLst>
              </a:custGeom>
              <a:solidFill>
                <a:srgbClr val="14126F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2" name="TextBox 51"/>
          <p:cNvSpPr txBox="1">
            <a:spLocks noChangeArrowheads="1"/>
          </p:cNvSpPr>
          <p:nvPr/>
        </p:nvSpPr>
        <p:spPr bwMode="auto">
          <a:xfrm>
            <a:off x="1809750" y="1657367"/>
            <a:ext cx="811213" cy="703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850" tIns="46425" rIns="92850" bIns="46425">
            <a:spAutoFit/>
          </a:bodyPr>
          <a:lstStyle/>
          <a:p>
            <a:r>
              <a:rPr lang="en-US" sz="40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52"/>
          <p:cNvSpPr txBox="1">
            <a:spLocks noChangeArrowheads="1"/>
          </p:cNvSpPr>
          <p:nvPr/>
        </p:nvSpPr>
        <p:spPr bwMode="auto">
          <a:xfrm>
            <a:off x="1809750" y="3789379"/>
            <a:ext cx="811213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850" tIns="46425" rIns="92850" bIns="46425">
            <a:spAutoFit/>
          </a:bodyPr>
          <a:lstStyle/>
          <a:p>
            <a:r>
              <a:rPr lang="en-US" sz="40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55"/>
          <p:cNvSpPr txBox="1">
            <a:spLocks noChangeArrowheads="1"/>
          </p:cNvSpPr>
          <p:nvPr/>
        </p:nvSpPr>
        <p:spPr bwMode="auto">
          <a:xfrm>
            <a:off x="1114425" y="2794017"/>
            <a:ext cx="811213" cy="703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850" tIns="46425" rIns="92850" bIns="46425">
            <a:spAutoFit/>
          </a:bodyPr>
          <a:lstStyle/>
          <a:p>
            <a:r>
              <a:rPr lang="en-US" sz="4000" b="1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>
              <a:solidFill>
                <a:srgbClr val="141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燕尾形 57"/>
          <p:cNvSpPr>
            <a:spLocks noChangeArrowheads="1"/>
          </p:cNvSpPr>
          <p:nvPr/>
        </p:nvSpPr>
        <p:spPr bwMode="auto">
          <a:xfrm>
            <a:off x="1966913" y="3054367"/>
            <a:ext cx="236537" cy="214312"/>
          </a:xfrm>
          <a:prstGeom prst="chevron">
            <a:avLst>
              <a:gd name="adj" fmla="val 52119"/>
            </a:avLst>
          </a:prstGeom>
          <a:solidFill>
            <a:srgbClr val="14126F"/>
          </a:solidFill>
          <a:ln w="9525">
            <a:noFill/>
            <a:miter lim="800000"/>
          </a:ln>
        </p:spPr>
        <p:txBody>
          <a:bodyPr lIns="92850" tIns="46425" rIns="92850" bIns="46425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燕尾形 58"/>
          <p:cNvSpPr>
            <a:spLocks noChangeArrowheads="1"/>
          </p:cNvSpPr>
          <p:nvPr/>
        </p:nvSpPr>
        <p:spPr bwMode="auto">
          <a:xfrm>
            <a:off x="3103563" y="2001854"/>
            <a:ext cx="236537" cy="214313"/>
          </a:xfrm>
          <a:prstGeom prst="chevron">
            <a:avLst>
              <a:gd name="adj" fmla="val 52119"/>
            </a:avLst>
          </a:prstGeom>
          <a:solidFill>
            <a:srgbClr val="00B0F0"/>
          </a:solidFill>
          <a:ln w="9525">
            <a:noFill/>
            <a:miter lim="800000"/>
          </a:ln>
        </p:spPr>
        <p:txBody>
          <a:bodyPr lIns="92850" tIns="46425" rIns="92850" bIns="46425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燕尾形 59"/>
          <p:cNvSpPr>
            <a:spLocks noChangeArrowheads="1"/>
          </p:cNvSpPr>
          <p:nvPr/>
        </p:nvSpPr>
        <p:spPr bwMode="auto">
          <a:xfrm>
            <a:off x="3103563" y="4079892"/>
            <a:ext cx="236537" cy="214312"/>
          </a:xfrm>
          <a:prstGeom prst="chevron">
            <a:avLst>
              <a:gd name="adj" fmla="val 52119"/>
            </a:avLst>
          </a:prstGeom>
          <a:solidFill>
            <a:srgbClr val="00B0F0"/>
          </a:solidFill>
          <a:ln w="9525">
            <a:noFill/>
            <a:miter lim="800000"/>
          </a:ln>
        </p:spPr>
        <p:txBody>
          <a:bodyPr lIns="92850" tIns="46425" rIns="92850" bIns="46425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66"/>
          <p:cNvSpPr txBox="1">
            <a:spLocks noChangeArrowheads="1"/>
          </p:cNvSpPr>
          <p:nvPr/>
        </p:nvSpPr>
        <p:spPr bwMode="auto">
          <a:xfrm>
            <a:off x="3571875" y="1565292"/>
            <a:ext cx="2658745" cy="992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850" tIns="46425" rIns="92850" bIns="4642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新东西</a:t>
            </a:r>
            <a:endParaRPr lang="en-US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表达式，流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67"/>
          <p:cNvSpPr txBox="1">
            <a:spLocks noChangeArrowheads="1"/>
          </p:cNvSpPr>
          <p:nvPr/>
        </p:nvSpPr>
        <p:spPr bwMode="auto">
          <a:xfrm>
            <a:off x="3571875" y="3843354"/>
            <a:ext cx="2576830" cy="992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850" tIns="46425" rIns="92850" bIns="4642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类，时间日期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66"/>
          <p:cNvSpPr txBox="1">
            <a:spLocks noChangeArrowheads="1"/>
          </p:cNvSpPr>
          <p:nvPr/>
        </p:nvSpPr>
        <p:spPr bwMode="auto">
          <a:xfrm>
            <a:off x="3571875" y="2703830"/>
            <a:ext cx="5013325" cy="992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2850" tIns="46425" rIns="92850" bIns="46425"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新概念</a:t>
            </a:r>
            <a:endParaRPr lang="en-US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方法引用，接口默认方法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95342" y="258740"/>
            <a:ext cx="4921250" cy="2585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850" tIns="46425" rIns="92850" bIns="4642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一、Lambda 表达式：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先看看语法对比：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——————————&gt;</a:t>
            </a:r>
            <a:endParaRPr 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允许把函数作为一个方法的参数即函数作为参数传递进方法中；</a:t>
            </a:r>
            <a:endParaRPr 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Lambda 表达式可以使代码变的更加简洁紧凑；</a:t>
            </a:r>
            <a:endParaRPr 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-2147482623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1025" y="258445"/>
            <a:ext cx="5781675" cy="3901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2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844165"/>
            <a:ext cx="3475990" cy="1381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95300" y="4297680"/>
            <a:ext cx="111556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/>
              <a:t>Lambda</a:t>
            </a:r>
            <a:r>
              <a:rPr lang="zh-CN" altLang="en-US" sz="1600"/>
              <a:t>表达式的重要特征:</a:t>
            </a:r>
            <a:endParaRPr lang="zh-CN" altLang="en-US" sz="1600"/>
          </a:p>
          <a:p>
            <a:pPr algn="l"/>
            <a:r>
              <a:rPr lang="zh-CN" altLang="en-US" sz="1600"/>
              <a:t>1)可选类型声明：不需要声明参数类型，编译器可以统一识别参数值。</a:t>
            </a:r>
            <a:endParaRPr lang="zh-CN" altLang="en-US" sz="1600"/>
          </a:p>
          <a:p>
            <a:pPr algn="l"/>
            <a:r>
              <a:rPr lang="zh-CN" altLang="en-US" sz="1600"/>
              <a:t>2)可选的参数圆括号：一个参数无需定义圆括号，但多个参数需要定义圆括号。</a:t>
            </a:r>
            <a:endParaRPr lang="zh-CN" altLang="en-US" sz="1600"/>
          </a:p>
          <a:p>
            <a:pPr algn="l"/>
            <a:r>
              <a:rPr lang="zh-CN" altLang="en-US" sz="1600"/>
              <a:t>3)可选的大括号：如果主体包含了一个语句，就不需要使用大括号。</a:t>
            </a:r>
            <a:endParaRPr lang="zh-CN" altLang="en-US" sz="1600"/>
          </a:p>
          <a:p>
            <a:pPr algn="l"/>
            <a:r>
              <a:rPr lang="zh-CN" altLang="en-US" sz="1600"/>
              <a:t>4)可选的返回关键字：如果主体只有一个表达式返回值则编译器会自动返回值，大括号需要指定明表达式返回了一个数值。</a:t>
            </a:r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568960" y="330835"/>
            <a:ext cx="10498455" cy="312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179" tIns="60589" rIns="121179" bIns="6058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Lambda 表达式需要注意以下：</a:t>
            </a:r>
            <a:endParaRPr lang="zh-CN" altLang="en-US" sz="1800" b="1" dirty="0">
              <a:solidFill>
                <a:srgbClr val="141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1)Lambda 表达式主要用来定义行内执行的方法类型接口，例如，一个简单方法接口。在上面例子中，我们使用各种类型的Lambda表达式来定义MathOperation接口的方法。然后我们定义了sayMessage的执行。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2)Lambda 表达式免去了使用匿名方法的麻烦，并且给予Java简单但是强大的函数化的编程能力。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3)Lambda表达式的变量作用域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表达式只能引用标记了 final 的外层局部变量，这就是说不能在 lambda 内部修改定义在域外的局部变量，否则会编译错误。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-214748262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960" y="3353435"/>
            <a:ext cx="9546590" cy="2865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568960" y="330835"/>
            <a:ext cx="10498455" cy="13671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179" tIns="60589" rIns="121179" bIns="6058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Lambda 表达式需要注意以下：</a:t>
            </a:r>
            <a:endParaRPr lang="zh-CN" altLang="en-US" sz="1800" b="1" dirty="0">
              <a:solidFill>
                <a:srgbClr val="141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表达式的局部变量可以不用声明为 final，但是必须不可被后面的代码修改（即隐性的具有 final 的语义）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-2147482620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590" y="1697990"/>
            <a:ext cx="8154035" cy="16522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56590" y="3489960"/>
            <a:ext cx="8053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Lambda 表达式当中不允许声明一个与局部变量同名的参数或者局部变量。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-2147482572" name="图片 -21474825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" y="3937000"/>
            <a:ext cx="9865995" cy="8407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568960" y="330835"/>
            <a:ext cx="10498455" cy="5359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179" tIns="60589" rIns="121179" bIns="6058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表达式简单使用：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960" y="810260"/>
            <a:ext cx="7400290" cy="21215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2931795"/>
            <a:ext cx="10123805" cy="3463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380" y="866775"/>
            <a:ext cx="2133600" cy="1314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02600" y="924560"/>
            <a:ext cx="3333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运行结果</a:t>
            </a:r>
            <a:endParaRPr lang="zh-CN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568960" y="330835"/>
            <a:ext cx="10498455" cy="4229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179" tIns="60589" rIns="121179" bIns="6058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二、方法引用：</a:t>
            </a:r>
            <a:endParaRPr lang="zh-CN" altLang="en-US" sz="1800" b="1" dirty="0">
              <a:solidFill>
                <a:srgbClr val="141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方法引用通过方法的名字来指向一个方法。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方法引用可以使语言的构造更紧凑简洁，减少冗余代码。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方法引用使用一对冒号 :: 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引用构造方法：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它的语法是ClassName::new实例：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静态方法引用：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它的语法是Class::static_method，实例：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特定类的任意对象的方法引用：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它的语法是Class::method实例如下：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特定对象的方法引用：它的语法是instance::method实例如下：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-2147482571" name="图片 -21474825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4060" y="553085"/>
            <a:ext cx="5645150" cy="15690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70" name="图片 -21474825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743" y="2121853"/>
            <a:ext cx="5268595" cy="5753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69" name="图片 -21474825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283" y="3082608"/>
            <a:ext cx="5268595" cy="515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68" name="图片 -21474825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283" y="4197033"/>
            <a:ext cx="5009515" cy="87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568960" y="330835"/>
            <a:ext cx="10498455" cy="45986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179" tIns="60589" rIns="121179" bIns="60589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800" b="1" dirty="0">
              <a:solidFill>
                <a:srgbClr val="141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简单地说，它就是一个Lambda表达式。在Java 8中，我们会使用Lambda表达式创建匿名方法，但是有时候，我们的Lambda表达式可能仅仅调用一个已存在的方法，而不做任何其它事，对于这种情况，通过一个方法名字来引用这个已存在的方法会更加清晰，Java 8的方法引用允许我们这样做。方法引用是一个更加紧凑，易读的Lambda表达式，注意方法引用是一个Lambda表达式，其中方法引用的操作符是双冒号"::"。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所以，我们通过一开始的对比，除直接使用Lambda表达式写法外：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也可以使用新的方法引用写法：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这个特性其实还有更灵活的应用，结合另一个java8新特性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函数式接口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可以更好地使用这个新特性。这里只简单介绍下方法引用，函数式接口今天不提了，有兴趣的同事会后可以去充充电。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-2147482612" name="图片 -21474826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4875" y="2761615"/>
            <a:ext cx="5270500" cy="2559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13" name="图片 -21474826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58" y="3437573"/>
            <a:ext cx="4895215" cy="285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568960" y="330835"/>
            <a:ext cx="10498455" cy="34905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179" tIns="60589" rIns="121179" bIns="6058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141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三、默认方法：</a:t>
            </a:r>
            <a:endParaRPr lang="zh-CN" altLang="en-US" sz="1800" b="1" dirty="0">
              <a:solidFill>
                <a:srgbClr val="141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8 新增了接口的默认方法，就是接口可以有实现方法，而且不需要实现类去实现其方法，只需要在方法名前加个default关键字即是默认方法。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为什么要有这个特性？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首先，之前的接口是个双刃剑，好处是面向抽象而不是面向具体编程，缺陷是，当需要修改接口时候，需要修改全部实现该接口的类，目前的java 8之前的集合框架没有foreach方法，通常能想到的解决办法是在JDK里给相关的接口添加新的方法及实现。然而，对于已经发布的版本，是没法在给接口添加新方法的同时不影响已有的实现。所以引进的默认方法。他们的目的是为了解决接口的修改与现有的实现不兼容的问题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-2147482610" name="图片 -21474826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6398" y="3821113"/>
            <a:ext cx="4323715" cy="1200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3256</Words>
  <Application>WPS 演示</Application>
  <PresentationFormat>自定义</PresentationFormat>
  <Paragraphs>140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华文中宋</vt:lpstr>
      <vt:lpstr>Franklin Gothic Book</vt:lpstr>
      <vt:lpstr>Arial Unicode MS</vt:lpstr>
      <vt:lpstr>Calibri</vt:lpstr>
      <vt:lpstr>黑体</vt:lpstr>
      <vt:lpstr>Times New Roman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98</cp:revision>
  <dcterms:created xsi:type="dcterms:W3CDTF">2015-07-24T06:53:00Z</dcterms:created>
  <dcterms:modified xsi:type="dcterms:W3CDTF">2018-10-11T07:53:57Z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