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257" r:id="rId2"/>
    <p:sldId id="258" r:id="rId3"/>
    <p:sldId id="342" r:id="rId4"/>
    <p:sldId id="344" r:id="rId5"/>
    <p:sldId id="345" r:id="rId6"/>
    <p:sldId id="335" r:id="rId7"/>
    <p:sldId id="259" r:id="rId8"/>
    <p:sldId id="260" r:id="rId9"/>
    <p:sldId id="261" r:id="rId10"/>
    <p:sldId id="262" r:id="rId11"/>
    <p:sldId id="322" r:id="rId12"/>
    <p:sldId id="323" r:id="rId13"/>
    <p:sldId id="324" r:id="rId14"/>
    <p:sldId id="320" r:id="rId15"/>
    <p:sldId id="321" r:id="rId16"/>
    <p:sldId id="265" r:id="rId17"/>
    <p:sldId id="340" r:id="rId18"/>
    <p:sldId id="328" r:id="rId19"/>
    <p:sldId id="266" r:id="rId20"/>
    <p:sldId id="331" r:id="rId21"/>
    <p:sldId id="267" r:id="rId22"/>
    <p:sldId id="308" r:id="rId23"/>
    <p:sldId id="268" r:id="rId24"/>
    <p:sldId id="336" r:id="rId25"/>
    <p:sldId id="270" r:id="rId26"/>
    <p:sldId id="271" r:id="rId27"/>
    <p:sldId id="330" r:id="rId28"/>
    <p:sldId id="325" r:id="rId29"/>
    <p:sldId id="272" r:id="rId30"/>
    <p:sldId id="347" r:id="rId31"/>
    <p:sldId id="348" r:id="rId32"/>
    <p:sldId id="337" r:id="rId33"/>
    <p:sldId id="274" r:id="rId34"/>
    <p:sldId id="275" r:id="rId35"/>
    <p:sldId id="276" r:id="rId36"/>
    <p:sldId id="326" r:id="rId37"/>
    <p:sldId id="317" r:id="rId38"/>
    <p:sldId id="318" r:id="rId39"/>
    <p:sldId id="279" r:id="rId40"/>
    <p:sldId id="309" r:id="rId41"/>
    <p:sldId id="349" r:id="rId42"/>
    <p:sldId id="280" r:id="rId43"/>
    <p:sldId id="281" r:id="rId44"/>
    <p:sldId id="310" r:id="rId45"/>
    <p:sldId id="282" r:id="rId46"/>
    <p:sldId id="327" r:id="rId47"/>
    <p:sldId id="311" r:id="rId48"/>
    <p:sldId id="312" r:id="rId49"/>
    <p:sldId id="284" r:id="rId50"/>
    <p:sldId id="285" r:id="rId51"/>
    <p:sldId id="313" r:id="rId52"/>
    <p:sldId id="286" r:id="rId53"/>
    <p:sldId id="314" r:id="rId54"/>
    <p:sldId id="287" r:id="rId55"/>
    <p:sldId id="316" r:id="rId56"/>
    <p:sldId id="334" r:id="rId57"/>
    <p:sldId id="292" r:id="rId58"/>
    <p:sldId id="338" r:id="rId59"/>
    <p:sldId id="339" r:id="rId60"/>
    <p:sldId id="294" r:id="rId61"/>
    <p:sldId id="295" r:id="rId62"/>
    <p:sldId id="296" r:id="rId63"/>
    <p:sldId id="297" r:id="rId64"/>
    <p:sldId id="307" r:id="rId65"/>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8" autoAdjust="0"/>
    <p:restoredTop sz="94660"/>
  </p:normalViewPr>
  <p:slideViewPr>
    <p:cSldViewPr>
      <p:cViewPr varScale="1">
        <p:scale>
          <a:sx n="82" d="100"/>
          <a:sy n="82" d="100"/>
        </p:scale>
        <p:origin x="1373"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10" Type="http://schemas.openxmlformats.org/officeDocument/2006/relationships/image" Target="../media/image135.wmf"/><Relationship Id="rId4" Type="http://schemas.openxmlformats.org/officeDocument/2006/relationships/image" Target="../media/image129.wmf"/><Relationship Id="rId9" Type="http://schemas.openxmlformats.org/officeDocument/2006/relationships/image" Target="../media/image13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2.wmf"/><Relationship Id="rId12" Type="http://schemas.openxmlformats.org/officeDocument/2006/relationships/image" Target="../media/image141.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11" Type="http://schemas.openxmlformats.org/officeDocument/2006/relationships/image" Target="../media/image140.wmf"/><Relationship Id="rId5" Type="http://schemas.openxmlformats.org/officeDocument/2006/relationships/image" Target="../media/image130.wmf"/><Relationship Id="rId10" Type="http://schemas.openxmlformats.org/officeDocument/2006/relationships/image" Target="../media/image135.wmf"/><Relationship Id="rId4" Type="http://schemas.openxmlformats.org/officeDocument/2006/relationships/image" Target="../media/image129.wmf"/><Relationship Id="rId9" Type="http://schemas.openxmlformats.org/officeDocument/2006/relationships/image" Target="../media/image13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sz="quarter" idx="1"/>
          </p:nvPr>
        </p:nvSpPr>
        <p:spPr>
          <a:xfrm>
            <a:off x="5632365" y="0"/>
            <a:ext cx="4308422" cy="338058"/>
          </a:xfrm>
          <a:prstGeom prst="rect">
            <a:avLst/>
          </a:prstGeom>
        </p:spPr>
        <p:txBody>
          <a:bodyPr vert="horz" lIns="91440" tIns="45720" rIns="91440" bIns="45720" rtlCol="0"/>
          <a:lstStyle>
            <a:lvl1pPr algn="r">
              <a:defRPr sz="1200" smtClean="0">
                <a:latin typeface="Arial" charset="0"/>
              </a:defRPr>
            </a:lvl1pPr>
          </a:lstStyle>
          <a:p>
            <a:pPr>
              <a:defRPr/>
            </a:pPr>
            <a:fld id="{B37F2E0F-2B04-4F5D-B276-E5D15EAC41E2}" type="datetimeFigureOut">
              <a:rPr lang="zh-CN" altLang="en-US"/>
              <a:pPr>
                <a:defRPr/>
              </a:pPr>
              <a:t>2017/11/17</a:t>
            </a:fld>
            <a:endParaRPr lang="zh-CN" altLang="en-US"/>
          </a:p>
        </p:txBody>
      </p:sp>
      <p:sp>
        <p:nvSpPr>
          <p:cNvPr id="4" name="页脚占位符 3"/>
          <p:cNvSpPr>
            <a:spLocks noGrp="1"/>
          </p:cNvSpPr>
          <p:nvPr>
            <p:ph type="ftr" sz="quarter" idx="2"/>
          </p:nvPr>
        </p:nvSpPr>
        <p:spPr>
          <a:xfrm>
            <a:off x="0" y="6421540"/>
            <a:ext cx="4308422" cy="338058"/>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0156BE-BCFD-4D35-BD78-500179E2C5D3}" type="slidenum">
              <a:rPr lang="zh-CN" altLang="en-US"/>
              <a:pPr/>
              <a:t>‹#›</a:t>
            </a:fld>
            <a:endParaRPr lang="zh-CN" altLang="en-US"/>
          </a:p>
        </p:txBody>
      </p:sp>
    </p:spTree>
    <p:extLst>
      <p:ext uri="{BB962C8B-B14F-4D97-AF65-F5344CB8AC3E}">
        <p14:creationId xmlns:p14="http://schemas.microsoft.com/office/powerpoint/2010/main" val="903348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idx="1"/>
          </p:nvPr>
        </p:nvSpPr>
        <p:spPr>
          <a:xfrm>
            <a:off x="5632365" y="0"/>
            <a:ext cx="4308422" cy="338058"/>
          </a:xfrm>
          <a:prstGeom prst="rect">
            <a:avLst/>
          </a:prstGeom>
        </p:spPr>
        <p:txBody>
          <a:bodyPr vert="horz" lIns="91440" tIns="45720" rIns="91440" bIns="45720" rtlCol="0"/>
          <a:lstStyle>
            <a:lvl1pPr algn="r">
              <a:defRPr sz="1200" smtClean="0">
                <a:latin typeface="Arial" charset="0"/>
              </a:defRPr>
            </a:lvl1pPr>
          </a:lstStyle>
          <a:p>
            <a:pPr>
              <a:defRPr/>
            </a:pPr>
            <a:fld id="{6194E285-A760-4292-B363-1C70C4086029}" type="datetimeFigureOut">
              <a:rPr lang="zh-CN" altLang="en-US"/>
              <a:pPr>
                <a:defRPr/>
              </a:pPr>
              <a:t>2017/11/16</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5FF4FE1-F933-4DFD-8297-5786DA613210}" type="slidenum">
              <a:rPr lang="zh-CN" altLang="en-US"/>
              <a:pPr/>
              <a:t>‹#›</a:t>
            </a:fld>
            <a:endParaRPr lang="zh-CN" altLang="en-US"/>
          </a:p>
        </p:txBody>
      </p:sp>
    </p:spTree>
    <p:extLst>
      <p:ext uri="{BB962C8B-B14F-4D97-AF65-F5344CB8AC3E}">
        <p14:creationId xmlns:p14="http://schemas.microsoft.com/office/powerpoint/2010/main" val="36798797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FF4FE1-F933-4DFD-8297-5786DA613210}" type="slidenum">
              <a:rPr lang="zh-CN" altLang="en-US" smtClean="0"/>
              <a:pPr/>
              <a:t>6</a:t>
            </a:fld>
            <a:endParaRPr lang="zh-CN" altLang="en-US"/>
          </a:p>
        </p:txBody>
      </p:sp>
    </p:spTree>
    <p:extLst>
      <p:ext uri="{BB962C8B-B14F-4D97-AF65-F5344CB8AC3E}">
        <p14:creationId xmlns:p14="http://schemas.microsoft.com/office/powerpoint/2010/main" val="3949325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D9FDBE0-DD3C-4385-9D68-207FBC160436}" type="slidenum">
              <a:rPr lang="en-US" altLang="zh-CN"/>
              <a:pPr/>
              <a:t>‹#›</a:t>
            </a:fld>
            <a:endParaRPr lang="en-US" altLang="zh-CN"/>
          </a:p>
        </p:txBody>
      </p:sp>
    </p:spTree>
    <p:extLst>
      <p:ext uri="{BB962C8B-B14F-4D97-AF65-F5344CB8AC3E}">
        <p14:creationId xmlns:p14="http://schemas.microsoft.com/office/powerpoint/2010/main" val="165677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E296869-A175-4A5C-9E1E-6587A5272246}" type="slidenum">
              <a:rPr lang="en-US" altLang="zh-CN"/>
              <a:pPr/>
              <a:t>‹#›</a:t>
            </a:fld>
            <a:endParaRPr lang="en-US" altLang="zh-CN"/>
          </a:p>
        </p:txBody>
      </p:sp>
    </p:spTree>
    <p:extLst>
      <p:ext uri="{BB962C8B-B14F-4D97-AF65-F5344CB8AC3E}">
        <p14:creationId xmlns:p14="http://schemas.microsoft.com/office/powerpoint/2010/main" val="248428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64E8A52-7C17-48D3-AE1D-3CF266683829}" type="slidenum">
              <a:rPr lang="en-US" altLang="zh-CN"/>
              <a:pPr/>
              <a:t>‹#›</a:t>
            </a:fld>
            <a:endParaRPr lang="en-US" altLang="zh-CN"/>
          </a:p>
        </p:txBody>
      </p:sp>
    </p:spTree>
    <p:extLst>
      <p:ext uri="{BB962C8B-B14F-4D97-AF65-F5344CB8AC3E}">
        <p14:creationId xmlns:p14="http://schemas.microsoft.com/office/powerpoint/2010/main" val="90279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E3DE23-7383-4AF2-B6AB-37D9D1DA3B72}" type="slidenum">
              <a:rPr lang="en-US" altLang="zh-CN"/>
              <a:pPr/>
              <a:t>‹#›</a:t>
            </a:fld>
            <a:endParaRPr lang="en-US" altLang="zh-CN"/>
          </a:p>
        </p:txBody>
      </p:sp>
    </p:spTree>
    <p:extLst>
      <p:ext uri="{BB962C8B-B14F-4D97-AF65-F5344CB8AC3E}">
        <p14:creationId xmlns:p14="http://schemas.microsoft.com/office/powerpoint/2010/main" val="39831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9305076-0367-4441-ABC9-0453E747AAA6}" type="slidenum">
              <a:rPr lang="en-US" altLang="zh-CN"/>
              <a:pPr/>
              <a:t>‹#›</a:t>
            </a:fld>
            <a:endParaRPr lang="en-US" altLang="zh-CN"/>
          </a:p>
        </p:txBody>
      </p:sp>
    </p:spTree>
    <p:extLst>
      <p:ext uri="{BB962C8B-B14F-4D97-AF65-F5344CB8AC3E}">
        <p14:creationId xmlns:p14="http://schemas.microsoft.com/office/powerpoint/2010/main" val="70062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F3BAE5-EE12-4343-A1C1-07E72F4D40B6}" type="slidenum">
              <a:rPr lang="en-US" altLang="zh-CN"/>
              <a:pPr/>
              <a:t>‹#›</a:t>
            </a:fld>
            <a:endParaRPr lang="en-US" altLang="zh-CN"/>
          </a:p>
        </p:txBody>
      </p:sp>
    </p:spTree>
    <p:extLst>
      <p:ext uri="{BB962C8B-B14F-4D97-AF65-F5344CB8AC3E}">
        <p14:creationId xmlns:p14="http://schemas.microsoft.com/office/powerpoint/2010/main" val="193594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8C9585B-A4E7-4E00-B757-2F3BF99AB170}" type="slidenum">
              <a:rPr lang="en-US" altLang="zh-CN"/>
              <a:pPr/>
              <a:t>‹#›</a:t>
            </a:fld>
            <a:endParaRPr lang="en-US" altLang="zh-CN"/>
          </a:p>
        </p:txBody>
      </p:sp>
    </p:spTree>
    <p:extLst>
      <p:ext uri="{BB962C8B-B14F-4D97-AF65-F5344CB8AC3E}">
        <p14:creationId xmlns:p14="http://schemas.microsoft.com/office/powerpoint/2010/main" val="362169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910BF73-6BF1-4F4C-A04E-0CEEADF67E5F}" type="slidenum">
              <a:rPr lang="en-US" altLang="zh-CN"/>
              <a:pPr/>
              <a:t>‹#›</a:t>
            </a:fld>
            <a:endParaRPr lang="en-US" altLang="zh-CN"/>
          </a:p>
        </p:txBody>
      </p:sp>
    </p:spTree>
    <p:extLst>
      <p:ext uri="{BB962C8B-B14F-4D97-AF65-F5344CB8AC3E}">
        <p14:creationId xmlns:p14="http://schemas.microsoft.com/office/powerpoint/2010/main" val="44630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0A17297-334F-40EC-9956-74A0A8F65C9C}" type="slidenum">
              <a:rPr lang="en-US" altLang="zh-CN"/>
              <a:pPr/>
              <a:t>‹#›</a:t>
            </a:fld>
            <a:endParaRPr lang="en-US" altLang="zh-CN"/>
          </a:p>
        </p:txBody>
      </p:sp>
    </p:spTree>
    <p:extLst>
      <p:ext uri="{BB962C8B-B14F-4D97-AF65-F5344CB8AC3E}">
        <p14:creationId xmlns:p14="http://schemas.microsoft.com/office/powerpoint/2010/main" val="286861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739BDED-04F2-457F-A076-5F42008C4EE0}" type="slidenum">
              <a:rPr lang="en-US" altLang="zh-CN"/>
              <a:pPr/>
              <a:t>‹#›</a:t>
            </a:fld>
            <a:endParaRPr lang="en-US" altLang="zh-CN"/>
          </a:p>
        </p:txBody>
      </p:sp>
    </p:spTree>
    <p:extLst>
      <p:ext uri="{BB962C8B-B14F-4D97-AF65-F5344CB8AC3E}">
        <p14:creationId xmlns:p14="http://schemas.microsoft.com/office/powerpoint/2010/main" val="28627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983898B-FAE3-4B13-BFBE-D55B74B8F599}" type="slidenum">
              <a:rPr lang="en-US" altLang="zh-CN"/>
              <a:pPr/>
              <a:t>‹#›</a:t>
            </a:fld>
            <a:endParaRPr lang="en-US" altLang="zh-CN"/>
          </a:p>
        </p:txBody>
      </p:sp>
    </p:spTree>
    <p:extLst>
      <p:ext uri="{BB962C8B-B14F-4D97-AF65-F5344CB8AC3E}">
        <p14:creationId xmlns:p14="http://schemas.microsoft.com/office/powerpoint/2010/main" val="6911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993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0FEB824-6CC8-4D4E-9E40-1415BF4151C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 Id="rId14" Type="http://schemas.openxmlformats.org/officeDocument/2006/relationships/image" Target="../media/image17.wmf"/></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32.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7.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3.bin"/><Relationship Id="rId14" Type="http://schemas.openxmlformats.org/officeDocument/2006/relationships/image" Target="../media/image51.wmf"/></Relationships>
</file>

<file path=ppt/slides/_rels/slide3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3.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9.bin"/><Relationship Id="rId14" Type="http://schemas.openxmlformats.org/officeDocument/2006/relationships/image" Target="../media/image57.wmf"/></Relationships>
</file>

<file path=ppt/slides/_rels/slide35.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7.bin"/><Relationship Id="rId18" Type="http://schemas.openxmlformats.org/officeDocument/2006/relationships/image" Target="../media/image65.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2.wmf"/><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21.vml"/><Relationship Id="rId6" Type="http://schemas.openxmlformats.org/officeDocument/2006/relationships/image" Target="../media/image59.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55.bin"/><Relationship Id="rId14" Type="http://schemas.openxmlformats.org/officeDocument/2006/relationships/image" Target="../media/image63.wmf"/></Relationships>
</file>

<file path=ppt/slides/_rels/slide3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7.wmf"/><Relationship Id="rId5" Type="http://schemas.openxmlformats.org/officeDocument/2006/relationships/oleObject" Target="../embeddings/oleObject61.bin"/><Relationship Id="rId4" Type="http://schemas.openxmlformats.org/officeDocument/2006/relationships/image" Target="../media/image66.wmf"/></Relationships>
</file>

<file path=ppt/slides/_rels/slide3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8.bin"/><Relationship Id="rId18" Type="http://schemas.openxmlformats.org/officeDocument/2006/relationships/image" Target="../media/image76.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3.wmf"/><Relationship Id="rId17"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75.wmf"/><Relationship Id="rId1" Type="http://schemas.openxmlformats.org/officeDocument/2006/relationships/vmlDrawing" Target="../drawings/vmlDrawing23.vml"/><Relationship Id="rId6" Type="http://schemas.openxmlformats.org/officeDocument/2006/relationships/image" Target="../media/image70.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6.bin"/><Relationship Id="rId14" Type="http://schemas.openxmlformats.org/officeDocument/2006/relationships/image" Target="../media/image74.wmf"/></Relationships>
</file>

<file path=ppt/slides/_rels/slide3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8.wmf"/><Relationship Id="rId5" Type="http://schemas.openxmlformats.org/officeDocument/2006/relationships/oleObject" Target="../embeddings/oleObject72.bin"/><Relationship Id="rId4" Type="http://schemas.openxmlformats.org/officeDocument/2006/relationships/image" Target="../media/image77.wmf"/></Relationships>
</file>

<file path=ppt/slides/_rels/slide3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1.wmf"/><Relationship Id="rId5" Type="http://schemas.openxmlformats.org/officeDocument/2006/relationships/oleObject" Target="../embeddings/oleObject75.bin"/><Relationship Id="rId4" Type="http://schemas.openxmlformats.org/officeDocument/2006/relationships/image" Target="../media/image8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83.wmf"/></Relationships>
</file>

<file path=ppt/slides/_rels/slide41.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5.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1.bin"/><Relationship Id="rId14" Type="http://schemas.openxmlformats.org/officeDocument/2006/relationships/image" Target="../media/image89.wmf"/></Relationships>
</file>

<file path=ppt/slides/_rels/slide42.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1.wmf"/><Relationship Id="rId5" Type="http://schemas.openxmlformats.org/officeDocument/2006/relationships/oleObject" Target="../embeddings/oleObject85.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87.bin"/></Relationships>
</file>

<file path=ppt/slides/_rels/slide43.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5.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91.bin"/></Relationships>
</file>

<file path=ppt/slides/_rels/slide44.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0.wmf"/><Relationship Id="rId5" Type="http://schemas.openxmlformats.org/officeDocument/2006/relationships/oleObject" Target="../embeddings/oleObject94.bin"/><Relationship Id="rId4" Type="http://schemas.openxmlformats.org/officeDocument/2006/relationships/image" Target="../media/image99.wmf"/></Relationships>
</file>

<file path=ppt/slides/_rels/slide45.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3.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99.bin"/><Relationship Id="rId14" Type="http://schemas.openxmlformats.org/officeDocument/2006/relationships/image" Target="../media/image107.wmf"/></Relationships>
</file>

<file path=ppt/slides/_rels/slide46.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9.wmf"/><Relationship Id="rId5" Type="http://schemas.openxmlformats.org/officeDocument/2006/relationships/oleObject" Target="../embeddings/oleObject103.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05.bin"/></Relationships>
</file>

<file path=ppt/slides/_rels/slide4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13.wmf"/><Relationship Id="rId5" Type="http://schemas.openxmlformats.org/officeDocument/2006/relationships/oleObject" Target="../embeddings/oleObject107.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9.bin"/></Relationships>
</file>

<file path=ppt/slides/_rels/slide48.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20.wmf"/><Relationship Id="rId2" Type="http://schemas.openxmlformats.org/officeDocument/2006/relationships/slideLayout" Target="../slideLayouts/slideLayout2.xml"/><Relationship Id="rId16" Type="http://schemas.openxmlformats.org/officeDocument/2006/relationships/image" Target="../media/image122.wmf"/><Relationship Id="rId1" Type="http://schemas.openxmlformats.org/officeDocument/2006/relationships/vmlDrawing" Target="../drawings/vmlDrawing34.vml"/><Relationship Id="rId6" Type="http://schemas.openxmlformats.org/officeDocument/2006/relationships/image" Target="../media/image117.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13.bin"/><Relationship Id="rId14" Type="http://schemas.openxmlformats.org/officeDocument/2006/relationships/image" Target="../media/image121.wmf"/></Relationships>
</file>

<file path=ppt/slides/_rels/slide49.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24.wmf"/><Relationship Id="rId5" Type="http://schemas.openxmlformats.org/officeDocument/2006/relationships/oleObject" Target="../embeddings/oleObject118.bin"/><Relationship Id="rId4" Type="http://schemas.openxmlformats.org/officeDocument/2006/relationships/image" Target="../media/image123.wmf"/></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25.bin"/><Relationship Id="rId18" Type="http://schemas.openxmlformats.org/officeDocument/2006/relationships/image" Target="../media/image133.wmf"/><Relationship Id="rId3" Type="http://schemas.openxmlformats.org/officeDocument/2006/relationships/oleObject" Target="../embeddings/oleObject120.bin"/><Relationship Id="rId21" Type="http://schemas.openxmlformats.org/officeDocument/2006/relationships/oleObject" Target="../embeddings/oleObject129.bin"/><Relationship Id="rId7" Type="http://schemas.openxmlformats.org/officeDocument/2006/relationships/oleObject" Target="../embeddings/oleObject122.bin"/><Relationship Id="rId12" Type="http://schemas.openxmlformats.org/officeDocument/2006/relationships/image" Target="../media/image130.wmf"/><Relationship Id="rId17" Type="http://schemas.openxmlformats.org/officeDocument/2006/relationships/oleObject" Target="../embeddings/oleObject127.bin"/><Relationship Id="rId2" Type="http://schemas.openxmlformats.org/officeDocument/2006/relationships/slideLayout" Target="../slideLayouts/slideLayout2.xml"/><Relationship Id="rId16" Type="http://schemas.openxmlformats.org/officeDocument/2006/relationships/image" Target="../media/image132.wmf"/><Relationship Id="rId20" Type="http://schemas.openxmlformats.org/officeDocument/2006/relationships/image" Target="../media/image134.wmf"/><Relationship Id="rId1" Type="http://schemas.openxmlformats.org/officeDocument/2006/relationships/vmlDrawing" Target="../drawings/vmlDrawing36.vml"/><Relationship Id="rId6" Type="http://schemas.openxmlformats.org/officeDocument/2006/relationships/image" Target="../media/image127.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129.wmf"/><Relationship Id="rId19" Type="http://schemas.openxmlformats.org/officeDocument/2006/relationships/oleObject" Target="../embeddings/oleObject128.bin"/><Relationship Id="rId4" Type="http://schemas.openxmlformats.org/officeDocument/2006/relationships/image" Target="../media/image126.wmf"/><Relationship Id="rId9" Type="http://schemas.openxmlformats.org/officeDocument/2006/relationships/oleObject" Target="../embeddings/oleObject123.bin"/><Relationship Id="rId14" Type="http://schemas.openxmlformats.org/officeDocument/2006/relationships/image" Target="../media/image131.wmf"/><Relationship Id="rId22" Type="http://schemas.openxmlformats.org/officeDocument/2006/relationships/image" Target="../media/image135.wmf"/></Relationships>
</file>

<file path=ppt/slides/_rels/slide54.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7.wmf"/><Relationship Id="rId5" Type="http://schemas.openxmlformats.org/officeDocument/2006/relationships/oleObject" Target="../embeddings/oleObject131.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3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139.bin"/><Relationship Id="rId18" Type="http://schemas.openxmlformats.org/officeDocument/2006/relationships/image" Target="../media/image133.wmf"/><Relationship Id="rId26" Type="http://schemas.openxmlformats.org/officeDocument/2006/relationships/image" Target="../media/image141.w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30.w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2.xml"/><Relationship Id="rId16" Type="http://schemas.openxmlformats.org/officeDocument/2006/relationships/image" Target="../media/image132.wmf"/><Relationship Id="rId20" Type="http://schemas.openxmlformats.org/officeDocument/2006/relationships/image" Target="../media/image134.wmf"/><Relationship Id="rId1" Type="http://schemas.openxmlformats.org/officeDocument/2006/relationships/vmlDrawing" Target="../drawings/vmlDrawing38.vml"/><Relationship Id="rId6" Type="http://schemas.openxmlformats.org/officeDocument/2006/relationships/image" Target="../media/image127.wmf"/><Relationship Id="rId11" Type="http://schemas.openxmlformats.org/officeDocument/2006/relationships/oleObject" Target="../embeddings/oleObject138.bin"/><Relationship Id="rId24" Type="http://schemas.openxmlformats.org/officeDocument/2006/relationships/image" Target="../media/image140.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10" Type="http://schemas.openxmlformats.org/officeDocument/2006/relationships/image" Target="../media/image129.wmf"/><Relationship Id="rId19" Type="http://schemas.openxmlformats.org/officeDocument/2006/relationships/oleObject" Target="../embeddings/oleObject142.bin"/><Relationship Id="rId4" Type="http://schemas.openxmlformats.org/officeDocument/2006/relationships/image" Target="../media/image126.wmf"/><Relationship Id="rId9" Type="http://schemas.openxmlformats.org/officeDocument/2006/relationships/oleObject" Target="../embeddings/oleObject137.bin"/><Relationship Id="rId14" Type="http://schemas.openxmlformats.org/officeDocument/2006/relationships/image" Target="../media/image131.wmf"/><Relationship Id="rId22" Type="http://schemas.openxmlformats.org/officeDocument/2006/relationships/image" Target="../media/image135.wmf"/></Relationships>
</file>

<file path=ppt/slides/_rels/slide57.xml.rels><?xml version="1.0" encoding="UTF-8" standalone="yes"?>
<Relationships xmlns="http://schemas.openxmlformats.org/package/2006/relationships"><Relationship Id="rId3" Type="http://schemas.openxmlformats.org/officeDocument/2006/relationships/image" Target="../media/image144.png"/><Relationship Id="rId7" Type="http://schemas.openxmlformats.org/officeDocument/2006/relationships/image" Target="../media/image143.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47.bin"/><Relationship Id="rId5" Type="http://schemas.openxmlformats.org/officeDocument/2006/relationships/image" Target="../media/image142.wmf"/><Relationship Id="rId4" Type="http://schemas.openxmlformats.org/officeDocument/2006/relationships/oleObject" Target="../embeddings/oleObject146.bin"/></Relationships>
</file>

<file path=ppt/slides/_rels/slide5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47.wmf"/><Relationship Id="rId5" Type="http://schemas.openxmlformats.org/officeDocument/2006/relationships/oleObject" Target="../embeddings/oleObject149.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51.bin"/></Relationships>
</file>

<file path=ppt/slides/_rels/slide61.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51.wmf"/><Relationship Id="rId5" Type="http://schemas.openxmlformats.org/officeDocument/2006/relationships/oleObject" Target="../embeddings/oleObject153.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55.bin"/></Relationships>
</file>

<file path=ppt/slides/_rels/slide62.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zh-CN" altLang="en-US"/>
              <a:t>第七章  主成分分析</a:t>
            </a:r>
          </a:p>
        </p:txBody>
      </p:sp>
      <p:sp>
        <p:nvSpPr>
          <p:cNvPr id="41987" name="Rectangle 3"/>
          <p:cNvSpPr>
            <a:spLocks noGrp="1" noRot="1" noChangeArrowheads="1"/>
          </p:cNvSpPr>
          <p:nvPr>
            <p:ph type="body" idx="1"/>
          </p:nvPr>
        </p:nvSpPr>
        <p:spPr/>
        <p:txBody>
          <a:bodyPr/>
          <a:lstStyle/>
          <a:p>
            <a:pPr eaLnBrk="1" hangingPunct="1"/>
            <a:r>
              <a:rPr lang="en-US" altLang="zh-CN" dirty="0">
                <a:solidFill>
                  <a:srgbClr val="000000"/>
                </a:solidFill>
              </a:rPr>
              <a:t>§7.1  </a:t>
            </a:r>
            <a:r>
              <a:rPr lang="zh-CN" altLang="en-US" dirty="0">
                <a:solidFill>
                  <a:srgbClr val="000000"/>
                </a:solidFill>
              </a:rPr>
              <a:t>引言</a:t>
            </a:r>
          </a:p>
          <a:p>
            <a:pPr eaLnBrk="1" hangingPunct="1"/>
            <a:r>
              <a:rPr lang="en-US" altLang="zh-CN" dirty="0">
                <a:solidFill>
                  <a:srgbClr val="000000"/>
                </a:solidFill>
              </a:rPr>
              <a:t>§7.2  </a:t>
            </a:r>
            <a:r>
              <a:rPr lang="zh-CN" altLang="en-US" dirty="0">
                <a:solidFill>
                  <a:srgbClr val="000000"/>
                </a:solidFill>
              </a:rPr>
              <a:t>总体的主成分</a:t>
            </a:r>
          </a:p>
          <a:p>
            <a:pPr eaLnBrk="1" hangingPunct="1"/>
            <a:r>
              <a:rPr lang="en-US" altLang="zh-CN" dirty="0">
                <a:solidFill>
                  <a:srgbClr val="000000"/>
                </a:solidFill>
              </a:rPr>
              <a:t>§7.3  </a:t>
            </a:r>
            <a:r>
              <a:rPr lang="zh-CN" altLang="en-US" dirty="0">
                <a:solidFill>
                  <a:srgbClr val="000000"/>
                </a:solidFill>
              </a:rPr>
              <a:t>样本的主成分</a:t>
            </a: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76C840-6863-46F2-83C0-507EB30A0D0E}" type="slidenum">
              <a:rPr lang="en-US" altLang="zh-CN"/>
              <a:pPr eaLnBrk="1" hangingPunct="1"/>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Rot="1" noChangeArrowheads="1"/>
          </p:cNvSpPr>
          <p:nvPr>
            <p:ph type="title"/>
          </p:nvPr>
        </p:nvSpPr>
        <p:spPr>
          <a:xfrm>
            <a:off x="301625" y="609600"/>
            <a:ext cx="8540750" cy="82550"/>
          </a:xfrm>
        </p:spPr>
        <p:txBody>
          <a:bodyPr/>
          <a:lstStyle/>
          <a:p>
            <a:pPr eaLnBrk="1" hangingPunct="1"/>
            <a:endParaRPr lang="zh-CN" altLang="zh-CN" sz="4000"/>
          </a:p>
        </p:txBody>
      </p:sp>
      <p:sp>
        <p:nvSpPr>
          <p:cNvPr id="3083"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en-US" sz="2800" dirty="0">
                <a:solidFill>
                  <a:srgbClr val="000000"/>
                </a:solidFill>
                <a:latin typeface="Times New Roman" pitchFamily="18" charset="0"/>
                <a:cs typeface="Times New Roman" pitchFamily="18" charset="0"/>
              </a:rPr>
              <a:t>如果第一主成分所含信息不够多，还不足以代表原始的</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个变量，则需考虑再使用             ，并要求</a:t>
            </a:r>
          </a:p>
          <a:p>
            <a:pPr algn="ctr" eaLnBrk="1" hangingPunct="1">
              <a:lnSpc>
                <a:spcPct val="90000"/>
              </a:lnSpc>
              <a:buFont typeface="Wingdings" panose="05000000000000000000" pitchFamily="2" charset="2"/>
              <a:buNone/>
              <a:defRPr/>
            </a:pPr>
            <a:r>
              <a:rPr lang="en-US" altLang="zh-CN" sz="2800" dirty="0" err="1">
                <a:solidFill>
                  <a:srgbClr val="000000"/>
                </a:solidFill>
                <a:latin typeface="Times New Roman" pitchFamily="18" charset="0"/>
                <a:cs typeface="Times New Roman" pitchFamily="18" charset="0"/>
              </a:rPr>
              <a:t>Cov</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 =0</a:t>
            </a:r>
            <a:endParaRPr lang="zh-CN" altLang="en-US" sz="2800" dirty="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我们在此条件和约束条件            下寻求向量</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，使得                       达到最大，所求的</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称为</a:t>
            </a:r>
            <a:r>
              <a:rPr lang="zh-CN" altLang="en-US" sz="2800" dirty="0">
                <a:solidFill>
                  <a:schemeClr val="accent6"/>
                </a:solidFill>
                <a:latin typeface="Times New Roman" pitchFamily="18" charset="0"/>
                <a:cs typeface="Times New Roman" pitchFamily="18" charset="0"/>
              </a:rPr>
              <a:t>第二主成分</a:t>
            </a:r>
            <a:r>
              <a:rPr lang="zh-CN" altLang="en-US" sz="2800" dirty="0">
                <a:solidFill>
                  <a:srgbClr val="000000"/>
                </a:solidFill>
                <a:latin typeface="Times New Roman" pitchFamily="18" charset="0"/>
                <a:cs typeface="Times New Roman" pitchFamily="18" charset="0"/>
              </a:rPr>
              <a:t>。可求得									</a:t>
            </a:r>
          </a:p>
          <a:p>
            <a:pPr eaLnBrk="1" hangingPunct="1">
              <a:lnSpc>
                <a:spcPct val="90000"/>
              </a:lnSpc>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其方差为</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 	</a:t>
            </a:r>
          </a:p>
          <a:p>
            <a:pPr eaLnBrk="1" hangingPunct="1">
              <a:lnSpc>
                <a:spcPct val="90000"/>
              </a:lnSpc>
              <a:defRPr/>
            </a:pPr>
            <a:r>
              <a:rPr lang="zh-CN" altLang="en-US" sz="2800" dirty="0">
                <a:solidFill>
                  <a:srgbClr val="000000"/>
                </a:solidFill>
                <a:latin typeface="Times New Roman" pitchFamily="18" charset="0"/>
                <a:cs typeface="Times New Roman" pitchFamily="18" charset="0"/>
              </a:rPr>
              <a:t>一般来说，</a:t>
            </a:r>
            <a:r>
              <a:rPr lang="en-US" altLang="zh-CN" sz="2800" b="1" i="1" dirty="0">
                <a:solidFill>
                  <a:srgbClr val="000000"/>
                </a:solidFill>
                <a:latin typeface="Times New Roman" pitchFamily="18" charset="0"/>
                <a:cs typeface="Times New Roman" pitchFamily="18" charset="0"/>
              </a:rPr>
              <a:t>x</a:t>
            </a:r>
            <a:r>
              <a:rPr lang="zh-CN" altLang="en-US" sz="2800" dirty="0">
                <a:solidFill>
                  <a:srgbClr val="000000"/>
                </a:solidFill>
                <a:latin typeface="Times New Roman" pitchFamily="18" charset="0"/>
                <a:cs typeface="Times New Roman" pitchFamily="18" charset="0"/>
              </a:rPr>
              <a:t>的</a:t>
            </a:r>
            <a:r>
              <a:rPr lang="zh-CN" altLang="en-US" sz="2800" dirty="0">
                <a:solidFill>
                  <a:schemeClr val="accent6"/>
                </a:solidFill>
                <a:latin typeface="Times New Roman" pitchFamily="18" charset="0"/>
                <a:cs typeface="Times New Roman" pitchFamily="18" charset="0"/>
              </a:rPr>
              <a:t>第</a:t>
            </a:r>
            <a:r>
              <a:rPr lang="en-US" altLang="zh-CN" sz="2800" i="1" dirty="0" err="1">
                <a:solidFill>
                  <a:schemeClr val="accent6"/>
                </a:solidFill>
                <a:latin typeface="Times New Roman" pitchFamily="18" charset="0"/>
                <a:cs typeface="Times New Roman" pitchFamily="18" charset="0"/>
              </a:rPr>
              <a:t>i</a:t>
            </a:r>
            <a:r>
              <a:rPr lang="zh-CN" altLang="en-US" sz="2800" dirty="0">
                <a:solidFill>
                  <a:schemeClr val="accent6"/>
                </a:solidFill>
                <a:latin typeface="Times New Roman" pitchFamily="18" charset="0"/>
                <a:cs typeface="Times New Roman" pitchFamily="18" charset="0"/>
              </a:rPr>
              <a:t>主成分</a:t>
            </a:r>
            <a:r>
              <a:rPr lang="zh-CN" altLang="en-US" sz="2800" dirty="0">
                <a:solidFill>
                  <a:srgbClr val="000000"/>
                </a:solidFill>
                <a:latin typeface="Times New Roman" pitchFamily="18" charset="0"/>
                <a:cs typeface="Times New Roman" pitchFamily="18" charset="0"/>
              </a:rPr>
              <a:t>是指：在约束条件           和                                             </a:t>
            </a:r>
            <a:r>
              <a:rPr lang="en-US" altLang="zh-CN" sz="2800" dirty="0" err="1">
                <a:solidFill>
                  <a:srgbClr val="000000"/>
                </a:solidFill>
                <a:latin typeface="Times New Roman" pitchFamily="18" charset="0"/>
                <a:cs typeface="Times New Roman" pitchFamily="18" charset="0"/>
              </a:rPr>
              <a:t>Cov</a:t>
            </a:r>
            <a:r>
              <a:rPr lang="en-US" altLang="zh-CN" sz="2800" dirty="0">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k</a:t>
            </a:r>
            <a:r>
              <a:rPr lang="en-US" altLang="zh-CN" sz="2800" dirty="0" err="1">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)=0,</a:t>
            </a:r>
            <a:r>
              <a:rPr lang="en-US" altLang="zh-CN" sz="2800" i="1" dirty="0">
                <a:solidFill>
                  <a:srgbClr val="000000"/>
                </a:solidFill>
                <a:latin typeface="Times New Roman" pitchFamily="18" charset="0"/>
                <a:cs typeface="Times New Roman" pitchFamily="18" charset="0"/>
              </a:rPr>
              <a:t> k=</a:t>
            </a:r>
            <a:r>
              <a:rPr lang="en-US" altLang="zh-CN" sz="2800" dirty="0">
                <a:solidFill>
                  <a:srgbClr val="000000"/>
                </a:solidFill>
                <a:latin typeface="Times New Roman" pitchFamily="18" charset="0"/>
                <a:cs typeface="Times New Roman" pitchFamily="18" charset="0"/>
              </a:rPr>
              <a:t>1,2,⋯,</a:t>
            </a:r>
            <a:r>
              <a:rPr lang="en-US" altLang="zh-CN" sz="2800" i="1" dirty="0">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下寻求</a:t>
            </a:r>
            <a:r>
              <a:rPr lang="en-US" altLang="zh-CN" sz="2800" b="1" i="1" dirty="0" err="1">
                <a:solidFill>
                  <a:srgbClr val="000000"/>
                </a:solidFill>
                <a:latin typeface="Times New Roman" pitchFamily="18" charset="0"/>
                <a:cs typeface="Times New Roman" pitchFamily="18" charset="0"/>
              </a:rPr>
              <a:t>a</a:t>
            </a:r>
            <a:r>
              <a:rPr lang="en-US" altLang="zh-CN" sz="2800" i="1" baseline="-25000" dirty="0" err="1">
                <a:solidFill>
                  <a:srgbClr val="000000"/>
                </a:solidFill>
                <a:latin typeface="Times New Roman" pitchFamily="18" charset="0"/>
                <a:cs typeface="Times New Roman" pitchFamily="18" charset="0"/>
              </a:rPr>
              <a:t>i</a:t>
            </a:r>
            <a:r>
              <a:rPr lang="zh-CN" altLang="en-US" sz="2800" dirty="0">
                <a:solidFill>
                  <a:srgbClr val="000000"/>
                </a:solidFill>
                <a:latin typeface="Times New Roman" pitchFamily="18" charset="0"/>
                <a:cs typeface="Times New Roman" pitchFamily="18" charset="0"/>
              </a:rPr>
              <a:t>，使得</a:t>
            </a:r>
            <a:endParaRPr lang="en-US" altLang="zh-CN" sz="2800" dirty="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达到最大。第</a:t>
            </a:r>
            <a:r>
              <a:rPr lang="en-US" altLang="zh-CN" sz="2800" i="1" dirty="0" err="1">
                <a:solidFill>
                  <a:srgbClr val="000000"/>
                </a:solidFill>
                <a:latin typeface="Times New Roman" pitchFamily="18" charset="0"/>
                <a:cs typeface="Times New Roman" pitchFamily="18" charset="0"/>
              </a:rPr>
              <a:t>i</a:t>
            </a:r>
            <a:r>
              <a:rPr lang="zh-CN" altLang="en-US" sz="2800" dirty="0">
                <a:solidFill>
                  <a:srgbClr val="000000"/>
                </a:solidFill>
                <a:latin typeface="Times New Roman" pitchFamily="18" charset="0"/>
                <a:cs typeface="Times New Roman" pitchFamily="18" charset="0"/>
              </a:rPr>
              <a:t>主成分为</a:t>
            </a:r>
          </a:p>
        </p:txBody>
      </p:sp>
      <p:graphicFrame>
        <p:nvGraphicFramePr>
          <p:cNvPr id="3074" name="Object 6"/>
          <p:cNvGraphicFramePr>
            <a:graphicFrameLocks noChangeAspect="1"/>
          </p:cNvGraphicFramePr>
          <p:nvPr>
            <p:extLst>
              <p:ext uri="{D42A27DB-BD31-4B8C-83A1-F6EECF244321}">
                <p14:modId xmlns:p14="http://schemas.microsoft.com/office/powerpoint/2010/main" val="3490988361"/>
              </p:ext>
            </p:extLst>
          </p:nvPr>
        </p:nvGraphicFramePr>
        <p:xfrm>
          <a:off x="5516683" y="967423"/>
          <a:ext cx="1168400" cy="393700"/>
        </p:xfrm>
        <a:graphic>
          <a:graphicData uri="http://schemas.openxmlformats.org/presentationml/2006/ole">
            <mc:AlternateContent xmlns:mc="http://schemas.openxmlformats.org/markup-compatibility/2006">
              <mc:Choice xmlns:v="urn:schemas-microsoft-com:vml" Requires="v">
                <p:oleObj spid="_x0000_s3381" name="Equation" r:id="rId3" imgW="1168200" imgH="393480" progId="Equation.DSMT4">
                  <p:embed/>
                </p:oleObj>
              </mc:Choice>
              <mc:Fallback>
                <p:oleObj name="Equation" r:id="rId3" imgW="1168200" imgH="393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683" y="967423"/>
                        <a:ext cx="116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0"/>
          <p:cNvGraphicFramePr>
            <a:graphicFrameLocks noChangeAspect="1"/>
          </p:cNvGraphicFramePr>
          <p:nvPr>
            <p:extLst>
              <p:ext uri="{D42A27DB-BD31-4B8C-83A1-F6EECF244321}">
                <p14:modId xmlns:p14="http://schemas.microsoft.com/office/powerpoint/2010/main" val="522971271"/>
              </p:ext>
            </p:extLst>
          </p:nvPr>
        </p:nvGraphicFramePr>
        <p:xfrm>
          <a:off x="4674220" y="1904380"/>
          <a:ext cx="977900" cy="444500"/>
        </p:xfrm>
        <a:graphic>
          <a:graphicData uri="http://schemas.openxmlformats.org/presentationml/2006/ole">
            <mc:AlternateContent xmlns:mc="http://schemas.openxmlformats.org/markup-compatibility/2006">
              <mc:Choice xmlns:v="urn:schemas-microsoft-com:vml" Requires="v">
                <p:oleObj spid="_x0000_s3382" name="Equation" r:id="rId5" imgW="977760" imgH="444240" progId="Equation.DSMT4">
                  <p:embed/>
                </p:oleObj>
              </mc:Choice>
              <mc:Fallback>
                <p:oleObj name="Equation" r:id="rId5" imgW="977760" imgH="444240" progId="Equation.DSMT4">
                  <p:embed/>
                  <p:pic>
                    <p:nvPicPr>
                      <p:cNvPr id="0" name="Object 10"/>
                      <p:cNvPicPr>
                        <a:picLocks noChangeAspect="1" noChangeArrowheads="1"/>
                      </p:cNvPicPr>
                      <p:nvPr/>
                    </p:nvPicPr>
                    <p:blipFill>
                      <a:blip r:embed="rId6"/>
                      <a:srcRect/>
                      <a:stretch>
                        <a:fillRect/>
                      </a:stretch>
                    </p:blipFill>
                    <p:spPr bwMode="auto">
                      <a:xfrm>
                        <a:off x="4674220" y="1904380"/>
                        <a:ext cx="97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12"/>
          <p:cNvGraphicFramePr>
            <a:graphicFrameLocks noChangeAspect="1"/>
          </p:cNvGraphicFramePr>
          <p:nvPr>
            <p:extLst>
              <p:ext uri="{D42A27DB-BD31-4B8C-83A1-F6EECF244321}">
                <p14:modId xmlns:p14="http://schemas.microsoft.com/office/powerpoint/2010/main" val="2563077359"/>
              </p:ext>
            </p:extLst>
          </p:nvPr>
        </p:nvGraphicFramePr>
        <p:xfrm>
          <a:off x="1116013" y="2276872"/>
          <a:ext cx="1968500" cy="469900"/>
        </p:xfrm>
        <a:graphic>
          <a:graphicData uri="http://schemas.openxmlformats.org/presentationml/2006/ole">
            <mc:AlternateContent xmlns:mc="http://schemas.openxmlformats.org/markup-compatibility/2006">
              <mc:Choice xmlns:v="urn:schemas-microsoft-com:vml" Requires="v">
                <p:oleObj spid="_x0000_s3383" name="Equation" r:id="rId7" imgW="1968480" imgH="469800" progId="Equation.DSMT4">
                  <p:embed/>
                </p:oleObj>
              </mc:Choice>
              <mc:Fallback>
                <p:oleObj name="Equation" r:id="rId7" imgW="1968480" imgH="469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2276872"/>
                        <a:ext cx="1968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14"/>
          <p:cNvGraphicFramePr>
            <a:graphicFrameLocks noChangeAspect="1"/>
          </p:cNvGraphicFramePr>
          <p:nvPr>
            <p:extLst>
              <p:ext uri="{D42A27DB-BD31-4B8C-83A1-F6EECF244321}">
                <p14:modId xmlns:p14="http://schemas.microsoft.com/office/powerpoint/2010/main" val="3355724510"/>
              </p:ext>
            </p:extLst>
          </p:nvPr>
        </p:nvGraphicFramePr>
        <p:xfrm>
          <a:off x="2327275" y="3068960"/>
          <a:ext cx="4381500" cy="444500"/>
        </p:xfrm>
        <a:graphic>
          <a:graphicData uri="http://schemas.openxmlformats.org/presentationml/2006/ole">
            <mc:AlternateContent xmlns:mc="http://schemas.openxmlformats.org/markup-compatibility/2006">
              <mc:Choice xmlns:v="urn:schemas-microsoft-com:vml" Requires="v">
                <p:oleObj spid="_x0000_s3384" name="Equation" r:id="rId9" imgW="4381200" imgH="444240" progId="Equation.DSMT4">
                  <p:embed/>
                </p:oleObj>
              </mc:Choice>
              <mc:Fallback>
                <p:oleObj name="Equation" r:id="rId9" imgW="4381200" imgH="44424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275" y="3068960"/>
                        <a:ext cx="4381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8"/>
          <p:cNvGraphicFramePr>
            <a:graphicFrameLocks noChangeAspect="1"/>
          </p:cNvGraphicFramePr>
          <p:nvPr>
            <p:extLst>
              <p:ext uri="{D42A27DB-BD31-4B8C-83A1-F6EECF244321}">
                <p14:modId xmlns:p14="http://schemas.microsoft.com/office/powerpoint/2010/main" val="2739827220"/>
              </p:ext>
            </p:extLst>
          </p:nvPr>
        </p:nvGraphicFramePr>
        <p:xfrm>
          <a:off x="7464425" y="3997325"/>
          <a:ext cx="939800" cy="444500"/>
        </p:xfrm>
        <a:graphic>
          <a:graphicData uri="http://schemas.openxmlformats.org/presentationml/2006/ole">
            <mc:AlternateContent xmlns:mc="http://schemas.openxmlformats.org/markup-compatibility/2006">
              <mc:Choice xmlns:v="urn:schemas-microsoft-com:vml" Requires="v">
                <p:oleObj spid="_x0000_s3385" name="Equation" r:id="rId11" imgW="939600" imgH="444240" progId="Equation.DSMT4">
                  <p:embed/>
                </p:oleObj>
              </mc:Choice>
              <mc:Fallback>
                <p:oleObj name="Equation" r:id="rId11" imgW="939600" imgH="444240" progId="Equation.DSMT4">
                  <p:embed/>
                  <p:pic>
                    <p:nvPicPr>
                      <p:cNvPr id="0" name="Object 18"/>
                      <p:cNvPicPr>
                        <a:picLocks noChangeAspect="1" noChangeArrowheads="1"/>
                      </p:cNvPicPr>
                      <p:nvPr/>
                    </p:nvPicPr>
                    <p:blipFill>
                      <a:blip r:embed="rId12"/>
                      <a:srcRect/>
                      <a:stretch>
                        <a:fillRect/>
                      </a:stretch>
                    </p:blipFill>
                    <p:spPr bwMode="auto">
                      <a:xfrm>
                        <a:off x="7464425" y="3997325"/>
                        <a:ext cx="93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23"/>
          <p:cNvGraphicFramePr>
            <a:graphicFrameLocks noChangeAspect="1"/>
          </p:cNvGraphicFramePr>
          <p:nvPr>
            <p:extLst>
              <p:ext uri="{D42A27DB-BD31-4B8C-83A1-F6EECF244321}">
                <p14:modId xmlns:p14="http://schemas.microsoft.com/office/powerpoint/2010/main" val="822804980"/>
              </p:ext>
            </p:extLst>
          </p:nvPr>
        </p:nvGraphicFramePr>
        <p:xfrm>
          <a:off x="6875463" y="4365104"/>
          <a:ext cx="1841500" cy="469900"/>
        </p:xfrm>
        <a:graphic>
          <a:graphicData uri="http://schemas.openxmlformats.org/presentationml/2006/ole">
            <mc:AlternateContent xmlns:mc="http://schemas.openxmlformats.org/markup-compatibility/2006">
              <mc:Choice xmlns:v="urn:schemas-microsoft-com:vml" Requires="v">
                <p:oleObj spid="_x0000_s3386" name="Equation" r:id="rId13" imgW="1841400" imgH="469800" progId="Equation.DSMT4">
                  <p:embed/>
                </p:oleObj>
              </mc:Choice>
              <mc:Fallback>
                <p:oleObj name="Equation" r:id="rId13" imgW="1841400" imgH="46980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5463" y="4365104"/>
                        <a:ext cx="1841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25"/>
          <p:cNvGraphicFramePr>
            <a:graphicFrameLocks noChangeAspect="1"/>
          </p:cNvGraphicFramePr>
          <p:nvPr>
            <p:extLst>
              <p:ext uri="{D42A27DB-BD31-4B8C-83A1-F6EECF244321}">
                <p14:modId xmlns:p14="http://schemas.microsoft.com/office/powerpoint/2010/main" val="2292990519"/>
              </p:ext>
            </p:extLst>
          </p:nvPr>
        </p:nvGraphicFramePr>
        <p:xfrm>
          <a:off x="1457325" y="5301208"/>
          <a:ext cx="6134100" cy="444500"/>
        </p:xfrm>
        <a:graphic>
          <a:graphicData uri="http://schemas.openxmlformats.org/presentationml/2006/ole">
            <mc:AlternateContent xmlns:mc="http://schemas.openxmlformats.org/markup-compatibility/2006">
              <mc:Choice xmlns:v="urn:schemas-microsoft-com:vml" Requires="v">
                <p:oleObj spid="_x0000_s3387" name="Equation" r:id="rId15" imgW="6134040" imgH="444240" progId="Equation.DSMT4">
                  <p:embed/>
                </p:oleObj>
              </mc:Choice>
              <mc:Fallback>
                <p:oleObj name="Equation" r:id="rId15" imgW="6134040" imgH="444240"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7325" y="5301208"/>
                        <a:ext cx="6134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C17C7D-A861-4859-8EB2-A1E5FBC51625}" type="slidenum">
              <a:rPr lang="en-US" altLang="zh-CN"/>
              <a:pPr eaLnBrk="1" hangingPunct="1"/>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1176338"/>
          </a:xfrm>
        </p:spPr>
        <p:txBody>
          <a:bodyPr/>
          <a:lstStyle/>
          <a:p>
            <a:pPr eaLnBrk="1" hangingPunct="1"/>
            <a:r>
              <a:rPr lang="zh-CN" altLang="en-US" sz="4000"/>
              <a:t>主成分的几何意义</a:t>
            </a:r>
          </a:p>
        </p:txBody>
      </p:sp>
      <p:sp>
        <p:nvSpPr>
          <p:cNvPr id="45059" name="Rectangle 3"/>
          <p:cNvSpPr>
            <a:spLocks noGrp="1" noRot="1" noChangeArrowheads="1"/>
          </p:cNvSpPr>
          <p:nvPr>
            <p:ph type="body" idx="1"/>
          </p:nvPr>
        </p:nvSpPr>
        <p:spPr>
          <a:xfrm>
            <a:off x="301625" y="1928813"/>
            <a:ext cx="8540750" cy="4170362"/>
          </a:xfrm>
        </p:spPr>
        <p:txBody>
          <a:bodyPr/>
          <a:lstStyle/>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在几何上，</a:t>
            </a:r>
            <a:r>
              <a:rPr lang="en-US" altLang="zh-CN" sz="2800" b="1" i="1" dirty="0">
                <a:solidFill>
                  <a:srgbClr val="000000"/>
                </a:solidFill>
                <a:latin typeface="Times New Roman" panose="02020603050405020304" pitchFamily="18" charset="0"/>
                <a:cs typeface="Times New Roman" panose="02020603050405020304" pitchFamily="18" charset="0"/>
              </a:rPr>
              <a:t>t</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表明了第</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主成分的方向，</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是</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dirty="0">
                <a:solidFill>
                  <a:srgbClr val="000000"/>
                </a:solidFill>
                <a:latin typeface="Times New Roman" panose="02020603050405020304" pitchFamily="18" charset="0"/>
                <a:cs typeface="Times New Roman" panose="02020603050405020304" pitchFamily="18" charset="0"/>
              </a:rPr>
              <a:t>在</a:t>
            </a:r>
            <a:r>
              <a:rPr lang="en-US" altLang="zh-CN" sz="2800" b="1" i="1" dirty="0">
                <a:solidFill>
                  <a:srgbClr val="000000"/>
                </a:solidFill>
                <a:latin typeface="Times New Roman" panose="02020603050405020304" pitchFamily="18" charset="0"/>
                <a:cs typeface="Times New Roman" panose="02020603050405020304" pitchFamily="18" charset="0"/>
              </a:rPr>
              <a:t>t</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上的投影值（其绝对值即为投影长度），</a:t>
            </a:r>
            <a:r>
              <a:rPr lang="en-US" altLang="zh-CN" sz="2800" i="1" dirty="0" err="1">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是这些值的方差，它反映了</a:t>
            </a:r>
            <a:r>
              <a:rPr lang="en-US" altLang="zh-CN" sz="2800" b="1" i="1" dirty="0">
                <a:solidFill>
                  <a:srgbClr val="000000"/>
                </a:solidFill>
                <a:latin typeface="Times New Roman" panose="02020603050405020304" pitchFamily="18" charset="0"/>
                <a:cs typeface="Times New Roman" panose="02020603050405020304" pitchFamily="18" charset="0"/>
              </a:rPr>
              <a:t>t</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上投影点的变异程度。</a:t>
            </a:r>
          </a:p>
        </p:txBody>
      </p:sp>
      <p:pic>
        <p:nvPicPr>
          <p:cNvPr id="45060" name="Picture 11" descr="主成分"/>
          <p:cNvPicPr>
            <a:picLocks noChangeAspect="1" noChangeArrowheads="1"/>
          </p:cNvPicPr>
          <p:nvPr/>
        </p:nvPicPr>
        <p:blipFill>
          <a:blip r:embed="rId2">
            <a:extLst>
              <a:ext uri="{28A0092B-C50C-407E-A947-70E740481C1C}">
                <a14:useLocalDpi xmlns:a14="http://schemas.microsoft.com/office/drawing/2010/main" val="0"/>
              </a:ext>
            </a:extLst>
          </a:blip>
          <a:srcRect l="6984" t="34132" r="4492" b="13043"/>
          <a:stretch>
            <a:fillRect/>
          </a:stretch>
        </p:blipFill>
        <p:spPr bwMode="auto">
          <a:xfrm>
            <a:off x="1857375" y="3429000"/>
            <a:ext cx="54737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EEB234-8F50-4BE2-99A8-06A921DE8FB5}" type="slidenum">
              <a:rPr lang="en-US" altLang="zh-CN"/>
              <a:pPr eaLnBrk="1" hangingPunct="1"/>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p:nvPr>
        </p:nvSpPr>
        <p:spPr/>
        <p:txBody>
          <a:bodyPr/>
          <a:lstStyle/>
          <a:p>
            <a:pPr eaLnBrk="1" hangingPunct="1"/>
            <a:r>
              <a:rPr lang="en-US" altLang="zh-CN" sz="4000" b="1" i="1" dirty="0">
                <a:latin typeface="Times New Roman" panose="02020603050405020304" pitchFamily="18" charset="0"/>
                <a:cs typeface="Times New Roman" panose="02020603050405020304" pitchFamily="18" charset="0"/>
              </a:rPr>
              <a:t>x</a:t>
            </a:r>
            <a:r>
              <a:rPr lang="zh-CN" altLang="en-US" sz="4000" dirty="0"/>
              <a:t>投影到</a:t>
            </a:r>
            <a:r>
              <a:rPr lang="en-US" altLang="zh-CN" sz="4000" b="1" i="1" dirty="0">
                <a:latin typeface="Times New Roman" panose="02020603050405020304" pitchFamily="18" charset="0"/>
                <a:cs typeface="Times New Roman" panose="02020603050405020304" pitchFamily="18" charset="0"/>
              </a:rPr>
              <a:t>t</a:t>
            </a:r>
            <a:r>
              <a:rPr lang="en-US" altLang="zh-CN" sz="4000" i="1" baseline="-25000" dirty="0">
                <a:latin typeface="Times New Roman" panose="02020603050405020304" pitchFamily="18" charset="0"/>
                <a:cs typeface="Times New Roman" panose="02020603050405020304" pitchFamily="18" charset="0"/>
              </a:rPr>
              <a:t>i</a:t>
            </a:r>
            <a:r>
              <a:rPr lang="zh-CN" altLang="en-US" sz="4000" dirty="0"/>
              <a:t>上的值</a:t>
            </a:r>
          </a:p>
        </p:txBody>
      </p:sp>
      <p:sp>
        <p:nvSpPr>
          <p:cNvPr id="4100" name="Rectangle 3"/>
          <p:cNvSpPr>
            <a:spLocks noGrp="1" noRot="1" noChangeArrowheads="1"/>
          </p:cNvSpPr>
          <p:nvPr>
            <p:ph type="body" idx="1"/>
          </p:nvPr>
        </p:nvSpPr>
        <p:spPr/>
        <p:txBody>
          <a:bodyPr/>
          <a:lstStyle/>
          <a:p>
            <a:pPr eaLnBrk="1" hangingPunct="1"/>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其中</a:t>
            </a:r>
            <a:r>
              <a:rPr lang="en-US" altLang="zh-CN" sz="2800" i="1" dirty="0" err="1">
                <a:solidFill>
                  <a:srgbClr val="000000"/>
                </a:solidFill>
                <a:latin typeface="Times New Roman" panose="02020603050405020304" pitchFamily="18" charset="0"/>
                <a:cs typeface="Times New Roman" panose="02020603050405020304" pitchFamily="18" charset="0"/>
              </a:rPr>
              <a:t>θ</a:t>
            </a:r>
            <a:r>
              <a:rPr lang="en-US" altLang="zh-CN" sz="2800" i="1" baseline="-25000" dirty="0" err="1">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是</a:t>
            </a:r>
            <a:r>
              <a:rPr lang="en-US" altLang="zh-CN" sz="2800" b="1" i="1" dirty="0">
                <a:solidFill>
                  <a:srgbClr val="000000"/>
                </a:solidFill>
                <a:latin typeface="Times New Roman" panose="02020603050405020304" pitchFamily="18" charset="0"/>
                <a:cs typeface="Times New Roman" panose="02020603050405020304" pitchFamily="18" charset="0"/>
              </a:rPr>
              <a:t>t</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与</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dirty="0">
                <a:solidFill>
                  <a:srgbClr val="000000"/>
                </a:solidFill>
                <a:latin typeface="Times New Roman" panose="02020603050405020304" pitchFamily="18" charset="0"/>
                <a:cs typeface="Times New Roman" panose="02020603050405020304" pitchFamily="18" charset="0"/>
              </a:rPr>
              <a:t>的夹角。</a:t>
            </a:r>
          </a:p>
        </p:txBody>
      </p:sp>
      <p:graphicFrame>
        <p:nvGraphicFramePr>
          <p:cNvPr id="4098" name="Object 6"/>
          <p:cNvGraphicFramePr>
            <a:graphicFrameLocks noChangeAspect="1"/>
          </p:cNvGraphicFramePr>
          <p:nvPr/>
        </p:nvGraphicFramePr>
        <p:xfrm>
          <a:off x="2211388" y="2349500"/>
          <a:ext cx="4762500" cy="1028700"/>
        </p:xfrm>
        <a:graphic>
          <a:graphicData uri="http://schemas.openxmlformats.org/presentationml/2006/ole">
            <mc:AlternateContent xmlns:mc="http://schemas.openxmlformats.org/markup-compatibility/2006">
              <mc:Choice xmlns:v="urn:schemas-microsoft-com:vml" Requires="v">
                <p:oleObj spid="_x0000_s4145" name="Equation" r:id="rId3" imgW="4762440" imgH="1028520" progId="Equation.DSMT4">
                  <p:embed/>
                </p:oleObj>
              </mc:Choice>
              <mc:Fallback>
                <p:oleObj name="Equation" r:id="rId3" imgW="4762440" imgH="10285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2349500"/>
                        <a:ext cx="47625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F1A51B-20C3-4486-A041-24087D97602E}" type="slidenum">
              <a:rPr lang="en-US" altLang="zh-CN"/>
              <a:pPr eaLnBrk="1" hangingPunct="1"/>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Rot="1" noChangeArrowheads="1"/>
          </p:cNvSpPr>
          <p:nvPr>
            <p:ph type="title"/>
          </p:nvPr>
        </p:nvSpPr>
        <p:spPr/>
        <p:txBody>
          <a:bodyPr/>
          <a:lstStyle/>
          <a:p>
            <a:pPr eaLnBrk="1" hangingPunct="1"/>
            <a:r>
              <a:rPr lang="zh-CN" altLang="en-US" sz="4000"/>
              <a:t>主成分向量与原始向量之间的关系式</a:t>
            </a:r>
          </a:p>
        </p:txBody>
      </p:sp>
      <p:sp>
        <p:nvSpPr>
          <p:cNvPr id="5126" name="Rectangle 3"/>
          <p:cNvSpPr>
            <a:spLocks noGrp="1" noRot="1" noChangeArrowheads="1"/>
          </p:cNvSpPr>
          <p:nvPr>
            <p:ph type="body" idx="1"/>
          </p:nvPr>
        </p:nvSpPr>
        <p:spPr/>
        <p:txBody>
          <a:bodyPr/>
          <a:lstStyle/>
          <a:p>
            <a:pPr eaLnBrk="1" hangingPunct="1"/>
            <a:endParaRPr lang="zh-CN" altLang="zh-CN"/>
          </a:p>
        </p:txBody>
      </p:sp>
      <p:graphicFrame>
        <p:nvGraphicFramePr>
          <p:cNvPr id="5122" name="Object 7"/>
          <p:cNvGraphicFramePr>
            <a:graphicFrameLocks noChangeAspect="1"/>
          </p:cNvGraphicFramePr>
          <p:nvPr/>
        </p:nvGraphicFramePr>
        <p:xfrm>
          <a:off x="2182813" y="2133600"/>
          <a:ext cx="4902200" cy="2273300"/>
        </p:xfrm>
        <a:graphic>
          <a:graphicData uri="http://schemas.openxmlformats.org/presentationml/2006/ole">
            <mc:AlternateContent xmlns:mc="http://schemas.openxmlformats.org/markup-compatibility/2006">
              <mc:Choice xmlns:v="urn:schemas-microsoft-com:vml" Requires="v">
                <p:oleObj spid="_x0000_s5254" name="Equation" r:id="rId3" imgW="4902120" imgH="2273040" progId="Equation.DSMT4">
                  <p:embed/>
                </p:oleObj>
              </mc:Choice>
              <mc:Fallback>
                <p:oleObj name="Equation" r:id="rId3" imgW="4902120" imgH="2273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813" y="2133600"/>
                        <a:ext cx="4902200" cy="227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8"/>
          <p:cNvGraphicFramePr>
            <a:graphicFrameLocks noChangeAspect="1"/>
          </p:cNvGraphicFramePr>
          <p:nvPr/>
        </p:nvGraphicFramePr>
        <p:xfrm>
          <a:off x="407988" y="4652963"/>
          <a:ext cx="6400800" cy="596900"/>
        </p:xfrm>
        <a:graphic>
          <a:graphicData uri="http://schemas.openxmlformats.org/presentationml/2006/ole">
            <mc:AlternateContent xmlns:mc="http://schemas.openxmlformats.org/markup-compatibility/2006">
              <mc:Choice xmlns:v="urn:schemas-microsoft-com:vml" Requires="v">
                <p:oleObj spid="_x0000_s5255" name="Equation" r:id="rId5" imgW="6400800" imgH="596880" progId="Equation.DSMT4">
                  <p:embed/>
                </p:oleObj>
              </mc:Choice>
              <mc:Fallback>
                <p:oleObj name="Equation" r:id="rId5" imgW="6400800" imgH="5968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8" y="4652963"/>
                        <a:ext cx="64008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4079875" y="5516563"/>
          <a:ext cx="1041400" cy="406400"/>
        </p:xfrm>
        <a:graphic>
          <a:graphicData uri="http://schemas.openxmlformats.org/presentationml/2006/ole">
            <mc:AlternateContent xmlns:mc="http://schemas.openxmlformats.org/markup-compatibility/2006">
              <mc:Choice xmlns:v="urn:schemas-microsoft-com:vml" Requires="v">
                <p:oleObj spid="_x0000_s5256" name="Equation" r:id="rId7" imgW="1041120" imgH="406080" progId="Equation.DSMT4">
                  <p:embed/>
                </p:oleObj>
              </mc:Choice>
              <mc:Fallback>
                <p:oleObj name="Equation" r:id="rId7" imgW="1041120" imgH="4060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75" y="5516563"/>
                        <a:ext cx="1041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8B37C4-ED1F-45F0-A363-8671CCA2EFD7}" type="slidenum">
              <a:rPr lang="en-US" altLang="zh-CN"/>
              <a:pPr eaLnBrk="1" hangingPunct="1"/>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rrowheads="1"/>
          </p:cNvSpPr>
          <p:nvPr>
            <p:ph type="title"/>
          </p:nvPr>
        </p:nvSpPr>
        <p:spPr/>
        <p:txBody>
          <a:bodyPr/>
          <a:lstStyle/>
          <a:p>
            <a:pPr eaLnBrk="1" hangingPunct="1"/>
            <a:endParaRPr lang="zh-CN" altLang="zh-CN"/>
          </a:p>
        </p:txBody>
      </p:sp>
      <p:sp>
        <p:nvSpPr>
          <p:cNvPr id="6148" name="Rectangle 3"/>
          <p:cNvSpPr>
            <a:spLocks noGrp="1" noRot="1" noChangeArrowheads="1"/>
          </p:cNvSpPr>
          <p:nvPr>
            <p:ph type="body" idx="1"/>
          </p:nvPr>
        </p:nvSpPr>
        <p:spPr/>
        <p:txBody>
          <a:bodyPr/>
          <a:lstStyle/>
          <a:p>
            <a:pPr eaLnBrk="1" hangingPunct="1"/>
            <a:endParaRPr lang="zh-CN" altLang="zh-CN"/>
          </a:p>
        </p:txBody>
      </p:sp>
      <p:graphicFrame>
        <p:nvGraphicFramePr>
          <p:cNvPr id="6146" name="Object 4"/>
          <p:cNvGraphicFramePr>
            <a:graphicFrameLocks noChangeAspect="1"/>
          </p:cNvGraphicFramePr>
          <p:nvPr/>
        </p:nvGraphicFramePr>
        <p:xfrm>
          <a:off x="2124075" y="981075"/>
          <a:ext cx="4953000" cy="4686300"/>
        </p:xfrm>
        <a:graphic>
          <a:graphicData uri="http://schemas.openxmlformats.org/presentationml/2006/ole">
            <mc:AlternateContent xmlns:mc="http://schemas.openxmlformats.org/markup-compatibility/2006">
              <mc:Choice xmlns:v="urn:schemas-microsoft-com:vml" Requires="v">
                <p:oleObj spid="_x0000_s6192" name="Equation" r:id="rId3" imgW="4952880" imgH="4686120" progId="Equation.DSMT4">
                  <p:embed/>
                </p:oleObj>
              </mc:Choice>
              <mc:Fallback>
                <p:oleObj name="Equation" r:id="rId3" imgW="4952880" imgH="46861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81075"/>
                        <a:ext cx="4953000" cy="468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B1856E-531A-4E19-87BC-5F230A27BF18}" type="slidenum">
              <a:rPr lang="en-US" altLang="zh-CN"/>
              <a:pPr eaLnBrk="1" hangingPunct="1"/>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zh-CN" altLang="en-US" sz="3600"/>
              <a:t>主成分与原始变量之间的关系式矩阵</a:t>
            </a:r>
          </a:p>
        </p:txBody>
      </p:sp>
      <p:sp>
        <p:nvSpPr>
          <p:cNvPr id="46083" name="Rectangle 3"/>
          <p:cNvSpPr>
            <a:spLocks noGrp="1" noRot="1" noChangeArrowheads="1"/>
          </p:cNvSpPr>
          <p:nvPr>
            <p:ph type="body" idx="1"/>
          </p:nvPr>
        </p:nvSpPr>
        <p:spPr/>
        <p:txBody>
          <a:bodyPr/>
          <a:lstStyle/>
          <a:p>
            <a:pPr eaLnBrk="1" hangingPunct="1"/>
            <a:endParaRPr lang="zh-CN" altLang="zh-CN"/>
          </a:p>
        </p:txBody>
      </p:sp>
      <p:graphicFrame>
        <p:nvGraphicFramePr>
          <p:cNvPr id="5" name="表格 4"/>
          <p:cNvGraphicFramePr>
            <a:graphicFrameLocks noGrp="1"/>
          </p:cNvGraphicFramePr>
          <p:nvPr/>
        </p:nvGraphicFramePr>
        <p:xfrm>
          <a:off x="323850" y="2205038"/>
          <a:ext cx="8496299" cy="3384550"/>
        </p:xfrm>
        <a:graphic>
          <a:graphicData uri="http://schemas.openxmlformats.org/drawingml/2006/table">
            <a:tbl>
              <a:tblPr/>
              <a:tblGrid>
                <a:gridCol w="1824452">
                  <a:extLst>
                    <a:ext uri="{9D8B030D-6E8A-4147-A177-3AD203B41FA5}">
                      <a16:colId xmlns:a16="http://schemas.microsoft.com/office/drawing/2014/main" val="20000"/>
                    </a:ext>
                  </a:extLst>
                </a:gridCol>
                <a:gridCol w="1666935">
                  <a:extLst>
                    <a:ext uri="{9D8B030D-6E8A-4147-A177-3AD203B41FA5}">
                      <a16:colId xmlns:a16="http://schemas.microsoft.com/office/drawing/2014/main" val="20001"/>
                    </a:ext>
                  </a:extLst>
                </a:gridCol>
                <a:gridCol w="1668304">
                  <a:extLst>
                    <a:ext uri="{9D8B030D-6E8A-4147-A177-3AD203B41FA5}">
                      <a16:colId xmlns:a16="http://schemas.microsoft.com/office/drawing/2014/main" val="20002"/>
                    </a:ext>
                  </a:extLst>
                </a:gridCol>
                <a:gridCol w="1668304">
                  <a:extLst>
                    <a:ext uri="{9D8B030D-6E8A-4147-A177-3AD203B41FA5}">
                      <a16:colId xmlns:a16="http://schemas.microsoft.com/office/drawing/2014/main" val="20003"/>
                    </a:ext>
                  </a:extLst>
                </a:gridCol>
                <a:gridCol w="1668304">
                  <a:extLst>
                    <a:ext uri="{9D8B030D-6E8A-4147-A177-3AD203B41FA5}">
                      <a16:colId xmlns:a16="http://schemas.microsoft.com/office/drawing/2014/main" val="20004"/>
                    </a:ext>
                  </a:extLst>
                </a:gridCol>
              </a:tblGrid>
              <a:tr h="676910">
                <a:tc>
                  <a:txBody>
                    <a:bodyPr/>
                    <a:lstStyle/>
                    <a:p>
                      <a:pPr algn="ctr">
                        <a:spcAft>
                          <a:spcPts val="0"/>
                        </a:spcAft>
                      </a:pPr>
                      <a:endParaRPr lang="en-US" sz="24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kern="100" baseline="-25000">
                          <a:solidFill>
                            <a:srgbClr val="000000"/>
                          </a:solidFill>
                          <a:latin typeface="Times New Roman"/>
                          <a:ea typeface="宋体"/>
                          <a:cs typeface="Times New Roman"/>
                        </a:rPr>
                        <a:t>2</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12</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kern="100" baseline="-25000">
                          <a:solidFill>
                            <a:srgbClr val="000000"/>
                          </a:solidFill>
                          <a:latin typeface="Times New Roman"/>
                          <a:ea typeface="宋体"/>
                          <a:cs typeface="Times New Roman"/>
                        </a:rPr>
                        <a:t>2</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22</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676910">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2400" kern="100" dirty="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i="1" kern="100" baseline="-25000">
                          <a:solidFill>
                            <a:srgbClr val="000000"/>
                          </a:solidFill>
                          <a:latin typeface="Times New Roman"/>
                          <a:ea typeface="宋体"/>
                          <a:cs typeface="Times New Roman"/>
                        </a:rPr>
                        <a:t>p</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i="1" kern="100" baseline="-25000">
                          <a:solidFill>
                            <a:srgbClr val="000000"/>
                          </a:solidFill>
                          <a:latin typeface="Times New Roman"/>
                          <a:ea typeface="宋体"/>
                          <a:cs typeface="Times New Roman"/>
                        </a:rPr>
                        <a:t>p</a:t>
                      </a:r>
                      <a:r>
                        <a:rPr lang="en-US" sz="2400" kern="100" baseline="-25000">
                          <a:solidFill>
                            <a:srgbClr val="000000"/>
                          </a:solidFill>
                          <a:latin typeface="Times New Roman"/>
                          <a:ea typeface="宋体"/>
                          <a:cs typeface="Times New Roman"/>
                        </a:rPr>
                        <a:t> 2</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dirty="0" err="1">
                          <a:solidFill>
                            <a:srgbClr val="000000"/>
                          </a:solidFill>
                          <a:latin typeface="Times New Roman"/>
                          <a:ea typeface="宋体"/>
                          <a:cs typeface="Times New Roman"/>
                        </a:rPr>
                        <a:t>t</a:t>
                      </a:r>
                      <a:r>
                        <a:rPr lang="en-US" sz="2400" i="1" kern="100" baseline="-25000" dirty="0" err="1">
                          <a:solidFill>
                            <a:srgbClr val="000000"/>
                          </a:solidFill>
                          <a:latin typeface="Times New Roman"/>
                          <a:ea typeface="宋体"/>
                          <a:cs typeface="Times New Roman"/>
                        </a:rPr>
                        <a:t>pp</a:t>
                      </a:r>
                      <a:endParaRPr lang="zh-CN" sz="2400" kern="100" dirty="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6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8927F9-0738-4872-BD3C-D0853988696F}" type="slidenum">
              <a:rPr lang="en-US" altLang="zh-CN"/>
              <a:pPr eaLnBrk="1" hangingPunct="1"/>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a:xfrm>
            <a:off x="301625" y="609600"/>
            <a:ext cx="8540750" cy="1235075"/>
          </a:xfrm>
        </p:spPr>
        <p:txBody>
          <a:bodyPr/>
          <a:lstStyle/>
          <a:p>
            <a:pPr eaLnBrk="1" hangingPunct="1"/>
            <a:r>
              <a:rPr lang="zh-CN" altLang="en-US" sz="4000"/>
              <a:t>正交变换          的几何意义</a:t>
            </a:r>
          </a:p>
        </p:txBody>
      </p:sp>
      <p:sp>
        <p:nvSpPr>
          <p:cNvPr id="7173" name="Rectangle 3"/>
          <p:cNvSpPr>
            <a:spLocks noGrp="1" noRot="1" noChangeArrowheads="1"/>
          </p:cNvSpPr>
          <p:nvPr>
            <p:ph type="body" idx="1"/>
          </p:nvPr>
        </p:nvSpPr>
        <p:spPr>
          <a:xfrm>
            <a:off x="301625" y="2060575"/>
            <a:ext cx="8540750" cy="4038600"/>
          </a:xfrm>
        </p:spPr>
        <p:txBody>
          <a:bodyPr/>
          <a:lstStyle/>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正交变换            的几何意义是将</a:t>
            </a:r>
            <a:r>
              <a:rPr lang="en-US" altLang="zh-CN" sz="2800" i="1" dirty="0" err="1">
                <a:solidFill>
                  <a:srgbClr val="000000"/>
                </a:solidFill>
                <a:latin typeface="Times New Roman" panose="02020603050405020304" pitchFamily="18" charset="0"/>
                <a:cs typeface="Times New Roman" panose="02020603050405020304" pitchFamily="18" charset="0"/>
              </a:rPr>
              <a:t>R</a:t>
            </a:r>
            <a:r>
              <a:rPr lang="en-US" altLang="zh-CN" sz="2800" i="1" baseline="30000" dirty="0" err="1">
                <a:solidFill>
                  <a:srgbClr val="000000"/>
                </a:solidFill>
                <a:latin typeface="Times New Roman" panose="02020603050405020304" pitchFamily="18" charset="0"/>
                <a:cs typeface="Times New Roman" panose="02020603050405020304" pitchFamily="18" charset="0"/>
              </a:rPr>
              <a:t>p</a:t>
            </a:r>
            <a:r>
              <a:rPr lang="zh-CN" altLang="en-US" sz="2800" dirty="0">
                <a:solidFill>
                  <a:srgbClr val="000000"/>
                </a:solidFill>
                <a:latin typeface="Times New Roman" panose="02020603050405020304" pitchFamily="18" charset="0"/>
                <a:cs typeface="Times New Roman" panose="02020603050405020304" pitchFamily="18" charset="0"/>
              </a:rPr>
              <a:t>中由</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zh-CN" altLang="en-US" sz="2800" dirty="0">
                <a:solidFill>
                  <a:srgbClr val="000000"/>
                </a:solidFill>
                <a:latin typeface="Times New Roman" panose="02020603050405020304" pitchFamily="18" charset="0"/>
                <a:cs typeface="Times New Roman" panose="02020603050405020304" pitchFamily="18" charset="0"/>
              </a:rPr>
              <a:t>构成的原</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en-US" sz="2800" dirty="0">
                <a:solidFill>
                  <a:srgbClr val="000000"/>
                </a:solidFill>
                <a:latin typeface="Times New Roman" panose="02020603050405020304" pitchFamily="18" charset="0"/>
                <a:cs typeface="Times New Roman" panose="02020603050405020304" pitchFamily="18" charset="0"/>
              </a:rPr>
              <a:t>维坐标轴作一正交旋转，一组正交单位向量</a:t>
            </a:r>
            <a:r>
              <a:rPr lang="en-US" altLang="zh-CN" sz="2800" b="1" i="1" dirty="0">
                <a:solidFill>
                  <a:srgbClr val="000000"/>
                </a:solidFill>
                <a:latin typeface="Times New Roman" panose="02020603050405020304" pitchFamily="18" charset="0"/>
                <a:cs typeface="Times New Roman" panose="02020603050405020304" pitchFamily="18" charset="0"/>
              </a:rPr>
              <a:t>t</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t</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t</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zh-CN" altLang="en-US" sz="2800" dirty="0">
                <a:solidFill>
                  <a:srgbClr val="000000"/>
                </a:solidFill>
                <a:latin typeface="Times New Roman" panose="02020603050405020304" pitchFamily="18" charset="0"/>
                <a:cs typeface="Times New Roman" panose="02020603050405020304" pitchFamily="18" charset="0"/>
              </a:rPr>
              <a:t>表明了</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en-US" sz="2800" dirty="0">
                <a:solidFill>
                  <a:srgbClr val="000000"/>
                </a:solidFill>
                <a:latin typeface="Times New Roman" panose="02020603050405020304" pitchFamily="18" charset="0"/>
                <a:cs typeface="Times New Roman" panose="02020603050405020304" pitchFamily="18" charset="0"/>
              </a:rPr>
              <a:t>个新坐标轴的方向，这些新坐标轴彼此仍保持正交（或说垂直）。</a:t>
            </a:r>
            <a:endParaRPr lang="zh-CN" altLang="zh-CN" sz="2800" dirty="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a:solidFill>
                <a:srgbClr val="000000"/>
              </a:solidFill>
              <a:latin typeface="Times New Roman" panose="02020603050405020304" pitchFamily="18" charset="0"/>
              <a:cs typeface="Times New Roman" panose="02020603050405020304" pitchFamily="18" charset="0"/>
            </a:endParaRPr>
          </a:p>
        </p:txBody>
      </p:sp>
      <p:graphicFrame>
        <p:nvGraphicFramePr>
          <p:cNvPr id="7170" name="Object 15"/>
          <p:cNvGraphicFramePr>
            <a:graphicFrameLocks noChangeAspect="1"/>
          </p:cNvGraphicFramePr>
          <p:nvPr/>
        </p:nvGraphicFramePr>
        <p:xfrm>
          <a:off x="2195513" y="2133600"/>
          <a:ext cx="1003300" cy="368300"/>
        </p:xfrm>
        <a:graphic>
          <a:graphicData uri="http://schemas.openxmlformats.org/presentationml/2006/ole">
            <mc:AlternateContent xmlns:mc="http://schemas.openxmlformats.org/markup-compatibility/2006">
              <mc:Choice xmlns:v="urn:schemas-microsoft-com:vml" Requires="v">
                <p:oleObj spid="_x0000_s7259" name="Equation" r:id="rId3" imgW="1002960" imgH="368280" progId="Equation.DSMT4">
                  <p:embed/>
                </p:oleObj>
              </mc:Choice>
              <mc:Fallback>
                <p:oleObj name="Equation" r:id="rId3" imgW="1002960" imgH="36828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133600"/>
                        <a:ext cx="1003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25"/>
          <p:cNvGraphicFramePr>
            <a:graphicFrameLocks noChangeAspect="1"/>
          </p:cNvGraphicFramePr>
          <p:nvPr/>
        </p:nvGraphicFramePr>
        <p:xfrm>
          <a:off x="3635375" y="1052513"/>
          <a:ext cx="1295400" cy="474662"/>
        </p:xfrm>
        <a:graphic>
          <a:graphicData uri="http://schemas.openxmlformats.org/presentationml/2006/ole">
            <mc:AlternateContent xmlns:mc="http://schemas.openxmlformats.org/markup-compatibility/2006">
              <mc:Choice xmlns:v="urn:schemas-microsoft-com:vml" Requires="v">
                <p:oleObj spid="_x0000_s7260" name="Equation" r:id="rId5" imgW="1002960" imgH="368280" progId="Equation.DSMT4">
                  <p:embed/>
                </p:oleObj>
              </mc:Choice>
              <mc:Fallback>
                <p:oleObj name="Equation" r:id="rId5" imgW="1002960" imgH="36828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052513"/>
                        <a:ext cx="12954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FF1321-72C1-4A36-9878-65124CA2723F}" type="slidenum">
              <a:rPr lang="en-US" altLang="zh-CN"/>
              <a:pPr eaLnBrk="1" hangingPunct="1"/>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多元正态总体的主成分方向</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17</a:t>
            </a:fld>
            <a:endParaRPr lang="en-US" altLang="zh-CN"/>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261592"/>
            <a:ext cx="45339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63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z="4000"/>
              <a:t>二、主成分的性质</a:t>
            </a:r>
          </a:p>
        </p:txBody>
      </p:sp>
      <p:sp>
        <p:nvSpPr>
          <p:cNvPr id="47107" name="内容占位符 2"/>
          <p:cNvSpPr>
            <a:spLocks noGrp="1"/>
          </p:cNvSpPr>
          <p:nvPr>
            <p:ph idx="1"/>
          </p:nvPr>
        </p:nvSpPr>
        <p:spPr/>
        <p:txBody>
          <a:bodyPr/>
          <a:lstStyle/>
          <a:p>
            <a:r>
              <a:rPr lang="en-US" altLang="zh-CN" sz="2800">
                <a:solidFill>
                  <a:srgbClr val="000000"/>
                </a:solidFill>
                <a:latin typeface="Times New Roman" panose="02020603050405020304" pitchFamily="18" charset="0"/>
                <a:cs typeface="Times New Roman" panose="02020603050405020304" pitchFamily="18" charset="0"/>
              </a:rPr>
              <a:t>1.</a:t>
            </a:r>
            <a:r>
              <a:rPr lang="zh-CN" altLang="en-US" sz="2800">
                <a:solidFill>
                  <a:srgbClr val="000000"/>
                </a:solidFill>
                <a:latin typeface="Times New Roman" panose="02020603050405020304" pitchFamily="18" charset="0"/>
                <a:cs typeface="Times New Roman" panose="02020603050405020304" pitchFamily="18" charset="0"/>
              </a:rPr>
              <a:t>主成分向量的协方差矩阵</a:t>
            </a:r>
          </a:p>
          <a:p>
            <a:r>
              <a:rPr lang="en-US" altLang="zh-CN" sz="2800">
                <a:solidFill>
                  <a:srgbClr val="000000"/>
                </a:solidFill>
                <a:latin typeface="Times New Roman" panose="02020603050405020304" pitchFamily="18" charset="0"/>
                <a:cs typeface="Times New Roman" panose="02020603050405020304" pitchFamily="18" charset="0"/>
              </a:rPr>
              <a:t>2.</a:t>
            </a:r>
            <a:r>
              <a:rPr lang="zh-CN" altLang="en-US" sz="2800">
                <a:solidFill>
                  <a:srgbClr val="000000"/>
                </a:solidFill>
                <a:latin typeface="Times New Roman" panose="02020603050405020304" pitchFamily="18" charset="0"/>
                <a:cs typeface="Times New Roman" panose="02020603050405020304" pitchFamily="18" charset="0"/>
              </a:rPr>
              <a:t>主成分的总方差 </a:t>
            </a:r>
          </a:p>
          <a:p>
            <a:r>
              <a:rPr lang="en-US" altLang="zh-CN" sz="2800">
                <a:solidFill>
                  <a:srgbClr val="000000"/>
                </a:solidFill>
                <a:latin typeface="Times New Roman" panose="02020603050405020304" pitchFamily="18" charset="0"/>
                <a:cs typeface="Times New Roman" panose="02020603050405020304" pitchFamily="18" charset="0"/>
              </a:rPr>
              <a:t>3.</a:t>
            </a:r>
            <a:r>
              <a:rPr lang="zh-CN" altLang="en-US" sz="2800">
                <a:solidFill>
                  <a:srgbClr val="000000"/>
                </a:solidFill>
                <a:latin typeface="Times New Roman" panose="02020603050405020304" pitchFamily="18" charset="0"/>
                <a:cs typeface="Times New Roman" panose="02020603050405020304" pitchFamily="18" charset="0"/>
              </a:rPr>
              <a:t>原始变量</a:t>
            </a:r>
            <a:r>
              <a:rPr lang="en-US" altLang="zh-CN" sz="2800" i="1">
                <a:solidFill>
                  <a:srgbClr val="000000"/>
                </a:solidFill>
                <a:latin typeface="Times New Roman" panose="02020603050405020304" pitchFamily="18" charset="0"/>
                <a:cs typeface="Times New Roman" panose="02020603050405020304" pitchFamily="18" charset="0"/>
              </a:rPr>
              <a:t>x</a:t>
            </a:r>
            <a:r>
              <a:rPr lang="en-US" altLang="zh-CN" sz="2800" i="1" baseline="-25000">
                <a:solidFill>
                  <a:srgbClr val="000000"/>
                </a:solidFill>
                <a:latin typeface="Times New Roman" panose="02020603050405020304" pitchFamily="18" charset="0"/>
                <a:cs typeface="Times New Roman" panose="02020603050405020304" pitchFamily="18" charset="0"/>
              </a:rPr>
              <a:t>i</a:t>
            </a:r>
            <a:r>
              <a:rPr lang="zh-CN" altLang="en-US" sz="2800">
                <a:solidFill>
                  <a:srgbClr val="000000"/>
                </a:solidFill>
                <a:latin typeface="Times New Roman" panose="02020603050405020304" pitchFamily="18" charset="0"/>
                <a:cs typeface="Times New Roman" panose="02020603050405020304" pitchFamily="18" charset="0"/>
              </a:rPr>
              <a:t>与主成分</a:t>
            </a:r>
            <a:r>
              <a:rPr lang="en-US" altLang="zh-CN" sz="2800" i="1">
                <a:solidFill>
                  <a:srgbClr val="000000"/>
                </a:solidFill>
                <a:latin typeface="Times New Roman" panose="02020603050405020304" pitchFamily="18" charset="0"/>
                <a:cs typeface="Times New Roman" panose="02020603050405020304" pitchFamily="18" charset="0"/>
              </a:rPr>
              <a:t>y</a:t>
            </a:r>
            <a:r>
              <a:rPr lang="en-US" altLang="zh-CN" sz="2800" i="1" baseline="-25000">
                <a:solidFill>
                  <a:srgbClr val="000000"/>
                </a:solidFill>
                <a:latin typeface="Times New Roman" panose="02020603050405020304" pitchFamily="18" charset="0"/>
                <a:cs typeface="Times New Roman" panose="02020603050405020304" pitchFamily="18" charset="0"/>
              </a:rPr>
              <a:t>k</a:t>
            </a:r>
            <a:r>
              <a:rPr lang="zh-CN" altLang="en-US" sz="2800">
                <a:solidFill>
                  <a:srgbClr val="000000"/>
                </a:solidFill>
                <a:latin typeface="Times New Roman" panose="02020603050405020304" pitchFamily="18" charset="0"/>
                <a:cs typeface="Times New Roman" panose="02020603050405020304" pitchFamily="18" charset="0"/>
              </a:rPr>
              <a:t>之间的相关系数</a:t>
            </a:r>
            <a:endParaRPr lang="en-US" altLang="zh-CN" sz="2800">
              <a:solidFill>
                <a:srgbClr val="000000"/>
              </a:solidFill>
              <a:latin typeface="Times New Roman" panose="02020603050405020304" pitchFamily="18" charset="0"/>
              <a:cs typeface="Times New Roman" panose="02020603050405020304" pitchFamily="18" charset="0"/>
            </a:endParaRPr>
          </a:p>
          <a:p>
            <a:r>
              <a:rPr lang="en-US" altLang="zh-CN" sz="2800">
                <a:solidFill>
                  <a:srgbClr val="000000"/>
                </a:solidFill>
                <a:latin typeface="Times New Roman" panose="02020603050405020304" pitchFamily="18" charset="0"/>
                <a:cs typeface="Times New Roman" panose="02020603050405020304" pitchFamily="18" charset="0"/>
              </a:rPr>
              <a:t>4.</a:t>
            </a:r>
            <a:r>
              <a:rPr lang="en-US" altLang="zh-CN" sz="2800" i="1">
                <a:solidFill>
                  <a:srgbClr val="000000"/>
                </a:solidFill>
                <a:latin typeface="Times New Roman" panose="02020603050405020304" pitchFamily="18" charset="0"/>
                <a:cs typeface="Times New Roman" panose="02020603050405020304" pitchFamily="18" charset="0"/>
              </a:rPr>
              <a:t>m</a:t>
            </a:r>
            <a:r>
              <a:rPr lang="zh-CN" altLang="zh-CN" sz="2800">
                <a:solidFill>
                  <a:srgbClr val="000000"/>
                </a:solidFill>
                <a:latin typeface="Times New Roman" panose="02020603050405020304" pitchFamily="18" charset="0"/>
                <a:cs typeface="Times New Roman" panose="02020603050405020304" pitchFamily="18" charset="0"/>
              </a:rPr>
              <a:t>个主成分对原始变量的贡献率</a:t>
            </a:r>
            <a:endParaRPr lang="en-US" altLang="zh-CN" sz="2800">
              <a:solidFill>
                <a:srgbClr val="000000"/>
              </a:solidFill>
              <a:latin typeface="Times New Roman" panose="02020603050405020304" pitchFamily="18" charset="0"/>
              <a:cs typeface="Times New Roman" panose="02020603050405020304" pitchFamily="18" charset="0"/>
            </a:endParaRPr>
          </a:p>
          <a:p>
            <a:r>
              <a:rPr lang="en-US" altLang="zh-CN" sz="2800">
                <a:solidFill>
                  <a:srgbClr val="000000"/>
                </a:solidFill>
                <a:latin typeface="Times New Roman" panose="02020603050405020304" pitchFamily="18" charset="0"/>
                <a:cs typeface="Times New Roman" panose="02020603050405020304" pitchFamily="18" charset="0"/>
              </a:rPr>
              <a:t>5.</a:t>
            </a:r>
            <a:r>
              <a:rPr lang="zh-CN" altLang="zh-CN" sz="2800">
                <a:solidFill>
                  <a:srgbClr val="000000"/>
                </a:solidFill>
                <a:latin typeface="Times New Roman" panose="02020603050405020304" pitchFamily="18" charset="0"/>
                <a:cs typeface="Times New Roman" panose="02020603050405020304" pitchFamily="18" charset="0"/>
              </a:rPr>
              <a:t>原始变量对主成分的影响</a:t>
            </a:r>
            <a:endParaRPr lang="zh-CN" altLang="en-US" sz="2800">
              <a:solidFill>
                <a:srgbClr val="000000"/>
              </a:solidFill>
              <a:latin typeface="Times New Roman" panose="02020603050405020304" pitchFamily="18" charset="0"/>
              <a:cs typeface="Times New Roman" panose="02020603050405020304" pitchFamily="18" charset="0"/>
            </a:endParaRP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DDF863-5B5D-475C-9D66-D609C06E73B8}" type="slidenum">
              <a:rPr lang="en-US" altLang="zh-CN"/>
              <a:pPr eaLnBrk="1" hangingPunct="1"/>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301625" y="609600"/>
            <a:ext cx="8540750" cy="1235075"/>
          </a:xfrm>
        </p:spPr>
        <p:txBody>
          <a:bodyPr/>
          <a:lstStyle/>
          <a:p>
            <a:pPr eaLnBrk="1" hangingPunct="1"/>
            <a:r>
              <a:rPr lang="en-US" altLang="zh-CN" sz="4000" dirty="0">
                <a:latin typeface="Times New Roman" panose="02020603050405020304" pitchFamily="18" charset="0"/>
                <a:cs typeface="Times New Roman" panose="02020603050405020304" pitchFamily="18" charset="0"/>
              </a:rPr>
              <a:t>1.</a:t>
            </a:r>
            <a:r>
              <a:rPr lang="zh-CN" altLang="en-US" sz="4000" dirty="0">
                <a:latin typeface="Times New Roman" panose="02020603050405020304" pitchFamily="18" charset="0"/>
                <a:cs typeface="Times New Roman" panose="02020603050405020304" pitchFamily="18" charset="0"/>
              </a:rPr>
              <a:t>主成分向量的协方差矩阵</a:t>
            </a:r>
            <a:endParaRPr lang="zh-CN" altLang="en-US" sz="4000" dirty="0"/>
          </a:p>
        </p:txBody>
      </p:sp>
      <p:sp>
        <p:nvSpPr>
          <p:cNvPr id="48131" name="Rectangle 3"/>
          <p:cNvSpPr>
            <a:spLocks noGrp="1" noRot="1" noChangeArrowheads="1"/>
          </p:cNvSpPr>
          <p:nvPr>
            <p:ph type="body" idx="1"/>
          </p:nvPr>
        </p:nvSpPr>
        <p:spPr>
          <a:xfrm>
            <a:off x="301625" y="1916113"/>
            <a:ext cx="8540750" cy="4392612"/>
          </a:xfrm>
        </p:spPr>
        <p:txBody>
          <a:bodyPr/>
          <a:lstStyle/>
          <a:p>
            <a:pPr algn="ctr" eaLnBrk="1" hangingPunct="1">
              <a:lnSpc>
                <a:spcPct val="150000"/>
              </a:lnSpc>
              <a:buFont typeface="Wingdings" panose="05000000000000000000" pitchFamily="2" charset="2"/>
              <a:buNone/>
            </a:pP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Λ</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zh-CN" altLang="en-US" sz="2800" dirty="0">
                <a:solidFill>
                  <a:srgbClr val="000000"/>
                </a:solidFill>
                <a:latin typeface="Times New Roman" panose="02020603050405020304" pitchFamily="18" charset="0"/>
                <a:cs typeface="Times New Roman" panose="02020603050405020304" pitchFamily="18" charset="0"/>
              </a:rPr>
              <a:t>    其中</a:t>
            </a:r>
            <a:r>
              <a:rPr lang="en-US" altLang="zh-CN" sz="2800" b="1" i="1" dirty="0">
                <a:solidFill>
                  <a:srgbClr val="000000"/>
                </a:solidFill>
                <a:latin typeface="Times New Roman" panose="02020603050405020304" pitchFamily="18" charset="0"/>
                <a:cs typeface="Times New Roman" panose="02020603050405020304" pitchFamily="18" charset="0"/>
              </a:rPr>
              <a:t>Λ</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err="1">
                <a:solidFill>
                  <a:srgbClr val="000000"/>
                </a:solidFill>
                <a:latin typeface="Times New Roman" panose="02020603050405020304" pitchFamily="18" charset="0"/>
                <a:cs typeface="Times New Roman" panose="02020603050405020304" pitchFamily="18" charset="0"/>
              </a:rPr>
              <a:t>diag</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λ</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λ</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λ</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，即</a:t>
            </a:r>
            <a:r>
              <a:rPr lang="en-US" altLang="zh-CN" sz="2800" i="1" dirty="0">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i="1" dirty="0" err="1">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en-US" altLang="zh-CN" sz="2800" i="1"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en-US" sz="2800" dirty="0">
                <a:solidFill>
                  <a:srgbClr val="000000"/>
                </a:solidFill>
                <a:latin typeface="Times New Roman" panose="02020603050405020304" pitchFamily="18" charset="0"/>
                <a:cs typeface="Times New Roman" panose="02020603050405020304" pitchFamily="18" charset="0"/>
              </a:rPr>
              <a:t>，且</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zh-CN" altLang="en-US" sz="2800" dirty="0">
                <a:solidFill>
                  <a:srgbClr val="000000"/>
                </a:solidFill>
                <a:latin typeface="Times New Roman" panose="02020603050405020304" pitchFamily="18" charset="0"/>
                <a:cs typeface="Times New Roman" panose="02020603050405020304" pitchFamily="18" charset="0"/>
              </a:rPr>
              <a:t>互不相关。</a:t>
            </a:r>
          </a:p>
          <a:p>
            <a:endParaRPr lang="zh-CN" altLang="en-US" sz="2000" dirty="0">
              <a:solidFill>
                <a:srgbClr val="000000"/>
              </a:solidFill>
              <a:latin typeface="Times New Roman" panose="02020603050405020304" pitchFamily="18" charset="0"/>
              <a:cs typeface="Times New Roman" panose="02020603050405020304" pitchFamily="18" charset="0"/>
            </a:endParaRPr>
          </a:p>
        </p:txBody>
      </p:sp>
      <p:sp>
        <p:nvSpPr>
          <p:cNvPr id="481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7A8019-F92A-4635-8642-41A7B7A69419}" type="slidenum">
              <a:rPr lang="en-US" altLang="zh-CN"/>
              <a:pPr eaLnBrk="1" hangingPunct="1"/>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sz="4000"/>
              <a:t>§7.1  </a:t>
            </a:r>
            <a:r>
              <a:rPr lang="zh-CN" altLang="en-US" sz="4000"/>
              <a:t>引言</a:t>
            </a:r>
          </a:p>
        </p:txBody>
      </p:sp>
      <p:sp>
        <p:nvSpPr>
          <p:cNvPr id="29699" name="Rectangle 3"/>
          <p:cNvSpPr>
            <a:spLocks noGrp="1" noRot="1" noChangeArrowheads="1"/>
          </p:cNvSpPr>
          <p:nvPr>
            <p:ph type="body" idx="1"/>
          </p:nvPr>
        </p:nvSpPr>
        <p:spPr/>
        <p:txBody>
          <a:bodyPr/>
          <a:lstStyle/>
          <a:p>
            <a:pPr eaLnBrk="1" hangingPunct="1">
              <a:lnSpc>
                <a:spcPct val="90000"/>
              </a:lnSpc>
              <a:defRPr/>
            </a:pPr>
            <a:r>
              <a:rPr lang="zh-CN" altLang="zh-CN" sz="2800" dirty="0">
                <a:solidFill>
                  <a:srgbClr val="000000"/>
                </a:solidFill>
              </a:rPr>
              <a:t>主成分分析（</a:t>
            </a:r>
            <a:r>
              <a:rPr lang="en-US" altLang="zh-CN" sz="2800" dirty="0">
                <a:solidFill>
                  <a:srgbClr val="000000"/>
                </a:solidFill>
              </a:rPr>
              <a:t>principal component analysis</a:t>
            </a:r>
            <a:r>
              <a:rPr lang="zh-CN" altLang="zh-CN" sz="2800" dirty="0">
                <a:solidFill>
                  <a:srgbClr val="000000"/>
                </a:solidFill>
              </a:rPr>
              <a:t>）由皮尔逊（</a:t>
            </a:r>
            <a:r>
              <a:rPr lang="en-US" altLang="zh-CN" sz="2800" dirty="0">
                <a:solidFill>
                  <a:srgbClr val="000000"/>
                </a:solidFill>
              </a:rPr>
              <a:t>Pearson</a:t>
            </a:r>
            <a:r>
              <a:rPr lang="zh-CN" altLang="zh-CN" sz="2800" dirty="0">
                <a:solidFill>
                  <a:srgbClr val="000000"/>
                </a:solidFill>
              </a:rPr>
              <a:t>，</a:t>
            </a:r>
            <a:r>
              <a:rPr lang="en-US" altLang="zh-CN" sz="2800" dirty="0">
                <a:solidFill>
                  <a:srgbClr val="000000"/>
                </a:solidFill>
              </a:rPr>
              <a:t>1901</a:t>
            </a:r>
            <a:r>
              <a:rPr lang="zh-CN" altLang="zh-CN" sz="2800" dirty="0">
                <a:solidFill>
                  <a:srgbClr val="000000"/>
                </a:solidFill>
              </a:rPr>
              <a:t>）首先引入，后来被霍特林（</a:t>
            </a:r>
            <a:r>
              <a:rPr lang="en-US" altLang="zh-CN" sz="2800" dirty="0" err="1">
                <a:solidFill>
                  <a:srgbClr val="000000"/>
                </a:solidFill>
              </a:rPr>
              <a:t>Hotelling</a:t>
            </a:r>
            <a:r>
              <a:rPr lang="zh-CN" altLang="zh-CN" sz="2800" dirty="0">
                <a:solidFill>
                  <a:srgbClr val="000000"/>
                </a:solidFill>
              </a:rPr>
              <a:t>，</a:t>
            </a:r>
            <a:r>
              <a:rPr lang="en-US" altLang="zh-CN" sz="2800" dirty="0">
                <a:solidFill>
                  <a:srgbClr val="000000"/>
                </a:solidFill>
              </a:rPr>
              <a:t>1933</a:t>
            </a:r>
            <a:r>
              <a:rPr lang="zh-CN" altLang="zh-CN" sz="2800" dirty="0">
                <a:solidFill>
                  <a:srgbClr val="000000"/>
                </a:solidFill>
              </a:rPr>
              <a:t>）发展了。</a:t>
            </a:r>
            <a:endParaRPr lang="en-US" altLang="zh-CN" sz="2800" dirty="0">
              <a:solidFill>
                <a:srgbClr val="000000"/>
              </a:solidFill>
            </a:endParaRPr>
          </a:p>
          <a:p>
            <a:pPr eaLnBrk="1" hangingPunct="1">
              <a:lnSpc>
                <a:spcPct val="90000"/>
              </a:lnSpc>
              <a:defRPr/>
            </a:pPr>
            <a:r>
              <a:rPr lang="zh-CN" altLang="zh-CN" sz="2800" dirty="0">
                <a:solidFill>
                  <a:srgbClr val="000000"/>
                </a:solidFill>
              </a:rPr>
              <a:t>主成分分析是一种通过降维技术把多个变量化为少数几个主成分（综合变量）的统计分析方法。这些主成分能够反映原始变量的绝大部分信息，它们通常表示为原始变量的某种线性组合。</a:t>
            </a:r>
            <a:endParaRPr lang="zh-CN" altLang="en-US" sz="2800" dirty="0">
              <a:solidFill>
                <a:srgbClr val="000000"/>
              </a:solidFill>
              <a:latin typeface="Times New Roman" pitchFamily="18" charset="0"/>
              <a:cs typeface="Times New Roman" pitchFamily="18" charset="0"/>
            </a:endParaRPr>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2580F7-B1CB-40D1-B122-68D0F10EFCBD}" type="slidenum">
              <a:rPr lang="en-US" altLang="zh-CN"/>
              <a:pPr eaLnBrk="1" hangingPunct="1"/>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标题 1"/>
          <p:cNvSpPr>
            <a:spLocks noGrp="1"/>
          </p:cNvSpPr>
          <p:nvPr>
            <p:ph type="title"/>
          </p:nvPr>
        </p:nvSpPr>
        <p:spPr/>
        <p:txBody>
          <a:bodyPr/>
          <a:lstStyle/>
          <a:p>
            <a:r>
              <a:rPr lang="en-US" altLang="zh-CN" sz="4000">
                <a:latin typeface="Times New Roman" panose="02020603050405020304" pitchFamily="18" charset="0"/>
                <a:cs typeface="Times New Roman" panose="02020603050405020304" pitchFamily="18" charset="0"/>
              </a:rPr>
              <a:t>2.</a:t>
            </a:r>
            <a:r>
              <a:rPr lang="zh-CN" altLang="en-US" sz="4000">
                <a:latin typeface="Times New Roman" panose="02020603050405020304" pitchFamily="18" charset="0"/>
                <a:cs typeface="Times New Roman" panose="02020603050405020304" pitchFamily="18" charset="0"/>
              </a:rPr>
              <a:t>主成分的总方差 </a:t>
            </a:r>
            <a:endParaRPr lang="zh-CN" altLang="en-US" sz="4000"/>
          </a:p>
        </p:txBody>
      </p:sp>
      <p:sp>
        <p:nvSpPr>
          <p:cNvPr id="8198" name="内容占位符 2"/>
          <p:cNvSpPr>
            <a:spLocks noGrp="1"/>
          </p:cNvSpPr>
          <p:nvPr>
            <p:ph idx="1"/>
          </p:nvPr>
        </p:nvSpPr>
        <p:spPr/>
        <p:txBody>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rPr>
              <a:t> </a:t>
            </a:r>
            <a:endParaRPr lang="zh-CN" altLang="en-US"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或</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graphicFrame>
        <p:nvGraphicFramePr>
          <p:cNvPr id="8195" name="Object 3"/>
          <p:cNvGraphicFramePr>
            <a:graphicFrameLocks noChangeAspect="1"/>
          </p:cNvGraphicFramePr>
          <p:nvPr>
            <p:extLst>
              <p:ext uri="{D42A27DB-BD31-4B8C-83A1-F6EECF244321}">
                <p14:modId xmlns:p14="http://schemas.microsoft.com/office/powerpoint/2010/main" val="3614678682"/>
              </p:ext>
            </p:extLst>
          </p:nvPr>
        </p:nvGraphicFramePr>
        <p:xfrm>
          <a:off x="3689350" y="1989336"/>
          <a:ext cx="1765300" cy="863600"/>
        </p:xfrm>
        <a:graphic>
          <a:graphicData uri="http://schemas.openxmlformats.org/presentationml/2006/ole">
            <mc:AlternateContent xmlns:mc="http://schemas.openxmlformats.org/markup-compatibility/2006">
              <mc:Choice xmlns:v="urn:schemas-microsoft-com:vml" Requires="v">
                <p:oleObj spid="_x0000_s8289" name="Equation" r:id="rId3" imgW="1765080" imgH="863280" progId="Equation.DSMT4">
                  <p:embed/>
                </p:oleObj>
              </mc:Choice>
              <mc:Fallback>
                <p:oleObj name="Equation" r:id="rId3" imgW="1765080" imgH="8632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9350" y="1989336"/>
                        <a:ext cx="17653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p:cNvGraphicFramePr>
            <a:graphicFrameLocks noChangeAspect="1"/>
          </p:cNvGraphicFramePr>
          <p:nvPr>
            <p:extLst>
              <p:ext uri="{D42A27DB-BD31-4B8C-83A1-F6EECF244321}">
                <p14:modId xmlns:p14="http://schemas.microsoft.com/office/powerpoint/2010/main" val="608520947"/>
              </p:ext>
            </p:extLst>
          </p:nvPr>
        </p:nvGraphicFramePr>
        <p:xfrm>
          <a:off x="3276600" y="3645520"/>
          <a:ext cx="2692400" cy="863600"/>
        </p:xfrm>
        <a:graphic>
          <a:graphicData uri="http://schemas.openxmlformats.org/presentationml/2006/ole">
            <mc:AlternateContent xmlns:mc="http://schemas.openxmlformats.org/markup-compatibility/2006">
              <mc:Choice xmlns:v="urn:schemas-microsoft-com:vml" Requires="v">
                <p:oleObj spid="_x0000_s8290" name="Equation" r:id="rId5" imgW="2692080" imgH="863280" progId="Equation.DSMT4">
                  <p:embed/>
                </p:oleObj>
              </mc:Choice>
              <mc:Fallback>
                <p:oleObj name="Equation" r:id="rId5" imgW="2692080" imgH="8632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645520"/>
                        <a:ext cx="2692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A5717B-45B0-4A0B-ABD7-BB8162610CEC}" type="slidenum">
              <a:rPr lang="en-US" altLang="zh-CN"/>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p:nvPr>
        </p:nvSpPr>
        <p:spPr>
          <a:xfrm>
            <a:off x="301625" y="609600"/>
            <a:ext cx="8540750" cy="82550"/>
          </a:xfrm>
        </p:spPr>
        <p:txBody>
          <a:bodyPr/>
          <a:lstStyle/>
          <a:p>
            <a:pPr eaLnBrk="1" hangingPunct="1"/>
            <a:endParaRPr lang="zh-CN" altLang="zh-CN" sz="4000"/>
          </a:p>
        </p:txBody>
      </p:sp>
      <p:sp>
        <p:nvSpPr>
          <p:cNvPr id="9220"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a:solidFill>
                  <a:srgbClr val="000000"/>
                </a:solidFill>
                <a:latin typeface="Times New Roman" pitchFamily="18" charset="0"/>
                <a:cs typeface="Times New Roman" pitchFamily="18" charset="0"/>
              </a:rPr>
              <a:t>总方差中属于第</a:t>
            </a:r>
            <a:r>
              <a:rPr lang="en-US" altLang="zh-CN" sz="2800" i="1" dirty="0" err="1">
                <a:solidFill>
                  <a:srgbClr val="000000"/>
                </a:solidFill>
                <a:latin typeface="Times New Roman" pitchFamily="18" charset="0"/>
                <a:cs typeface="Times New Roman" pitchFamily="18" charset="0"/>
              </a:rPr>
              <a:t>i</a:t>
            </a:r>
            <a:r>
              <a:rPr lang="zh-CN" altLang="en-US" sz="2800" dirty="0">
                <a:solidFill>
                  <a:srgbClr val="000000"/>
                </a:solidFill>
                <a:latin typeface="Times New Roman" pitchFamily="18" charset="0"/>
                <a:cs typeface="Times New Roman" pitchFamily="18" charset="0"/>
              </a:rPr>
              <a:t>主成分</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i</a:t>
            </a:r>
            <a:r>
              <a:rPr lang="en-US" altLang="zh-CN" sz="2800" i="1"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（或被</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i</a:t>
            </a:r>
            <a:r>
              <a:rPr lang="zh-CN" altLang="en-US" sz="2800" dirty="0">
                <a:solidFill>
                  <a:srgbClr val="000000"/>
                </a:solidFill>
                <a:latin typeface="Times New Roman" pitchFamily="18" charset="0"/>
                <a:cs typeface="Times New Roman" pitchFamily="18" charset="0"/>
              </a:rPr>
              <a:t>所解释）的比例为</a:t>
            </a:r>
          </a:p>
          <a:p>
            <a:pPr eaLnBrk="1" hangingPunct="1">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称为主成分</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i</a:t>
            </a:r>
            <a:r>
              <a:rPr lang="zh-CN" altLang="en-US" sz="2800" dirty="0">
                <a:solidFill>
                  <a:srgbClr val="000000"/>
                </a:solidFill>
                <a:latin typeface="Times New Roman" pitchFamily="18" charset="0"/>
                <a:cs typeface="Times New Roman" pitchFamily="18" charset="0"/>
              </a:rPr>
              <a:t>的</a:t>
            </a:r>
            <a:r>
              <a:rPr lang="zh-CN" altLang="en-US" sz="2800" dirty="0">
                <a:solidFill>
                  <a:schemeClr val="accent6"/>
                </a:solidFill>
                <a:latin typeface="Times New Roman" pitchFamily="18" charset="0"/>
                <a:cs typeface="Times New Roman" pitchFamily="18" charset="0"/>
              </a:rPr>
              <a:t>贡献率</a:t>
            </a:r>
            <a:r>
              <a:rPr lang="zh-CN" altLang="en-US" sz="2800" dirty="0">
                <a:solidFill>
                  <a:srgbClr val="000000"/>
                </a:solidFill>
                <a:latin typeface="Times New Roman" pitchFamily="18" charset="0"/>
                <a:cs typeface="Times New Roman" pitchFamily="18" charset="0"/>
              </a:rPr>
              <a:t>。</a:t>
            </a:r>
          </a:p>
          <a:p>
            <a:pPr eaLnBrk="1" hangingPunct="1">
              <a:defRPr/>
            </a:pPr>
            <a:r>
              <a:rPr lang="zh-CN" altLang="en-US" sz="2800" dirty="0">
                <a:solidFill>
                  <a:srgbClr val="000000"/>
                </a:solidFill>
                <a:latin typeface="Times New Roman" pitchFamily="18" charset="0"/>
                <a:cs typeface="Times New Roman" pitchFamily="18" charset="0"/>
              </a:rPr>
              <a:t>第一主成分</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的贡献率最大，表明它解释原始变量</a:t>
            </a:r>
          </a:p>
          <a:p>
            <a:pPr eaLnBrk="1" hangingPunct="1">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的能力最强，而</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3</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的解释能力依次递减。</a:t>
            </a:r>
          </a:p>
          <a:p>
            <a:pPr eaLnBrk="1" hangingPunct="1">
              <a:defRPr/>
            </a:pPr>
            <a:r>
              <a:rPr lang="zh-CN" altLang="en-US" sz="2800" dirty="0">
                <a:solidFill>
                  <a:srgbClr val="000000"/>
                </a:solidFill>
                <a:latin typeface="Times New Roman" pitchFamily="18" charset="0"/>
                <a:cs typeface="Times New Roman" pitchFamily="18" charset="0"/>
              </a:rPr>
              <a:t>主成分分析的目的就是为了减少变量的个数，因而一般是不会使用所有</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个主成分的，忽略一些带有较小方差的主成分将不会给总方差带来大的影响。 </a:t>
            </a:r>
          </a:p>
        </p:txBody>
      </p:sp>
      <p:graphicFrame>
        <p:nvGraphicFramePr>
          <p:cNvPr id="9218" name="Object 8"/>
          <p:cNvGraphicFramePr>
            <a:graphicFrameLocks noChangeAspect="1"/>
          </p:cNvGraphicFramePr>
          <p:nvPr>
            <p:extLst>
              <p:ext uri="{D42A27DB-BD31-4B8C-83A1-F6EECF244321}">
                <p14:modId xmlns:p14="http://schemas.microsoft.com/office/powerpoint/2010/main" val="1143646054"/>
              </p:ext>
            </p:extLst>
          </p:nvPr>
        </p:nvGraphicFramePr>
        <p:xfrm>
          <a:off x="3905250" y="1603375"/>
          <a:ext cx="1219200" cy="914400"/>
        </p:xfrm>
        <a:graphic>
          <a:graphicData uri="http://schemas.openxmlformats.org/presentationml/2006/ole">
            <mc:AlternateContent xmlns:mc="http://schemas.openxmlformats.org/markup-compatibility/2006">
              <mc:Choice xmlns:v="urn:schemas-microsoft-com:vml" Requires="v">
                <p:oleObj spid="_x0000_s9264" name="Equation" r:id="rId3" imgW="1218960" imgH="914400" progId="Equation.DSMT4">
                  <p:embed/>
                </p:oleObj>
              </mc:Choice>
              <mc:Fallback>
                <p:oleObj name="Equation" r:id="rId3" imgW="1218960" imgH="914400" progId="Equation.DSMT4">
                  <p:embed/>
                  <p:pic>
                    <p:nvPicPr>
                      <p:cNvPr id="0" name="Object 8"/>
                      <p:cNvPicPr>
                        <a:picLocks noChangeAspect="1" noChangeArrowheads="1"/>
                      </p:cNvPicPr>
                      <p:nvPr/>
                    </p:nvPicPr>
                    <p:blipFill>
                      <a:blip r:embed="rId4"/>
                      <a:srcRect/>
                      <a:stretch>
                        <a:fillRect/>
                      </a:stretch>
                    </p:blipFill>
                    <p:spPr bwMode="auto">
                      <a:xfrm>
                        <a:off x="3905250" y="1603375"/>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234387-3EBB-4FD1-A9A9-82CEC3CD190C}" type="slidenum">
              <a:rPr lang="en-US" altLang="zh-CN"/>
              <a:pPr eaLnBrk="1" hangingPunct="1"/>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Rot="1" noChangeArrowheads="1"/>
          </p:cNvSpPr>
          <p:nvPr>
            <p:ph type="title"/>
          </p:nvPr>
        </p:nvSpPr>
        <p:spPr>
          <a:xfrm>
            <a:off x="301625" y="609600"/>
            <a:ext cx="8540750" cy="82550"/>
          </a:xfrm>
        </p:spPr>
        <p:txBody>
          <a:bodyPr/>
          <a:lstStyle/>
          <a:p>
            <a:pPr eaLnBrk="1" hangingPunct="1"/>
            <a:endParaRPr lang="zh-CN" altLang="zh-CN" sz="4000"/>
          </a:p>
        </p:txBody>
      </p:sp>
      <p:sp>
        <p:nvSpPr>
          <p:cNvPr id="10244" name="Rectangle 3"/>
          <p:cNvSpPr>
            <a:spLocks noGrp="1" noRot="1" noChangeArrowheads="1"/>
          </p:cNvSpPr>
          <p:nvPr>
            <p:ph type="body" idx="1"/>
          </p:nvPr>
        </p:nvSpPr>
        <p:spPr>
          <a:xfrm>
            <a:off x="301625" y="1196975"/>
            <a:ext cx="8540750" cy="4902200"/>
          </a:xfrm>
        </p:spPr>
        <p:txBody>
          <a:bodyPr/>
          <a:lstStyle/>
          <a:p>
            <a:pPr eaLnBrk="1" hangingPunct="1">
              <a:defRPr/>
            </a:pPr>
            <a:r>
              <a:rPr lang="zh-CN" altLang="en-US" sz="2800" dirty="0">
                <a:solidFill>
                  <a:srgbClr val="000000"/>
                </a:solidFill>
                <a:latin typeface="Times New Roman" pitchFamily="18" charset="0"/>
                <a:cs typeface="Times New Roman" pitchFamily="18" charset="0"/>
              </a:rPr>
              <a:t>前</a:t>
            </a:r>
            <a:r>
              <a:rPr lang="en-US" altLang="zh-CN" sz="2800" i="1" dirty="0">
                <a:solidFill>
                  <a:srgbClr val="000000"/>
                </a:solidFill>
                <a:latin typeface="Times New Roman" pitchFamily="18" charset="0"/>
                <a:cs typeface="Times New Roman" pitchFamily="18" charset="0"/>
              </a:rPr>
              <a:t>m</a:t>
            </a:r>
            <a:r>
              <a:rPr lang="zh-CN" altLang="en-US" sz="2800" dirty="0">
                <a:solidFill>
                  <a:srgbClr val="000000"/>
                </a:solidFill>
                <a:latin typeface="Times New Roman" pitchFamily="18" charset="0"/>
                <a:cs typeface="Times New Roman" pitchFamily="18" charset="0"/>
              </a:rPr>
              <a:t>个主成分的贡献率之和</a:t>
            </a:r>
          </a:p>
          <a:p>
            <a:pPr eaLnBrk="1" hangingPunct="1">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称为主成分</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m</a:t>
            </a:r>
            <a:r>
              <a:rPr lang="zh-CN" altLang="en-US" sz="2800" dirty="0">
                <a:solidFill>
                  <a:srgbClr val="000000"/>
                </a:solidFill>
                <a:latin typeface="Times New Roman" pitchFamily="18" charset="0"/>
                <a:cs typeface="Times New Roman" pitchFamily="18" charset="0"/>
              </a:rPr>
              <a:t>的</a:t>
            </a:r>
            <a:r>
              <a:rPr lang="zh-CN" altLang="en-US" sz="2800" dirty="0">
                <a:solidFill>
                  <a:schemeClr val="accent6"/>
                </a:solidFill>
                <a:latin typeface="Times New Roman" pitchFamily="18" charset="0"/>
                <a:cs typeface="Times New Roman" pitchFamily="18" charset="0"/>
              </a:rPr>
              <a:t>累计贡献率</a:t>
            </a:r>
            <a:r>
              <a:rPr lang="zh-CN" altLang="en-US" sz="2800" dirty="0">
                <a:solidFill>
                  <a:srgbClr val="000000"/>
                </a:solidFill>
                <a:latin typeface="Times New Roman" pitchFamily="18" charset="0"/>
                <a:cs typeface="Times New Roman" pitchFamily="18" charset="0"/>
              </a:rPr>
              <a:t>，它表明</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m</a:t>
            </a:r>
            <a:r>
              <a:rPr lang="zh-CN" altLang="en-US" sz="2800" dirty="0">
                <a:solidFill>
                  <a:srgbClr val="000000"/>
                </a:solidFill>
                <a:latin typeface="Times New Roman" pitchFamily="18" charset="0"/>
                <a:cs typeface="Times New Roman" pitchFamily="18" charset="0"/>
              </a:rPr>
              <a:t>解释</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的能力。</a:t>
            </a:r>
          </a:p>
          <a:p>
            <a:pPr eaLnBrk="1" hangingPunct="1">
              <a:defRPr/>
            </a:pPr>
            <a:r>
              <a:rPr lang="zh-CN" altLang="en-US" sz="2800" dirty="0">
                <a:solidFill>
                  <a:srgbClr val="000000"/>
                </a:solidFill>
                <a:latin typeface="Times New Roman" pitchFamily="18" charset="0"/>
                <a:cs typeface="Times New Roman" pitchFamily="18" charset="0"/>
              </a:rPr>
              <a:t>通常取（相对于</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）较小的</a:t>
            </a:r>
            <a:r>
              <a:rPr lang="en-US" altLang="zh-CN" sz="2800" i="1" dirty="0">
                <a:solidFill>
                  <a:srgbClr val="000000"/>
                </a:solidFill>
                <a:latin typeface="Times New Roman" pitchFamily="18" charset="0"/>
                <a:cs typeface="Times New Roman" pitchFamily="18" charset="0"/>
              </a:rPr>
              <a:t>m </a:t>
            </a:r>
            <a:r>
              <a:rPr lang="zh-CN" altLang="en-US" sz="2800" dirty="0">
                <a:solidFill>
                  <a:srgbClr val="000000"/>
                </a:solidFill>
                <a:latin typeface="Times New Roman" pitchFamily="18" charset="0"/>
                <a:cs typeface="Times New Roman" pitchFamily="18" charset="0"/>
              </a:rPr>
              <a:t>，使得累计贡献达到一个较高的百分比（如</a:t>
            </a:r>
            <a:r>
              <a:rPr lang="en-US" altLang="zh-CN" sz="2800" dirty="0">
                <a:solidFill>
                  <a:srgbClr val="000000"/>
                </a:solidFill>
                <a:latin typeface="Times New Roman" pitchFamily="18" charset="0"/>
                <a:cs typeface="Times New Roman" pitchFamily="18" charset="0"/>
              </a:rPr>
              <a:t>80</a:t>
            </a: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90</a:t>
            </a:r>
            <a:r>
              <a:rPr lang="zh-CN" altLang="en-US" sz="2800" dirty="0">
                <a:solidFill>
                  <a:srgbClr val="000000"/>
                </a:solidFill>
                <a:latin typeface="Times New Roman" pitchFamily="18" charset="0"/>
                <a:cs typeface="Times New Roman" pitchFamily="18" charset="0"/>
              </a:rPr>
              <a:t>％）。此时，</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 ⋯,</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m</a:t>
            </a:r>
            <a:r>
              <a:rPr lang="zh-CN" altLang="en-US" sz="2800" dirty="0">
                <a:solidFill>
                  <a:srgbClr val="000000"/>
                </a:solidFill>
                <a:latin typeface="Times New Roman" pitchFamily="18" charset="0"/>
                <a:cs typeface="Times New Roman" pitchFamily="18" charset="0"/>
              </a:rPr>
              <a:t>可用来代替</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，从而达到降维的目的，而信息的损失却不多。</a:t>
            </a:r>
          </a:p>
        </p:txBody>
      </p:sp>
      <p:graphicFrame>
        <p:nvGraphicFramePr>
          <p:cNvPr id="10242" name="Object 5"/>
          <p:cNvGraphicFramePr>
            <a:graphicFrameLocks noChangeAspect="1"/>
          </p:cNvGraphicFramePr>
          <p:nvPr/>
        </p:nvGraphicFramePr>
        <p:xfrm>
          <a:off x="3708400" y="1773238"/>
          <a:ext cx="1651000" cy="863600"/>
        </p:xfrm>
        <a:graphic>
          <a:graphicData uri="http://schemas.openxmlformats.org/presentationml/2006/ole">
            <mc:AlternateContent xmlns:mc="http://schemas.openxmlformats.org/markup-compatibility/2006">
              <mc:Choice xmlns:v="urn:schemas-microsoft-com:vml" Requires="v">
                <p:oleObj spid="_x0000_s10288" name="Equation" r:id="rId3" imgW="1650960" imgH="863280" progId="Equation.DSMT4">
                  <p:embed/>
                </p:oleObj>
              </mc:Choice>
              <mc:Fallback>
                <p:oleObj name="Equation" r:id="rId3" imgW="1650960" imgH="8632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773238"/>
                        <a:ext cx="1651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DBE109-2C62-419E-973C-276BF2724FCC}" type="slidenum">
              <a:rPr lang="en-US" altLang="zh-CN"/>
              <a:pPr eaLnBrk="1" hangingPunct="1"/>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Rot="1" noChangeArrowheads="1"/>
          </p:cNvSpPr>
          <p:nvPr>
            <p:ph type="title"/>
          </p:nvPr>
        </p:nvSpPr>
        <p:spPr/>
        <p:txBody>
          <a:bodyPr/>
          <a:lstStyle/>
          <a:p>
            <a:pPr eaLnBrk="1" hangingPunct="1"/>
            <a:r>
              <a:rPr lang="en-US" altLang="zh-CN" sz="3600">
                <a:latin typeface="Times New Roman" panose="02020603050405020304" pitchFamily="18" charset="0"/>
                <a:cs typeface="Times New Roman" panose="02020603050405020304" pitchFamily="18" charset="0"/>
              </a:rPr>
              <a:t>3.</a:t>
            </a:r>
            <a:r>
              <a:rPr lang="zh-CN" altLang="en-US" sz="3600">
                <a:latin typeface="Times New Roman" panose="02020603050405020304" pitchFamily="18" charset="0"/>
                <a:cs typeface="Times New Roman" panose="02020603050405020304" pitchFamily="18" charset="0"/>
              </a:rPr>
              <a:t>原始变量</a:t>
            </a:r>
            <a:r>
              <a:rPr lang="en-US" altLang="zh-CN" sz="3600" i="1">
                <a:latin typeface="Times New Roman" panose="02020603050405020304" pitchFamily="18" charset="0"/>
                <a:cs typeface="Times New Roman" panose="02020603050405020304" pitchFamily="18" charset="0"/>
              </a:rPr>
              <a:t>x</a:t>
            </a:r>
            <a:r>
              <a:rPr lang="en-US" altLang="zh-CN" sz="3600" i="1" baseline="-25000">
                <a:latin typeface="Times New Roman" panose="02020603050405020304" pitchFamily="18" charset="0"/>
                <a:cs typeface="Times New Roman" panose="02020603050405020304" pitchFamily="18" charset="0"/>
              </a:rPr>
              <a:t>i</a:t>
            </a:r>
            <a:r>
              <a:rPr lang="zh-CN" altLang="en-US" sz="3600">
                <a:latin typeface="Times New Roman" panose="02020603050405020304" pitchFamily="18" charset="0"/>
                <a:cs typeface="Times New Roman" panose="02020603050405020304" pitchFamily="18" charset="0"/>
              </a:rPr>
              <a:t>与主成分</a:t>
            </a:r>
            <a:r>
              <a:rPr lang="en-US" altLang="zh-CN" sz="3600" i="1">
                <a:latin typeface="Times New Roman" panose="02020603050405020304" pitchFamily="18" charset="0"/>
                <a:cs typeface="Times New Roman" panose="02020603050405020304" pitchFamily="18" charset="0"/>
              </a:rPr>
              <a:t>y</a:t>
            </a:r>
            <a:r>
              <a:rPr lang="en-US" altLang="zh-CN" sz="3600" i="1" baseline="-25000">
                <a:latin typeface="Times New Roman" panose="02020603050405020304" pitchFamily="18" charset="0"/>
                <a:cs typeface="Times New Roman" panose="02020603050405020304" pitchFamily="18" charset="0"/>
              </a:rPr>
              <a:t>k</a:t>
            </a:r>
            <a:r>
              <a:rPr lang="zh-CN" altLang="en-US" sz="3600">
                <a:latin typeface="Times New Roman" panose="02020603050405020304" pitchFamily="18" charset="0"/>
                <a:cs typeface="Times New Roman" panose="02020603050405020304" pitchFamily="18" charset="0"/>
              </a:rPr>
              <a:t>之间的相关系数 </a:t>
            </a:r>
            <a:endParaRPr lang="zh-CN" altLang="zh-CN" sz="4000"/>
          </a:p>
        </p:txBody>
      </p:sp>
      <p:sp>
        <p:nvSpPr>
          <p:cNvPr id="11269" name="Rectangle 3"/>
          <p:cNvSpPr>
            <a:spLocks noGrp="1" noRot="1" noChangeArrowheads="1"/>
          </p:cNvSpPr>
          <p:nvPr>
            <p:ph type="body" idx="1"/>
          </p:nvPr>
        </p:nvSpPr>
        <p:spPr/>
        <p:txBody>
          <a:bodyPr/>
          <a:lstStyle/>
          <a:p>
            <a:r>
              <a:rPr lang="en-US" altLang="zh-CN" sz="2800" b="1" i="1" dirty="0">
                <a:solidFill>
                  <a:srgbClr val="000000"/>
                </a:solidFill>
                <a:latin typeface="Times New Roman" panose="02020603050405020304" pitchFamily="18" charset="0"/>
                <a:cs typeface="Times New Roman" panose="02020603050405020304" pitchFamily="18" charset="0"/>
              </a:rPr>
              <a:t>  				x</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Ty</a:t>
            </a:r>
          </a:p>
          <a:p>
            <a:pPr>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即</a:t>
            </a:r>
          </a:p>
          <a:p>
            <a:pPr algn="ctr">
              <a:buFont typeface="Wingdings" panose="05000000000000000000" pitchFamily="2" charset="2"/>
              <a:buNone/>
            </a:pP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t</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t</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a:solidFill>
                  <a:srgbClr val="000000"/>
                </a:solidFill>
                <a:latin typeface="Times New Roman" panose="02020603050405020304" pitchFamily="18" charset="0"/>
                <a:cs typeface="Times New Roman" panose="02020603050405020304" pitchFamily="18" charset="0"/>
              </a:rPr>
              <a:t>ip</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p</a:t>
            </a:r>
            <a:endParaRPr lang="zh-CN" altLang="zh-CN"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所以</a:t>
            </a:r>
          </a:p>
          <a:p>
            <a:pPr algn="ctr">
              <a:buFont typeface="Wingdings" panose="05000000000000000000" pitchFamily="2" charset="2"/>
              <a:buNone/>
            </a:pP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a:solidFill>
                  <a:srgbClr val="000000"/>
                </a:solidFill>
                <a:latin typeface="Times New Roman" panose="02020603050405020304" pitchFamily="18" charset="0"/>
                <a:cs typeface="Times New Roman" panose="02020603050405020304" pitchFamily="18" charset="0"/>
              </a:rPr>
              <a:t>i</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err="1">
                <a:solidFill>
                  <a:srgbClr val="000000"/>
                </a:solidFill>
                <a:latin typeface="Times New Roman" panose="02020603050405020304" pitchFamily="18" charset="0"/>
                <a:cs typeface="Times New Roman" panose="02020603050405020304" pitchFamily="18" charset="0"/>
              </a:rPr>
              <a:t>Cov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a:solidFill>
                  <a:srgbClr val="000000"/>
                </a:solidFill>
                <a:latin typeface="Times New Roman" panose="02020603050405020304" pitchFamily="18" charset="0"/>
                <a:cs typeface="Times New Roman" panose="02020603050405020304" pitchFamily="18" charset="0"/>
              </a:rPr>
              <a:t>ik</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a:solidFill>
                  <a:srgbClr val="000000"/>
                </a:solidFill>
                <a:latin typeface="Times New Roman" panose="02020603050405020304" pitchFamily="18" charset="0"/>
                <a:cs typeface="Times New Roman" panose="02020603050405020304" pitchFamily="18" charset="0"/>
              </a:rPr>
              <a:t>ik</a:t>
            </a:r>
            <a:r>
              <a:rPr lang="en-US" altLang="zh-CN" sz="2800" i="1" dirty="0" err="1">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a:solidFill>
                  <a:srgbClr val="000000"/>
                </a:solidFill>
                <a:latin typeface="Times New Roman" panose="02020603050405020304" pitchFamily="18" charset="0"/>
                <a:cs typeface="Times New Roman" panose="02020603050405020304" pitchFamily="18" charset="0"/>
              </a:rPr>
              <a:t>k</a:t>
            </a:r>
            <a:endParaRPr lang="zh-CN" altLang="zh-CN" sz="28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在实际应用中，通常我们只对</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en-US" altLang="zh-CN" sz="2800" i="1"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与</a:t>
            </a:r>
            <a:r>
              <a:rPr lang="en-US" altLang="zh-CN" sz="2800" i="1" dirty="0" err="1">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a:solidFill>
                  <a:srgbClr val="000000"/>
                </a:solidFill>
                <a:latin typeface="Times New Roman" panose="02020603050405020304" pitchFamily="18" charset="0"/>
                <a:cs typeface="Times New Roman" panose="02020603050405020304" pitchFamily="18" charset="0"/>
              </a:rPr>
              <a:t>k</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k=</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m</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的相关系数感兴趣。</a:t>
            </a:r>
          </a:p>
        </p:txBody>
      </p:sp>
      <p:graphicFrame>
        <p:nvGraphicFramePr>
          <p:cNvPr id="11266" name="Object 6"/>
          <p:cNvGraphicFramePr>
            <a:graphicFrameLocks noChangeAspect="1"/>
          </p:cNvGraphicFramePr>
          <p:nvPr/>
        </p:nvGraphicFramePr>
        <p:xfrm>
          <a:off x="1187450" y="4437063"/>
          <a:ext cx="7175500" cy="1079500"/>
        </p:xfrm>
        <a:graphic>
          <a:graphicData uri="http://schemas.openxmlformats.org/presentationml/2006/ole">
            <mc:AlternateContent xmlns:mc="http://schemas.openxmlformats.org/markup-compatibility/2006">
              <mc:Choice xmlns:v="urn:schemas-microsoft-com:vml" Requires="v">
                <p:oleObj spid="_x0000_s11357" name="Equation" r:id="rId3" imgW="7175160" imgH="1079280" progId="Equation.DSMT4">
                  <p:embed/>
                </p:oleObj>
              </mc:Choice>
              <mc:Fallback>
                <p:oleObj name="Equation" r:id="rId3" imgW="7175160" imgH="1079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437063"/>
                        <a:ext cx="71755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1"/>
          <p:cNvGraphicFramePr>
            <a:graphicFrameLocks noChangeAspect="1"/>
          </p:cNvGraphicFramePr>
          <p:nvPr/>
        </p:nvGraphicFramePr>
        <p:xfrm>
          <a:off x="5629275" y="-387350"/>
          <a:ext cx="254000" cy="393700"/>
        </p:xfrm>
        <a:graphic>
          <a:graphicData uri="http://schemas.openxmlformats.org/presentationml/2006/ole">
            <mc:AlternateContent xmlns:mc="http://schemas.openxmlformats.org/markup-compatibility/2006">
              <mc:Choice xmlns:v="urn:schemas-microsoft-com:vml" Requires="v">
                <p:oleObj spid="_x0000_s11358" name="Equation" r:id="rId5" imgW="253800" imgH="393480" progId="Equation.DSMT4">
                  <p:embed/>
                </p:oleObj>
              </mc:Choice>
              <mc:Fallback>
                <p:oleObj name="Equation" r:id="rId5" imgW="253800" imgH="39348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275" y="-387350"/>
                        <a:ext cx="254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74D881-7A02-443A-A29E-7480C3ECE42C}" type="slidenum">
              <a:rPr lang="en-US" altLang="zh-CN"/>
              <a:pPr eaLnBrk="1" hangingPunct="1"/>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4.</a:t>
            </a:r>
            <a:r>
              <a:rPr lang="en-US" altLang="zh-CN" sz="4000" i="1" dirty="0">
                <a:latin typeface="Times New Roman" panose="02020603050405020304" pitchFamily="18" charset="0"/>
                <a:cs typeface="Times New Roman" panose="02020603050405020304" pitchFamily="18" charset="0"/>
              </a:rPr>
              <a:t>m</a:t>
            </a:r>
            <a:r>
              <a:rPr lang="zh-CN" altLang="zh-CN" sz="4000" dirty="0">
                <a:latin typeface="Times New Roman" panose="02020603050405020304" pitchFamily="18" charset="0"/>
                <a:cs typeface="Times New Roman" panose="02020603050405020304" pitchFamily="18" charset="0"/>
              </a:rPr>
              <a:t>个主成分对原始变量的贡献率</a:t>
            </a:r>
            <a:endParaRPr lang="zh-CN" altLang="en-US" sz="4000" dirty="0"/>
          </a:p>
        </p:txBody>
      </p:sp>
      <p:sp>
        <p:nvSpPr>
          <p:cNvPr id="3" name="内容占位符 2"/>
          <p:cNvSpPr>
            <a:spLocks noGrp="1"/>
          </p:cNvSpPr>
          <p:nvPr>
            <p:ph idx="1"/>
          </p:nvPr>
        </p:nvSpPr>
        <p:spPr/>
        <p:txBody>
          <a:bodyPr/>
          <a:lstStyle/>
          <a:p>
            <a:r>
              <a:rPr lang="en-US" altLang="zh-CN" sz="2800" i="1"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个主成分</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从原始变量</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p</a:t>
            </a:r>
            <a:r>
              <a:rPr lang="zh-CN" altLang="zh-CN" sz="2800" dirty="0">
                <a:solidFill>
                  <a:srgbClr val="000000"/>
                </a:solidFill>
                <a:latin typeface="Times New Roman" pitchFamily="18" charset="0"/>
                <a:cs typeface="Times New Roman" pitchFamily="18" charset="0"/>
              </a:rPr>
              <a:t>中提取的信息</a:t>
            </a:r>
            <a:r>
              <a:rPr lang="zh-CN" altLang="en-US" sz="2800" dirty="0">
                <a:solidFill>
                  <a:srgbClr val="000000"/>
                </a:solidFill>
                <a:latin typeface="Times New Roman" pitchFamily="18" charset="0"/>
                <a:cs typeface="Times New Roman" pitchFamily="18" charset="0"/>
              </a:rPr>
              <a:t>量，可度量为</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i</a:t>
            </a:r>
            <a:r>
              <a:rPr lang="zh-CN" altLang="zh-CN" sz="2800" dirty="0">
                <a:solidFill>
                  <a:srgbClr val="000000"/>
                </a:solidFill>
                <a:latin typeface="Times New Roman" pitchFamily="18" charset="0"/>
                <a:cs typeface="Times New Roman" pitchFamily="18" charset="0"/>
              </a:rPr>
              <a:t>与</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的复相关系数的平方，它是</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的方差可由</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zh-CN" altLang="zh-CN" sz="2800" dirty="0">
                <a:solidFill>
                  <a:srgbClr val="000000"/>
                </a:solidFill>
                <a:latin typeface="Times New Roman" panose="02020603050405020304" pitchFamily="18" charset="0"/>
                <a:cs typeface="Times New Roman" panose="02020603050405020304" pitchFamily="18" charset="0"/>
              </a:rPr>
              <a:t>联合解释的比例，称之为</a:t>
            </a:r>
            <a:r>
              <a:rPr lang="en-US" altLang="zh-CN" sz="2800" i="1"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个主成分</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对原始变量</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i</a:t>
            </a:r>
            <a:r>
              <a:rPr lang="zh-CN" altLang="zh-CN" sz="2800" dirty="0">
                <a:solidFill>
                  <a:srgbClr val="000000"/>
                </a:solidFill>
                <a:latin typeface="Times New Roman" pitchFamily="18" charset="0"/>
                <a:cs typeface="Times New Roman" pitchFamily="18" charset="0"/>
              </a:rPr>
              <a:t>的</a:t>
            </a:r>
            <a:r>
              <a:rPr lang="zh-CN" altLang="zh-CN" sz="2800" dirty="0">
                <a:solidFill>
                  <a:schemeClr val="accent6"/>
                </a:solidFill>
                <a:latin typeface="Times New Roman" pitchFamily="18" charset="0"/>
                <a:cs typeface="Times New Roman" pitchFamily="18" charset="0"/>
              </a:rPr>
              <a:t>贡献率</a:t>
            </a:r>
            <a:r>
              <a:rPr lang="zh-CN" altLang="en-US" sz="2800" dirty="0">
                <a:solidFill>
                  <a:srgbClr val="000000"/>
                </a:solidFill>
                <a:latin typeface="Times New Roman" pitchFamily="18" charset="0"/>
                <a:cs typeface="Times New Roman" pitchFamily="18" charset="0"/>
              </a:rPr>
              <a:t>。</a:t>
            </a:r>
            <a:endParaRPr lang="en-US" altLang="zh-CN" sz="2800" dirty="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 </a:t>
            </a:r>
          </a:p>
          <a:p>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24</a:t>
            </a:fld>
            <a:endParaRPr lang="en-US" altLang="zh-CN"/>
          </a:p>
        </p:txBody>
      </p:sp>
      <p:graphicFrame>
        <p:nvGraphicFramePr>
          <p:cNvPr id="5" name="Object 2"/>
          <p:cNvGraphicFramePr>
            <a:graphicFrameLocks noChangeAspect="1"/>
          </p:cNvGraphicFramePr>
          <p:nvPr>
            <p:extLst>
              <p:ext uri="{D42A27DB-BD31-4B8C-83A1-F6EECF244321}">
                <p14:modId xmlns:p14="http://schemas.microsoft.com/office/powerpoint/2010/main" val="1617046523"/>
              </p:ext>
            </p:extLst>
          </p:nvPr>
        </p:nvGraphicFramePr>
        <p:xfrm>
          <a:off x="2211388" y="3797300"/>
          <a:ext cx="4792662" cy="1851025"/>
        </p:xfrm>
        <a:graphic>
          <a:graphicData uri="http://schemas.openxmlformats.org/presentationml/2006/ole">
            <mc:AlternateContent xmlns:mc="http://schemas.openxmlformats.org/markup-compatibility/2006">
              <mc:Choice xmlns:v="urn:schemas-microsoft-com:vml" Requires="v">
                <p:oleObj spid="_x0000_s39975" name="Equation" r:id="rId3" imgW="5130720" imgH="1981080" progId="Equation.DSMT4">
                  <p:embed/>
                </p:oleObj>
              </mc:Choice>
              <mc:Fallback>
                <p:oleObj name="Equation" r:id="rId3" imgW="5130720" imgH="1981080" progId="Equation.DSMT4">
                  <p:embed/>
                  <p:pic>
                    <p:nvPicPr>
                      <p:cNvPr id="0" name=""/>
                      <p:cNvPicPr>
                        <a:picLocks noChangeAspect="1" noChangeArrowheads="1"/>
                      </p:cNvPicPr>
                      <p:nvPr/>
                    </p:nvPicPr>
                    <p:blipFill>
                      <a:blip r:embed="rId4"/>
                      <a:srcRect/>
                      <a:stretch>
                        <a:fillRect/>
                      </a:stretch>
                    </p:blipFill>
                    <p:spPr bwMode="auto">
                      <a:xfrm>
                        <a:off x="2211388" y="3797300"/>
                        <a:ext cx="4792662"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8040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Rot="1" noChangeArrowheads="1"/>
          </p:cNvSpPr>
          <p:nvPr>
            <p:ph type="title"/>
          </p:nvPr>
        </p:nvSpPr>
        <p:spPr>
          <a:xfrm>
            <a:off x="301625" y="609600"/>
            <a:ext cx="8540750" cy="46038"/>
          </a:xfrm>
        </p:spPr>
        <p:txBody>
          <a:bodyPr/>
          <a:lstStyle/>
          <a:p>
            <a:pPr eaLnBrk="1" hangingPunct="1"/>
            <a:endParaRPr lang="zh-CN" altLang="zh-CN" sz="4000"/>
          </a:p>
        </p:txBody>
      </p:sp>
      <p:sp>
        <p:nvSpPr>
          <p:cNvPr id="12293" name="Rectangle 3"/>
          <p:cNvSpPr>
            <a:spLocks noGrp="1" noRot="1" noChangeArrowheads="1"/>
          </p:cNvSpPr>
          <p:nvPr>
            <p:ph type="body" idx="1"/>
          </p:nvPr>
        </p:nvSpPr>
        <p:spPr>
          <a:xfrm>
            <a:off x="301625" y="549275"/>
            <a:ext cx="8540750" cy="5549900"/>
          </a:xfrm>
        </p:spPr>
        <p:txBody>
          <a:bodyPr/>
          <a:lstStyle/>
          <a:p>
            <a:pPr>
              <a:defRPr/>
            </a:pPr>
            <a:r>
              <a:rPr lang="zh-CN" altLang="zh-CN" sz="2400" dirty="0">
                <a:solidFill>
                  <a:schemeClr val="accent6"/>
                </a:solidFill>
                <a:latin typeface="Times New Roman" pitchFamily="18" charset="0"/>
                <a:cs typeface="Times New Roman" pitchFamily="18" charset="0"/>
              </a:rPr>
              <a:t>例</a:t>
            </a:r>
            <a:r>
              <a:rPr lang="en-US" altLang="zh-CN" sz="2400" dirty="0">
                <a:solidFill>
                  <a:schemeClr val="accent6"/>
                </a:solidFill>
                <a:latin typeface="Times New Roman" pitchFamily="18" charset="0"/>
                <a:cs typeface="Times New Roman" pitchFamily="18" charset="0"/>
              </a:rPr>
              <a:t>7.2.1  </a:t>
            </a:r>
            <a:r>
              <a:rPr lang="zh-CN" altLang="zh-CN" sz="2400" dirty="0">
                <a:solidFill>
                  <a:srgbClr val="000000"/>
                </a:solidFill>
                <a:latin typeface="Times New Roman" pitchFamily="18" charset="0"/>
                <a:cs typeface="Times New Roman" pitchFamily="18" charset="0"/>
              </a:rPr>
              <a:t>设</a:t>
            </a:r>
            <a:r>
              <a:rPr lang="en-US" altLang="zh-CN" sz="2400" b="1" i="1" dirty="0">
                <a:solidFill>
                  <a:srgbClr val="000000"/>
                </a:solidFill>
                <a:latin typeface="Times New Roman" pitchFamily="18" charset="0"/>
                <a:cs typeface="Times New Roman" pitchFamily="18" charset="0"/>
              </a:rPr>
              <a:t>x</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x</a:t>
            </a:r>
            <a:r>
              <a:rPr lang="en-US" altLang="zh-CN" sz="2400" baseline="-25000" dirty="0">
                <a:solidFill>
                  <a:srgbClr val="000000"/>
                </a:solidFill>
                <a:latin typeface="Times New Roman" pitchFamily="18" charset="0"/>
                <a:cs typeface="Times New Roman" pitchFamily="18" charset="0"/>
              </a:rPr>
              <a:t>3</a:t>
            </a:r>
            <a:r>
              <a:rPr lang="en-US" altLang="zh-CN"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的协方差矩阵为</a:t>
            </a: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zh-CN" altLang="zh-CN" sz="24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其特征值为</a:t>
            </a:r>
          </a:p>
          <a:p>
            <a:pPr algn="ctr">
              <a:buFont typeface="Wingdings" panose="05000000000000000000" pitchFamily="2" charset="2"/>
              <a:buNone/>
              <a:defRPr/>
            </a:pPr>
            <a:r>
              <a:rPr lang="en-US" altLang="zh-CN" sz="2400" i="1" dirty="0">
                <a:solidFill>
                  <a:srgbClr val="000000"/>
                </a:solidFill>
                <a:latin typeface="Times New Roman" pitchFamily="18" charset="0"/>
                <a:cs typeface="Times New Roman" pitchFamily="18" charset="0"/>
              </a:rPr>
              <a:t>λ</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=5.83</a:t>
            </a:r>
            <a:r>
              <a:rPr lang="zh-CN"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λ</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=2.00</a:t>
            </a:r>
            <a:r>
              <a:rPr lang="zh-CN"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λ</a:t>
            </a:r>
            <a:r>
              <a:rPr lang="en-US" altLang="zh-CN" sz="2400" baseline="-25000" dirty="0">
                <a:solidFill>
                  <a:srgbClr val="000000"/>
                </a:solidFill>
                <a:latin typeface="Times New Roman" pitchFamily="18" charset="0"/>
                <a:cs typeface="Times New Roman" pitchFamily="18" charset="0"/>
              </a:rPr>
              <a:t>3</a:t>
            </a:r>
            <a:r>
              <a:rPr lang="en-US" altLang="zh-CN" sz="2400" dirty="0">
                <a:solidFill>
                  <a:srgbClr val="000000"/>
                </a:solidFill>
                <a:latin typeface="Times New Roman" pitchFamily="18" charset="0"/>
                <a:cs typeface="Times New Roman" pitchFamily="18" charset="0"/>
              </a:rPr>
              <a:t>=0.17</a:t>
            </a:r>
            <a:endParaRPr lang="zh-CN" altLang="zh-CN" sz="24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相应的特征向量为</a:t>
            </a:r>
            <a:endParaRPr lang="en-US" altLang="zh-CN" sz="2400" dirty="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a:solidFill>
                <a:srgbClr val="000000"/>
              </a:solidFill>
              <a:latin typeface="Times New Roman" pitchFamily="18" charset="0"/>
              <a:cs typeface="Times New Roman" pitchFamily="18" charset="0"/>
            </a:endParaRPr>
          </a:p>
          <a:p>
            <a:pPr>
              <a:lnSpc>
                <a:spcPct val="200000"/>
              </a:lnSpc>
              <a:buFont typeface="Wingdings" panose="05000000000000000000" pitchFamily="2" charset="2"/>
              <a:buNone/>
              <a:defRPr/>
            </a:pPr>
            <a:endParaRPr lang="en-US" altLang="zh-CN" sz="24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若只取一个主成分，则贡献率为</a:t>
            </a:r>
            <a:endParaRPr lang="en-US" altLang="zh-CN" sz="2400" dirty="0">
              <a:solidFill>
                <a:srgbClr val="000000"/>
              </a:solidFill>
              <a:latin typeface="Times New Roman" pitchFamily="18" charset="0"/>
              <a:cs typeface="Times New Roman" pitchFamily="18" charset="0"/>
            </a:endParaRPr>
          </a:p>
          <a:p>
            <a:pPr algn="ctr">
              <a:buFont typeface="Wingdings" panose="05000000000000000000" pitchFamily="2" charset="2"/>
              <a:buNone/>
              <a:defRPr/>
            </a:pPr>
            <a:r>
              <a:rPr lang="en-US" altLang="zh-CN" sz="2400" dirty="0">
                <a:solidFill>
                  <a:srgbClr val="000000"/>
                </a:solidFill>
                <a:latin typeface="Times New Roman" pitchFamily="18" charset="0"/>
                <a:cs typeface="Times New Roman" pitchFamily="18" charset="0"/>
              </a:rPr>
              <a:t>5.83/(5.83+2.00+0.17)=0.72875=72.875%</a:t>
            </a:r>
            <a:endParaRPr lang="zh-CN" altLang="zh-CN" sz="2000" dirty="0">
              <a:solidFill>
                <a:srgbClr val="000000"/>
              </a:solidFill>
              <a:latin typeface="Times New Roman" pitchFamily="18" charset="0"/>
              <a:cs typeface="Times New Roman" pitchFamily="18" charset="0"/>
            </a:endParaRPr>
          </a:p>
        </p:txBody>
      </p:sp>
      <p:graphicFrame>
        <p:nvGraphicFramePr>
          <p:cNvPr id="13314" name="Object 5"/>
          <p:cNvGraphicFramePr>
            <a:graphicFrameLocks noChangeAspect="1"/>
          </p:cNvGraphicFramePr>
          <p:nvPr>
            <p:extLst>
              <p:ext uri="{D42A27DB-BD31-4B8C-83A1-F6EECF244321}">
                <p14:modId xmlns:p14="http://schemas.microsoft.com/office/powerpoint/2010/main" val="3025001485"/>
              </p:ext>
            </p:extLst>
          </p:nvPr>
        </p:nvGraphicFramePr>
        <p:xfrm>
          <a:off x="3381375" y="1002680"/>
          <a:ext cx="2260600" cy="1346200"/>
        </p:xfrm>
        <a:graphic>
          <a:graphicData uri="http://schemas.openxmlformats.org/presentationml/2006/ole">
            <mc:AlternateContent xmlns:mc="http://schemas.openxmlformats.org/markup-compatibility/2006">
              <mc:Choice xmlns:v="urn:schemas-microsoft-com:vml" Requires="v">
                <p:oleObj spid="_x0000_s13405" name="Equation" r:id="rId3" imgW="2260440" imgH="1346040" progId="Equation.DSMT4">
                  <p:embed/>
                </p:oleObj>
              </mc:Choice>
              <mc:Fallback>
                <p:oleObj name="Equation" r:id="rId3" imgW="2260440" imgH="1346040" progId="Equation.DSMT4">
                  <p:embed/>
                  <p:pic>
                    <p:nvPicPr>
                      <p:cNvPr id="0" name="Object 5"/>
                      <p:cNvPicPr>
                        <a:picLocks noChangeAspect="1" noChangeArrowheads="1"/>
                      </p:cNvPicPr>
                      <p:nvPr/>
                    </p:nvPicPr>
                    <p:blipFill>
                      <a:blip r:embed="rId4"/>
                      <a:srcRect/>
                      <a:stretch>
                        <a:fillRect/>
                      </a:stretch>
                    </p:blipFill>
                    <p:spPr bwMode="auto">
                      <a:xfrm>
                        <a:off x="3381375" y="1002680"/>
                        <a:ext cx="22606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6"/>
          <p:cNvGraphicFramePr>
            <a:graphicFrameLocks noChangeAspect="1"/>
          </p:cNvGraphicFramePr>
          <p:nvPr>
            <p:extLst>
              <p:ext uri="{D42A27DB-BD31-4B8C-83A1-F6EECF244321}">
                <p14:modId xmlns:p14="http://schemas.microsoft.com/office/powerpoint/2010/main" val="1260936053"/>
              </p:ext>
            </p:extLst>
          </p:nvPr>
        </p:nvGraphicFramePr>
        <p:xfrm>
          <a:off x="2138363" y="3594968"/>
          <a:ext cx="4953000" cy="1346200"/>
        </p:xfrm>
        <a:graphic>
          <a:graphicData uri="http://schemas.openxmlformats.org/presentationml/2006/ole">
            <mc:AlternateContent xmlns:mc="http://schemas.openxmlformats.org/markup-compatibility/2006">
              <mc:Choice xmlns:v="urn:schemas-microsoft-com:vml" Requires="v">
                <p:oleObj spid="_x0000_s13406" name="Equation" r:id="rId5" imgW="4952880" imgH="1346040" progId="Equation.DSMT4">
                  <p:embed/>
                </p:oleObj>
              </mc:Choice>
              <mc:Fallback>
                <p:oleObj name="Equation" r:id="rId5" imgW="4952880" imgH="1346040" progId="Equation.DSMT4">
                  <p:embed/>
                  <p:pic>
                    <p:nvPicPr>
                      <p:cNvPr id="0" name="Object 6"/>
                      <p:cNvPicPr>
                        <a:picLocks noChangeAspect="1" noChangeArrowheads="1"/>
                      </p:cNvPicPr>
                      <p:nvPr/>
                    </p:nvPicPr>
                    <p:blipFill>
                      <a:blip r:embed="rId6"/>
                      <a:srcRect/>
                      <a:stretch>
                        <a:fillRect/>
                      </a:stretch>
                    </p:blipFill>
                    <p:spPr bwMode="auto">
                      <a:xfrm>
                        <a:off x="2138363" y="3594968"/>
                        <a:ext cx="49530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596D14-EB22-49B9-875A-47695955D062}" type="slidenum">
              <a:rPr lang="en-US" altLang="zh-CN"/>
              <a:pPr eaLnBrk="1" hangingPunct="1"/>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Rot="1" noChangeArrowheads="1"/>
          </p:cNvSpPr>
          <p:nvPr>
            <p:ph type="title"/>
          </p:nvPr>
        </p:nvSpPr>
        <p:spPr>
          <a:xfrm>
            <a:off x="301625" y="609600"/>
            <a:ext cx="8540750" cy="46038"/>
          </a:xfrm>
        </p:spPr>
        <p:txBody>
          <a:bodyPr/>
          <a:lstStyle/>
          <a:p>
            <a:pPr eaLnBrk="1" hangingPunct="1"/>
            <a:endParaRPr lang="zh-CN" altLang="zh-CN" sz="4000"/>
          </a:p>
        </p:txBody>
      </p:sp>
      <p:sp>
        <p:nvSpPr>
          <p:cNvPr id="14345" name="Rectangle 3"/>
          <p:cNvSpPr>
            <a:spLocks noGrp="1" noRot="1" noChangeArrowheads="1"/>
          </p:cNvSpPr>
          <p:nvPr>
            <p:ph type="body" idx="1"/>
          </p:nvPr>
        </p:nvSpPr>
        <p:spPr>
          <a:xfrm>
            <a:off x="301625" y="692150"/>
            <a:ext cx="8540750" cy="5407025"/>
          </a:xfrm>
        </p:spPr>
        <p:txBody>
          <a:bodyPr/>
          <a:lstStyle/>
          <a:p>
            <a:pPr algn="ctr" eaLnBrk="1" hangingPunct="1">
              <a:buFont typeface="Wingdings" panose="05000000000000000000" pitchFamily="2" charset="2"/>
              <a:buNone/>
            </a:pPr>
            <a:endParaRPr lang="en-US" altLang="zh-CN" sz="2800" dirty="0"/>
          </a:p>
          <a:p>
            <a:pPr algn="ctr" eaLnBrk="1" hangingPunct="1">
              <a:buFont typeface="Wingdings" panose="05000000000000000000" pitchFamily="2" charset="2"/>
              <a:buNone/>
            </a:pPr>
            <a:endParaRPr lang="en-US" altLang="zh-CN" sz="2800" dirty="0"/>
          </a:p>
          <a:p>
            <a:pPr algn="ctr" eaLnBrk="1" hangingPunct="1">
              <a:buFont typeface="Wingdings" panose="05000000000000000000" pitchFamily="2" charset="2"/>
              <a:buNone/>
            </a:pPr>
            <a:endParaRPr lang="en-US" altLang="zh-CN" sz="2800" dirty="0"/>
          </a:p>
          <a:p>
            <a:pPr algn="ctr" eaLnBrk="1" hangingPunct="1">
              <a:buFont typeface="Wingdings" panose="05000000000000000000" pitchFamily="2" charset="2"/>
              <a:buNone/>
            </a:pPr>
            <a:endParaRPr lang="en-US" altLang="zh-CN" sz="2800" dirty="0"/>
          </a:p>
          <a:p>
            <a:pPr>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应</a:t>
            </a:r>
            <a:r>
              <a:rPr lang="zh-CN" altLang="zh-CN" sz="2800" dirty="0">
                <a:solidFill>
                  <a:srgbClr val="000000"/>
                </a:solidFill>
                <a:latin typeface="Times New Roman" panose="02020603050405020304" pitchFamily="18" charset="0"/>
                <a:cs typeface="Times New Roman" panose="02020603050405020304" pitchFamily="18" charset="0"/>
              </a:rPr>
              <a:t>再取</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，此时累计贡献率为</a:t>
            </a:r>
            <a:endParaRPr lang="en-US" altLang="zh-CN" sz="2800" dirty="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(5.83+2.00)/8=97.875%</a:t>
            </a:r>
            <a:endParaRPr lang="zh-CN" altLang="zh-CN" sz="28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对每个变量</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的贡献率分别为</a:t>
            </a:r>
            <a:r>
              <a:rPr lang="en-US" altLang="zh-CN" sz="2800" dirty="0">
                <a:solidFill>
                  <a:srgbClr val="000000"/>
                </a:solidFill>
                <a:latin typeface="Times New Roman" panose="02020603050405020304" pitchFamily="18" charset="0"/>
                <a:cs typeface="Times New Roman" panose="02020603050405020304" pitchFamily="18" charset="0"/>
              </a:rPr>
              <a:t>		      ,				        	       </a:t>
            </a:r>
            <a:r>
              <a:rPr lang="zh-CN" altLang="zh-CN" sz="2800" dirty="0">
                <a:solidFill>
                  <a:srgbClr val="000000"/>
                </a:solidFill>
                <a:latin typeface="Times New Roman" panose="02020603050405020304" pitchFamily="18" charset="0"/>
                <a:cs typeface="Times New Roman" panose="02020603050405020304" pitchFamily="18" charset="0"/>
              </a:rPr>
              <a:t>都比较高</a:t>
            </a:r>
            <a:r>
              <a:rPr lang="zh-CN" altLang="zh-CN" sz="2800" dirty="0">
                <a:solidFill>
                  <a:srgbClr val="000000"/>
                </a:solidFill>
              </a:rPr>
              <a:t>。</a:t>
            </a:r>
          </a:p>
          <a:p>
            <a:pPr algn="ctr" eaLnBrk="1" hangingPunct="1">
              <a:buFont typeface="Wingdings" panose="05000000000000000000" pitchFamily="2" charset="2"/>
              <a:buNone/>
            </a:pPr>
            <a:endParaRPr lang="zh-CN" altLang="zh-CN" sz="2800" dirty="0"/>
          </a:p>
        </p:txBody>
      </p:sp>
      <p:graphicFrame>
        <p:nvGraphicFramePr>
          <p:cNvPr id="14338" name="Object 7"/>
          <p:cNvGraphicFramePr>
            <a:graphicFrameLocks noChangeAspect="1"/>
          </p:cNvGraphicFramePr>
          <p:nvPr>
            <p:extLst>
              <p:ext uri="{D42A27DB-BD31-4B8C-83A1-F6EECF244321}">
                <p14:modId xmlns:p14="http://schemas.microsoft.com/office/powerpoint/2010/main" val="1855674937"/>
              </p:ext>
            </p:extLst>
          </p:nvPr>
        </p:nvGraphicFramePr>
        <p:xfrm>
          <a:off x="755650" y="5081240"/>
          <a:ext cx="3924300" cy="508000"/>
        </p:xfrm>
        <a:graphic>
          <a:graphicData uri="http://schemas.openxmlformats.org/presentationml/2006/ole">
            <mc:AlternateContent xmlns:mc="http://schemas.openxmlformats.org/markup-compatibility/2006">
              <mc:Choice xmlns:v="urn:schemas-microsoft-com:vml" Requires="v">
                <p:oleObj spid="_x0000_s14558" name="Equation" r:id="rId3" imgW="3924000" imgH="507960" progId="Equation.DSMT4">
                  <p:embed/>
                </p:oleObj>
              </mc:Choice>
              <mc:Fallback>
                <p:oleObj name="Equation" r:id="rId3" imgW="3924000" imgH="5079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081240"/>
                        <a:ext cx="39243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3"/>
          <p:cNvGraphicFramePr>
            <a:graphicFrameLocks noChangeAspect="1"/>
          </p:cNvGraphicFramePr>
          <p:nvPr>
            <p:extLst>
              <p:ext uri="{D42A27DB-BD31-4B8C-83A1-F6EECF244321}">
                <p14:modId xmlns:p14="http://schemas.microsoft.com/office/powerpoint/2010/main" val="3995968913"/>
              </p:ext>
            </p:extLst>
          </p:nvPr>
        </p:nvGraphicFramePr>
        <p:xfrm>
          <a:off x="6275388" y="4445868"/>
          <a:ext cx="1981200" cy="495300"/>
        </p:xfrm>
        <a:graphic>
          <a:graphicData uri="http://schemas.openxmlformats.org/presentationml/2006/ole">
            <mc:AlternateContent xmlns:mc="http://schemas.openxmlformats.org/markup-compatibility/2006">
              <mc:Choice xmlns:v="urn:schemas-microsoft-com:vml" Requires="v">
                <p:oleObj spid="_x0000_s14559" name="Equation" r:id="rId5" imgW="1981080" imgH="495000" progId="Equation.DSMT4">
                  <p:embed/>
                </p:oleObj>
              </mc:Choice>
              <mc:Fallback>
                <p:oleObj name="Equation" r:id="rId5" imgW="1981080" imgH="495000" progId="Equation.DSMT4">
                  <p:embed/>
                  <p:pic>
                    <p:nvPicPr>
                      <p:cNvPr id="0" name="Object 3"/>
                      <p:cNvPicPr>
                        <a:picLocks noChangeAspect="1" noChangeArrowheads="1"/>
                      </p:cNvPicPr>
                      <p:nvPr/>
                    </p:nvPicPr>
                    <p:blipFill>
                      <a:blip r:embed="rId6"/>
                      <a:srcRect/>
                      <a:stretch>
                        <a:fillRect/>
                      </a:stretch>
                    </p:blipFill>
                    <p:spPr bwMode="auto">
                      <a:xfrm>
                        <a:off x="6275388" y="4445868"/>
                        <a:ext cx="1981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矩形 6"/>
          <p:cNvSpPr>
            <a:spLocks noChangeArrowheads="1"/>
          </p:cNvSpPr>
          <p:nvPr/>
        </p:nvSpPr>
        <p:spPr bwMode="auto">
          <a:xfrm>
            <a:off x="573088" y="709057"/>
            <a:ext cx="8064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7.2.1</a:t>
            </a:r>
            <a:r>
              <a:rPr lang="en-US" altLang="zh-CN" sz="2000" b="1" dirty="0">
                <a:solidFill>
                  <a:srgbClr val="7030A0"/>
                </a:solidFill>
                <a:latin typeface="黑体" panose="02010600030101010101" pitchFamily="2" charset="-122"/>
                <a:ea typeface="黑体" panose="02010600030101010101" pitchFamily="2" charset="-122"/>
              </a:rPr>
              <a:t>		 </a:t>
            </a:r>
            <a:r>
              <a:rPr lang="en-US" altLang="zh-CN" sz="2000" b="1" i="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y</a:t>
            </a:r>
            <a:r>
              <a:rPr lang="en-US" altLang="zh-CN"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a:t>
            </a:r>
            <a:r>
              <a:rPr lang="zh-CN" altLang="zh-CN" sz="2000" dirty="0">
                <a:solidFill>
                  <a:srgbClr val="7030A0"/>
                </a:solidFill>
                <a:latin typeface="黑体" panose="02010600030101010101" pitchFamily="2" charset="-122"/>
                <a:ea typeface="黑体" panose="02010600030101010101" pitchFamily="2" charset="-122"/>
              </a:rPr>
              <a:t>及</a:t>
            </a:r>
            <a:r>
              <a:rPr lang="en-US" altLang="zh-CN" sz="2000" b="1" dirty="0">
                <a:solidFill>
                  <a:srgbClr val="7030A0"/>
                </a:solidFill>
                <a:latin typeface="黑体" panose="02010600030101010101" pitchFamily="2" charset="-122"/>
                <a:ea typeface="黑体" panose="02010600030101010101" pitchFamily="2" charset="-122"/>
              </a:rPr>
              <a:t>(</a:t>
            </a:r>
            <a:r>
              <a:rPr lang="en-US" altLang="zh-CN" sz="2000" b="1" i="1" dirty="0">
                <a:solidFill>
                  <a:srgbClr val="7030A0"/>
                </a:solidFill>
                <a:latin typeface="Times New Roman" panose="02020603050405020304" pitchFamily="18" charset="0"/>
                <a:ea typeface="黑体" panose="02010600030101010101" pitchFamily="2" charset="-122"/>
              </a:rPr>
              <a:t>y</a:t>
            </a:r>
            <a:r>
              <a:rPr lang="en-US" altLang="zh-CN" sz="2000" b="1" baseline="-25000" dirty="0">
                <a:solidFill>
                  <a:srgbClr val="7030A0"/>
                </a:solidFill>
                <a:latin typeface="Times New Roman" panose="02020603050405020304" pitchFamily="18" charset="0"/>
                <a:ea typeface="黑体" panose="02010600030101010101" pitchFamily="2" charset="-122"/>
              </a:rPr>
              <a:t>1</a:t>
            </a:r>
            <a:r>
              <a:rPr lang="en-US" altLang="zh-CN" sz="2000" b="1" dirty="0">
                <a:solidFill>
                  <a:srgbClr val="7030A0"/>
                </a:solidFill>
                <a:latin typeface="Times New Roman" panose="02020603050405020304" pitchFamily="18" charset="0"/>
                <a:ea typeface="黑体" panose="02010600030101010101" pitchFamily="2" charset="-122"/>
              </a:rPr>
              <a:t>,</a:t>
            </a:r>
            <a:r>
              <a:rPr lang="en-US" altLang="zh-CN" sz="2000" b="1" i="1" dirty="0">
                <a:solidFill>
                  <a:srgbClr val="7030A0"/>
                </a:solidFill>
                <a:latin typeface="Times New Roman" panose="02020603050405020304" pitchFamily="18" charset="0"/>
                <a:ea typeface="黑体" panose="02010600030101010101" pitchFamily="2" charset="-122"/>
              </a:rPr>
              <a:t>y</a:t>
            </a:r>
            <a:r>
              <a:rPr lang="en-US" altLang="zh-CN" sz="2000" b="1" baseline="-25000" dirty="0">
                <a:solidFill>
                  <a:srgbClr val="7030A0"/>
                </a:solidFill>
                <a:latin typeface="Times New Roman" panose="02020603050405020304" pitchFamily="18" charset="0"/>
                <a:ea typeface="黑体" panose="02010600030101010101" pitchFamily="2" charset="-122"/>
              </a:rPr>
              <a:t>2</a:t>
            </a:r>
            <a:r>
              <a:rPr lang="en-US" altLang="zh-CN" sz="2000" b="1" dirty="0">
                <a:solidFill>
                  <a:srgbClr val="7030A0"/>
                </a:solidFill>
                <a:latin typeface="黑体" panose="02010600030101010101" pitchFamily="2" charset="-122"/>
                <a:ea typeface="黑体" panose="02010600030101010101" pitchFamily="2" charset="-122"/>
              </a:rPr>
              <a:t>)</a:t>
            </a:r>
            <a:r>
              <a:rPr lang="zh-CN" altLang="zh-CN" sz="2000" dirty="0">
                <a:solidFill>
                  <a:srgbClr val="7030A0"/>
                </a:solidFill>
                <a:latin typeface="黑体" panose="02010600030101010101" pitchFamily="2" charset="-122"/>
                <a:ea typeface="黑体" panose="02010600030101010101" pitchFamily="2" charset="-122"/>
              </a:rPr>
              <a:t>对每个原始变量的贡献率</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986692776"/>
              </p:ext>
            </p:extLst>
          </p:nvPr>
        </p:nvGraphicFramePr>
        <p:xfrm>
          <a:off x="539552" y="1196752"/>
          <a:ext cx="8064502" cy="1799170"/>
        </p:xfrm>
        <a:graphic>
          <a:graphicData uri="http://schemas.openxmlformats.org/drawingml/2006/table">
            <a:tbl>
              <a:tblPr/>
              <a:tblGrid>
                <a:gridCol w="1612522">
                  <a:extLst>
                    <a:ext uri="{9D8B030D-6E8A-4147-A177-3AD203B41FA5}">
                      <a16:colId xmlns:a16="http://schemas.microsoft.com/office/drawing/2014/main" val="20000"/>
                    </a:ext>
                  </a:extLst>
                </a:gridCol>
                <a:gridCol w="1612522">
                  <a:extLst>
                    <a:ext uri="{9D8B030D-6E8A-4147-A177-3AD203B41FA5}">
                      <a16:colId xmlns:a16="http://schemas.microsoft.com/office/drawing/2014/main" val="20001"/>
                    </a:ext>
                  </a:extLst>
                </a:gridCol>
                <a:gridCol w="1612522">
                  <a:extLst>
                    <a:ext uri="{9D8B030D-6E8A-4147-A177-3AD203B41FA5}">
                      <a16:colId xmlns:a16="http://schemas.microsoft.com/office/drawing/2014/main" val="20002"/>
                    </a:ext>
                  </a:extLst>
                </a:gridCol>
                <a:gridCol w="1613468">
                  <a:extLst>
                    <a:ext uri="{9D8B030D-6E8A-4147-A177-3AD203B41FA5}">
                      <a16:colId xmlns:a16="http://schemas.microsoft.com/office/drawing/2014/main" val="20003"/>
                    </a:ext>
                  </a:extLst>
                </a:gridCol>
                <a:gridCol w="1613468">
                  <a:extLst>
                    <a:ext uri="{9D8B030D-6E8A-4147-A177-3AD203B41FA5}">
                      <a16:colId xmlns:a16="http://schemas.microsoft.com/office/drawing/2014/main" val="20004"/>
                    </a:ext>
                  </a:extLst>
                </a:gridCol>
              </a:tblGrid>
              <a:tr h="427570">
                <a:tc>
                  <a:txBody>
                    <a:bodyPr/>
                    <a:lstStyle/>
                    <a:p>
                      <a:pPr algn="ctr">
                        <a:spcAft>
                          <a:spcPts val="0"/>
                        </a:spcAft>
                      </a:pPr>
                      <a:r>
                        <a:rPr lang="en-US" sz="2000" i="1" kern="100" dirty="0" err="1">
                          <a:solidFill>
                            <a:srgbClr val="000000"/>
                          </a:solidFill>
                          <a:latin typeface="Times New Roman"/>
                          <a:ea typeface="宋体"/>
                          <a:cs typeface="Times New Roman"/>
                        </a:rPr>
                        <a:t>i</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ρ</a:t>
                      </a:r>
                      <a:r>
                        <a:rPr lang="en-US" sz="2000" kern="100">
                          <a:solidFill>
                            <a:srgbClr val="000000"/>
                          </a:solidFill>
                          <a:latin typeface="Times New Roman"/>
                          <a:ea typeface="宋体"/>
                          <a:cs typeface="Times New Roman"/>
                        </a:rPr>
                        <a:t>(</a:t>
                      </a:r>
                      <a:r>
                        <a:rPr lang="en-US" sz="2000" i="1" kern="100">
                          <a:solidFill>
                            <a:srgbClr val="000000"/>
                          </a:solidFill>
                          <a:latin typeface="Times New Roman"/>
                          <a:ea typeface="宋体"/>
                          <a:cs typeface="Times New Roman"/>
                        </a:rPr>
                        <a:t>y</a:t>
                      </a:r>
                      <a:r>
                        <a:rPr lang="en-US" sz="2000" kern="100" baseline="-25000">
                          <a:solidFill>
                            <a:srgbClr val="000000"/>
                          </a:solidFill>
                          <a:latin typeface="Times New Roman"/>
                          <a:ea typeface="宋体"/>
                          <a:cs typeface="Times New Roman"/>
                        </a:rPr>
                        <a:t>1</a:t>
                      </a:r>
                      <a:r>
                        <a:rPr lang="en-US" sz="2000" kern="100">
                          <a:solidFill>
                            <a:srgbClr val="000000"/>
                          </a:solidFill>
                          <a:latin typeface="Times New Roman"/>
                          <a:ea typeface="宋体"/>
                          <a:cs typeface="Times New Roman"/>
                        </a:rPr>
                        <a:t>,</a:t>
                      </a:r>
                      <a:r>
                        <a:rPr lang="en-US" sz="2000" i="1" kern="100">
                          <a:solidFill>
                            <a:srgbClr val="000000"/>
                          </a:solidFill>
                          <a:latin typeface="Times New Roman"/>
                          <a:ea typeface="宋体"/>
                          <a:cs typeface="Times New Roman"/>
                        </a:rPr>
                        <a:t>x</a:t>
                      </a:r>
                      <a:r>
                        <a:rPr lang="en-US" sz="2000" i="1" kern="100" baseline="-25000">
                          <a:solidFill>
                            <a:srgbClr val="000000"/>
                          </a:solidFill>
                          <a:latin typeface="Times New Roman"/>
                          <a:ea typeface="宋体"/>
                          <a:cs typeface="Times New Roman"/>
                        </a:rPr>
                        <a:t>i</a:t>
                      </a:r>
                      <a:r>
                        <a:rPr lang="en-US" sz="2000" kern="100">
                          <a:solidFill>
                            <a:srgbClr val="000000"/>
                          </a:solidFill>
                          <a:latin typeface="Times New Roman"/>
                          <a:ea typeface="宋体"/>
                          <a:cs typeface="Times New Roman"/>
                        </a:rPr>
                        <a:t>)</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ρ</a:t>
                      </a:r>
                      <a:r>
                        <a:rPr lang="en-US" sz="2000" kern="100">
                          <a:solidFill>
                            <a:srgbClr val="000000"/>
                          </a:solidFill>
                          <a:latin typeface="Times New Roman"/>
                          <a:ea typeface="宋体"/>
                          <a:cs typeface="Times New Roman"/>
                        </a:rPr>
                        <a:t>(</a:t>
                      </a:r>
                      <a:r>
                        <a:rPr lang="en-US" sz="2000" i="1" kern="100">
                          <a:solidFill>
                            <a:srgbClr val="000000"/>
                          </a:solidFill>
                          <a:latin typeface="Times New Roman"/>
                          <a:ea typeface="宋体"/>
                          <a:cs typeface="Times New Roman"/>
                        </a:rPr>
                        <a:t>y</a:t>
                      </a:r>
                      <a:r>
                        <a:rPr lang="en-US" sz="2000" kern="100" baseline="-25000">
                          <a:solidFill>
                            <a:srgbClr val="000000"/>
                          </a:solidFill>
                          <a:latin typeface="Times New Roman"/>
                          <a:ea typeface="宋体"/>
                          <a:cs typeface="Times New Roman"/>
                        </a:rPr>
                        <a:t>2</a:t>
                      </a:r>
                      <a:r>
                        <a:rPr lang="en-US" sz="2000" kern="100">
                          <a:solidFill>
                            <a:srgbClr val="000000"/>
                          </a:solidFill>
                          <a:latin typeface="Times New Roman"/>
                          <a:ea typeface="宋体"/>
                          <a:cs typeface="Times New Roman"/>
                        </a:rPr>
                        <a:t>,</a:t>
                      </a:r>
                      <a:r>
                        <a:rPr lang="en-US" sz="2000" i="1" kern="100">
                          <a:solidFill>
                            <a:srgbClr val="000000"/>
                          </a:solidFill>
                          <a:latin typeface="Times New Roman"/>
                          <a:ea typeface="宋体"/>
                          <a:cs typeface="Times New Roman"/>
                        </a:rPr>
                        <a:t>x</a:t>
                      </a:r>
                      <a:r>
                        <a:rPr lang="en-US" sz="2000" i="1" kern="100" baseline="-25000">
                          <a:solidFill>
                            <a:srgbClr val="000000"/>
                          </a:solidFill>
                          <a:latin typeface="Times New Roman"/>
                          <a:ea typeface="宋体"/>
                          <a:cs typeface="Times New Roman"/>
                        </a:rPr>
                        <a:t>i</a:t>
                      </a:r>
                      <a:r>
                        <a:rPr lang="en-US" sz="2000" kern="100">
                          <a:solidFill>
                            <a:srgbClr val="000000"/>
                          </a:solidFill>
                          <a:latin typeface="Times New Roman"/>
                          <a:ea typeface="宋体"/>
                          <a:cs typeface="Times New Roman"/>
                        </a:rPr>
                        <a:t>)</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78" marR="68578"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023">
                <a:tc>
                  <a:txBody>
                    <a:bodyPr/>
                    <a:lstStyle/>
                    <a:p>
                      <a:pPr algn="ctr">
                        <a:lnSpc>
                          <a:spcPct val="150000"/>
                        </a:lnSpc>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0.925</a:t>
                      </a:r>
                      <a:endParaRPr lang="zh-CN" sz="2000" kern="100" dirty="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0.855</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0.000</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0.855</a:t>
                      </a:r>
                      <a:endParaRPr lang="zh-CN" sz="2000" kern="100">
                        <a:solidFill>
                          <a:srgbClr val="000000"/>
                        </a:solidFill>
                        <a:latin typeface="Calibri"/>
                        <a:ea typeface="宋体"/>
                        <a:cs typeface="Times New Roman"/>
                      </a:endParaRPr>
                    </a:p>
                  </a:txBody>
                  <a:tcPr marL="68578" marR="68578"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023">
                <a:tc>
                  <a:txBody>
                    <a:bodyPr/>
                    <a:lstStyle/>
                    <a:p>
                      <a:pPr algn="ctr">
                        <a:lnSpc>
                          <a:spcPct val="150000"/>
                        </a:lnSpc>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−0.998</a:t>
                      </a:r>
                      <a:endParaRPr lang="zh-CN" sz="2000" kern="100" dirty="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0.996</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0.000</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0.996</a:t>
                      </a:r>
                      <a:endParaRPr lang="zh-CN" sz="2000" kern="100" dirty="0">
                        <a:solidFill>
                          <a:srgbClr val="000000"/>
                        </a:solidFill>
                        <a:latin typeface="Calibri"/>
                        <a:ea typeface="宋体"/>
                        <a:cs typeface="Times New Roman"/>
                      </a:endParaRPr>
                    </a:p>
                  </a:txBody>
                  <a:tcPr marL="68578" marR="68578" marT="0" marB="0" anchor="ctr">
                    <a:lnL>
                      <a:noFill/>
                    </a:lnL>
                    <a:lnR>
                      <a:noFill/>
                    </a:lnR>
                    <a:lnT>
                      <a:noFill/>
                    </a:lnT>
                    <a:lnB>
                      <a:noFill/>
                    </a:lnB>
                  </a:tcPr>
                </a:tc>
                <a:extLst>
                  <a:ext uri="{0D108BD9-81ED-4DB2-BD59-A6C34878D82A}">
                    <a16:rowId xmlns:a16="http://schemas.microsoft.com/office/drawing/2014/main" val="10002"/>
                  </a:ext>
                </a:extLst>
              </a:tr>
              <a:tr h="457023">
                <a:tc>
                  <a:txBody>
                    <a:bodyPr/>
                    <a:lstStyle/>
                    <a:p>
                      <a:pPr algn="ctr">
                        <a:lnSpc>
                          <a:spcPct val="150000"/>
                        </a:lnSpc>
                        <a:spcAft>
                          <a:spcPts val="0"/>
                        </a:spcAft>
                      </a:pPr>
                      <a:r>
                        <a:rPr lang="en-US" sz="2000" kern="100" dirty="0">
                          <a:solidFill>
                            <a:srgbClr val="000000"/>
                          </a:solidFill>
                          <a:latin typeface="Times New Roman"/>
                          <a:ea typeface="宋体"/>
                          <a:cs typeface="Times New Roman"/>
                        </a:rPr>
                        <a:t>3</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0.000</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0.000</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1.000</a:t>
                      </a:r>
                      <a:endParaRPr lang="zh-CN" sz="2000" kern="100" dirty="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1.000</a:t>
                      </a:r>
                      <a:endParaRPr lang="zh-CN" sz="2000" kern="100" dirty="0">
                        <a:solidFill>
                          <a:srgbClr val="000000"/>
                        </a:solidFill>
                        <a:latin typeface="Calibri"/>
                        <a:ea typeface="宋体"/>
                        <a:cs typeface="Times New Roman"/>
                      </a:endParaRPr>
                    </a:p>
                  </a:txBody>
                  <a:tcPr marL="68578" marR="68578"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4342" name="Object 9"/>
          <p:cNvGraphicFramePr>
            <a:graphicFrameLocks noChangeAspect="1"/>
          </p:cNvGraphicFramePr>
          <p:nvPr>
            <p:extLst>
              <p:ext uri="{D42A27DB-BD31-4B8C-83A1-F6EECF244321}">
                <p14:modId xmlns:p14="http://schemas.microsoft.com/office/powerpoint/2010/main" val="322819718"/>
              </p:ext>
            </p:extLst>
          </p:nvPr>
        </p:nvGraphicFramePr>
        <p:xfrm>
          <a:off x="4427538" y="1273200"/>
          <a:ext cx="355600" cy="355600"/>
        </p:xfrm>
        <a:graphic>
          <a:graphicData uri="http://schemas.openxmlformats.org/presentationml/2006/ole">
            <mc:AlternateContent xmlns:mc="http://schemas.openxmlformats.org/markup-compatibility/2006">
              <mc:Choice xmlns:v="urn:schemas-microsoft-com:vml" Requires="v">
                <p:oleObj spid="_x0000_s14560" name="Equation" r:id="rId7" imgW="355320" imgH="355320" progId="Equation.DSMT4">
                  <p:embed/>
                </p:oleObj>
              </mc:Choice>
              <mc:Fallback>
                <p:oleObj name="Equation" r:id="rId7" imgW="355320" imgH="35532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1273200"/>
                        <a:ext cx="355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10"/>
          <p:cNvGraphicFramePr>
            <a:graphicFrameLocks noChangeAspect="1"/>
          </p:cNvGraphicFramePr>
          <p:nvPr>
            <p:extLst>
              <p:ext uri="{D42A27DB-BD31-4B8C-83A1-F6EECF244321}">
                <p14:modId xmlns:p14="http://schemas.microsoft.com/office/powerpoint/2010/main" val="2218307767"/>
              </p:ext>
            </p:extLst>
          </p:nvPr>
        </p:nvGraphicFramePr>
        <p:xfrm>
          <a:off x="7596188" y="1247800"/>
          <a:ext cx="482600" cy="381000"/>
        </p:xfrm>
        <a:graphic>
          <a:graphicData uri="http://schemas.openxmlformats.org/presentationml/2006/ole">
            <mc:AlternateContent xmlns:mc="http://schemas.openxmlformats.org/markup-compatibility/2006">
              <mc:Choice xmlns:v="urn:schemas-microsoft-com:vml" Requires="v">
                <p:oleObj spid="_x0000_s14561" name="Equation" r:id="rId9" imgW="482400" imgH="380880" progId="Equation.DSMT4">
                  <p:embed/>
                </p:oleObj>
              </mc:Choice>
              <mc:Fallback>
                <p:oleObj name="Equation" r:id="rId9" imgW="482400" imgH="38088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6188" y="1247800"/>
                        <a:ext cx="482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3"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02FABE-B526-47AD-A0E0-3276C5A493EE}" type="slidenum">
              <a:rPr lang="en-US" altLang="zh-CN"/>
              <a:pPr eaLnBrk="1" hangingPunct="1"/>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z="4000">
                <a:latin typeface="Times New Roman" panose="02020603050405020304" pitchFamily="18" charset="0"/>
                <a:cs typeface="Times New Roman" panose="02020603050405020304" pitchFamily="18" charset="0"/>
              </a:rPr>
              <a:t>5.</a:t>
            </a:r>
            <a:r>
              <a:rPr lang="zh-CN" altLang="zh-CN" sz="4000">
                <a:latin typeface="Times New Roman" panose="02020603050405020304" pitchFamily="18" charset="0"/>
                <a:cs typeface="Times New Roman" panose="02020603050405020304" pitchFamily="18" charset="0"/>
              </a:rPr>
              <a:t>原始变量对主成分的影响</a:t>
            </a:r>
            <a:endParaRPr lang="zh-CN" altLang="en-US" sz="4000"/>
          </a:p>
        </p:txBody>
      </p:sp>
      <p:sp>
        <p:nvSpPr>
          <p:cNvPr id="3" name="内容占位符 2"/>
          <p:cNvSpPr>
            <a:spLocks noGrp="1"/>
          </p:cNvSpPr>
          <p:nvPr>
            <p:ph idx="1"/>
          </p:nvPr>
        </p:nvSpPr>
        <p:spPr>
          <a:xfrm>
            <a:off x="301625" y="1773238"/>
            <a:ext cx="8540750" cy="4325937"/>
          </a:xfrm>
        </p:spPr>
        <p:txBody>
          <a:bodyPr/>
          <a:lstStyle/>
          <a:p>
            <a:pPr>
              <a:defRPr/>
            </a:pPr>
            <a:r>
              <a:rPr lang="en-US" altLang="zh-CN" sz="2800" i="1" dirty="0">
                <a:solidFill>
                  <a:srgbClr val="000000"/>
                </a:solidFill>
                <a:latin typeface="Times New Roman" pitchFamily="18" charset="0"/>
                <a:cs typeface="Times New Roman" pitchFamily="18" charset="0"/>
              </a:rPr>
              <a:t> 			</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t</a:t>
            </a:r>
            <a:r>
              <a:rPr lang="en-US" altLang="zh-CN" sz="2800" baseline="-25000" dirty="0">
                <a:solidFill>
                  <a:srgbClr val="000000"/>
                </a:solidFill>
                <a:latin typeface="Times New Roman" pitchFamily="18" charset="0"/>
                <a:cs typeface="Times New Roman" pitchFamily="18" charset="0"/>
              </a:rPr>
              <a:t>1</a:t>
            </a:r>
            <a:r>
              <a:rPr lang="en-US" altLang="zh-CN" sz="2800" i="1" baseline="-25000" dirty="0">
                <a:solidFill>
                  <a:srgbClr val="000000"/>
                </a:solidFill>
                <a:latin typeface="Times New Roman" pitchFamily="18" charset="0"/>
                <a:cs typeface="Times New Roman" pitchFamily="18" charset="0"/>
              </a:rPr>
              <a:t>k</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t</a:t>
            </a:r>
            <a:r>
              <a:rPr lang="en-US" altLang="zh-CN" sz="2800" baseline="-25000" dirty="0">
                <a:solidFill>
                  <a:srgbClr val="000000"/>
                </a:solidFill>
                <a:latin typeface="Times New Roman" pitchFamily="18" charset="0"/>
                <a:cs typeface="Times New Roman" pitchFamily="18" charset="0"/>
              </a:rPr>
              <a:t>2</a:t>
            </a:r>
            <a:r>
              <a:rPr lang="en-US" altLang="zh-CN" sz="2800" i="1" baseline="-25000" dirty="0">
                <a:solidFill>
                  <a:srgbClr val="000000"/>
                </a:solidFill>
                <a:latin typeface="Times New Roman" pitchFamily="18" charset="0"/>
                <a:cs typeface="Times New Roman" pitchFamily="18" charset="0"/>
              </a:rPr>
              <a:t>k</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t</a:t>
            </a:r>
            <a:r>
              <a:rPr lang="en-US" altLang="zh-CN" sz="2800" i="1" baseline="-25000" dirty="0" err="1">
                <a:solidFill>
                  <a:srgbClr val="000000"/>
                </a:solidFill>
                <a:latin typeface="Times New Roman" pitchFamily="18" charset="0"/>
                <a:cs typeface="Times New Roman" pitchFamily="18" charset="0"/>
              </a:rPr>
              <a:t>pk</a:t>
            </a:r>
            <a:r>
              <a:rPr lang="en-US" altLang="zh-CN" sz="2800" i="1" dirty="0" err="1">
                <a:solidFill>
                  <a:srgbClr val="000000"/>
                </a:solidFill>
                <a:latin typeface="Times New Roman" pitchFamily="18" charset="0"/>
                <a:cs typeface="Times New Roman" pitchFamily="18" charset="0"/>
              </a:rPr>
              <a:t>x</a:t>
            </a:r>
            <a:r>
              <a:rPr lang="en-US" altLang="zh-CN" sz="2800" i="1" baseline="-25000" dirty="0" err="1">
                <a:solidFill>
                  <a:srgbClr val="000000"/>
                </a:solidFill>
                <a:latin typeface="Times New Roman" pitchFamily="18" charset="0"/>
                <a:cs typeface="Times New Roman" pitchFamily="18" charset="0"/>
              </a:rPr>
              <a:t>p</a:t>
            </a:r>
            <a:endParaRPr lang="zh-CN" altLang="zh-CN" sz="28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称</a:t>
            </a:r>
            <a:r>
              <a:rPr lang="en-US" altLang="zh-CN" sz="2800" i="1" dirty="0" err="1">
                <a:solidFill>
                  <a:srgbClr val="000000"/>
                </a:solidFill>
                <a:latin typeface="Times New Roman" pitchFamily="18" charset="0"/>
                <a:cs typeface="Times New Roman" pitchFamily="18" charset="0"/>
              </a:rPr>
              <a:t>t</a:t>
            </a:r>
            <a:r>
              <a:rPr lang="en-US" altLang="zh-CN" sz="2800" i="1" baseline="-25000" dirty="0" err="1">
                <a:solidFill>
                  <a:srgbClr val="000000"/>
                </a:solidFill>
                <a:latin typeface="Times New Roman" pitchFamily="18" charset="0"/>
                <a:cs typeface="Times New Roman" pitchFamily="18" charset="0"/>
              </a:rPr>
              <a:t>ik</a:t>
            </a:r>
            <a:r>
              <a:rPr lang="zh-CN" altLang="zh-CN" sz="2800" dirty="0">
                <a:solidFill>
                  <a:srgbClr val="000000"/>
                </a:solidFill>
                <a:latin typeface="Times New Roman" pitchFamily="18" charset="0"/>
                <a:cs typeface="Times New Roman" pitchFamily="18" charset="0"/>
              </a:rPr>
              <a:t>为第</a:t>
            </a:r>
            <a:r>
              <a:rPr lang="en-US" altLang="zh-CN" sz="2800" i="1" dirty="0">
                <a:solidFill>
                  <a:srgbClr val="000000"/>
                </a:solidFill>
                <a:latin typeface="Times New Roman" pitchFamily="18" charset="0"/>
                <a:cs typeface="Times New Roman" pitchFamily="18" charset="0"/>
              </a:rPr>
              <a:t>k</a:t>
            </a:r>
            <a:r>
              <a:rPr lang="zh-CN" altLang="zh-CN" sz="2800" dirty="0">
                <a:solidFill>
                  <a:srgbClr val="000000"/>
                </a:solidFill>
                <a:latin typeface="Times New Roman" pitchFamily="18" charset="0"/>
                <a:cs typeface="Times New Roman" pitchFamily="18" charset="0"/>
              </a:rPr>
              <a:t>主成分</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k</a:t>
            </a:r>
            <a:r>
              <a:rPr lang="zh-CN" altLang="zh-CN" sz="2800" dirty="0">
                <a:solidFill>
                  <a:srgbClr val="000000"/>
                </a:solidFill>
                <a:latin typeface="Times New Roman" pitchFamily="18" charset="0"/>
                <a:cs typeface="Times New Roman" pitchFamily="18" charset="0"/>
              </a:rPr>
              <a:t>在第</a:t>
            </a:r>
            <a:r>
              <a:rPr lang="en-US" altLang="zh-CN" sz="2800" i="1" dirty="0" err="1">
                <a:solidFill>
                  <a:srgbClr val="000000"/>
                </a:solidFill>
                <a:latin typeface="Times New Roman" pitchFamily="18" charset="0"/>
                <a:cs typeface="Times New Roman" pitchFamily="18" charset="0"/>
              </a:rPr>
              <a:t>i</a:t>
            </a:r>
            <a:r>
              <a:rPr lang="zh-CN" altLang="zh-CN" sz="2800" dirty="0">
                <a:solidFill>
                  <a:srgbClr val="000000"/>
                </a:solidFill>
                <a:latin typeface="Times New Roman" pitchFamily="18" charset="0"/>
                <a:cs typeface="Times New Roman" pitchFamily="18" charset="0"/>
              </a:rPr>
              <a:t>个原始变量</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i</a:t>
            </a:r>
            <a:r>
              <a:rPr lang="zh-CN" altLang="zh-CN" sz="2800" dirty="0">
                <a:solidFill>
                  <a:srgbClr val="000000"/>
                </a:solidFill>
                <a:latin typeface="Times New Roman" pitchFamily="18" charset="0"/>
                <a:cs typeface="Times New Roman" pitchFamily="18" charset="0"/>
              </a:rPr>
              <a:t>上的</a:t>
            </a:r>
            <a:r>
              <a:rPr lang="zh-CN" altLang="zh-CN" sz="2800" dirty="0">
                <a:solidFill>
                  <a:schemeClr val="accent6"/>
                </a:solidFill>
                <a:latin typeface="Times New Roman" pitchFamily="18" charset="0"/>
                <a:cs typeface="Times New Roman" pitchFamily="18" charset="0"/>
              </a:rPr>
              <a:t>载荷</a:t>
            </a:r>
            <a:r>
              <a:rPr lang="zh-CN" altLang="zh-CN" sz="2800" dirty="0">
                <a:solidFill>
                  <a:srgbClr val="000000"/>
                </a:solidFill>
                <a:latin typeface="Times New Roman" pitchFamily="18" charset="0"/>
                <a:cs typeface="Times New Roman" pitchFamily="18" charset="0"/>
              </a:rPr>
              <a:t>，它</a:t>
            </a:r>
            <a:r>
              <a:rPr lang="zh-CN" altLang="en-US" sz="2800" dirty="0">
                <a:solidFill>
                  <a:srgbClr val="000000"/>
                </a:solidFill>
                <a:latin typeface="Times New Roman" pitchFamily="18" charset="0"/>
                <a:cs typeface="Times New Roman" pitchFamily="18" charset="0"/>
              </a:rPr>
              <a:t>反映</a:t>
            </a:r>
            <a:r>
              <a:rPr lang="zh-CN" altLang="zh-CN" sz="2800" dirty="0">
                <a:solidFill>
                  <a:srgbClr val="000000"/>
                </a:solidFill>
                <a:latin typeface="Times New Roman" pitchFamily="18" charset="0"/>
                <a:cs typeface="Times New Roman" pitchFamily="18" charset="0"/>
              </a:rPr>
              <a:t>了</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i</a:t>
            </a:r>
            <a:r>
              <a:rPr lang="zh-CN" altLang="zh-CN" sz="2800" dirty="0">
                <a:solidFill>
                  <a:srgbClr val="000000"/>
                </a:solidFill>
                <a:latin typeface="Times New Roman" pitchFamily="18" charset="0"/>
                <a:cs typeface="Times New Roman" pitchFamily="18" charset="0"/>
              </a:rPr>
              <a:t>对</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k</a:t>
            </a:r>
            <a:r>
              <a:rPr lang="zh-CN" altLang="zh-CN" sz="2800" dirty="0">
                <a:solidFill>
                  <a:srgbClr val="000000"/>
                </a:solidFill>
                <a:latin typeface="Times New Roman" pitchFamily="18" charset="0"/>
                <a:cs typeface="Times New Roman" pitchFamily="18" charset="0"/>
              </a:rPr>
              <a:t>的重要程度。</a:t>
            </a:r>
            <a:endParaRPr lang="en-US" altLang="zh-CN" sz="2800" dirty="0">
              <a:solidFill>
                <a:srgbClr val="000000"/>
              </a:solidFill>
              <a:latin typeface="Times New Roman" pitchFamily="18" charset="0"/>
              <a:cs typeface="Times New Roman" pitchFamily="18" charset="0"/>
            </a:endParaRPr>
          </a:p>
          <a:p>
            <a:pPr>
              <a:defRPr/>
            </a:pPr>
            <a:r>
              <a:rPr lang="en-US" altLang="zh-CN" sz="2800" dirty="0">
                <a:solidFill>
                  <a:srgbClr val="000000"/>
                </a:solidFill>
                <a:latin typeface="Times New Roman" pitchFamily="18" charset="0"/>
                <a:cs typeface="Times New Roman" pitchFamily="18" charset="0"/>
              </a:rPr>
              <a:t> </a:t>
            </a:r>
          </a:p>
          <a:p>
            <a:pPr>
              <a:defRPr/>
            </a:pPr>
            <a:endParaRPr lang="en-US"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r>
              <a:rPr lang="zh-CN" altLang="zh-CN" sz="2800" dirty="0">
                <a:solidFill>
                  <a:srgbClr val="000000"/>
                </a:solidFill>
                <a:latin typeface="Times New Roman" pitchFamily="18" charset="0"/>
                <a:cs typeface="Times New Roman" pitchFamily="18" charset="0"/>
              </a:rPr>
              <a:t>在解释主成分时，我们需要考察载荷，同时也应考察一下相关系数。</a:t>
            </a:r>
            <a:endParaRPr lang="en-US" altLang="zh-CN" sz="2800" dirty="0">
              <a:solidFill>
                <a:srgbClr val="000000"/>
              </a:solidFill>
              <a:latin typeface="Times New Roman" pitchFamily="18" charset="0"/>
              <a:cs typeface="Times New Roman" pitchFamily="18" charset="0"/>
            </a:endParaRP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BFF672-1248-4480-B603-11581F6580F1}" type="slidenum">
              <a:rPr lang="en-US" altLang="zh-CN"/>
              <a:pPr eaLnBrk="1" hangingPunct="1"/>
              <a:t>27</a:t>
            </a:fld>
            <a:endParaRPr lang="en-US" altLang="zh-CN"/>
          </a:p>
        </p:txBody>
      </p:sp>
      <p:graphicFrame>
        <p:nvGraphicFramePr>
          <p:cNvPr id="5" name="Object 3"/>
          <p:cNvGraphicFramePr>
            <a:graphicFrameLocks noChangeAspect="1"/>
          </p:cNvGraphicFramePr>
          <p:nvPr>
            <p:extLst>
              <p:ext uri="{D42A27DB-BD31-4B8C-83A1-F6EECF244321}">
                <p14:modId xmlns:p14="http://schemas.microsoft.com/office/powerpoint/2010/main" val="2578833764"/>
              </p:ext>
            </p:extLst>
          </p:nvPr>
        </p:nvGraphicFramePr>
        <p:xfrm>
          <a:off x="2469232" y="3235052"/>
          <a:ext cx="4191000" cy="1562100"/>
        </p:xfrm>
        <a:graphic>
          <a:graphicData uri="http://schemas.openxmlformats.org/presentationml/2006/ole">
            <mc:AlternateContent xmlns:mc="http://schemas.openxmlformats.org/markup-compatibility/2006">
              <mc:Choice xmlns:v="urn:schemas-microsoft-com:vml" Requires="v">
                <p:oleObj spid="_x0000_s43034" name="Equation" r:id="rId3" imgW="4190760" imgH="1562040" progId="Equation.DSMT4">
                  <p:embed/>
                </p:oleObj>
              </mc:Choice>
              <mc:Fallback>
                <p:oleObj name="Equation" r:id="rId3" imgW="4190760" imgH="1562040" progId="Equation.DSMT4">
                  <p:embed/>
                  <p:pic>
                    <p:nvPicPr>
                      <p:cNvPr id="0" name=""/>
                      <p:cNvPicPr>
                        <a:picLocks noChangeAspect="1" noChangeArrowheads="1"/>
                      </p:cNvPicPr>
                      <p:nvPr/>
                    </p:nvPicPr>
                    <p:blipFill>
                      <a:blip r:embed="rId4"/>
                      <a:srcRect/>
                      <a:stretch>
                        <a:fillRect/>
                      </a:stretch>
                    </p:blipFill>
                    <p:spPr bwMode="auto">
                      <a:xfrm>
                        <a:off x="2469232" y="3235052"/>
                        <a:ext cx="41910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Rot="1" noChangeArrowheads="1"/>
          </p:cNvSpPr>
          <p:nvPr>
            <p:ph type="title"/>
          </p:nvPr>
        </p:nvSpPr>
        <p:spPr>
          <a:xfrm>
            <a:off x="301625" y="609600"/>
            <a:ext cx="8540750" cy="46038"/>
          </a:xfrm>
        </p:spPr>
        <p:txBody>
          <a:bodyPr/>
          <a:lstStyle/>
          <a:p>
            <a:pPr eaLnBrk="1" hangingPunct="1"/>
            <a:endParaRPr lang="zh-CN" altLang="zh-CN" sz="4000"/>
          </a:p>
        </p:txBody>
      </p:sp>
      <p:sp>
        <p:nvSpPr>
          <p:cNvPr id="14341" name="Rectangle 3"/>
          <p:cNvSpPr>
            <a:spLocks noGrp="1" noRot="1" noChangeArrowheads="1"/>
          </p:cNvSpPr>
          <p:nvPr>
            <p:ph type="body" idx="1"/>
          </p:nvPr>
        </p:nvSpPr>
        <p:spPr>
          <a:xfrm>
            <a:off x="301625" y="549275"/>
            <a:ext cx="8540750" cy="5549900"/>
          </a:xfrm>
        </p:spPr>
        <p:txBody>
          <a:bodyPr/>
          <a:lstStyle/>
          <a:p>
            <a:pPr>
              <a:defRPr/>
            </a:pPr>
            <a:r>
              <a:rPr lang="zh-CN" altLang="zh-CN" sz="2800" dirty="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7.2.2   </a:t>
            </a:r>
            <a:r>
              <a:rPr lang="zh-CN" altLang="zh-CN" sz="2800" dirty="0">
                <a:solidFill>
                  <a:srgbClr val="000000"/>
                </a:solidFill>
                <a:latin typeface="Times New Roman" pitchFamily="18" charset="0"/>
                <a:cs typeface="Times New Roman" pitchFamily="18" charset="0"/>
              </a:rPr>
              <a:t>设</a:t>
            </a:r>
            <a:r>
              <a:rPr lang="en-US" altLang="zh-CN" sz="2800" b="1" i="1" dirty="0">
                <a:solidFill>
                  <a:srgbClr val="000000"/>
                </a:solidFill>
                <a:latin typeface="Times New Roman" pitchFamily="18" charset="0"/>
                <a:cs typeface="Times New Roman" pitchFamily="18" charset="0"/>
              </a:rPr>
              <a:t>x</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3</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的协方差矩阵为</a:t>
            </a:r>
            <a:endParaRPr lang="en-US"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endParaRPr lang="zh-CN" altLang="zh-CN" sz="28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经计算，</a:t>
            </a:r>
            <a:r>
              <a:rPr lang="en-US" altLang="zh-CN" sz="2800" b="1" i="1" dirty="0">
                <a:solidFill>
                  <a:srgbClr val="000000"/>
                </a:solidFill>
                <a:latin typeface="Times New Roman" pitchFamily="18" charset="0"/>
                <a:cs typeface="Times New Roman" pitchFamily="18" charset="0"/>
              </a:rPr>
              <a:t>Σ</a:t>
            </a:r>
            <a:r>
              <a:rPr lang="zh-CN" altLang="zh-CN" sz="2800" dirty="0">
                <a:solidFill>
                  <a:srgbClr val="000000"/>
                </a:solidFill>
                <a:latin typeface="Times New Roman" pitchFamily="18" charset="0"/>
                <a:cs typeface="Times New Roman" pitchFamily="18" charset="0"/>
              </a:rPr>
              <a:t>的特征值及特征向量为</a:t>
            </a:r>
          </a:p>
          <a:p>
            <a:pPr algn="ctr">
              <a:buFont typeface="Wingdings" panose="05000000000000000000" pitchFamily="2" charset="2"/>
              <a:buNone/>
              <a:defRPr/>
            </a:pP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=109.793</a:t>
            </a:r>
            <a:r>
              <a:rPr lang="zh-CN"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=6.469</a:t>
            </a:r>
            <a:r>
              <a:rPr lang="zh-CN"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3</a:t>
            </a:r>
            <a:r>
              <a:rPr lang="en-US" altLang="zh-CN" sz="2800" dirty="0">
                <a:solidFill>
                  <a:srgbClr val="000000"/>
                </a:solidFill>
                <a:latin typeface="Times New Roman" pitchFamily="18" charset="0"/>
                <a:cs typeface="Times New Roman" pitchFamily="18" charset="0"/>
              </a:rPr>
              <a:t>=0.738</a:t>
            </a:r>
            <a:endParaRPr lang="zh-CN"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相应的主成分分别为</a:t>
            </a:r>
          </a:p>
          <a:p>
            <a:pPr algn="ctr">
              <a:buFont typeface="Wingdings" panose="05000000000000000000" pitchFamily="2" charset="2"/>
              <a:buNone/>
              <a:defRPr/>
            </a:pPr>
            <a:endParaRPr lang="zh-CN" altLang="zh-CN" sz="2800" dirty="0">
              <a:solidFill>
                <a:srgbClr val="000000"/>
              </a:solidFill>
              <a:latin typeface="Times New Roman" pitchFamily="18" charset="0"/>
              <a:cs typeface="Times New Roman" pitchFamily="18" charset="0"/>
            </a:endParaRPr>
          </a:p>
          <a:p>
            <a:pPr eaLnBrk="1" hangingPunct="1">
              <a:defRPr/>
            </a:pPr>
            <a:endParaRPr lang="zh-CN" altLang="zh-CN" sz="2400" dirty="0">
              <a:solidFill>
                <a:srgbClr val="000000"/>
              </a:solidFill>
              <a:latin typeface="Times New Roman" pitchFamily="18" charset="0"/>
              <a:cs typeface="Times New Roman" pitchFamily="18" charset="0"/>
            </a:endParaRPr>
          </a:p>
        </p:txBody>
      </p:sp>
      <p:graphicFrame>
        <p:nvGraphicFramePr>
          <p:cNvPr id="15362" name="Object 4"/>
          <p:cNvGraphicFramePr>
            <a:graphicFrameLocks noChangeAspect="1"/>
          </p:cNvGraphicFramePr>
          <p:nvPr/>
        </p:nvGraphicFramePr>
        <p:xfrm>
          <a:off x="2916238" y="1052513"/>
          <a:ext cx="2717800" cy="1549400"/>
        </p:xfrm>
        <a:graphic>
          <a:graphicData uri="http://schemas.openxmlformats.org/presentationml/2006/ole">
            <mc:AlternateContent xmlns:mc="http://schemas.openxmlformats.org/markup-compatibility/2006">
              <mc:Choice xmlns:v="urn:schemas-microsoft-com:vml" Requires="v">
                <p:oleObj spid="_x0000_s15453" name="Equation" r:id="rId3" imgW="2717640" imgH="1549080" progId="Equation.DSMT4">
                  <p:embed/>
                </p:oleObj>
              </mc:Choice>
              <mc:Fallback>
                <p:oleObj name="Equation" r:id="rId3" imgW="2717640" imgH="1549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052513"/>
                        <a:ext cx="27178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5"/>
          <p:cNvGraphicFramePr>
            <a:graphicFrameLocks noChangeAspect="1"/>
          </p:cNvGraphicFramePr>
          <p:nvPr>
            <p:extLst>
              <p:ext uri="{D42A27DB-BD31-4B8C-83A1-F6EECF244321}">
                <p14:modId xmlns:p14="http://schemas.microsoft.com/office/powerpoint/2010/main" val="988784081"/>
              </p:ext>
            </p:extLst>
          </p:nvPr>
        </p:nvGraphicFramePr>
        <p:xfrm>
          <a:off x="1331913" y="3645024"/>
          <a:ext cx="6553200" cy="1549400"/>
        </p:xfrm>
        <a:graphic>
          <a:graphicData uri="http://schemas.openxmlformats.org/presentationml/2006/ole">
            <mc:AlternateContent xmlns:mc="http://schemas.openxmlformats.org/markup-compatibility/2006">
              <mc:Choice xmlns:v="urn:schemas-microsoft-com:vml" Requires="v">
                <p:oleObj spid="_x0000_s15454" name="Equation" r:id="rId5" imgW="6553080" imgH="1549080" progId="Equation.DSMT4">
                  <p:embed/>
                </p:oleObj>
              </mc:Choice>
              <mc:Fallback>
                <p:oleObj name="Equation" r:id="rId5" imgW="6553080" imgH="15490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645024"/>
                        <a:ext cx="65532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D4284D-95C1-40CB-8B6D-F0381FD4D10E}" type="slidenum">
              <a:rPr lang="en-US" altLang="zh-CN"/>
              <a:pPr eaLnBrk="1" hangingPunct="1"/>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a:xfrm>
            <a:off x="301625" y="609600"/>
            <a:ext cx="8540750" cy="46038"/>
          </a:xfrm>
        </p:spPr>
        <p:txBody>
          <a:bodyPr/>
          <a:lstStyle/>
          <a:p>
            <a:pPr eaLnBrk="1" hangingPunct="1"/>
            <a:endParaRPr lang="zh-CN" altLang="zh-CN" sz="4000"/>
          </a:p>
        </p:txBody>
      </p:sp>
      <p:sp>
        <p:nvSpPr>
          <p:cNvPr id="16388" name="Rectangle 3"/>
          <p:cNvSpPr>
            <a:spLocks noGrp="1" noRot="1" noChangeArrowheads="1"/>
          </p:cNvSpPr>
          <p:nvPr>
            <p:ph type="body" idx="1"/>
          </p:nvPr>
        </p:nvSpPr>
        <p:spPr>
          <a:xfrm>
            <a:off x="301625" y="692150"/>
            <a:ext cx="8540750" cy="5407025"/>
          </a:xfrm>
        </p:spPr>
        <p:txBody>
          <a:bodyPr/>
          <a:lstStyle/>
          <a:p>
            <a:pPr algn="ctr">
              <a:buFont typeface="Wingdings" panose="05000000000000000000" pitchFamily="2" charset="2"/>
              <a:buNone/>
            </a:pP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=0.305</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+0.041</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+0.951</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endParaRPr lang="zh-CN" altLang="zh-CN" sz="2400" dirty="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=0.944</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+0.120</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−0.308</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endParaRPr lang="zh-CN" altLang="zh-CN" sz="2400" dirty="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a:solidFill>
                  <a:srgbClr val="000000"/>
                </a:solidFill>
                <a:latin typeface="Times New Roman" panose="02020603050405020304" pitchFamily="18" charset="0"/>
                <a:cs typeface="Times New Roman" panose="02020603050405020304" pitchFamily="18" charset="0"/>
              </a:rPr>
              <a:t>  y</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=−0.127</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+0.992</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−0.002</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endParaRPr lang="zh-CN"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可见，方差大的原始变量</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在很大程度上控制了第一主成分</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，方差小的原始变量</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几乎完全控制了第三主成分</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，方差介于中间的</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则基本控制了第二主成分</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的贡献率为</a:t>
            </a: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a:solidFill>
                  <a:srgbClr val="000000"/>
                </a:solidFill>
                <a:latin typeface="Times New Roman" panose="02020603050405020304" pitchFamily="18" charset="0"/>
                <a:cs typeface="Times New Roman" panose="02020603050405020304" pitchFamily="18" charset="0"/>
              </a:rPr>
              <a:t>这么高的贡献率首先归因于</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的方差比</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的方差大得多，其次是</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相互之间存在着一定的相关性。</a:t>
            </a:r>
            <a:r>
              <a:rPr lang="en-US" altLang="zh-CN" sz="2400" i="1" dirty="0">
                <a:solidFill>
                  <a:srgbClr val="000000"/>
                </a:solidFill>
                <a:latin typeface="Times New Roman" panose="02020603050405020304" pitchFamily="18" charset="0"/>
                <a:cs typeface="Times New Roman" panose="02020603050405020304" pitchFamily="18" charset="0"/>
              </a:rPr>
              <a:t>y</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的特征值相对很小，表明</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之间有这样一个线性依赖关系：</a:t>
            </a:r>
          </a:p>
          <a:p>
            <a:pPr algn="ctr">
              <a:buFont typeface="Wingdings" panose="05000000000000000000" pitchFamily="2" charset="2"/>
              <a:buNone/>
            </a:pPr>
            <a:r>
              <a:rPr lang="en-US" altLang="zh-CN" sz="2400" dirty="0">
                <a:solidFill>
                  <a:srgbClr val="000000"/>
                </a:solidFill>
                <a:latin typeface="Times New Roman" panose="02020603050405020304" pitchFamily="18" charset="0"/>
                <a:cs typeface="Times New Roman" panose="02020603050405020304" pitchFamily="18" charset="0"/>
              </a:rPr>
              <a:t>−0.127</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+0.992</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−0.002</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c</a:t>
            </a:r>
            <a:endParaRPr lang="zh-CN"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其中</a:t>
            </a:r>
            <a:r>
              <a:rPr lang="en-US" altLang="zh-CN" sz="2400" i="1" dirty="0">
                <a:solidFill>
                  <a:srgbClr val="000000"/>
                </a:solidFill>
                <a:latin typeface="Times New Roman" panose="02020603050405020304" pitchFamily="18" charset="0"/>
                <a:cs typeface="Times New Roman" panose="02020603050405020304" pitchFamily="18" charset="0"/>
              </a:rPr>
              <a:t>c</a:t>
            </a:r>
            <a:r>
              <a:rPr lang="en-US" altLang="zh-CN" sz="2400" dirty="0">
                <a:solidFill>
                  <a:srgbClr val="000000"/>
                </a:solidFill>
                <a:latin typeface="Times New Roman" panose="02020603050405020304" pitchFamily="18" charset="0"/>
                <a:cs typeface="Times New Roman" panose="02020603050405020304" pitchFamily="18" charset="0"/>
              </a:rPr>
              <a:t>=−0.127</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+0.992</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−0.002</a:t>
            </a:r>
            <a:r>
              <a:rPr lang="en-US" altLang="zh-CN" sz="2400"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anose="02020603050405020304" pitchFamily="18" charset="0"/>
                <a:cs typeface="Times New Roman" panose="02020603050405020304" pitchFamily="18" charset="0"/>
              </a:rPr>
              <a:t>为一常数。</a:t>
            </a:r>
          </a:p>
        </p:txBody>
      </p:sp>
      <p:graphicFrame>
        <p:nvGraphicFramePr>
          <p:cNvPr id="16386" name="Object 5"/>
          <p:cNvGraphicFramePr>
            <a:graphicFrameLocks noChangeAspect="1"/>
          </p:cNvGraphicFramePr>
          <p:nvPr/>
        </p:nvGraphicFramePr>
        <p:xfrm>
          <a:off x="2700338" y="3284538"/>
          <a:ext cx="3708400" cy="812800"/>
        </p:xfrm>
        <a:graphic>
          <a:graphicData uri="http://schemas.openxmlformats.org/presentationml/2006/ole">
            <mc:AlternateContent xmlns:mc="http://schemas.openxmlformats.org/markup-compatibility/2006">
              <mc:Choice xmlns:v="urn:schemas-microsoft-com:vml" Requires="v">
                <p:oleObj spid="_x0000_s16433" name="Equation" r:id="rId3" imgW="3708360" imgH="812520" progId="Equation.DSMT4">
                  <p:embed/>
                </p:oleObj>
              </mc:Choice>
              <mc:Fallback>
                <p:oleObj name="Equation" r:id="rId3" imgW="3708360" imgH="8125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284538"/>
                        <a:ext cx="370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9428BB-729D-4DA0-A444-C9F17E350C72}" type="slidenum">
              <a:rPr lang="en-US" altLang="zh-CN"/>
              <a:pPr eaLnBrk="1" hangingPunct="1"/>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43856"/>
          </a:xfrm>
        </p:spPr>
        <p:txBody>
          <a:bodyPr/>
          <a:lstStyle/>
          <a:p>
            <a:r>
              <a:rPr lang="zh-CN" altLang="en-US" sz="2800" dirty="0">
                <a:solidFill>
                  <a:schemeClr val="accent6"/>
                </a:solidFill>
                <a:latin typeface="Times New Roman" panose="02020603050405020304" pitchFamily="18" charset="0"/>
                <a:cs typeface="Times New Roman" panose="02020603050405020304" pitchFamily="18" charset="0"/>
              </a:rPr>
              <a:t>习题</a:t>
            </a:r>
            <a:r>
              <a:rPr lang="en-US" altLang="zh-CN" sz="2800" dirty="0">
                <a:solidFill>
                  <a:schemeClr val="accent6"/>
                </a:solidFill>
                <a:latin typeface="Times New Roman" panose="02020603050405020304" pitchFamily="18" charset="0"/>
                <a:cs typeface="Times New Roman" panose="02020603050405020304" pitchFamily="18" charset="0"/>
              </a:rPr>
              <a:t>7.6</a:t>
            </a:r>
            <a:r>
              <a:rPr lang="zh-CN" altLang="en-US" sz="2800" dirty="0">
                <a:solidFill>
                  <a:schemeClr val="accent6"/>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下</a:t>
            </a:r>
            <a:r>
              <a:rPr lang="zh-CN" altLang="zh-CN" sz="2800" dirty="0">
                <a:solidFill>
                  <a:srgbClr val="000000"/>
                </a:solidFill>
                <a:latin typeface="Times New Roman" panose="02020603050405020304" pitchFamily="18" charset="0"/>
                <a:cs typeface="Times New Roman" panose="02020603050405020304" pitchFamily="18" charset="0"/>
              </a:rPr>
              <a:t>表给出</a:t>
            </a:r>
            <a:r>
              <a:rPr lang="zh-CN" altLang="en-US" sz="2800" dirty="0">
                <a:solidFill>
                  <a:srgbClr val="000000"/>
                </a:solidFill>
                <a:latin typeface="Times New Roman" panose="02020603050405020304" pitchFamily="18" charset="0"/>
                <a:cs typeface="Times New Roman" panose="02020603050405020304" pitchFamily="18" charset="0"/>
              </a:rPr>
              <a:t>的是</a:t>
            </a:r>
            <a:r>
              <a:rPr lang="zh-CN" altLang="zh-CN" sz="2800" dirty="0">
                <a:solidFill>
                  <a:srgbClr val="000000"/>
                </a:solidFill>
                <a:latin typeface="Times New Roman" panose="02020603050405020304" pitchFamily="18" charset="0"/>
                <a:cs typeface="Times New Roman" panose="02020603050405020304" pitchFamily="18" charset="0"/>
              </a:rPr>
              <a:t>美国</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个州每</a:t>
            </a:r>
            <a:r>
              <a:rPr lang="en-US" altLang="zh-CN" sz="2800" dirty="0">
                <a:solidFill>
                  <a:srgbClr val="000000"/>
                </a:solidFill>
                <a:latin typeface="Times New Roman" panose="02020603050405020304" pitchFamily="18" charset="0"/>
                <a:cs typeface="Times New Roman" panose="02020603050405020304" pitchFamily="18" charset="0"/>
              </a:rPr>
              <a:t>100 000</a:t>
            </a:r>
            <a:r>
              <a:rPr lang="zh-CN" altLang="zh-CN" sz="2800" dirty="0">
                <a:solidFill>
                  <a:srgbClr val="000000"/>
                </a:solidFill>
                <a:latin typeface="Times New Roman" panose="02020603050405020304" pitchFamily="18" charset="0"/>
                <a:cs typeface="Times New Roman" panose="02020603050405020304" pitchFamily="18" charset="0"/>
              </a:rPr>
              <a:t>个人中七种犯罪的比率数据。这七种犯罪是：</a:t>
            </a:r>
          </a:p>
          <a:p>
            <a:pPr marL="0" indent="0">
              <a:buNone/>
            </a:pPr>
            <a:r>
              <a:rPr lang="en-US" altLang="zh-CN" sz="2800" i="1" dirty="0">
                <a:solidFill>
                  <a:srgbClr val="000000"/>
                </a:solidFill>
                <a:latin typeface="Times New Roman" panose="02020603050405020304" pitchFamily="18" charset="0"/>
                <a:cs typeface="Times New Roman" panose="02020603050405020304" pitchFamily="18" charset="0"/>
              </a:rPr>
              <a:t>		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杀人罪</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5</a:t>
            </a:r>
            <a:r>
              <a:rPr lang="zh-CN" altLang="en-US"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夜盗罪</a:t>
            </a:r>
          </a:p>
          <a:p>
            <a:pPr marL="0" indent="0">
              <a:buNone/>
            </a:pPr>
            <a:r>
              <a:rPr lang="en-US" altLang="zh-CN" sz="2800" i="1" dirty="0">
                <a:solidFill>
                  <a:srgbClr val="000000"/>
                </a:solidFill>
                <a:latin typeface="Times New Roman" panose="02020603050405020304" pitchFamily="18" charset="0"/>
                <a:cs typeface="Times New Roman" panose="02020603050405020304" pitchFamily="18" charset="0"/>
              </a:rPr>
              <a:t>		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强奸罪</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6</a:t>
            </a:r>
            <a:r>
              <a:rPr lang="zh-CN" altLang="en-US"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偷盗罪</a:t>
            </a:r>
          </a:p>
          <a:p>
            <a:pPr marL="0" indent="0">
              <a:buNone/>
            </a:pPr>
            <a:r>
              <a:rPr lang="en-US" altLang="zh-CN" sz="2800" i="1" dirty="0">
                <a:solidFill>
                  <a:srgbClr val="000000"/>
                </a:solidFill>
                <a:latin typeface="Times New Roman" panose="02020603050405020304" pitchFamily="18" charset="0"/>
                <a:cs typeface="Times New Roman" panose="02020603050405020304" pitchFamily="18" charset="0"/>
              </a:rPr>
              <a:t>		x</a:t>
            </a:r>
            <a:r>
              <a:rPr lang="en-US" altLang="zh-CN" sz="2800" baseline="-25000" dirty="0">
                <a:solidFill>
                  <a:srgbClr val="000000"/>
                </a:solidFill>
                <a:latin typeface="Times New Roman" panose="02020603050405020304" pitchFamily="18" charset="0"/>
                <a:cs typeface="Times New Roman" panose="02020603050405020304" pitchFamily="18" charset="0"/>
              </a:rPr>
              <a:t>3</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抢劫罪</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7</a:t>
            </a:r>
            <a:r>
              <a:rPr lang="zh-CN" altLang="en-US"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汽车犯罪</a:t>
            </a:r>
          </a:p>
          <a:p>
            <a:pPr marL="0" indent="0">
              <a:buNone/>
            </a:pPr>
            <a:r>
              <a:rPr lang="en-US" altLang="zh-CN" sz="2800" i="1" dirty="0">
                <a:solidFill>
                  <a:srgbClr val="000000"/>
                </a:solidFill>
                <a:latin typeface="Times New Roman" panose="02020603050405020304" pitchFamily="18" charset="0"/>
                <a:cs typeface="Times New Roman" panose="02020603050405020304" pitchFamily="18" charset="0"/>
              </a:rPr>
              <a:t>		x</a:t>
            </a:r>
            <a:r>
              <a:rPr lang="en-US" altLang="zh-CN" sz="2800" baseline="-25000" dirty="0">
                <a:solidFill>
                  <a:srgbClr val="000000"/>
                </a:solidFill>
                <a:latin typeface="Times New Roman" panose="02020603050405020304" pitchFamily="18" charset="0"/>
                <a:cs typeface="Times New Roman" panose="02020603050405020304" pitchFamily="18" charset="0"/>
              </a:rPr>
              <a:t>4</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斗殴罪</a:t>
            </a:r>
            <a:endParaRPr lang="en-US" altLang="zh-CN" sz="2800" dirty="0">
              <a:solidFill>
                <a:srgbClr val="000000"/>
              </a:solidFill>
              <a:latin typeface="Times New Roman" panose="02020603050405020304" pitchFamily="18" charset="0"/>
              <a:cs typeface="Times New Roman" panose="02020603050405020304" pitchFamily="18" charset="0"/>
            </a:endParaRPr>
          </a:p>
          <a:p>
            <a:pPr marL="358775" indent="-358775">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试图用降维的方式对</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个州</a:t>
            </a:r>
            <a:r>
              <a:rPr lang="zh-CN" altLang="en-US" sz="2800" dirty="0">
                <a:solidFill>
                  <a:srgbClr val="000000"/>
                </a:solidFill>
                <a:latin typeface="Times New Roman" panose="02020603050405020304" pitchFamily="18" charset="0"/>
                <a:cs typeface="Times New Roman" panose="02020603050405020304" pitchFamily="18" charset="0"/>
              </a:rPr>
              <a:t>的犯罪情况进行比较分析。</a:t>
            </a: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3</a:t>
            </a:fld>
            <a:endParaRPr lang="en-US" altLang="zh-CN"/>
          </a:p>
        </p:txBody>
      </p:sp>
    </p:spTree>
    <p:extLst>
      <p:ext uri="{BB962C8B-B14F-4D97-AF65-F5344CB8AC3E}">
        <p14:creationId xmlns:p14="http://schemas.microsoft.com/office/powerpoint/2010/main" val="799919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a:xfrm>
            <a:off x="301625" y="609600"/>
            <a:ext cx="8540750" cy="45719"/>
          </a:xfrm>
        </p:spPr>
        <p:txBody>
          <a:bodyPr/>
          <a:lstStyle/>
          <a:p>
            <a:endParaRPr lang="zh-CN" altLang="en-US" dirty="0"/>
          </a:p>
        </p:txBody>
      </p:sp>
      <p:sp>
        <p:nvSpPr>
          <p:cNvPr id="4102" name="内容占位符 2"/>
          <p:cNvSpPr>
            <a:spLocks noGrp="1"/>
          </p:cNvSpPr>
          <p:nvPr>
            <p:ph idx="1"/>
          </p:nvPr>
        </p:nvSpPr>
        <p:spPr>
          <a:xfrm>
            <a:off x="301625" y="655320"/>
            <a:ext cx="8540750" cy="5443856"/>
          </a:xfrm>
        </p:spPr>
        <p:txBody>
          <a:bodyPr/>
          <a:lstStyle/>
          <a:p>
            <a:r>
              <a:rPr lang="en-US" altLang="zh-CN" sz="2400" dirty="0"/>
              <a:t> </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zh-CN" sz="2400" dirty="0">
                <a:solidFill>
                  <a:srgbClr val="000000"/>
                </a:solidFill>
                <a:latin typeface="Times New Roman" pitchFamily="18" charset="0"/>
                <a:cs typeface="Times New Roman" pitchFamily="18" charset="0"/>
              </a:rPr>
              <a:t>方差大的那些变量与具有大特征值的主成分有较密切的联系，而方差小的另一些变量与具有小特征值的主成分有较强的联系。通常我们取前几个主成分，因此所取主成分会过于照顾方差大的变量，而对方差小的变量却照顾得不够。</a:t>
            </a:r>
            <a:endParaRPr lang="zh-CN" altLang="en-US" sz="2400" dirty="0">
              <a:solidFill>
                <a:srgbClr val="000000"/>
              </a:solidFill>
              <a:latin typeface="Times New Roman" pitchFamily="18" charset="0"/>
              <a:cs typeface="Times New Roman" pitchFamily="18" charset="0"/>
            </a:endParaRPr>
          </a:p>
          <a:p>
            <a:endParaRPr lang="zh-CN" altLang="en-US" sz="2400" dirty="0"/>
          </a:p>
        </p:txBody>
      </p:sp>
      <p:graphicFrame>
        <p:nvGraphicFramePr>
          <p:cNvPr id="4098" name="Object 17"/>
          <p:cNvGraphicFramePr>
            <a:graphicFrameLocks noChangeAspect="1"/>
          </p:cNvGraphicFramePr>
          <p:nvPr>
            <p:extLst>
              <p:ext uri="{D42A27DB-BD31-4B8C-83A1-F6EECF244321}">
                <p14:modId xmlns:p14="http://schemas.microsoft.com/office/powerpoint/2010/main" val="987389483"/>
              </p:ext>
            </p:extLst>
          </p:nvPr>
        </p:nvGraphicFramePr>
        <p:xfrm>
          <a:off x="2483768" y="620688"/>
          <a:ext cx="4279900" cy="3987800"/>
        </p:xfrm>
        <a:graphic>
          <a:graphicData uri="http://schemas.openxmlformats.org/presentationml/2006/ole">
            <mc:AlternateContent xmlns:mc="http://schemas.openxmlformats.org/markup-compatibility/2006">
              <mc:Choice xmlns:v="urn:schemas-microsoft-com:vml" Requires="v">
                <p:oleObj spid="_x0000_s45077" name="Equation" r:id="rId3" imgW="4279680" imgH="3987720" progId="Equation.DSMT4">
                  <p:embed/>
                </p:oleObj>
              </mc:Choice>
              <mc:Fallback>
                <p:oleObj name="Equation" r:id="rId3" imgW="4279680" imgH="3987720" progId="Equation.DSMT4">
                  <p:embed/>
                  <p:pic>
                    <p:nvPicPr>
                      <p:cNvPr id="0" name=""/>
                      <p:cNvPicPr>
                        <a:picLocks noChangeAspect="1" noChangeArrowheads="1"/>
                      </p:cNvPicPr>
                      <p:nvPr/>
                    </p:nvPicPr>
                    <p:blipFill>
                      <a:blip r:embed="rId4"/>
                      <a:srcRect/>
                      <a:stretch>
                        <a:fillRect/>
                      </a:stretch>
                    </p:blipFill>
                    <p:spPr bwMode="auto">
                      <a:xfrm>
                        <a:off x="2483768" y="620688"/>
                        <a:ext cx="4279900" cy="398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2228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Times New Roman" panose="02020603050405020304" pitchFamily="18" charset="0"/>
                <a:cs typeface="Times New Roman" panose="02020603050405020304" pitchFamily="18" charset="0"/>
              </a:rPr>
              <a:t>揭示</a:t>
            </a:r>
            <a:r>
              <a:rPr lang="zh-CN" altLang="zh-CN" sz="4000" dirty="0">
                <a:latin typeface="Times New Roman" panose="02020603050405020304" pitchFamily="18" charset="0"/>
                <a:cs typeface="Times New Roman" panose="02020603050405020304" pitchFamily="18" charset="0"/>
              </a:rPr>
              <a:t>多重共线性关系</a:t>
            </a:r>
            <a:endParaRPr lang="zh-CN" altLang="en-US" dirty="0"/>
          </a:p>
        </p:txBody>
      </p:sp>
      <p:sp>
        <p:nvSpPr>
          <p:cNvPr id="3" name="内容占位符 2"/>
          <p:cNvSpPr>
            <a:spLocks noGrp="1"/>
          </p:cNvSpPr>
          <p:nvPr>
            <p:ph idx="1"/>
          </p:nvPr>
        </p:nvSpPr>
        <p:spPr/>
        <p:txBody>
          <a:bodyPr/>
          <a:lstStyle/>
          <a:p>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的</a:t>
            </a:r>
            <a:r>
              <a:rPr lang="zh-CN" altLang="en-US" sz="2400" dirty="0">
                <a:solidFill>
                  <a:srgbClr val="000000"/>
                </a:solidFill>
                <a:latin typeface="Times New Roman" panose="02020603050405020304" pitchFamily="18" charset="0"/>
                <a:cs typeface="Times New Roman" panose="02020603050405020304" pitchFamily="18" charset="0"/>
              </a:rPr>
              <a:t>贡献率常常</a:t>
            </a:r>
            <a:r>
              <a:rPr lang="zh-CN" altLang="zh-CN" sz="2400" dirty="0">
                <a:solidFill>
                  <a:srgbClr val="000000"/>
                </a:solidFill>
                <a:latin typeface="Times New Roman" panose="02020603050405020304" pitchFamily="18" charset="0"/>
                <a:cs typeface="Times New Roman" panose="02020603050405020304" pitchFamily="18" charset="0"/>
              </a:rPr>
              <a:t>很小，可视作接近于一个常数（均值）。虽然</a:t>
            </a:r>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似乎显得不重要，一般被忽略，但它却可能揭示出原始变量之间存在着一个意外的多重共线性关系。</a:t>
            </a:r>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更进一步来说，如果后几个主成分的贡献率都非常小，则可能表示变量之间有几个彼此独立的多重共线性关系。</a:t>
            </a:r>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如果</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，则表明</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之间（以概率</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）存在线性关系（或者说完全共线性关系）。此时应从这些原始变量中删除“多余”的变量（一般来说，有几个主成分方差为零，就有几个“多余”的变量），然后再重新进行主成分分析。</a:t>
            </a:r>
            <a:endParaRPr lang="zh-CN" altLang="en-US" sz="2400"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31</a:t>
            </a:fld>
            <a:endParaRPr lang="en-US" altLang="zh-CN"/>
          </a:p>
        </p:txBody>
      </p:sp>
    </p:spTree>
    <p:extLst>
      <p:ext uri="{BB962C8B-B14F-4D97-AF65-F5344CB8AC3E}">
        <p14:creationId xmlns:p14="http://schemas.microsoft.com/office/powerpoint/2010/main" val="378307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三、从相关阵出发求主成分</a:t>
            </a:r>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通常有两种情形不适合直接从协方差矩阵</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出发进行主成分分析。</a:t>
            </a:r>
            <a:endParaRPr lang="en-US" altLang="zh-CN"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a:solidFill>
                  <a:srgbClr val="000000"/>
                </a:solidFill>
                <a:latin typeface="Times New Roman" panose="02020603050405020304" pitchFamily="18" charset="0"/>
                <a:cs typeface="Times New Roman" panose="02020603050405020304" pitchFamily="18" charset="0"/>
              </a:rPr>
              <a:t>一种是各变量的单位不全相同的情形。</a:t>
            </a:r>
            <a:endParaRPr lang="en-US" altLang="zh-CN"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a:solidFill>
                  <a:srgbClr val="000000"/>
                </a:solidFill>
                <a:latin typeface="Times New Roman" panose="02020603050405020304" pitchFamily="18" charset="0"/>
                <a:cs typeface="Times New Roman" panose="02020603050405020304" pitchFamily="18" charset="0"/>
              </a:rPr>
              <a:t>另一种是各变量的单位虽相同，但其变量方差的差异较大</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在应用中常表现为各变量数据间的数值大小相差较大）的情形，</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32</a:t>
            </a:fld>
            <a:endParaRPr lang="en-US" altLang="zh-CN"/>
          </a:p>
        </p:txBody>
      </p:sp>
    </p:spTree>
    <p:extLst>
      <p:ext uri="{BB962C8B-B14F-4D97-AF65-F5344CB8AC3E}">
        <p14:creationId xmlns:p14="http://schemas.microsoft.com/office/powerpoint/2010/main" val="1817816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p:cNvSpPr>
            <a:spLocks noGrp="1" noRot="1" noChangeArrowheads="1"/>
          </p:cNvSpPr>
          <p:nvPr>
            <p:ph type="title"/>
          </p:nvPr>
        </p:nvSpPr>
        <p:spPr>
          <a:xfrm>
            <a:off x="301625" y="609600"/>
            <a:ext cx="8540750" cy="69850"/>
          </a:xfrm>
        </p:spPr>
        <p:txBody>
          <a:bodyPr/>
          <a:lstStyle/>
          <a:p>
            <a:pPr eaLnBrk="1" hangingPunct="1"/>
            <a:endParaRPr lang="zh-CN" altLang="en-US" sz="4000" dirty="0"/>
          </a:p>
        </p:txBody>
      </p:sp>
      <p:sp>
        <p:nvSpPr>
          <p:cNvPr id="17417" name="Rectangle 3"/>
          <p:cNvSpPr>
            <a:spLocks noGrp="1" noRot="1" noChangeArrowheads="1"/>
          </p:cNvSpPr>
          <p:nvPr>
            <p:ph type="body" idx="1"/>
          </p:nvPr>
        </p:nvSpPr>
        <p:spPr>
          <a:xfrm>
            <a:off x="301625" y="679450"/>
            <a:ext cx="8540750" cy="5419725"/>
          </a:xfrm>
        </p:spPr>
        <p:txBody>
          <a:bodyPr/>
          <a:lstStyle/>
          <a:p>
            <a:pPr>
              <a:lnSpc>
                <a:spcPct val="200000"/>
              </a:lnSpc>
            </a:pPr>
            <a:r>
              <a:rPr lang="zh-CN" altLang="zh-CN" sz="2400" dirty="0">
                <a:solidFill>
                  <a:srgbClr val="000000"/>
                </a:solidFill>
                <a:latin typeface="Times New Roman" panose="02020603050405020304" pitchFamily="18" charset="0"/>
                <a:cs typeface="Times New Roman" panose="02020603050405020304" pitchFamily="18" charset="0"/>
              </a:rPr>
              <a:t>最常用的标准化变换是令</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cs typeface="Times New Roman" panose="02020603050405020304" pitchFamily="18" charset="0"/>
              </a:rPr>
              <a:t>。</a:t>
            </a:r>
            <a:endParaRPr lang="zh-CN"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显然，</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的协差阵正是</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zh-CN" sz="2400" dirty="0">
                <a:solidFill>
                  <a:srgbClr val="000000"/>
                </a:solidFill>
                <a:latin typeface="Times New Roman" panose="02020603050405020304" pitchFamily="18" charset="0"/>
                <a:cs typeface="Times New Roman" panose="02020603050405020304" pitchFamily="18" charset="0"/>
              </a:rPr>
              <a:t>的相关阵</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en-US" sz="2400" dirty="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从</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出发求主成分，主成分分析将均等地对待每一个原始变量。</a:t>
            </a:r>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设</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为</a:t>
            </a:r>
            <a:r>
              <a:rPr lang="en-US" altLang="zh-CN" sz="2400" b="1" i="1" dirty="0">
                <a:solidFill>
                  <a:srgbClr val="000000"/>
                </a:solidFill>
                <a:latin typeface="Times New Roman" panose="02020603050405020304" pitchFamily="18" charset="0"/>
                <a:cs typeface="Times New Roman" panose="02020603050405020304" pitchFamily="18" charset="0"/>
              </a:rPr>
              <a:t>R</a:t>
            </a:r>
            <a:r>
              <a:rPr lang="zh-CN" altLang="zh-CN" sz="2400" dirty="0">
                <a:solidFill>
                  <a:srgbClr val="000000"/>
                </a:solidFill>
                <a:latin typeface="Times New Roman" panose="02020603050405020304" pitchFamily="18" charset="0"/>
                <a:cs typeface="Times New Roman" panose="02020603050405020304" pitchFamily="18" charset="0"/>
              </a:rPr>
              <a:t>的</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个特征值，</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为相应的单位特征向量，且相互正交，则</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个主成分为</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记</a:t>
            </a:r>
            <a:r>
              <a:rPr lang="en-US" altLang="zh-CN" sz="2400" dirty="0">
                <a:solidFill>
                  <a:srgbClr val="000000"/>
                </a:solidFill>
                <a:latin typeface="Times New Roman" panose="02020603050405020304" pitchFamily="18" charset="0"/>
                <a:cs typeface="Times New Roman" panose="02020603050405020304" pitchFamily="18" charset="0"/>
              </a:rPr>
              <a:t> </a:t>
            </a:r>
          </a:p>
          <a:p>
            <a:pPr>
              <a:lnSpc>
                <a:spcPct val="1500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于是</a:t>
            </a:r>
          </a:p>
          <a:p>
            <a:pPr algn="ctr">
              <a:buFont typeface="Wingdings" panose="05000000000000000000" pitchFamily="2" charset="2"/>
              <a:buNone/>
            </a:pPr>
            <a:r>
              <a:rPr lang="en-US" altLang="zh-CN" sz="2400" b="1" i="1" dirty="0">
                <a:solidFill>
                  <a:srgbClr val="000000"/>
                </a:solidFill>
                <a:latin typeface="Times New Roman" panose="02020603050405020304" pitchFamily="18" charset="0"/>
                <a:cs typeface="Times New Roman" panose="02020603050405020304" pitchFamily="18" charset="0"/>
              </a:rPr>
              <a:t>y</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T</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zh-CN"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17410" name="Object 5"/>
          <p:cNvGraphicFramePr>
            <a:graphicFrameLocks noChangeAspect="1"/>
          </p:cNvGraphicFramePr>
          <p:nvPr>
            <p:extLst>
              <p:ext uri="{D42A27DB-BD31-4B8C-83A1-F6EECF244321}">
                <p14:modId xmlns:p14="http://schemas.microsoft.com/office/powerpoint/2010/main" val="988795112"/>
              </p:ext>
            </p:extLst>
          </p:nvPr>
        </p:nvGraphicFramePr>
        <p:xfrm>
          <a:off x="1042988" y="2780928"/>
          <a:ext cx="2540000" cy="457200"/>
        </p:xfrm>
        <a:graphic>
          <a:graphicData uri="http://schemas.openxmlformats.org/presentationml/2006/ole">
            <mc:AlternateContent xmlns:mc="http://schemas.openxmlformats.org/markup-compatibility/2006">
              <mc:Choice xmlns:v="urn:schemas-microsoft-com:vml" Requires="v">
                <p:oleObj spid="_x0000_s17689" name="Equation" r:id="rId3" imgW="2539800" imgH="457200" progId="Equation.DSMT4">
                  <p:embed/>
                </p:oleObj>
              </mc:Choice>
              <mc:Fallback>
                <p:oleObj name="Equation" r:id="rId3" imgW="25398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80928"/>
                        <a:ext cx="254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extLst>
              <p:ext uri="{D42A27DB-BD31-4B8C-83A1-F6EECF244321}">
                <p14:modId xmlns:p14="http://schemas.microsoft.com/office/powerpoint/2010/main" val="3984440360"/>
              </p:ext>
            </p:extLst>
          </p:nvPr>
        </p:nvGraphicFramePr>
        <p:xfrm>
          <a:off x="5940425" y="2755776"/>
          <a:ext cx="1320800" cy="457200"/>
        </p:xfrm>
        <a:graphic>
          <a:graphicData uri="http://schemas.openxmlformats.org/presentationml/2006/ole">
            <mc:AlternateContent xmlns:mc="http://schemas.openxmlformats.org/markup-compatibility/2006">
              <mc:Choice xmlns:v="urn:schemas-microsoft-com:vml" Requires="v">
                <p:oleObj spid="_x0000_s17690" name="Equation" r:id="rId5" imgW="1320480" imgH="457200" progId="Equation.DSMT4">
                  <p:embed/>
                </p:oleObj>
              </mc:Choice>
              <mc:Fallback>
                <p:oleObj name="Equation" r:id="rId5" imgW="132048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2755776"/>
                        <a:ext cx="1320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7"/>
          <p:cNvGraphicFramePr>
            <a:graphicFrameLocks noChangeAspect="1"/>
          </p:cNvGraphicFramePr>
          <p:nvPr>
            <p:extLst>
              <p:ext uri="{D42A27DB-BD31-4B8C-83A1-F6EECF244321}">
                <p14:modId xmlns:p14="http://schemas.microsoft.com/office/powerpoint/2010/main" val="1881839897"/>
              </p:ext>
            </p:extLst>
          </p:nvPr>
        </p:nvGraphicFramePr>
        <p:xfrm>
          <a:off x="2536825" y="3501008"/>
          <a:ext cx="4191000" cy="520700"/>
        </p:xfrm>
        <a:graphic>
          <a:graphicData uri="http://schemas.openxmlformats.org/presentationml/2006/ole">
            <mc:AlternateContent xmlns:mc="http://schemas.openxmlformats.org/markup-compatibility/2006">
              <mc:Choice xmlns:v="urn:schemas-microsoft-com:vml" Requires="v">
                <p:oleObj spid="_x0000_s17691" name="Equation" r:id="rId7" imgW="4190760" imgH="520560" progId="Equation.DSMT4">
                  <p:embed/>
                </p:oleObj>
              </mc:Choice>
              <mc:Fallback>
                <p:oleObj name="Equation" r:id="rId7" imgW="4190760" imgH="520560" progId="Equation.DSMT4">
                  <p:embed/>
                  <p:pic>
                    <p:nvPicPr>
                      <p:cNvPr id="0" name="Object 7"/>
                      <p:cNvPicPr>
                        <a:picLocks noChangeAspect="1" noChangeArrowheads="1"/>
                      </p:cNvPicPr>
                      <p:nvPr/>
                    </p:nvPicPr>
                    <p:blipFill>
                      <a:blip r:embed="rId8"/>
                      <a:srcRect/>
                      <a:stretch>
                        <a:fillRect/>
                      </a:stretch>
                    </p:blipFill>
                    <p:spPr bwMode="auto">
                      <a:xfrm>
                        <a:off x="2536825" y="3501008"/>
                        <a:ext cx="419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8"/>
          <p:cNvGraphicFramePr>
            <a:graphicFrameLocks noChangeAspect="1"/>
          </p:cNvGraphicFramePr>
          <p:nvPr>
            <p:extLst>
              <p:ext uri="{D42A27DB-BD31-4B8C-83A1-F6EECF244321}">
                <p14:modId xmlns:p14="http://schemas.microsoft.com/office/powerpoint/2010/main" val="604874503"/>
              </p:ext>
            </p:extLst>
          </p:nvPr>
        </p:nvGraphicFramePr>
        <p:xfrm>
          <a:off x="1763713" y="4378176"/>
          <a:ext cx="5549900" cy="635000"/>
        </p:xfrm>
        <a:graphic>
          <a:graphicData uri="http://schemas.openxmlformats.org/presentationml/2006/ole">
            <mc:AlternateContent xmlns:mc="http://schemas.openxmlformats.org/markup-compatibility/2006">
              <mc:Choice xmlns:v="urn:schemas-microsoft-com:vml" Requires="v">
                <p:oleObj spid="_x0000_s17692" name="Equation" r:id="rId9" imgW="5549760" imgH="634680" progId="Equation.DSMT4">
                  <p:embed/>
                </p:oleObj>
              </mc:Choice>
              <mc:Fallback>
                <p:oleObj name="Equation" r:id="rId9" imgW="5549760" imgH="63468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378176"/>
                        <a:ext cx="55499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extLst>
              <p:ext uri="{D42A27DB-BD31-4B8C-83A1-F6EECF244321}">
                <p14:modId xmlns:p14="http://schemas.microsoft.com/office/powerpoint/2010/main" val="4222506299"/>
              </p:ext>
            </p:extLst>
          </p:nvPr>
        </p:nvGraphicFramePr>
        <p:xfrm>
          <a:off x="4067175" y="764704"/>
          <a:ext cx="3276600" cy="850900"/>
        </p:xfrm>
        <a:graphic>
          <a:graphicData uri="http://schemas.openxmlformats.org/presentationml/2006/ole">
            <mc:AlternateContent xmlns:mc="http://schemas.openxmlformats.org/markup-compatibility/2006">
              <mc:Choice xmlns:v="urn:schemas-microsoft-com:vml" Requires="v">
                <p:oleObj spid="_x0000_s17693" name="Equation" r:id="rId11" imgW="3276360" imgH="850680" progId="Equation.DSMT4">
                  <p:embed/>
                </p:oleObj>
              </mc:Choice>
              <mc:Fallback>
                <p:oleObj name="Equation" r:id="rId11" imgW="3276360" imgH="85068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764704"/>
                        <a:ext cx="3276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9"/>
          <p:cNvGraphicFramePr>
            <a:graphicFrameLocks noChangeAspect="1"/>
          </p:cNvGraphicFramePr>
          <p:nvPr>
            <p:extLst>
              <p:ext uri="{D42A27DB-BD31-4B8C-83A1-F6EECF244321}">
                <p14:modId xmlns:p14="http://schemas.microsoft.com/office/powerpoint/2010/main" val="3605687344"/>
              </p:ext>
            </p:extLst>
          </p:nvPr>
        </p:nvGraphicFramePr>
        <p:xfrm>
          <a:off x="1619250" y="1353840"/>
          <a:ext cx="2387600" cy="635000"/>
        </p:xfrm>
        <a:graphic>
          <a:graphicData uri="http://schemas.openxmlformats.org/presentationml/2006/ole">
            <mc:AlternateContent xmlns:mc="http://schemas.openxmlformats.org/markup-compatibility/2006">
              <mc:Choice xmlns:v="urn:schemas-microsoft-com:vml" Requires="v">
                <p:oleObj spid="_x0000_s17694" name="Equation" r:id="rId13" imgW="2387520" imgH="634680" progId="Equation.DSMT4">
                  <p:embed/>
                </p:oleObj>
              </mc:Choice>
              <mc:Fallback>
                <p:oleObj name="Equation" r:id="rId13" imgW="2387520" imgH="63468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1353840"/>
                        <a:ext cx="23876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BBED12-3B84-468A-AC20-C81A39B0254A}" type="slidenum">
              <a:rPr lang="en-US" altLang="zh-CN"/>
              <a:pPr eaLnBrk="1" hangingPunct="1"/>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01625" y="609600"/>
            <a:ext cx="8540750" cy="1019175"/>
          </a:xfrm>
        </p:spPr>
        <p:txBody>
          <a:bodyPr/>
          <a:lstStyle/>
          <a:p>
            <a:pPr eaLnBrk="1" hangingPunct="1">
              <a:defRPr/>
            </a:pPr>
            <a:r>
              <a:rPr lang="zh-CN" altLang="zh-CN" sz="4000" dirty="0">
                <a:latin typeface="Times New Roman" pitchFamily="18" charset="0"/>
                <a:cs typeface="Times New Roman" pitchFamily="18" charset="0"/>
              </a:rPr>
              <a:t>从</a:t>
            </a:r>
            <a:r>
              <a:rPr lang="en-US" altLang="zh-CN" sz="4000" b="1" i="1" dirty="0">
                <a:latin typeface="Times New Roman" pitchFamily="18" charset="0"/>
                <a:cs typeface="Times New Roman" pitchFamily="18" charset="0"/>
              </a:rPr>
              <a:t>R</a:t>
            </a:r>
            <a:r>
              <a:rPr lang="zh-CN" altLang="zh-CN" sz="4000" dirty="0">
                <a:latin typeface="Times New Roman" pitchFamily="18" charset="0"/>
                <a:cs typeface="Times New Roman" pitchFamily="18" charset="0"/>
              </a:rPr>
              <a:t>出发</a:t>
            </a:r>
            <a:r>
              <a:rPr lang="zh-CN" altLang="zh-CN" sz="4000" dirty="0">
                <a:latin typeface="+mn-lt"/>
                <a:ea typeface="+mn-ea"/>
                <a:cs typeface="+mn-cs"/>
              </a:rPr>
              <a:t>的主成分性质</a:t>
            </a:r>
            <a:endParaRPr lang="zh-CN" altLang="zh-CN" sz="4000" dirty="0"/>
          </a:p>
        </p:txBody>
      </p:sp>
      <p:sp>
        <p:nvSpPr>
          <p:cNvPr id="18441" name="Rectangle 3"/>
          <p:cNvSpPr>
            <a:spLocks noGrp="1" noRot="1" noChangeArrowheads="1"/>
          </p:cNvSpPr>
          <p:nvPr>
            <p:ph type="body" idx="1"/>
          </p:nvPr>
        </p:nvSpPr>
        <p:spPr>
          <a:xfrm>
            <a:off x="301625" y="1700213"/>
            <a:ext cx="8540750" cy="4398962"/>
          </a:xfrm>
        </p:spPr>
        <p:txBody>
          <a:bodyPr/>
          <a:lstStyle/>
          <a:p>
            <a:pPr>
              <a:defRPr/>
            </a:pPr>
            <a:r>
              <a:rPr lang="en-US" altLang="zh-CN" sz="2800" dirty="0">
                <a:solidFill>
                  <a:schemeClr val="accent6"/>
                </a:solidFill>
                <a:latin typeface="Times New Roman" pitchFamily="18" charset="0"/>
                <a:cs typeface="Times New Roman" pitchFamily="18" charset="0"/>
              </a:rPr>
              <a:t>(1)</a:t>
            </a:r>
            <a:r>
              <a:rPr lang="en-US" altLang="zh-CN" sz="2800" i="1" dirty="0">
                <a:solidFill>
                  <a:srgbClr val="000000"/>
                </a:solidFill>
                <a:latin typeface="Times New Roman" pitchFamily="18" charset="0"/>
                <a:cs typeface="Times New Roman" pitchFamily="18" charset="0"/>
              </a:rPr>
              <a:t>E</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y</a:t>
            </a:r>
            <a:r>
              <a:rPr lang="en-US" altLang="zh-CN" sz="2800" dirty="0">
                <a:solidFill>
                  <a:srgbClr val="000000"/>
                </a:solidFill>
                <a:latin typeface="Times New Roman" pitchFamily="18" charset="0"/>
                <a:cs typeface="Times New Roman" pitchFamily="18" charset="0"/>
              </a:rPr>
              <a:t>*)=</a:t>
            </a:r>
            <a:r>
              <a:rPr lang="en-US" altLang="zh-CN" sz="2800" b="1" dirty="0">
                <a:solidFill>
                  <a:srgbClr val="000000"/>
                </a:solidFill>
                <a:latin typeface="Times New Roman" pitchFamily="18" charset="0"/>
                <a:cs typeface="Times New Roman" pitchFamily="18" charset="0"/>
              </a:rPr>
              <a:t>0</a:t>
            </a:r>
            <a:r>
              <a:rPr lang="zh-CN"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V</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y</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Λ</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，其中</a:t>
            </a:r>
            <a:r>
              <a:rPr lang="en-US" altLang="zh-CN" sz="2800" dirty="0">
                <a:solidFill>
                  <a:srgbClr val="000000"/>
                </a:solidFill>
                <a:latin typeface="Times New Roman" pitchFamily="18" charset="0"/>
                <a:cs typeface="Times New Roman" pitchFamily="18" charset="0"/>
              </a:rPr>
              <a:t>			       </a:t>
            </a:r>
            <a:endParaRPr lang="zh-CN" altLang="zh-CN" sz="2800" dirty="0">
              <a:solidFill>
                <a:srgbClr val="000000"/>
              </a:solidFill>
              <a:latin typeface="Times New Roman" pitchFamily="18" charset="0"/>
              <a:cs typeface="Times New Roman" pitchFamily="18" charset="0"/>
            </a:endParaRPr>
          </a:p>
          <a:p>
            <a:pPr>
              <a:lnSpc>
                <a:spcPct val="200000"/>
              </a:lnSpc>
              <a:defRPr/>
            </a:pPr>
            <a:r>
              <a:rPr lang="en-US" altLang="zh-CN" sz="2800" dirty="0">
                <a:solidFill>
                  <a:schemeClr val="accent6"/>
                </a:solidFill>
                <a:latin typeface="Times New Roman" pitchFamily="18" charset="0"/>
                <a:cs typeface="Times New Roman" pitchFamily="18" charset="0"/>
              </a:rPr>
              <a:t>(2)  </a:t>
            </a: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a:t>
            </a:r>
          </a:p>
          <a:p>
            <a:pPr>
              <a:defRPr/>
            </a:pPr>
            <a:r>
              <a:rPr lang="en-US" altLang="zh-CN" sz="2800" dirty="0">
                <a:solidFill>
                  <a:schemeClr val="accent6"/>
                </a:solidFill>
                <a:latin typeface="Times New Roman" pitchFamily="18" charset="0"/>
                <a:cs typeface="Times New Roman" pitchFamily="18" charset="0"/>
              </a:rPr>
              <a:t>(3)</a:t>
            </a:r>
            <a:r>
              <a:rPr lang="zh-CN" altLang="zh-CN" sz="2800" dirty="0">
                <a:solidFill>
                  <a:srgbClr val="000000"/>
                </a:solidFill>
                <a:latin typeface="Times New Roman" pitchFamily="18" charset="0"/>
                <a:cs typeface="Times New Roman" pitchFamily="18" charset="0"/>
              </a:rPr>
              <a:t>变量</a:t>
            </a:r>
            <a:r>
              <a:rPr lang="en-US" altLang="zh-CN" sz="2800" i="1"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与主成分</a:t>
            </a:r>
            <a:r>
              <a:rPr lang="en-US" altLang="zh-CN" sz="2800" i="1"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之间的相关系数</a:t>
            </a:r>
          </a:p>
          <a:p>
            <a:pPr>
              <a:lnSpc>
                <a:spcPct val="150000"/>
              </a:lnSpc>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endParaRPr lang="zh-CN" altLang="zh-CN" sz="28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即有</a:t>
            </a:r>
          </a:p>
        </p:txBody>
      </p:sp>
      <p:graphicFrame>
        <p:nvGraphicFramePr>
          <p:cNvPr id="18434" name="Object 5"/>
          <p:cNvGraphicFramePr>
            <a:graphicFrameLocks noChangeAspect="1"/>
          </p:cNvGraphicFramePr>
          <p:nvPr/>
        </p:nvGraphicFramePr>
        <p:xfrm>
          <a:off x="5219700" y="1700213"/>
          <a:ext cx="3441700" cy="584200"/>
        </p:xfrm>
        <a:graphic>
          <a:graphicData uri="http://schemas.openxmlformats.org/presentationml/2006/ole">
            <mc:AlternateContent xmlns:mc="http://schemas.openxmlformats.org/markup-compatibility/2006">
              <mc:Choice xmlns:v="urn:schemas-microsoft-com:vml" Requires="v">
                <p:oleObj spid="_x0000_s18695" name="Equation" r:id="rId3" imgW="3441600" imgH="583920" progId="Equation.DSMT4">
                  <p:embed/>
                </p:oleObj>
              </mc:Choice>
              <mc:Fallback>
                <p:oleObj name="Equation" r:id="rId3" imgW="3441600" imgH="5839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700213"/>
                        <a:ext cx="3441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6"/>
          <p:cNvGraphicFramePr>
            <a:graphicFrameLocks noChangeAspect="1"/>
          </p:cNvGraphicFramePr>
          <p:nvPr/>
        </p:nvGraphicFramePr>
        <p:xfrm>
          <a:off x="1258888" y="2276475"/>
          <a:ext cx="1384300" cy="927100"/>
        </p:xfrm>
        <a:graphic>
          <a:graphicData uri="http://schemas.openxmlformats.org/presentationml/2006/ole">
            <mc:AlternateContent xmlns:mc="http://schemas.openxmlformats.org/markup-compatibility/2006">
              <mc:Choice xmlns:v="urn:schemas-microsoft-com:vml" Requires="v">
                <p:oleObj spid="_x0000_s18696" name="Equation" r:id="rId5" imgW="1384200" imgH="927000" progId="Equation.DSMT4">
                  <p:embed/>
                </p:oleObj>
              </mc:Choice>
              <mc:Fallback>
                <p:oleObj name="Equation" r:id="rId5" imgW="1384200" imgH="927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384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7"/>
          <p:cNvGraphicFramePr>
            <a:graphicFrameLocks noChangeAspect="1"/>
          </p:cNvGraphicFramePr>
          <p:nvPr/>
        </p:nvGraphicFramePr>
        <p:xfrm>
          <a:off x="1835150" y="3213100"/>
          <a:ext cx="317500" cy="469900"/>
        </p:xfrm>
        <a:graphic>
          <a:graphicData uri="http://schemas.openxmlformats.org/presentationml/2006/ole">
            <mc:AlternateContent xmlns:mc="http://schemas.openxmlformats.org/markup-compatibility/2006">
              <mc:Choice xmlns:v="urn:schemas-microsoft-com:vml" Requires="v">
                <p:oleObj spid="_x0000_s18697" name="Equation" r:id="rId7" imgW="317160" imgH="469800" progId="Equation.DSMT4">
                  <p:embed/>
                </p:oleObj>
              </mc:Choice>
              <mc:Fallback>
                <p:oleObj name="Equation" r:id="rId7" imgW="317160" imgH="469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213100"/>
                        <a:ext cx="31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8"/>
          <p:cNvGraphicFramePr>
            <a:graphicFrameLocks noChangeAspect="1"/>
          </p:cNvGraphicFramePr>
          <p:nvPr/>
        </p:nvGraphicFramePr>
        <p:xfrm>
          <a:off x="3492500" y="3141663"/>
          <a:ext cx="342900" cy="469900"/>
        </p:xfrm>
        <a:graphic>
          <a:graphicData uri="http://schemas.openxmlformats.org/presentationml/2006/ole">
            <mc:AlternateContent xmlns:mc="http://schemas.openxmlformats.org/markup-compatibility/2006">
              <mc:Choice xmlns:v="urn:schemas-microsoft-com:vml" Requires="v">
                <p:oleObj spid="_x0000_s18698" name="Equation" r:id="rId9" imgW="342720" imgH="469800" progId="Equation.DSMT4">
                  <p:embed/>
                </p:oleObj>
              </mc:Choice>
              <mc:Fallback>
                <p:oleObj name="Equation" r:id="rId9" imgW="342720" imgH="469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3141663"/>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9"/>
          <p:cNvGraphicFramePr>
            <a:graphicFrameLocks noChangeAspect="1"/>
          </p:cNvGraphicFramePr>
          <p:nvPr/>
        </p:nvGraphicFramePr>
        <p:xfrm>
          <a:off x="2051050" y="3716338"/>
          <a:ext cx="4978400" cy="635000"/>
        </p:xfrm>
        <a:graphic>
          <a:graphicData uri="http://schemas.openxmlformats.org/presentationml/2006/ole">
            <mc:AlternateContent xmlns:mc="http://schemas.openxmlformats.org/markup-compatibility/2006">
              <mc:Choice xmlns:v="urn:schemas-microsoft-com:vml" Requires="v">
                <p:oleObj spid="_x0000_s18699" name="Equation" r:id="rId11" imgW="4978080" imgH="634680" progId="Equation.DSMT4">
                  <p:embed/>
                </p:oleObj>
              </mc:Choice>
              <mc:Fallback>
                <p:oleObj name="Equation" r:id="rId11" imgW="4978080" imgH="6346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716338"/>
                        <a:ext cx="49784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0"/>
          <p:cNvGraphicFramePr>
            <a:graphicFrameLocks noChangeAspect="1"/>
          </p:cNvGraphicFramePr>
          <p:nvPr/>
        </p:nvGraphicFramePr>
        <p:xfrm>
          <a:off x="1187450" y="5013325"/>
          <a:ext cx="6921500" cy="1117600"/>
        </p:xfrm>
        <a:graphic>
          <a:graphicData uri="http://schemas.openxmlformats.org/presentationml/2006/ole">
            <mc:AlternateContent xmlns:mc="http://schemas.openxmlformats.org/markup-compatibility/2006">
              <mc:Choice xmlns:v="urn:schemas-microsoft-com:vml" Requires="v">
                <p:oleObj spid="_x0000_s18700" name="Equation" r:id="rId13" imgW="6921360" imgH="1117440" progId="Equation.DSMT4">
                  <p:embed/>
                </p:oleObj>
              </mc:Choice>
              <mc:Fallback>
                <p:oleObj name="Equation" r:id="rId13" imgW="6921360" imgH="111744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5013325"/>
                        <a:ext cx="69215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8B2450-48C8-4E03-9FF7-63A9613A01F0}" type="slidenum">
              <a:rPr lang="en-US" altLang="zh-CN"/>
              <a:pPr eaLnBrk="1" hangingPunct="1"/>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Rectangle 2"/>
          <p:cNvSpPr>
            <a:spLocks noGrp="1" noRot="1" noChangeArrowheads="1"/>
          </p:cNvSpPr>
          <p:nvPr>
            <p:ph type="title"/>
          </p:nvPr>
        </p:nvSpPr>
        <p:spPr>
          <a:xfrm>
            <a:off x="301625" y="609600"/>
            <a:ext cx="8540750" cy="82550"/>
          </a:xfrm>
        </p:spPr>
        <p:txBody>
          <a:bodyPr/>
          <a:lstStyle/>
          <a:p>
            <a:pPr eaLnBrk="1" hangingPunct="1"/>
            <a:endParaRPr lang="zh-CN" altLang="zh-CN" sz="4000"/>
          </a:p>
        </p:txBody>
      </p:sp>
      <p:sp>
        <p:nvSpPr>
          <p:cNvPr id="19467" name="Rectangle 3"/>
          <p:cNvSpPr>
            <a:spLocks noGrp="1" noRot="1" noChangeArrowheads="1"/>
          </p:cNvSpPr>
          <p:nvPr>
            <p:ph type="body" idx="1"/>
          </p:nvPr>
        </p:nvSpPr>
        <p:spPr>
          <a:xfrm>
            <a:off x="301625" y="692150"/>
            <a:ext cx="8540750" cy="5407025"/>
          </a:xfrm>
        </p:spPr>
        <p:txBody>
          <a:bodyPr/>
          <a:lstStyle/>
          <a:p>
            <a:pPr>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因此，在解释主成分</a:t>
            </a:r>
            <a:r>
              <a:rPr lang="en-US" altLang="zh-CN"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时，由相关阵</a:t>
            </a:r>
            <a:r>
              <a:rPr lang="en-US" altLang="zh-CN" sz="2800" b="1" i="1" dirty="0">
                <a:solidFill>
                  <a:srgbClr val="000000"/>
                </a:solidFill>
                <a:latin typeface="Times New Roman" pitchFamily="18" charset="0"/>
                <a:cs typeface="Times New Roman" pitchFamily="18" charset="0"/>
              </a:rPr>
              <a:t>R</a:t>
            </a:r>
            <a:r>
              <a:rPr lang="zh-CN" altLang="zh-CN" sz="2800" dirty="0">
                <a:solidFill>
                  <a:srgbClr val="000000"/>
                </a:solidFill>
                <a:latin typeface="Times New Roman" pitchFamily="18" charset="0"/>
                <a:cs typeface="Times New Roman" pitchFamily="18" charset="0"/>
              </a:rPr>
              <a:t>求得的载荷</a:t>
            </a: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和相关系数</a:t>
            </a: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所起的作用是完全相同的，只需选其一用来作主成分解释即可。</a:t>
            </a:r>
          </a:p>
          <a:p>
            <a:pPr>
              <a:defRPr/>
            </a:pPr>
            <a:r>
              <a:rPr lang="en-US" altLang="zh-CN" sz="2800" dirty="0">
                <a:solidFill>
                  <a:schemeClr val="accent6"/>
                </a:solidFill>
                <a:latin typeface="Times New Roman" pitchFamily="18" charset="0"/>
                <a:cs typeface="Times New Roman" pitchFamily="18" charset="0"/>
              </a:rPr>
              <a:t>(4)</a:t>
            </a:r>
            <a:r>
              <a:rPr lang="zh-CN" altLang="zh-CN" sz="2800" dirty="0">
                <a:solidFill>
                  <a:srgbClr val="000000"/>
                </a:solidFill>
                <a:latin typeface="Times New Roman" pitchFamily="18" charset="0"/>
                <a:cs typeface="Times New Roman" pitchFamily="18" charset="0"/>
              </a:rPr>
              <a:t>主成分</a:t>
            </a: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对变量</a:t>
            </a:r>
            <a:r>
              <a:rPr lang="en-US" altLang="zh-CN" sz="2800" i="1"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的贡献率</a:t>
            </a:r>
            <a:endParaRPr lang="en-US" altLang="zh-CN" sz="2800" dirty="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800" dirty="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800" dirty="0">
              <a:solidFill>
                <a:srgbClr val="000000"/>
              </a:solidFill>
              <a:latin typeface="Times New Roman" pitchFamily="18" charset="0"/>
              <a:cs typeface="Times New Roman" pitchFamily="18" charset="0"/>
            </a:endParaRPr>
          </a:p>
          <a:p>
            <a:pPr>
              <a:defRPr/>
            </a:pPr>
            <a:r>
              <a:rPr lang="en-US" altLang="zh-CN" sz="2800" dirty="0">
                <a:solidFill>
                  <a:schemeClr val="accent6"/>
                </a:solidFill>
                <a:latin typeface="Times New Roman" pitchFamily="18" charset="0"/>
                <a:cs typeface="Times New Roman" pitchFamily="18" charset="0"/>
              </a:rPr>
              <a:t>(5)</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a:t>
            </a:r>
            <a:endParaRPr lang="zh-CN" altLang="zh-CN" sz="2800" dirty="0">
              <a:solidFill>
                <a:srgbClr val="000000"/>
              </a:solidFill>
              <a:latin typeface="Times New Roman" pitchFamily="18" charset="0"/>
              <a:cs typeface="Times New Roman" pitchFamily="18" charset="0"/>
            </a:endParaRPr>
          </a:p>
        </p:txBody>
      </p:sp>
      <p:graphicFrame>
        <p:nvGraphicFramePr>
          <p:cNvPr id="19458" name="Object 5"/>
          <p:cNvGraphicFramePr>
            <a:graphicFrameLocks noChangeAspect="1"/>
          </p:cNvGraphicFramePr>
          <p:nvPr/>
        </p:nvGraphicFramePr>
        <p:xfrm>
          <a:off x="3851275" y="692150"/>
          <a:ext cx="342900" cy="469900"/>
        </p:xfrm>
        <a:graphic>
          <a:graphicData uri="http://schemas.openxmlformats.org/presentationml/2006/ole">
            <mc:AlternateContent xmlns:mc="http://schemas.openxmlformats.org/markup-compatibility/2006">
              <mc:Choice xmlns:v="urn:schemas-microsoft-com:vml" Requires="v">
                <p:oleObj spid="_x0000_s19821" name="Equation" r:id="rId3" imgW="342720" imgH="469800" progId="Equation.DSMT4">
                  <p:embed/>
                </p:oleObj>
              </mc:Choice>
              <mc:Fallback>
                <p:oleObj name="Equation" r:id="rId3" imgW="342720" imgH="46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692150"/>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6"/>
          <p:cNvGraphicFramePr>
            <a:graphicFrameLocks noChangeAspect="1"/>
          </p:cNvGraphicFramePr>
          <p:nvPr/>
        </p:nvGraphicFramePr>
        <p:xfrm>
          <a:off x="684213" y="1125538"/>
          <a:ext cx="1739900" cy="508000"/>
        </p:xfrm>
        <a:graphic>
          <a:graphicData uri="http://schemas.openxmlformats.org/presentationml/2006/ole">
            <mc:AlternateContent xmlns:mc="http://schemas.openxmlformats.org/markup-compatibility/2006">
              <mc:Choice xmlns:v="urn:schemas-microsoft-com:vml" Requires="v">
                <p:oleObj spid="_x0000_s19822" name="Equation" r:id="rId5" imgW="1739880" imgH="507960" progId="Equation.DSMT4">
                  <p:embed/>
                </p:oleObj>
              </mc:Choice>
              <mc:Fallback>
                <p:oleObj name="Equation" r:id="rId5" imgW="1739880" imgH="507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125538"/>
                        <a:ext cx="1739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7"/>
          <p:cNvGraphicFramePr>
            <a:graphicFrameLocks noChangeAspect="1"/>
          </p:cNvGraphicFramePr>
          <p:nvPr>
            <p:extLst>
              <p:ext uri="{D42A27DB-BD31-4B8C-83A1-F6EECF244321}">
                <p14:modId xmlns:p14="http://schemas.microsoft.com/office/powerpoint/2010/main" val="1435875305"/>
              </p:ext>
            </p:extLst>
          </p:nvPr>
        </p:nvGraphicFramePr>
        <p:xfrm>
          <a:off x="4281488" y="1125538"/>
          <a:ext cx="3479800" cy="584200"/>
        </p:xfrm>
        <a:graphic>
          <a:graphicData uri="http://schemas.openxmlformats.org/presentationml/2006/ole">
            <mc:AlternateContent xmlns:mc="http://schemas.openxmlformats.org/markup-compatibility/2006">
              <mc:Choice xmlns:v="urn:schemas-microsoft-com:vml" Requires="v">
                <p:oleObj spid="_x0000_s19823" name="Equation" r:id="rId7" imgW="3479760" imgH="583920" progId="Equation.DSMT4">
                  <p:embed/>
                </p:oleObj>
              </mc:Choice>
              <mc:Fallback>
                <p:oleObj name="Equation" r:id="rId7" imgW="3479760" imgH="583920" progId="Equation.DSMT4">
                  <p:embed/>
                  <p:pic>
                    <p:nvPicPr>
                      <p:cNvPr id="0" name="Object 7"/>
                      <p:cNvPicPr>
                        <a:picLocks noChangeAspect="1" noChangeArrowheads="1"/>
                      </p:cNvPicPr>
                      <p:nvPr/>
                    </p:nvPicPr>
                    <p:blipFill>
                      <a:blip r:embed="rId8"/>
                      <a:srcRect/>
                      <a:stretch>
                        <a:fillRect/>
                      </a:stretch>
                    </p:blipFill>
                    <p:spPr bwMode="auto">
                      <a:xfrm>
                        <a:off x="4281488" y="1125538"/>
                        <a:ext cx="3479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8"/>
          <p:cNvGraphicFramePr>
            <a:graphicFrameLocks noChangeAspect="1"/>
          </p:cNvGraphicFramePr>
          <p:nvPr>
            <p:extLst>
              <p:ext uri="{D42A27DB-BD31-4B8C-83A1-F6EECF244321}">
                <p14:modId xmlns:p14="http://schemas.microsoft.com/office/powerpoint/2010/main" val="3893522607"/>
              </p:ext>
            </p:extLst>
          </p:nvPr>
        </p:nvGraphicFramePr>
        <p:xfrm>
          <a:off x="806450" y="1557338"/>
          <a:ext cx="1409700" cy="584200"/>
        </p:xfrm>
        <a:graphic>
          <a:graphicData uri="http://schemas.openxmlformats.org/presentationml/2006/ole">
            <mc:AlternateContent xmlns:mc="http://schemas.openxmlformats.org/markup-compatibility/2006">
              <mc:Choice xmlns:v="urn:schemas-microsoft-com:vml" Requires="v">
                <p:oleObj spid="_x0000_s19824" name="Equation" r:id="rId9" imgW="1409400" imgH="583920" progId="Equation.DSMT4">
                  <p:embed/>
                </p:oleObj>
              </mc:Choice>
              <mc:Fallback>
                <p:oleObj name="Equation" r:id="rId9" imgW="1409400" imgH="583920" progId="Equation.DSMT4">
                  <p:embed/>
                  <p:pic>
                    <p:nvPicPr>
                      <p:cNvPr id="0" name="Object 8"/>
                      <p:cNvPicPr>
                        <a:picLocks noChangeAspect="1" noChangeArrowheads="1"/>
                      </p:cNvPicPr>
                      <p:nvPr/>
                    </p:nvPicPr>
                    <p:blipFill>
                      <a:blip r:embed="rId10"/>
                      <a:srcRect/>
                      <a:stretch>
                        <a:fillRect/>
                      </a:stretch>
                    </p:blipFill>
                    <p:spPr bwMode="auto">
                      <a:xfrm>
                        <a:off x="806450" y="1557338"/>
                        <a:ext cx="1409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9"/>
          <p:cNvGraphicFramePr>
            <a:graphicFrameLocks noChangeAspect="1"/>
          </p:cNvGraphicFramePr>
          <p:nvPr/>
        </p:nvGraphicFramePr>
        <p:xfrm>
          <a:off x="2268538" y="2492375"/>
          <a:ext cx="1727200" cy="469900"/>
        </p:xfrm>
        <a:graphic>
          <a:graphicData uri="http://schemas.openxmlformats.org/presentationml/2006/ole">
            <mc:AlternateContent xmlns:mc="http://schemas.openxmlformats.org/markup-compatibility/2006">
              <mc:Choice xmlns:v="urn:schemas-microsoft-com:vml" Requires="v">
                <p:oleObj spid="_x0000_s19825" name="Equation" r:id="rId11" imgW="1726920" imgH="469800" progId="Equation.DSMT4">
                  <p:embed/>
                </p:oleObj>
              </mc:Choice>
              <mc:Fallback>
                <p:oleObj name="Equation" r:id="rId11" imgW="1726920" imgH="4698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2492375"/>
                        <a:ext cx="1727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10"/>
          <p:cNvGraphicFramePr>
            <a:graphicFrameLocks noChangeAspect="1"/>
          </p:cNvGraphicFramePr>
          <p:nvPr/>
        </p:nvGraphicFramePr>
        <p:xfrm>
          <a:off x="5076825" y="2492375"/>
          <a:ext cx="317500" cy="469900"/>
        </p:xfrm>
        <a:graphic>
          <a:graphicData uri="http://schemas.openxmlformats.org/presentationml/2006/ole">
            <mc:AlternateContent xmlns:mc="http://schemas.openxmlformats.org/markup-compatibility/2006">
              <mc:Choice xmlns:v="urn:schemas-microsoft-com:vml" Requires="v">
                <p:oleObj spid="_x0000_s19826" name="Equation" r:id="rId13" imgW="317160" imgH="469800" progId="Equation.DSMT4">
                  <p:embed/>
                </p:oleObj>
              </mc:Choice>
              <mc:Fallback>
                <p:oleObj name="Equation" r:id="rId13" imgW="317160" imgH="469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76825" y="2492375"/>
                        <a:ext cx="31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11"/>
          <p:cNvGraphicFramePr>
            <a:graphicFrameLocks noChangeAspect="1"/>
          </p:cNvGraphicFramePr>
          <p:nvPr>
            <p:extLst>
              <p:ext uri="{D42A27DB-BD31-4B8C-83A1-F6EECF244321}">
                <p14:modId xmlns:p14="http://schemas.microsoft.com/office/powerpoint/2010/main" val="3275843542"/>
              </p:ext>
            </p:extLst>
          </p:nvPr>
        </p:nvGraphicFramePr>
        <p:xfrm>
          <a:off x="2287588" y="2924175"/>
          <a:ext cx="4724400" cy="914400"/>
        </p:xfrm>
        <a:graphic>
          <a:graphicData uri="http://schemas.openxmlformats.org/presentationml/2006/ole">
            <mc:AlternateContent xmlns:mc="http://schemas.openxmlformats.org/markup-compatibility/2006">
              <mc:Choice xmlns:v="urn:schemas-microsoft-com:vml" Requires="v">
                <p:oleObj spid="_x0000_s19827" name="Equation" r:id="rId15" imgW="4724280" imgH="914400" progId="Equation.DSMT4">
                  <p:embed/>
                </p:oleObj>
              </mc:Choice>
              <mc:Fallback>
                <p:oleObj name="Equation" r:id="rId15" imgW="4724280" imgH="914400" progId="Equation.DSMT4">
                  <p:embed/>
                  <p:pic>
                    <p:nvPicPr>
                      <p:cNvPr id="0" name="Object 11"/>
                      <p:cNvPicPr>
                        <a:picLocks noChangeAspect="1" noChangeArrowheads="1"/>
                      </p:cNvPicPr>
                      <p:nvPr/>
                    </p:nvPicPr>
                    <p:blipFill>
                      <a:blip r:embed="rId16"/>
                      <a:srcRect/>
                      <a:stretch>
                        <a:fillRect/>
                      </a:stretch>
                    </p:blipFill>
                    <p:spPr bwMode="auto">
                      <a:xfrm>
                        <a:off x="2287588" y="2924175"/>
                        <a:ext cx="472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12"/>
          <p:cNvGraphicFramePr>
            <a:graphicFrameLocks noChangeAspect="1"/>
          </p:cNvGraphicFramePr>
          <p:nvPr>
            <p:extLst>
              <p:ext uri="{D42A27DB-BD31-4B8C-83A1-F6EECF244321}">
                <p14:modId xmlns:p14="http://schemas.microsoft.com/office/powerpoint/2010/main" val="4220383397"/>
              </p:ext>
            </p:extLst>
          </p:nvPr>
        </p:nvGraphicFramePr>
        <p:xfrm>
          <a:off x="1284288" y="3854450"/>
          <a:ext cx="3898900" cy="939800"/>
        </p:xfrm>
        <a:graphic>
          <a:graphicData uri="http://schemas.openxmlformats.org/presentationml/2006/ole">
            <mc:AlternateContent xmlns:mc="http://schemas.openxmlformats.org/markup-compatibility/2006">
              <mc:Choice xmlns:v="urn:schemas-microsoft-com:vml" Requires="v">
                <p:oleObj spid="_x0000_s19828" name="Equation" r:id="rId17" imgW="3898800" imgH="939600" progId="Equation.DSMT4">
                  <p:embed/>
                </p:oleObj>
              </mc:Choice>
              <mc:Fallback>
                <p:oleObj name="Equation" r:id="rId17" imgW="3898800" imgH="939600" progId="Equation.DSMT4">
                  <p:embed/>
                  <p:pic>
                    <p:nvPicPr>
                      <p:cNvPr id="0" name="Object 12"/>
                      <p:cNvPicPr>
                        <a:picLocks noChangeAspect="1" noChangeArrowheads="1"/>
                      </p:cNvPicPr>
                      <p:nvPr/>
                    </p:nvPicPr>
                    <p:blipFill>
                      <a:blip r:embed="rId18"/>
                      <a:srcRect/>
                      <a:stretch>
                        <a:fillRect/>
                      </a:stretch>
                    </p:blipFill>
                    <p:spPr bwMode="auto">
                      <a:xfrm>
                        <a:off x="1284288" y="3854450"/>
                        <a:ext cx="3898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8"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50450E-ACF6-4B73-BAEE-D57877AB67EA}" type="slidenum">
              <a:rPr lang="en-US" altLang="zh-CN"/>
              <a:pPr eaLnBrk="1" hangingPunct="1"/>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标题 1"/>
          <p:cNvSpPr>
            <a:spLocks noGrp="1"/>
          </p:cNvSpPr>
          <p:nvPr>
            <p:ph type="title"/>
          </p:nvPr>
        </p:nvSpPr>
        <p:spPr>
          <a:xfrm>
            <a:off x="301625" y="609600"/>
            <a:ext cx="8540750" cy="82550"/>
          </a:xfrm>
        </p:spPr>
        <p:txBody>
          <a:bodyPr/>
          <a:lstStyle/>
          <a:p>
            <a:endParaRPr lang="zh-CN" altLang="en-US"/>
          </a:p>
        </p:txBody>
      </p:sp>
      <p:sp>
        <p:nvSpPr>
          <p:cNvPr id="3" name="内容占位符 2"/>
          <p:cNvSpPr>
            <a:spLocks noGrp="1"/>
          </p:cNvSpPr>
          <p:nvPr>
            <p:ph idx="1"/>
          </p:nvPr>
        </p:nvSpPr>
        <p:spPr>
          <a:xfrm>
            <a:off x="301625" y="692150"/>
            <a:ext cx="8540750" cy="5407025"/>
          </a:xfrm>
        </p:spPr>
        <p:txBody>
          <a:bodyPr/>
          <a:lstStyle/>
          <a:p>
            <a:pPr>
              <a:defRPr/>
            </a:pPr>
            <a:r>
              <a:rPr lang="zh-CN" altLang="zh-CN" sz="2400" dirty="0">
                <a:solidFill>
                  <a:schemeClr val="accent6"/>
                </a:solidFill>
                <a:latin typeface="Times New Roman" pitchFamily="18" charset="0"/>
                <a:cs typeface="Times New Roman" pitchFamily="18" charset="0"/>
              </a:rPr>
              <a:t>例</a:t>
            </a:r>
            <a:r>
              <a:rPr lang="en-US" altLang="zh-CN" sz="2400" dirty="0">
                <a:solidFill>
                  <a:schemeClr val="accent6"/>
                </a:solidFill>
                <a:latin typeface="Times New Roman" pitchFamily="18" charset="0"/>
                <a:cs typeface="Times New Roman" pitchFamily="18" charset="0"/>
              </a:rPr>
              <a:t>7.2.3   </a:t>
            </a:r>
            <a:r>
              <a:rPr lang="zh-CN" altLang="zh-CN" sz="2400" dirty="0">
                <a:solidFill>
                  <a:srgbClr val="000000"/>
                </a:solidFill>
                <a:latin typeface="Times New Roman" pitchFamily="18" charset="0"/>
                <a:cs typeface="Times New Roman" pitchFamily="18" charset="0"/>
              </a:rPr>
              <a:t>在例</a:t>
            </a:r>
            <a:r>
              <a:rPr lang="en-US" altLang="zh-CN" sz="2400" dirty="0">
                <a:solidFill>
                  <a:srgbClr val="000000"/>
                </a:solidFill>
                <a:latin typeface="Times New Roman" pitchFamily="18" charset="0"/>
                <a:cs typeface="Times New Roman" pitchFamily="18" charset="0"/>
              </a:rPr>
              <a:t>7.2.2</a:t>
            </a:r>
            <a:r>
              <a:rPr lang="zh-CN" altLang="zh-CN" sz="2400" dirty="0">
                <a:solidFill>
                  <a:srgbClr val="000000"/>
                </a:solidFill>
                <a:latin typeface="Times New Roman" pitchFamily="18" charset="0"/>
                <a:cs typeface="Times New Roman" pitchFamily="18" charset="0"/>
              </a:rPr>
              <a:t>中，</a:t>
            </a:r>
            <a:r>
              <a:rPr lang="en-US" altLang="zh-CN" sz="2400" b="1" i="1" dirty="0">
                <a:solidFill>
                  <a:srgbClr val="000000"/>
                </a:solidFill>
                <a:latin typeface="Times New Roman" pitchFamily="18" charset="0"/>
                <a:cs typeface="Times New Roman" pitchFamily="18" charset="0"/>
              </a:rPr>
              <a:t>x</a:t>
            </a:r>
            <a:r>
              <a:rPr lang="zh-CN" altLang="zh-CN" sz="2400" dirty="0">
                <a:solidFill>
                  <a:srgbClr val="000000"/>
                </a:solidFill>
                <a:latin typeface="Times New Roman" pitchFamily="18" charset="0"/>
                <a:cs typeface="Times New Roman" pitchFamily="18" charset="0"/>
              </a:rPr>
              <a:t>的相关阵</a:t>
            </a: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zh-CN" altLang="zh-CN" sz="24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b="1" i="1" dirty="0">
                <a:solidFill>
                  <a:srgbClr val="000000"/>
                </a:solidFill>
                <a:latin typeface="Times New Roman" pitchFamily="18" charset="0"/>
                <a:cs typeface="Times New Roman" pitchFamily="18" charset="0"/>
              </a:rPr>
              <a:t>	R</a:t>
            </a:r>
            <a:r>
              <a:rPr lang="zh-CN" altLang="zh-CN" sz="2400" dirty="0">
                <a:solidFill>
                  <a:srgbClr val="000000"/>
                </a:solidFill>
                <a:latin typeface="Times New Roman" pitchFamily="18" charset="0"/>
                <a:cs typeface="Times New Roman" pitchFamily="18" charset="0"/>
              </a:rPr>
              <a:t>的特征值及特征向量为</a:t>
            </a: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zh-CN" altLang="zh-CN" sz="2400" dirty="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相应的主成分分别为</a:t>
            </a:r>
          </a:p>
          <a:p>
            <a:pPr>
              <a:defRPr/>
            </a:pPr>
            <a:endParaRPr lang="zh-CN" altLang="en-US" sz="2800" dirty="0">
              <a:solidFill>
                <a:srgbClr val="000000"/>
              </a:solidFill>
              <a:latin typeface="Times New Roman" pitchFamily="18" charset="0"/>
              <a:cs typeface="Times New Roman" pitchFamily="18" charset="0"/>
            </a:endParaRPr>
          </a:p>
        </p:txBody>
      </p:sp>
      <p:graphicFrame>
        <p:nvGraphicFramePr>
          <p:cNvPr id="20482" name="Object 2"/>
          <p:cNvGraphicFramePr>
            <a:graphicFrameLocks noChangeAspect="1"/>
          </p:cNvGraphicFramePr>
          <p:nvPr/>
        </p:nvGraphicFramePr>
        <p:xfrm>
          <a:off x="3132138" y="1125538"/>
          <a:ext cx="2781300" cy="1346200"/>
        </p:xfrm>
        <a:graphic>
          <a:graphicData uri="http://schemas.openxmlformats.org/presentationml/2006/ole">
            <mc:AlternateContent xmlns:mc="http://schemas.openxmlformats.org/markup-compatibility/2006">
              <mc:Choice xmlns:v="urn:schemas-microsoft-com:vml" Requires="v">
                <p:oleObj spid="_x0000_s20617" name="Equation" r:id="rId3" imgW="2781000" imgH="1346040" progId="Equation.DSMT4">
                  <p:embed/>
                </p:oleObj>
              </mc:Choice>
              <mc:Fallback>
                <p:oleObj name="Equation" r:id="rId3" imgW="2781000" imgH="1346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125538"/>
                        <a:ext cx="27813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1763713" y="2852738"/>
          <a:ext cx="5664200" cy="1854200"/>
        </p:xfrm>
        <a:graphic>
          <a:graphicData uri="http://schemas.openxmlformats.org/presentationml/2006/ole">
            <mc:AlternateContent xmlns:mc="http://schemas.openxmlformats.org/markup-compatibility/2006">
              <mc:Choice xmlns:v="urn:schemas-microsoft-com:vml" Requires="v">
                <p:oleObj spid="_x0000_s20618" name="Equation" r:id="rId5" imgW="5663880" imgH="1854000" progId="Equation.DSMT4">
                  <p:embed/>
                </p:oleObj>
              </mc:Choice>
              <mc:Fallback>
                <p:oleObj name="Equation" r:id="rId5" imgW="5663880" imgH="1854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852738"/>
                        <a:ext cx="56642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555875" y="5013325"/>
          <a:ext cx="4152900" cy="1435100"/>
        </p:xfrm>
        <a:graphic>
          <a:graphicData uri="http://schemas.openxmlformats.org/presentationml/2006/ole">
            <mc:AlternateContent xmlns:mc="http://schemas.openxmlformats.org/markup-compatibility/2006">
              <mc:Choice xmlns:v="urn:schemas-microsoft-com:vml" Requires="v">
                <p:oleObj spid="_x0000_s20619" name="Equation" r:id="rId7" imgW="4152600" imgH="1434960" progId="Equation.DSMT4">
                  <p:embed/>
                </p:oleObj>
              </mc:Choice>
              <mc:Fallback>
                <p:oleObj name="Equation" r:id="rId7" imgW="4152600" imgH="1434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013325"/>
                        <a:ext cx="41529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A6EA1-A310-422A-BFA8-99BD58C56257}" type="slidenum">
              <a:rPr lang="en-US" altLang="zh-CN"/>
              <a:pPr eaLnBrk="1" hangingPunct="1"/>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2"/>
          <p:cNvSpPr>
            <a:spLocks noGrp="1" noRot="1" noChangeArrowheads="1"/>
          </p:cNvSpPr>
          <p:nvPr>
            <p:ph type="title"/>
          </p:nvPr>
        </p:nvSpPr>
        <p:spPr>
          <a:xfrm>
            <a:off x="301625" y="609600"/>
            <a:ext cx="8540750" cy="46038"/>
          </a:xfrm>
        </p:spPr>
        <p:txBody>
          <a:bodyPr/>
          <a:lstStyle/>
          <a:p>
            <a:pPr eaLnBrk="1" hangingPunct="1"/>
            <a:endParaRPr lang="zh-CN" altLang="zh-CN"/>
          </a:p>
        </p:txBody>
      </p:sp>
      <p:sp>
        <p:nvSpPr>
          <p:cNvPr id="21515" name="Rectangle 3"/>
          <p:cNvSpPr>
            <a:spLocks noGrp="1" noRot="1" noChangeArrowheads="1"/>
          </p:cNvSpPr>
          <p:nvPr>
            <p:ph type="body" idx="1"/>
          </p:nvPr>
        </p:nvSpPr>
        <p:spPr>
          <a:xfrm>
            <a:off x="301625" y="476250"/>
            <a:ext cx="8540750" cy="5622925"/>
          </a:xfrm>
        </p:spPr>
        <p:txBody>
          <a:bodyPr/>
          <a:lstStyle/>
          <a:p>
            <a:pPr>
              <a:buFont typeface="Wingdings" panose="05000000000000000000" pitchFamily="2" charset="2"/>
              <a:buNone/>
            </a:pPr>
            <a:r>
              <a:rPr lang="en-US" altLang="zh-CN" sz="2800" dirty="0">
                <a:solidFill>
                  <a:srgbClr val="000000"/>
                </a:solidFill>
              </a:rPr>
              <a:t>      </a:t>
            </a:r>
            <a:r>
              <a:rPr lang="en-US" altLang="zh-CN" sz="2800" dirty="0" err="1">
                <a:solidFill>
                  <a:srgbClr val="000000"/>
                </a:solidFill>
              </a:rPr>
              <a:t>的贡献率为</a:t>
            </a:r>
            <a:endParaRPr lang="en-US" altLang="zh-CN" sz="2800" dirty="0">
              <a:solidFill>
                <a:srgbClr val="000000"/>
              </a:solidFill>
            </a:endParaRPr>
          </a:p>
          <a:p>
            <a:endParaRPr lang="en-US" altLang="zh-CN" sz="2800" dirty="0">
              <a:solidFill>
                <a:srgbClr val="000000"/>
              </a:solidFill>
            </a:endParaRPr>
          </a:p>
          <a:p>
            <a:pPr>
              <a:buFont typeface="Wingdings" panose="05000000000000000000" pitchFamily="2" charset="2"/>
              <a:buNone/>
            </a:pPr>
            <a:r>
              <a:rPr lang="en-US" altLang="zh-CN" sz="2800" dirty="0">
                <a:solidFill>
                  <a:srgbClr val="000000"/>
                </a:solidFill>
              </a:rPr>
              <a:t>      </a:t>
            </a:r>
            <a:r>
              <a:rPr lang="zh-CN" altLang="zh-CN" sz="2800" dirty="0">
                <a:solidFill>
                  <a:srgbClr val="000000"/>
                </a:solidFill>
              </a:rPr>
              <a:t>和</a:t>
            </a:r>
            <a:r>
              <a:rPr lang="en-US" altLang="zh-CN" sz="2800" dirty="0">
                <a:solidFill>
                  <a:srgbClr val="000000"/>
                </a:solidFill>
              </a:rPr>
              <a:t>   </a:t>
            </a:r>
            <a:r>
              <a:rPr lang="zh-CN" altLang="zh-CN" sz="2800" dirty="0">
                <a:solidFill>
                  <a:srgbClr val="000000"/>
                </a:solidFill>
              </a:rPr>
              <a:t>累计贡献率为</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a:solidFill>
                  <a:srgbClr val="000000"/>
                </a:solidFill>
                <a:latin typeface="Times New Roman" panose="02020603050405020304" pitchFamily="18" charset="0"/>
                <a:cs typeface="Times New Roman" panose="02020603050405020304" pitchFamily="18" charset="0"/>
              </a:rPr>
              <a:t>现比较本例中从</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en-US" sz="2800" dirty="0">
                <a:solidFill>
                  <a:srgbClr val="000000"/>
                </a:solidFill>
                <a:latin typeface="Times New Roman" panose="02020603050405020304" pitchFamily="18" charset="0"/>
                <a:cs typeface="Times New Roman" panose="02020603050405020304" pitchFamily="18" charset="0"/>
              </a:rPr>
              <a:t>出发和例</a:t>
            </a:r>
            <a:r>
              <a:rPr lang="en-US" altLang="zh-CN" sz="2800" dirty="0">
                <a:solidFill>
                  <a:srgbClr val="000000"/>
                </a:solidFill>
                <a:latin typeface="Times New Roman" panose="02020603050405020304" pitchFamily="18" charset="0"/>
                <a:cs typeface="Times New Roman" panose="02020603050405020304" pitchFamily="18" charset="0"/>
              </a:rPr>
              <a:t>7.2.2</a:t>
            </a:r>
            <a:r>
              <a:rPr lang="zh-CN" altLang="en-US" sz="2800" dirty="0">
                <a:solidFill>
                  <a:srgbClr val="000000"/>
                </a:solidFill>
                <a:latin typeface="Times New Roman" panose="02020603050405020304" pitchFamily="18" charset="0"/>
                <a:cs typeface="Times New Roman" panose="02020603050405020304" pitchFamily="18" charset="0"/>
              </a:rPr>
              <a:t>中从 </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en-US" sz="2800" dirty="0">
                <a:solidFill>
                  <a:srgbClr val="000000"/>
                </a:solidFill>
                <a:latin typeface="Times New Roman" panose="02020603050405020304" pitchFamily="18" charset="0"/>
                <a:cs typeface="Times New Roman" panose="02020603050405020304" pitchFamily="18" charset="0"/>
              </a:rPr>
              <a:t>出发的主成分计算结果。从</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en-US" sz="2800" dirty="0">
                <a:solidFill>
                  <a:srgbClr val="000000"/>
                </a:solidFill>
                <a:latin typeface="Times New Roman" panose="02020603050405020304" pitchFamily="18" charset="0"/>
                <a:cs typeface="Times New Roman" panose="02020603050405020304" pitchFamily="18" charset="0"/>
              </a:rPr>
              <a:t>出发的    的贡献率</a:t>
            </a:r>
            <a:r>
              <a:rPr lang="en-US" altLang="zh-CN" sz="2800" dirty="0">
                <a:solidFill>
                  <a:srgbClr val="000000"/>
                </a:solidFill>
                <a:latin typeface="Times New Roman" panose="02020603050405020304" pitchFamily="18" charset="0"/>
                <a:cs typeface="Times New Roman" panose="02020603050405020304" pitchFamily="18" charset="0"/>
              </a:rPr>
              <a:t>0.705</a:t>
            </a:r>
            <a:r>
              <a:rPr lang="zh-CN" altLang="en-US" sz="2800" dirty="0">
                <a:solidFill>
                  <a:srgbClr val="000000"/>
                </a:solidFill>
                <a:latin typeface="Times New Roman" panose="02020603050405020304" pitchFamily="18" charset="0"/>
                <a:cs typeface="Times New Roman" panose="02020603050405020304" pitchFamily="18" charset="0"/>
              </a:rPr>
              <a:t>明显小于从</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en-US" sz="2800" dirty="0">
                <a:solidFill>
                  <a:srgbClr val="000000"/>
                </a:solidFill>
                <a:latin typeface="Times New Roman" panose="02020603050405020304" pitchFamily="18" charset="0"/>
                <a:cs typeface="Times New Roman" panose="02020603050405020304" pitchFamily="18" charset="0"/>
              </a:rPr>
              <a:t>出发的</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en-US" sz="2800" dirty="0">
                <a:solidFill>
                  <a:srgbClr val="000000"/>
                </a:solidFill>
                <a:latin typeface="Times New Roman" panose="02020603050405020304" pitchFamily="18" charset="0"/>
                <a:cs typeface="Times New Roman" panose="02020603050405020304" pitchFamily="18" charset="0"/>
              </a:rPr>
              <a:t>的贡献率</a:t>
            </a:r>
            <a:r>
              <a:rPr lang="en-US" altLang="zh-CN" sz="2800" dirty="0">
                <a:solidFill>
                  <a:srgbClr val="000000"/>
                </a:solidFill>
                <a:latin typeface="Times New Roman" panose="02020603050405020304" pitchFamily="18" charset="0"/>
                <a:cs typeface="Times New Roman" panose="02020603050405020304" pitchFamily="18" charset="0"/>
              </a:rPr>
              <a:t>0.938</a:t>
            </a:r>
            <a:r>
              <a:rPr lang="zh-CN" altLang="en-US" sz="2800" dirty="0">
                <a:solidFill>
                  <a:srgbClr val="000000"/>
                </a:solidFill>
                <a:latin typeface="Times New Roman" panose="02020603050405020304" pitchFamily="18" charset="0"/>
                <a:cs typeface="Times New Roman" panose="02020603050405020304" pitchFamily="18" charset="0"/>
              </a:rPr>
              <a:t>，事实上，原始变量方差之间的差异越大，这一点也就倾向于越明显。</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a:solidFill>
                  <a:srgbClr val="000000"/>
                </a:solidFill>
                <a:latin typeface="Times New Roman" panose="02020603050405020304" pitchFamily="18" charset="0"/>
                <a:cs typeface="Times New Roman" panose="02020603050405020304" pitchFamily="18" charset="0"/>
              </a:rPr>
              <a:t>              可用标准化前的原变量表达如下：</a:t>
            </a:r>
          </a:p>
        </p:txBody>
      </p:sp>
      <p:graphicFrame>
        <p:nvGraphicFramePr>
          <p:cNvPr id="21506" name="Object 8"/>
          <p:cNvGraphicFramePr>
            <a:graphicFrameLocks noChangeAspect="1"/>
          </p:cNvGraphicFramePr>
          <p:nvPr/>
        </p:nvGraphicFramePr>
        <p:xfrm>
          <a:off x="4211638" y="3213100"/>
          <a:ext cx="317500" cy="444500"/>
        </p:xfrm>
        <a:graphic>
          <a:graphicData uri="http://schemas.openxmlformats.org/presentationml/2006/ole">
            <mc:AlternateContent xmlns:mc="http://schemas.openxmlformats.org/markup-compatibility/2006">
              <mc:Choice xmlns:v="urn:schemas-microsoft-com:vml" Requires="v">
                <p:oleObj spid="_x0000_s21861" name="Equation" r:id="rId3" imgW="317160" imgH="444240" progId="Equation.DSMT4">
                  <p:embed/>
                </p:oleObj>
              </mc:Choice>
              <mc:Fallback>
                <p:oleObj name="Equation" r:id="rId3" imgW="317160" imgH="4442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213100"/>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11"/>
          <p:cNvGraphicFramePr>
            <a:graphicFrameLocks noChangeAspect="1"/>
          </p:cNvGraphicFramePr>
          <p:nvPr/>
        </p:nvGraphicFramePr>
        <p:xfrm>
          <a:off x="755650" y="4581525"/>
          <a:ext cx="1168400" cy="444500"/>
        </p:xfrm>
        <a:graphic>
          <a:graphicData uri="http://schemas.openxmlformats.org/presentationml/2006/ole">
            <mc:AlternateContent xmlns:mc="http://schemas.openxmlformats.org/markup-compatibility/2006">
              <mc:Choice xmlns:v="urn:schemas-microsoft-com:vml" Requires="v">
                <p:oleObj spid="_x0000_s21862" name="Equation" r:id="rId5" imgW="1168200" imgH="444240" progId="Equation.DSMT4">
                  <p:embed/>
                </p:oleObj>
              </mc:Choice>
              <mc:Fallback>
                <p:oleObj name="Equation" r:id="rId5" imgW="1168200" imgH="4442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581525"/>
                        <a:ext cx="1168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12"/>
          <p:cNvGraphicFramePr>
            <a:graphicFrameLocks noChangeAspect="1"/>
          </p:cNvGraphicFramePr>
          <p:nvPr/>
        </p:nvGraphicFramePr>
        <p:xfrm>
          <a:off x="827088" y="5013325"/>
          <a:ext cx="7404100" cy="1435100"/>
        </p:xfrm>
        <a:graphic>
          <a:graphicData uri="http://schemas.openxmlformats.org/presentationml/2006/ole">
            <mc:AlternateContent xmlns:mc="http://schemas.openxmlformats.org/markup-compatibility/2006">
              <mc:Choice xmlns:v="urn:schemas-microsoft-com:vml" Requires="v">
                <p:oleObj spid="_x0000_s21863" name="Equation" r:id="rId7" imgW="7403760" imgH="1434960" progId="Equation.DSMT4">
                  <p:embed/>
                </p:oleObj>
              </mc:Choice>
              <mc:Fallback>
                <p:oleObj name="Equation" r:id="rId7" imgW="7403760" imgH="143496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013325"/>
                        <a:ext cx="74041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684213" y="476250"/>
          <a:ext cx="330200" cy="469900"/>
        </p:xfrm>
        <a:graphic>
          <a:graphicData uri="http://schemas.openxmlformats.org/presentationml/2006/ole">
            <mc:AlternateContent xmlns:mc="http://schemas.openxmlformats.org/markup-compatibility/2006">
              <mc:Choice xmlns:v="urn:schemas-microsoft-com:vml" Requires="v">
                <p:oleObj spid="_x0000_s21864" name="Equation" r:id="rId9" imgW="330120" imgH="469800" progId="Equation.DSMT4">
                  <p:embed/>
                </p:oleObj>
              </mc:Choice>
              <mc:Fallback>
                <p:oleObj name="Equation" r:id="rId9" imgW="330120" imgH="469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76250"/>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9"/>
          <p:cNvGraphicFramePr>
            <a:graphicFrameLocks noChangeAspect="1"/>
          </p:cNvGraphicFramePr>
          <p:nvPr/>
        </p:nvGraphicFramePr>
        <p:xfrm>
          <a:off x="611188" y="1484313"/>
          <a:ext cx="330200" cy="469900"/>
        </p:xfrm>
        <a:graphic>
          <a:graphicData uri="http://schemas.openxmlformats.org/presentationml/2006/ole">
            <mc:AlternateContent xmlns:mc="http://schemas.openxmlformats.org/markup-compatibility/2006">
              <mc:Choice xmlns:v="urn:schemas-microsoft-com:vml" Requires="v">
                <p:oleObj spid="_x0000_s21865" name="Equation" r:id="rId11" imgW="330120" imgH="469800" progId="Equation.DSMT4">
                  <p:embed/>
                </p:oleObj>
              </mc:Choice>
              <mc:Fallback>
                <p:oleObj name="Equation" r:id="rId11" imgW="330120" imgH="4698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1484313"/>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0"/>
          <p:cNvGraphicFramePr>
            <a:graphicFrameLocks noChangeAspect="1"/>
          </p:cNvGraphicFramePr>
          <p:nvPr/>
        </p:nvGraphicFramePr>
        <p:xfrm>
          <a:off x="1331913" y="1484313"/>
          <a:ext cx="342900" cy="469900"/>
        </p:xfrm>
        <a:graphic>
          <a:graphicData uri="http://schemas.openxmlformats.org/presentationml/2006/ole">
            <mc:AlternateContent xmlns:mc="http://schemas.openxmlformats.org/markup-compatibility/2006">
              <mc:Choice xmlns:v="urn:schemas-microsoft-com:vml" Requires="v">
                <p:oleObj spid="_x0000_s21866" name="Equation" r:id="rId13" imgW="342720" imgH="469800" progId="Equation.DSMT4">
                  <p:embed/>
                </p:oleObj>
              </mc:Choice>
              <mc:Fallback>
                <p:oleObj name="Equation" r:id="rId13" imgW="342720" imgH="469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1484313"/>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3132138" y="765175"/>
          <a:ext cx="2806700" cy="889000"/>
        </p:xfrm>
        <a:graphic>
          <a:graphicData uri="http://schemas.openxmlformats.org/presentationml/2006/ole">
            <mc:AlternateContent xmlns:mc="http://schemas.openxmlformats.org/markup-compatibility/2006">
              <mc:Choice xmlns:v="urn:schemas-microsoft-com:vml" Requires="v">
                <p:oleObj spid="_x0000_s21867" name="Equation" r:id="rId15" imgW="2806560" imgH="888840" progId="Equation.DSMT4">
                  <p:embed/>
                </p:oleObj>
              </mc:Choice>
              <mc:Fallback>
                <p:oleObj name="Equation" r:id="rId15" imgW="2806560" imgH="8888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765175"/>
                        <a:ext cx="2806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p:cNvGraphicFramePr>
            <a:graphicFrameLocks noChangeAspect="1"/>
          </p:cNvGraphicFramePr>
          <p:nvPr/>
        </p:nvGraphicFramePr>
        <p:xfrm>
          <a:off x="2268538" y="1916113"/>
          <a:ext cx="4610100" cy="889000"/>
        </p:xfrm>
        <a:graphic>
          <a:graphicData uri="http://schemas.openxmlformats.org/presentationml/2006/ole">
            <mc:AlternateContent xmlns:mc="http://schemas.openxmlformats.org/markup-compatibility/2006">
              <mc:Choice xmlns:v="urn:schemas-microsoft-com:vml" Requires="v">
                <p:oleObj spid="_x0000_s21868" name="Equation" r:id="rId17" imgW="4609800" imgH="888840" progId="Equation.DSMT4">
                  <p:embed/>
                </p:oleObj>
              </mc:Choice>
              <mc:Fallback>
                <p:oleObj name="Equation" r:id="rId17" imgW="4609800" imgH="88884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8538" y="1916113"/>
                        <a:ext cx="4610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6"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E7A955-4070-4DDC-8E52-5D85D5A702A9}" type="slidenum">
              <a:rPr lang="en-US" altLang="zh-CN"/>
              <a:pPr eaLnBrk="1" hangingPunct="1"/>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Rot="1" noChangeArrowheads="1"/>
          </p:cNvSpPr>
          <p:nvPr>
            <p:ph type="title"/>
          </p:nvPr>
        </p:nvSpPr>
        <p:spPr>
          <a:xfrm>
            <a:off x="301625" y="539750"/>
            <a:ext cx="8540750" cy="69850"/>
          </a:xfrm>
        </p:spPr>
        <p:txBody>
          <a:bodyPr/>
          <a:lstStyle/>
          <a:p>
            <a:pPr eaLnBrk="1" hangingPunct="1"/>
            <a:endParaRPr lang="zh-CN" altLang="zh-CN" sz="4000"/>
          </a:p>
        </p:txBody>
      </p:sp>
      <p:sp>
        <p:nvSpPr>
          <p:cNvPr id="22534" name="Rectangle 3"/>
          <p:cNvSpPr>
            <a:spLocks noGrp="1" noRot="1" noChangeArrowheads="1"/>
          </p:cNvSpPr>
          <p:nvPr>
            <p:ph type="body" idx="1"/>
          </p:nvPr>
        </p:nvSpPr>
        <p:spPr>
          <a:xfrm>
            <a:off x="301625" y="620713"/>
            <a:ext cx="8540750" cy="5478462"/>
          </a:xfrm>
        </p:spPr>
        <p:txBody>
          <a:bodyPr/>
          <a:lstStyle/>
          <a:p>
            <a:pPr eaLnBrk="1" hangingPunct="1"/>
            <a:endParaRPr lang="en-US" altLang="zh-CN" sz="280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a:solidFill>
                  <a:srgbClr val="000000"/>
                </a:solidFill>
                <a:latin typeface="Times New Roman" panose="02020603050405020304" pitchFamily="18" charset="0"/>
                <a:cs typeface="Times New Roman" panose="02020603050405020304" pitchFamily="18" charset="0"/>
              </a:rPr>
              <a:t>可见，    在原变量</a:t>
            </a:r>
            <a:r>
              <a:rPr lang="en-US" altLang="zh-CN" sz="2800" i="1">
                <a:solidFill>
                  <a:srgbClr val="000000"/>
                </a:solidFill>
                <a:latin typeface="Times New Roman" panose="02020603050405020304" pitchFamily="18" charset="0"/>
                <a:cs typeface="Times New Roman" panose="02020603050405020304" pitchFamily="18" charset="0"/>
              </a:rPr>
              <a:t>x</a:t>
            </a:r>
            <a:r>
              <a:rPr lang="en-US" altLang="zh-CN" sz="2800" baseline="-25000">
                <a:solidFill>
                  <a:srgbClr val="000000"/>
                </a:solidFill>
                <a:latin typeface="Times New Roman" panose="02020603050405020304" pitchFamily="18" charset="0"/>
                <a:cs typeface="Times New Roman" panose="02020603050405020304" pitchFamily="18" charset="0"/>
              </a:rPr>
              <a:t>1</a:t>
            </a:r>
            <a:r>
              <a:rPr lang="en-US" altLang="zh-CN" sz="2800">
                <a:solidFill>
                  <a:srgbClr val="000000"/>
                </a:solidFill>
                <a:latin typeface="Times New Roman" panose="02020603050405020304" pitchFamily="18" charset="0"/>
                <a:cs typeface="Times New Roman" panose="02020603050405020304" pitchFamily="18" charset="0"/>
              </a:rPr>
              <a:t>,</a:t>
            </a:r>
            <a:r>
              <a:rPr lang="en-US" altLang="zh-CN" sz="2800" i="1">
                <a:solidFill>
                  <a:srgbClr val="000000"/>
                </a:solidFill>
                <a:latin typeface="Times New Roman" panose="02020603050405020304" pitchFamily="18" charset="0"/>
                <a:cs typeface="Times New Roman" panose="02020603050405020304" pitchFamily="18" charset="0"/>
              </a:rPr>
              <a:t>x</a:t>
            </a:r>
            <a:r>
              <a:rPr lang="en-US" altLang="zh-CN" sz="2800" baseline="-25000">
                <a:solidFill>
                  <a:srgbClr val="000000"/>
                </a:solidFill>
                <a:latin typeface="Times New Roman" panose="02020603050405020304" pitchFamily="18" charset="0"/>
                <a:cs typeface="Times New Roman" panose="02020603050405020304" pitchFamily="18" charset="0"/>
              </a:rPr>
              <a:t>2</a:t>
            </a:r>
            <a:r>
              <a:rPr lang="en-US" altLang="zh-CN" sz="2800">
                <a:solidFill>
                  <a:srgbClr val="000000"/>
                </a:solidFill>
                <a:latin typeface="Times New Roman" panose="02020603050405020304" pitchFamily="18" charset="0"/>
                <a:cs typeface="Times New Roman" panose="02020603050405020304" pitchFamily="18" charset="0"/>
              </a:rPr>
              <a:t>,</a:t>
            </a:r>
            <a:r>
              <a:rPr lang="en-US" altLang="zh-CN" sz="2800" i="1">
                <a:solidFill>
                  <a:srgbClr val="000000"/>
                </a:solidFill>
                <a:latin typeface="Times New Roman" panose="02020603050405020304" pitchFamily="18" charset="0"/>
                <a:cs typeface="Times New Roman" panose="02020603050405020304" pitchFamily="18" charset="0"/>
              </a:rPr>
              <a:t>x</a:t>
            </a:r>
            <a:r>
              <a:rPr lang="en-US" altLang="zh-CN" sz="2800" baseline="-25000">
                <a:solidFill>
                  <a:srgbClr val="000000"/>
                </a:solidFill>
                <a:latin typeface="Times New Roman" panose="02020603050405020304" pitchFamily="18" charset="0"/>
                <a:cs typeface="Times New Roman" panose="02020603050405020304" pitchFamily="18" charset="0"/>
              </a:rPr>
              <a:t>3</a:t>
            </a:r>
            <a:r>
              <a:rPr lang="zh-CN" altLang="en-US" sz="2800">
                <a:solidFill>
                  <a:srgbClr val="000000"/>
                </a:solidFill>
                <a:latin typeface="Times New Roman" panose="02020603050405020304" pitchFamily="18" charset="0"/>
                <a:cs typeface="Times New Roman" panose="02020603050405020304" pitchFamily="18" charset="0"/>
              </a:rPr>
              <a:t>上的载荷相对大小与例</a:t>
            </a:r>
            <a:r>
              <a:rPr lang="en-US" altLang="zh-CN" sz="2800">
                <a:solidFill>
                  <a:srgbClr val="000000"/>
                </a:solidFill>
                <a:latin typeface="Times New Roman" panose="02020603050405020304" pitchFamily="18" charset="0"/>
                <a:cs typeface="Times New Roman" panose="02020603050405020304" pitchFamily="18" charset="0"/>
              </a:rPr>
              <a:t>7.2.2</a:t>
            </a:r>
            <a:r>
              <a:rPr lang="zh-CN" altLang="en-US" sz="2800">
                <a:solidFill>
                  <a:srgbClr val="000000"/>
                </a:solidFill>
                <a:latin typeface="Times New Roman" panose="02020603050405020304" pitchFamily="18" charset="0"/>
                <a:cs typeface="Times New Roman" panose="02020603050405020304" pitchFamily="18" charset="0"/>
              </a:rPr>
              <a:t>中</a:t>
            </a:r>
            <a:r>
              <a:rPr lang="en-US" altLang="zh-CN" sz="2800" i="1">
                <a:solidFill>
                  <a:srgbClr val="000000"/>
                </a:solidFill>
                <a:latin typeface="Times New Roman" panose="02020603050405020304" pitchFamily="18" charset="0"/>
                <a:cs typeface="Times New Roman" panose="02020603050405020304" pitchFamily="18" charset="0"/>
              </a:rPr>
              <a:t>y</a:t>
            </a:r>
            <a:r>
              <a:rPr lang="en-US" altLang="zh-CN" sz="2800" i="1" baseline="-25000">
                <a:solidFill>
                  <a:srgbClr val="000000"/>
                </a:solidFill>
                <a:latin typeface="Times New Roman" panose="02020603050405020304" pitchFamily="18" charset="0"/>
                <a:cs typeface="Times New Roman" panose="02020603050405020304" pitchFamily="18" charset="0"/>
              </a:rPr>
              <a:t>i</a:t>
            </a:r>
            <a:r>
              <a:rPr lang="zh-CN" altLang="en-US" sz="2800">
                <a:solidFill>
                  <a:srgbClr val="000000"/>
                </a:solidFill>
                <a:latin typeface="Times New Roman" panose="02020603050405020304" pitchFamily="18" charset="0"/>
                <a:cs typeface="Times New Roman" panose="02020603050405020304" pitchFamily="18" charset="0"/>
              </a:rPr>
              <a:t>在</a:t>
            </a:r>
            <a:r>
              <a:rPr lang="en-US" altLang="zh-CN" sz="2800" i="1">
                <a:solidFill>
                  <a:srgbClr val="000000"/>
                </a:solidFill>
                <a:latin typeface="Times New Roman" panose="02020603050405020304" pitchFamily="18" charset="0"/>
                <a:cs typeface="Times New Roman" panose="02020603050405020304" pitchFamily="18" charset="0"/>
              </a:rPr>
              <a:t>x</a:t>
            </a:r>
            <a:r>
              <a:rPr lang="en-US" altLang="zh-CN" sz="2800" baseline="-25000">
                <a:solidFill>
                  <a:srgbClr val="000000"/>
                </a:solidFill>
                <a:latin typeface="Times New Roman" panose="02020603050405020304" pitchFamily="18" charset="0"/>
                <a:cs typeface="Times New Roman" panose="02020603050405020304" pitchFamily="18" charset="0"/>
              </a:rPr>
              <a:t>1</a:t>
            </a:r>
            <a:r>
              <a:rPr lang="en-US" altLang="zh-CN" sz="2800">
                <a:solidFill>
                  <a:srgbClr val="000000"/>
                </a:solidFill>
                <a:latin typeface="Times New Roman" panose="02020603050405020304" pitchFamily="18" charset="0"/>
                <a:cs typeface="Times New Roman" panose="02020603050405020304" pitchFamily="18" charset="0"/>
              </a:rPr>
              <a:t>,</a:t>
            </a:r>
            <a:r>
              <a:rPr lang="en-US" altLang="zh-CN" sz="2800" i="1">
                <a:solidFill>
                  <a:srgbClr val="000000"/>
                </a:solidFill>
                <a:latin typeface="Times New Roman" panose="02020603050405020304" pitchFamily="18" charset="0"/>
                <a:cs typeface="Times New Roman" panose="02020603050405020304" pitchFamily="18" charset="0"/>
              </a:rPr>
              <a:t>x</a:t>
            </a:r>
            <a:r>
              <a:rPr lang="en-US" altLang="zh-CN" sz="2800" baseline="-25000">
                <a:solidFill>
                  <a:srgbClr val="000000"/>
                </a:solidFill>
                <a:latin typeface="Times New Roman" panose="02020603050405020304" pitchFamily="18" charset="0"/>
                <a:cs typeface="Times New Roman" panose="02020603050405020304" pitchFamily="18" charset="0"/>
              </a:rPr>
              <a:t>2</a:t>
            </a:r>
            <a:r>
              <a:rPr lang="en-US" altLang="zh-CN" sz="2800">
                <a:solidFill>
                  <a:srgbClr val="000000"/>
                </a:solidFill>
                <a:latin typeface="Times New Roman" panose="02020603050405020304" pitchFamily="18" charset="0"/>
                <a:cs typeface="Times New Roman" panose="02020603050405020304" pitchFamily="18" charset="0"/>
              </a:rPr>
              <a:t>,</a:t>
            </a:r>
            <a:r>
              <a:rPr lang="en-US" altLang="zh-CN" sz="2800" i="1">
                <a:solidFill>
                  <a:srgbClr val="000000"/>
                </a:solidFill>
                <a:latin typeface="Times New Roman" panose="02020603050405020304" pitchFamily="18" charset="0"/>
                <a:cs typeface="Times New Roman" panose="02020603050405020304" pitchFamily="18" charset="0"/>
              </a:rPr>
              <a:t>x</a:t>
            </a:r>
            <a:r>
              <a:rPr lang="en-US" altLang="zh-CN" sz="2800" baseline="-25000">
                <a:solidFill>
                  <a:srgbClr val="000000"/>
                </a:solidFill>
                <a:latin typeface="Times New Roman" panose="02020603050405020304" pitchFamily="18" charset="0"/>
                <a:cs typeface="Times New Roman" panose="02020603050405020304" pitchFamily="18" charset="0"/>
              </a:rPr>
              <a:t>3</a:t>
            </a:r>
            <a:r>
              <a:rPr lang="zh-CN" altLang="en-US" sz="2800">
                <a:solidFill>
                  <a:srgbClr val="000000"/>
                </a:solidFill>
                <a:latin typeface="Times New Roman" panose="02020603050405020304" pitchFamily="18" charset="0"/>
                <a:cs typeface="Times New Roman" panose="02020603050405020304" pitchFamily="18" charset="0"/>
              </a:rPr>
              <a:t>上的载荷相对大小之间有着非常大的差异。这说明，标准化后的结论完全可能会发生很大的变化，因此标准化不是无关紧要的。</a:t>
            </a:r>
          </a:p>
        </p:txBody>
      </p:sp>
      <p:graphicFrame>
        <p:nvGraphicFramePr>
          <p:cNvPr id="22530" name="Object 5"/>
          <p:cNvGraphicFramePr>
            <a:graphicFrameLocks noChangeAspect="1"/>
          </p:cNvGraphicFramePr>
          <p:nvPr/>
        </p:nvGraphicFramePr>
        <p:xfrm>
          <a:off x="755650" y="836613"/>
          <a:ext cx="7556500" cy="1435100"/>
        </p:xfrm>
        <a:graphic>
          <a:graphicData uri="http://schemas.openxmlformats.org/presentationml/2006/ole">
            <mc:AlternateContent xmlns:mc="http://schemas.openxmlformats.org/markup-compatibility/2006">
              <mc:Choice xmlns:v="urn:schemas-microsoft-com:vml" Requires="v">
                <p:oleObj spid="_x0000_s22662" name="Equation" r:id="rId3" imgW="7556400" imgH="1434960" progId="Equation.DSMT4">
                  <p:embed/>
                </p:oleObj>
              </mc:Choice>
              <mc:Fallback>
                <p:oleObj name="Equation" r:id="rId3" imgW="7556400" imgH="1434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836613"/>
                        <a:ext cx="75565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6"/>
          <p:cNvGraphicFramePr>
            <a:graphicFrameLocks noChangeAspect="1"/>
          </p:cNvGraphicFramePr>
          <p:nvPr/>
        </p:nvGraphicFramePr>
        <p:xfrm>
          <a:off x="827088" y="2565400"/>
          <a:ext cx="7556500" cy="1435100"/>
        </p:xfrm>
        <a:graphic>
          <a:graphicData uri="http://schemas.openxmlformats.org/presentationml/2006/ole">
            <mc:AlternateContent xmlns:mc="http://schemas.openxmlformats.org/markup-compatibility/2006">
              <mc:Choice xmlns:v="urn:schemas-microsoft-com:vml" Requires="v">
                <p:oleObj spid="_x0000_s22663" name="Equation" r:id="rId5" imgW="7556400" imgH="1434960" progId="Equation.DSMT4">
                  <p:embed/>
                </p:oleObj>
              </mc:Choice>
              <mc:Fallback>
                <p:oleObj name="Equation" r:id="rId5" imgW="7556400" imgH="1434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565400"/>
                        <a:ext cx="75565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7"/>
          <p:cNvGraphicFramePr>
            <a:graphicFrameLocks noChangeAspect="1"/>
          </p:cNvGraphicFramePr>
          <p:nvPr/>
        </p:nvGraphicFramePr>
        <p:xfrm>
          <a:off x="1835150" y="4221163"/>
          <a:ext cx="317500" cy="444500"/>
        </p:xfrm>
        <a:graphic>
          <a:graphicData uri="http://schemas.openxmlformats.org/presentationml/2006/ole">
            <mc:AlternateContent xmlns:mc="http://schemas.openxmlformats.org/markup-compatibility/2006">
              <mc:Choice xmlns:v="urn:schemas-microsoft-com:vml" Requires="v">
                <p:oleObj spid="_x0000_s22664" name="Equation" r:id="rId7" imgW="317160" imgH="444240" progId="Equation.DSMT4">
                  <p:embed/>
                </p:oleObj>
              </mc:Choice>
              <mc:Fallback>
                <p:oleObj name="Equation" r:id="rId7" imgW="317160" imgH="4442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221163"/>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E56DA5-8D9A-4447-9CEE-DAAB5059D405}" type="slidenum">
              <a:rPr lang="en-US" altLang="zh-CN"/>
              <a:pPr eaLnBrk="1" hangingPunct="1"/>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rrowheads="1"/>
          </p:cNvSpPr>
          <p:nvPr>
            <p:ph type="title"/>
          </p:nvPr>
        </p:nvSpPr>
        <p:spPr>
          <a:xfrm>
            <a:off x="301625" y="549275"/>
            <a:ext cx="8540750" cy="1151533"/>
          </a:xfrm>
        </p:spPr>
        <p:txBody>
          <a:bodyPr/>
          <a:lstStyle/>
          <a:p>
            <a:pPr eaLnBrk="1" hangingPunct="1"/>
            <a:r>
              <a:rPr lang="en-US" altLang="zh-CN" sz="4000" dirty="0"/>
              <a:t>§7.3  </a:t>
            </a:r>
            <a:r>
              <a:rPr lang="zh-CN" altLang="en-US" sz="4000" dirty="0"/>
              <a:t>样本的主成分</a:t>
            </a:r>
          </a:p>
        </p:txBody>
      </p:sp>
      <p:sp>
        <p:nvSpPr>
          <p:cNvPr id="23558" name="Rectangle 3"/>
          <p:cNvSpPr>
            <a:spLocks noGrp="1" noRot="1" noChangeArrowheads="1"/>
          </p:cNvSpPr>
          <p:nvPr>
            <p:ph type="body" idx="1"/>
          </p:nvPr>
        </p:nvSpPr>
        <p:spPr>
          <a:xfrm>
            <a:off x="301625" y="1700808"/>
            <a:ext cx="8540750" cy="4398367"/>
          </a:xfrm>
        </p:spPr>
        <p:txBody>
          <a:bodyPr/>
          <a:lstStyle/>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设数据矩阵为</a:t>
            </a:r>
          </a:p>
          <a:p>
            <a:pPr eaLnBrk="1" hangingPunct="1"/>
            <a:endParaRPr lang="zh-CN" altLang="en-US" sz="2800" dirty="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则样本协差阵和样本相关阵分别为</a:t>
            </a:r>
          </a:p>
        </p:txBody>
      </p:sp>
      <p:graphicFrame>
        <p:nvGraphicFramePr>
          <p:cNvPr id="23554" name="Object 12"/>
          <p:cNvGraphicFramePr>
            <a:graphicFrameLocks noChangeAspect="1"/>
          </p:cNvGraphicFramePr>
          <p:nvPr/>
        </p:nvGraphicFramePr>
        <p:xfrm>
          <a:off x="2608263" y="2133600"/>
          <a:ext cx="3941762" cy="1792288"/>
        </p:xfrm>
        <a:graphic>
          <a:graphicData uri="http://schemas.openxmlformats.org/presentationml/2006/ole">
            <mc:AlternateContent xmlns:mc="http://schemas.openxmlformats.org/markup-compatibility/2006">
              <mc:Choice xmlns:v="urn:schemas-microsoft-com:vml" Requires="v">
                <p:oleObj spid="_x0000_s23689" name="Equation" r:id="rId3" imgW="4381200" imgH="1993680" progId="Equation.DSMT4">
                  <p:embed/>
                </p:oleObj>
              </mc:Choice>
              <mc:Fallback>
                <p:oleObj name="Equation" r:id="rId3" imgW="4381200" imgH="199368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3" y="2133600"/>
                        <a:ext cx="3941762" cy="17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13"/>
          <p:cNvGraphicFramePr>
            <a:graphicFrameLocks noChangeAspect="1"/>
          </p:cNvGraphicFramePr>
          <p:nvPr/>
        </p:nvGraphicFramePr>
        <p:xfrm>
          <a:off x="2203450" y="4437063"/>
          <a:ext cx="4635500" cy="850900"/>
        </p:xfrm>
        <a:graphic>
          <a:graphicData uri="http://schemas.openxmlformats.org/presentationml/2006/ole">
            <mc:AlternateContent xmlns:mc="http://schemas.openxmlformats.org/markup-compatibility/2006">
              <mc:Choice xmlns:v="urn:schemas-microsoft-com:vml" Requires="v">
                <p:oleObj spid="_x0000_s23690" name="Equation" r:id="rId5" imgW="4635360" imgH="850680" progId="Equation.DSMT4">
                  <p:embed/>
                </p:oleObj>
              </mc:Choice>
              <mc:Fallback>
                <p:oleObj name="Equation" r:id="rId5" imgW="4635360" imgH="8506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3450" y="4437063"/>
                        <a:ext cx="4635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14"/>
          <p:cNvGraphicFramePr>
            <a:graphicFrameLocks noChangeAspect="1"/>
          </p:cNvGraphicFramePr>
          <p:nvPr/>
        </p:nvGraphicFramePr>
        <p:xfrm>
          <a:off x="2836863" y="5229225"/>
          <a:ext cx="3263900" cy="1003300"/>
        </p:xfrm>
        <a:graphic>
          <a:graphicData uri="http://schemas.openxmlformats.org/presentationml/2006/ole">
            <mc:AlternateContent xmlns:mc="http://schemas.openxmlformats.org/markup-compatibility/2006">
              <mc:Choice xmlns:v="urn:schemas-microsoft-com:vml" Requires="v">
                <p:oleObj spid="_x0000_s23691" name="Equation" r:id="rId7" imgW="3263760" imgH="1002960" progId="Equation.DSMT4">
                  <p:embed/>
                </p:oleObj>
              </mc:Choice>
              <mc:Fallback>
                <p:oleObj name="Equation" r:id="rId7" imgW="3263760" imgH="100296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6863" y="5229225"/>
                        <a:ext cx="3263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6E32AE-26A3-4497-B77C-A17B29A5E02C}" type="slidenum">
              <a:rPr lang="en-US" altLang="zh-CN"/>
              <a:pPr eaLnBrk="1" hangingPunct="1"/>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4</a:t>
            </a:fld>
            <a:endParaRPr lang="en-US" altLang="zh-CN"/>
          </a:p>
        </p:txBody>
      </p:sp>
      <p:graphicFrame>
        <p:nvGraphicFramePr>
          <p:cNvPr id="8" name="内容占位符 7"/>
          <p:cNvGraphicFramePr>
            <a:graphicFrameLocks noGrp="1"/>
          </p:cNvGraphicFramePr>
          <p:nvPr>
            <p:ph idx="1"/>
            <p:extLst>
              <p:ext uri="{D42A27DB-BD31-4B8C-83A1-F6EECF244321}">
                <p14:modId xmlns:p14="http://schemas.microsoft.com/office/powerpoint/2010/main" val="958495505"/>
              </p:ext>
            </p:extLst>
          </p:nvPr>
        </p:nvGraphicFramePr>
        <p:xfrm>
          <a:off x="755576" y="605185"/>
          <a:ext cx="7704859" cy="5640039"/>
        </p:xfrm>
        <a:graphic>
          <a:graphicData uri="http://schemas.openxmlformats.org/drawingml/2006/table">
            <a:tbl>
              <a:tblPr/>
              <a:tblGrid>
                <a:gridCol w="1451640">
                  <a:extLst>
                    <a:ext uri="{9D8B030D-6E8A-4147-A177-3AD203B41FA5}">
                      <a16:colId xmlns:a16="http://schemas.microsoft.com/office/drawing/2014/main" val="20000"/>
                    </a:ext>
                  </a:extLst>
                </a:gridCol>
                <a:gridCol w="893317">
                  <a:extLst>
                    <a:ext uri="{9D8B030D-6E8A-4147-A177-3AD203B41FA5}">
                      <a16:colId xmlns:a16="http://schemas.microsoft.com/office/drawing/2014/main" val="20001"/>
                    </a:ext>
                  </a:extLst>
                </a:gridCol>
                <a:gridCol w="893317">
                  <a:extLst>
                    <a:ext uri="{9D8B030D-6E8A-4147-A177-3AD203B41FA5}">
                      <a16:colId xmlns:a16="http://schemas.microsoft.com/office/drawing/2014/main" val="20002"/>
                    </a:ext>
                  </a:extLst>
                </a:gridCol>
                <a:gridCol w="893317">
                  <a:extLst>
                    <a:ext uri="{9D8B030D-6E8A-4147-A177-3AD203B41FA5}">
                      <a16:colId xmlns:a16="http://schemas.microsoft.com/office/drawing/2014/main" val="20003"/>
                    </a:ext>
                  </a:extLst>
                </a:gridCol>
                <a:gridCol w="893317">
                  <a:extLst>
                    <a:ext uri="{9D8B030D-6E8A-4147-A177-3AD203B41FA5}">
                      <a16:colId xmlns:a16="http://schemas.microsoft.com/office/drawing/2014/main" val="20004"/>
                    </a:ext>
                  </a:extLst>
                </a:gridCol>
                <a:gridCol w="893317">
                  <a:extLst>
                    <a:ext uri="{9D8B030D-6E8A-4147-A177-3AD203B41FA5}">
                      <a16:colId xmlns:a16="http://schemas.microsoft.com/office/drawing/2014/main" val="20005"/>
                    </a:ext>
                  </a:extLst>
                </a:gridCol>
                <a:gridCol w="893317">
                  <a:extLst>
                    <a:ext uri="{9D8B030D-6E8A-4147-A177-3AD203B41FA5}">
                      <a16:colId xmlns:a16="http://schemas.microsoft.com/office/drawing/2014/main" val="20006"/>
                    </a:ext>
                  </a:extLst>
                </a:gridCol>
                <a:gridCol w="893317">
                  <a:extLst>
                    <a:ext uri="{9D8B030D-6E8A-4147-A177-3AD203B41FA5}">
                      <a16:colId xmlns:a16="http://schemas.microsoft.com/office/drawing/2014/main" val="20007"/>
                    </a:ext>
                  </a:extLst>
                </a:gridCol>
              </a:tblGrid>
              <a:tr h="263788">
                <a:tc>
                  <a:txBody>
                    <a:bodyPr/>
                    <a:lstStyle/>
                    <a:p>
                      <a:pPr algn="l" fontAlgn="b"/>
                      <a:r>
                        <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state</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i="1" dirty="0">
                          <a:solidFill>
                            <a:srgbClr val="000000"/>
                          </a:solidFill>
                          <a:latin typeface="Times New Roman" panose="02020603050405020304" pitchFamily="18" charset="0"/>
                          <a:cs typeface="Times New Roman" panose="02020603050405020304" pitchFamily="18" charset="0"/>
                        </a:rPr>
                        <a:t>x</a:t>
                      </a:r>
                      <a:r>
                        <a:rPr lang="en-US" altLang="zh-CN" sz="1400" baseline="-25000" dirty="0">
                          <a:solidFill>
                            <a:srgbClr val="000000"/>
                          </a:solidFill>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i="1" dirty="0">
                          <a:solidFill>
                            <a:srgbClr val="000000"/>
                          </a:solidFill>
                          <a:latin typeface="Times New Roman" panose="02020603050405020304" pitchFamily="18" charset="0"/>
                          <a:cs typeface="Times New Roman" panose="02020603050405020304" pitchFamily="18" charset="0"/>
                        </a:rPr>
                        <a:t>x</a:t>
                      </a:r>
                      <a:r>
                        <a:rPr lang="en-US" altLang="zh-CN" sz="1400" baseline="-25000" dirty="0">
                          <a:solidFill>
                            <a:srgbClr val="000000"/>
                          </a:solidFill>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Alabama</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278.3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1135.5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1881.9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280.7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Alaska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1331.7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3369.8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753.3</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Arizona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138.2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312.3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2346.1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4467.4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439.5</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Arkansas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203.4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972.6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1862.1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183.4</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California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2139.4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3499.8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663.5</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263788">
                <a:tc>
                  <a:txBody>
                    <a:bodyPr/>
                    <a:lstStyle/>
                    <a:p>
                      <a:pPr algn="l" fontAlgn="b"/>
                      <a:r>
                        <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Colorado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292.9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1935.2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3903.2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477.1</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Connecticut</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129.5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131.8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2620.7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593.2</a:t>
                      </a: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Delaware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1682.6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3678.4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467</a:t>
                      </a:r>
                    </a:p>
                  </a:txBody>
                  <a:tcPr marL="7620" marR="7620" marT="7620" marB="0" anchor="b">
                    <a:lnL>
                      <a:noFill/>
                    </a:lnL>
                    <a:lnR>
                      <a:noFill/>
                    </a:lnR>
                    <a:lnT>
                      <a:noFill/>
                    </a:lnT>
                    <a:lnB>
                      <a:noFill/>
                    </a:lnB>
                  </a:tcPr>
                </a:tc>
                <a:extLst>
                  <a:ext uri="{0D108BD9-81ED-4DB2-BD59-A6C34878D82A}">
                    <a16:rowId xmlns:a16="http://schemas.microsoft.com/office/drawing/2014/main" val="10008"/>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Florida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187.9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449.1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1859.9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3840.5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351.4</a:t>
                      </a:r>
                    </a:p>
                  </a:txBody>
                  <a:tcPr marL="7620" marR="7620" marT="7620" marB="0" anchor="b">
                    <a:lnL>
                      <a:noFill/>
                    </a:lnL>
                    <a:lnR>
                      <a:noFill/>
                    </a:lnR>
                    <a:lnT>
                      <a:noFill/>
                    </a:lnT>
                    <a:lnB>
                      <a:noFill/>
                    </a:lnB>
                  </a:tcPr>
                </a:tc>
                <a:extLst>
                  <a:ext uri="{0D108BD9-81ED-4DB2-BD59-A6C34878D82A}">
                    <a16:rowId xmlns:a16="http://schemas.microsoft.com/office/drawing/2014/main" val="10009"/>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Georgia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1351.1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2170.2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297.9</a:t>
                      </a:r>
                    </a:p>
                  </a:txBody>
                  <a:tcPr marL="7620" marR="7620" marT="7620" marB="0" anchor="b">
                    <a:lnL>
                      <a:noFill/>
                    </a:lnL>
                    <a:lnR>
                      <a:noFill/>
                    </a:lnR>
                    <a:lnT>
                      <a:noFill/>
                    </a:lnT>
                    <a:lnB>
                      <a:noFill/>
                    </a:lnB>
                  </a:tcPr>
                </a:tc>
                <a:extLst>
                  <a:ext uri="{0D108BD9-81ED-4DB2-BD59-A6C34878D82A}">
                    <a16:rowId xmlns:a16="http://schemas.microsoft.com/office/drawing/2014/main" val="10010"/>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Hawaii</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1911.5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3920.4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489.4</a:t>
                      </a:r>
                    </a:p>
                  </a:txBody>
                  <a:tcPr marL="7620" marR="7620" marT="7620" marB="0" anchor="b">
                    <a:lnL>
                      <a:noFill/>
                    </a:lnL>
                    <a:lnR>
                      <a:noFill/>
                    </a:lnR>
                    <a:lnT>
                      <a:noFill/>
                    </a:lnT>
                    <a:lnB>
                      <a:noFill/>
                    </a:lnB>
                  </a:tcPr>
                </a:tc>
                <a:extLst>
                  <a:ext uri="{0D108BD9-81ED-4DB2-BD59-A6C34878D82A}">
                    <a16:rowId xmlns:a16="http://schemas.microsoft.com/office/drawing/2014/main" val="10011"/>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Idaho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1050.8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2599.6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237.6</a:t>
                      </a:r>
                    </a:p>
                  </a:txBody>
                  <a:tcPr marL="7620" marR="7620" marT="7620" marB="0" anchor="b">
                    <a:lnL>
                      <a:noFill/>
                    </a:lnL>
                    <a:lnR>
                      <a:noFill/>
                    </a:lnR>
                    <a:lnT>
                      <a:noFill/>
                    </a:lnT>
                    <a:lnB>
                      <a:noFill/>
                    </a:lnB>
                  </a:tcPr>
                </a:tc>
                <a:extLst>
                  <a:ext uri="{0D108BD9-81ED-4DB2-BD59-A6C34878D82A}">
                    <a16:rowId xmlns:a16="http://schemas.microsoft.com/office/drawing/2014/main" val="10012"/>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Illinois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9.9</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211.3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2828.5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528.6</a:t>
                      </a:r>
                    </a:p>
                  </a:txBody>
                  <a:tcPr marL="7620" marR="7620" marT="7620" marB="0" anchor="b">
                    <a:lnL>
                      <a:noFill/>
                    </a:lnL>
                    <a:lnR>
                      <a:noFill/>
                    </a:lnR>
                    <a:lnT>
                      <a:noFill/>
                    </a:lnT>
                    <a:lnB>
                      <a:noFill/>
                    </a:lnB>
                  </a:tcPr>
                </a:tc>
                <a:extLst>
                  <a:ext uri="{0D108BD9-81ED-4DB2-BD59-A6C34878D82A}">
                    <a16:rowId xmlns:a16="http://schemas.microsoft.com/office/drawing/2014/main" val="10013"/>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Indiana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153.5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1086.2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377.4</a:t>
                      </a:r>
                    </a:p>
                  </a:txBody>
                  <a:tcPr marL="7620" marR="7620" marT="7620" marB="0" anchor="b">
                    <a:lnL>
                      <a:noFill/>
                    </a:lnL>
                    <a:lnR>
                      <a:noFill/>
                    </a:lnR>
                    <a:lnT>
                      <a:noFill/>
                    </a:lnT>
                    <a:lnB>
                      <a:noFill/>
                    </a:lnB>
                  </a:tcPr>
                </a:tc>
                <a:extLst>
                  <a:ext uri="{0D108BD9-81ED-4DB2-BD59-A6C34878D82A}">
                    <a16:rowId xmlns:a16="http://schemas.microsoft.com/office/drawing/2014/main" val="10014"/>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Iowa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812.5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2685.1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219.9</a:t>
                      </a:r>
                    </a:p>
                  </a:txBody>
                  <a:tcPr marL="7620" marR="7620" marT="7620" marB="0" anchor="b">
                    <a:lnL>
                      <a:noFill/>
                    </a:lnL>
                    <a:lnR>
                      <a:noFill/>
                    </a:lnR>
                    <a:lnT>
                      <a:noFill/>
                    </a:lnT>
                    <a:lnB>
                      <a:noFill/>
                    </a:lnB>
                  </a:tcPr>
                </a:tc>
                <a:extLst>
                  <a:ext uri="{0D108BD9-81ED-4DB2-BD59-A6C34878D82A}">
                    <a16:rowId xmlns:a16="http://schemas.microsoft.com/office/drawing/2014/main" val="10015"/>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Kansas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1270.4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2739.3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244.3</a:t>
                      </a:r>
                    </a:p>
                  </a:txBody>
                  <a:tcPr marL="7620" marR="7620" marT="7620" marB="0" anchor="b">
                    <a:lnL>
                      <a:noFill/>
                    </a:lnL>
                    <a:lnR>
                      <a:noFill/>
                    </a:lnR>
                    <a:lnT>
                      <a:noFill/>
                    </a:lnT>
                    <a:lnB>
                      <a:noFill/>
                    </a:lnB>
                  </a:tcPr>
                </a:tc>
                <a:extLst>
                  <a:ext uri="{0D108BD9-81ED-4DB2-BD59-A6C34878D82A}">
                    <a16:rowId xmlns:a16="http://schemas.microsoft.com/office/drawing/2014/main" val="10016"/>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Kentucky</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872.2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1662.1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245.4</a:t>
                      </a:r>
                    </a:p>
                  </a:txBody>
                  <a:tcPr marL="7620" marR="7620" marT="7620" marB="0" anchor="b">
                    <a:lnL>
                      <a:noFill/>
                    </a:lnL>
                    <a:lnR>
                      <a:noFill/>
                    </a:lnR>
                    <a:lnT>
                      <a:noFill/>
                    </a:lnT>
                    <a:lnB>
                      <a:noFill/>
                    </a:lnB>
                  </a:tcPr>
                </a:tc>
                <a:extLst>
                  <a:ext uri="{0D108BD9-81ED-4DB2-BD59-A6C34878D82A}">
                    <a16:rowId xmlns:a16="http://schemas.microsoft.com/office/drawing/2014/main" val="10017"/>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Louisiana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1165.5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2469.9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337.7</a:t>
                      </a:r>
                    </a:p>
                  </a:txBody>
                  <a:tcPr marL="7620" marR="7620" marT="7620" marB="0" anchor="b">
                    <a:lnL>
                      <a:noFill/>
                    </a:lnL>
                    <a:lnR>
                      <a:noFill/>
                    </a:lnR>
                    <a:lnT>
                      <a:noFill/>
                    </a:lnT>
                    <a:lnB>
                      <a:noFill/>
                    </a:lnB>
                  </a:tcPr>
                </a:tc>
                <a:extLst>
                  <a:ext uri="{0D108BD9-81ED-4DB2-BD59-A6C34878D82A}">
                    <a16:rowId xmlns:a16="http://schemas.microsoft.com/office/drawing/2014/main" val="10018"/>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Maine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1253.1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2350.7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246.9</a:t>
                      </a:r>
                    </a:p>
                  </a:txBody>
                  <a:tcPr marL="7620" marR="7620" marT="7620" marB="0" anchor="b">
                    <a:lnL>
                      <a:noFill/>
                    </a:lnL>
                    <a:lnR>
                      <a:noFill/>
                    </a:lnR>
                    <a:lnT>
                      <a:noFill/>
                    </a:lnT>
                    <a:lnB>
                      <a:noFill/>
                    </a:lnB>
                  </a:tcPr>
                </a:tc>
                <a:extLst>
                  <a:ext uri="{0D108BD9-81ED-4DB2-BD59-A6C34878D82A}">
                    <a16:rowId xmlns:a16="http://schemas.microsoft.com/office/drawing/2014/main" val="10019"/>
                  </a:ext>
                </a:extLst>
              </a:tr>
              <a:tr h="364279">
                <a:tc>
                  <a:txBody>
                    <a:bodyPr/>
                    <a:lstStyle/>
                    <a:p>
                      <a:pPr algn="l"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110485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rrowheads="1"/>
          </p:cNvSpPr>
          <p:nvPr>
            <p:ph type="title"/>
          </p:nvPr>
        </p:nvSpPr>
        <p:spPr/>
        <p:txBody>
          <a:bodyPr/>
          <a:lstStyle/>
          <a:p>
            <a:pPr eaLnBrk="1" hangingPunct="1"/>
            <a:r>
              <a:rPr lang="en-US" altLang="zh-CN" sz="4000"/>
              <a:t>§7.3  </a:t>
            </a:r>
            <a:r>
              <a:rPr lang="zh-CN" altLang="en-US" sz="4000"/>
              <a:t>样本的主成分</a:t>
            </a:r>
          </a:p>
        </p:txBody>
      </p:sp>
      <p:sp>
        <p:nvSpPr>
          <p:cNvPr id="24580" name="Rectangle 3"/>
          <p:cNvSpPr>
            <a:spLocks noGrp="1" noRot="1" noChangeArrowheads="1"/>
          </p:cNvSpPr>
          <p:nvPr>
            <p:ph type="body" idx="1"/>
          </p:nvPr>
        </p:nvSpPr>
        <p:spPr/>
        <p:txBody>
          <a:bodyPr/>
          <a:lstStyle/>
          <a:p>
            <a:pPr eaLnBrk="1" hangingPunct="1"/>
            <a:r>
              <a:rPr lang="zh-CN" altLang="en-US" sz="2800" dirty="0">
                <a:solidFill>
                  <a:srgbClr val="000000"/>
                </a:solidFill>
              </a:rPr>
              <a:t>一、样本主成分的定义</a:t>
            </a:r>
          </a:p>
          <a:p>
            <a:pPr eaLnBrk="1" hangingPunct="1"/>
            <a:r>
              <a:rPr lang="zh-CN" altLang="en-US" sz="2800" dirty="0">
                <a:solidFill>
                  <a:srgbClr val="000000"/>
                </a:solidFill>
              </a:rPr>
              <a:t>二、从</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en-US" sz="2800" dirty="0">
                <a:solidFill>
                  <a:srgbClr val="000000"/>
                </a:solidFill>
              </a:rPr>
              <a:t>出发求主成分</a:t>
            </a:r>
          </a:p>
          <a:p>
            <a:pPr eaLnBrk="1" hangingPunct="1"/>
            <a:r>
              <a:rPr lang="zh-CN" altLang="en-US" sz="2800" dirty="0">
                <a:solidFill>
                  <a:srgbClr val="000000"/>
                </a:solidFill>
              </a:rPr>
              <a:t>三、从   出发求主成分</a:t>
            </a:r>
          </a:p>
          <a:p>
            <a:pPr eaLnBrk="1" hangingPunct="1"/>
            <a:r>
              <a:rPr lang="zh-CN" altLang="en-US" sz="2800" dirty="0">
                <a:solidFill>
                  <a:srgbClr val="000000"/>
                </a:solidFill>
              </a:rPr>
              <a:t>四、主成分分析的应用</a:t>
            </a:r>
          </a:p>
          <a:p>
            <a:pPr eaLnBrk="1" hangingPunct="1"/>
            <a:r>
              <a:rPr lang="zh-CN" altLang="en-US" sz="2800" dirty="0">
                <a:solidFill>
                  <a:srgbClr val="000000"/>
                </a:solidFill>
              </a:rPr>
              <a:t>五、若干补充及应用中需注意的问题</a:t>
            </a:r>
          </a:p>
        </p:txBody>
      </p:sp>
      <p:graphicFrame>
        <p:nvGraphicFramePr>
          <p:cNvPr id="24578" name="Object 5"/>
          <p:cNvGraphicFramePr>
            <a:graphicFrameLocks noChangeAspect="1"/>
          </p:cNvGraphicFramePr>
          <p:nvPr/>
        </p:nvGraphicFramePr>
        <p:xfrm>
          <a:off x="1763713" y="2924175"/>
          <a:ext cx="292100" cy="406400"/>
        </p:xfrm>
        <a:graphic>
          <a:graphicData uri="http://schemas.openxmlformats.org/presentationml/2006/ole">
            <mc:AlternateContent xmlns:mc="http://schemas.openxmlformats.org/markup-compatibility/2006">
              <mc:Choice xmlns:v="urn:schemas-microsoft-com:vml" Requires="v">
                <p:oleObj spid="_x0000_s24624" name="Equation" r:id="rId3" imgW="291960" imgH="406080" progId="Equation.DSMT4">
                  <p:embed/>
                </p:oleObj>
              </mc:Choice>
              <mc:Fallback>
                <p:oleObj name="Equation" r:id="rId3" imgW="291960" imgH="406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924175"/>
                        <a:ext cx="29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65B840-F68D-4182-BDC8-2689FD47DD72}" type="slidenum">
              <a:rPr lang="en-US" altLang="zh-CN"/>
              <a:pPr eaLnBrk="1" hangingPunct="1"/>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Rot="1" noChangeArrowheads="1"/>
          </p:cNvSpPr>
          <p:nvPr>
            <p:ph type="title"/>
          </p:nvPr>
        </p:nvSpPr>
        <p:spPr>
          <a:xfrm>
            <a:off x="301625" y="609600"/>
            <a:ext cx="8540750" cy="1033463"/>
          </a:xfrm>
        </p:spPr>
        <p:txBody>
          <a:bodyPr/>
          <a:lstStyle/>
          <a:p>
            <a:pPr eaLnBrk="1" hangingPunct="1"/>
            <a:r>
              <a:rPr lang="zh-CN" altLang="en-US" sz="4000" dirty="0"/>
              <a:t>回顾主成分的定义</a:t>
            </a:r>
          </a:p>
        </p:txBody>
      </p:sp>
      <p:sp>
        <p:nvSpPr>
          <p:cNvPr id="2057" name="Rectangle 3"/>
          <p:cNvSpPr>
            <a:spLocks noGrp="1" noRot="1" noChangeArrowheads="1"/>
          </p:cNvSpPr>
          <p:nvPr>
            <p:ph type="body" idx="1"/>
          </p:nvPr>
        </p:nvSpPr>
        <p:spPr>
          <a:xfrm>
            <a:off x="301625" y="1785938"/>
            <a:ext cx="8540750" cy="4572000"/>
          </a:xfrm>
        </p:spPr>
        <p:txBody>
          <a:bodyPr/>
          <a:lstStyle/>
          <a:p>
            <a:pPr eaLnBrk="1" hangingPunct="1">
              <a:lnSpc>
                <a:spcPct val="90000"/>
              </a:lnSpc>
              <a:defRPr/>
            </a:pPr>
            <a:r>
              <a:rPr lang="zh-CN" altLang="en-US" sz="2800" dirty="0">
                <a:solidFill>
                  <a:schemeClr val="accent6"/>
                </a:solidFill>
                <a:latin typeface="Times New Roman" pitchFamily="18" charset="0"/>
                <a:cs typeface="Times New Roman" pitchFamily="18" charset="0"/>
              </a:rPr>
              <a:t>第一主成分</a:t>
            </a:r>
            <a:r>
              <a:rPr lang="zh-CN" altLang="en-US" sz="2800" dirty="0">
                <a:solidFill>
                  <a:srgbClr val="000000"/>
                </a:solidFill>
                <a:latin typeface="Times New Roman" pitchFamily="18" charset="0"/>
                <a:cs typeface="Times New Roman" pitchFamily="18" charset="0"/>
              </a:rPr>
              <a:t>：在约束条件</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下寻求向量</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，使得</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的方差                    </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达到最大。</a:t>
            </a:r>
            <a:endParaRPr lang="en-US" altLang="zh-CN" sz="2800" dirty="0">
              <a:solidFill>
                <a:srgbClr val="000000"/>
              </a:solidFill>
              <a:latin typeface="Times New Roman" pitchFamily="18" charset="0"/>
              <a:cs typeface="Times New Roman" pitchFamily="18" charset="0"/>
            </a:endParaRPr>
          </a:p>
          <a:p>
            <a:pPr eaLnBrk="1" hangingPunct="1">
              <a:lnSpc>
                <a:spcPct val="90000"/>
              </a:lnSpc>
              <a:defRPr/>
            </a:pPr>
            <a:r>
              <a:rPr lang="zh-CN" altLang="en-US" sz="2800" dirty="0">
                <a:solidFill>
                  <a:schemeClr val="accent6"/>
                </a:solidFill>
                <a:latin typeface="Times New Roman" pitchFamily="18" charset="0"/>
                <a:cs typeface="Times New Roman" pitchFamily="18" charset="0"/>
              </a:rPr>
              <a:t>第二主成分</a:t>
            </a:r>
            <a:r>
              <a:rPr lang="zh-CN" altLang="en-US" sz="2800" dirty="0">
                <a:solidFill>
                  <a:srgbClr val="000000"/>
                </a:solidFill>
                <a:latin typeface="Times New Roman" pitchFamily="18" charset="0"/>
                <a:cs typeface="Times New Roman" pitchFamily="18" charset="0"/>
              </a:rPr>
              <a:t>：在约束条件</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和</a:t>
            </a:r>
            <a:r>
              <a:rPr lang="en-US" altLang="zh-CN" sz="2800" dirty="0" err="1">
                <a:solidFill>
                  <a:srgbClr val="000000"/>
                </a:solidFill>
                <a:latin typeface="Times New Roman" pitchFamily="18" charset="0"/>
                <a:cs typeface="Times New Roman" pitchFamily="18" charset="0"/>
              </a:rPr>
              <a:t>Cov</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 =0</a:t>
            </a:r>
            <a:r>
              <a:rPr lang="zh-CN" altLang="en-US" sz="2800" dirty="0">
                <a:solidFill>
                  <a:srgbClr val="000000"/>
                </a:solidFill>
                <a:latin typeface="Times New Roman" pitchFamily="18" charset="0"/>
                <a:cs typeface="Times New Roman" pitchFamily="18" charset="0"/>
              </a:rPr>
              <a:t>下寻求向量</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，使得 </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的方差</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达到最大。</a:t>
            </a:r>
            <a:endParaRPr lang="en-US" altLang="zh-CN" sz="2800" dirty="0">
              <a:solidFill>
                <a:srgbClr val="000000"/>
              </a:solidFill>
              <a:latin typeface="Times New Roman" pitchFamily="18" charset="0"/>
              <a:cs typeface="Times New Roman" pitchFamily="18" charset="0"/>
            </a:endParaRPr>
          </a:p>
          <a:p>
            <a:pPr eaLnBrk="1" hangingPunct="1">
              <a:lnSpc>
                <a:spcPct val="90000"/>
              </a:lnSpc>
              <a:defRPr/>
            </a:pPr>
            <a:r>
              <a:rPr lang="zh-CN" altLang="en-US" sz="2800" dirty="0">
                <a:solidFill>
                  <a:schemeClr val="accent6"/>
                </a:solidFill>
                <a:latin typeface="Times New Roman" pitchFamily="18" charset="0"/>
                <a:cs typeface="Times New Roman" pitchFamily="18" charset="0"/>
              </a:rPr>
              <a:t>第</a:t>
            </a:r>
            <a:r>
              <a:rPr lang="en-US" altLang="zh-CN" sz="2800" i="1" dirty="0" err="1">
                <a:solidFill>
                  <a:schemeClr val="accent6"/>
                </a:solidFill>
                <a:latin typeface="Times New Roman" pitchFamily="18" charset="0"/>
                <a:cs typeface="Times New Roman" pitchFamily="18" charset="0"/>
              </a:rPr>
              <a:t>i</a:t>
            </a:r>
            <a:r>
              <a:rPr lang="zh-CN" altLang="en-US" sz="2800" dirty="0">
                <a:solidFill>
                  <a:schemeClr val="accent6"/>
                </a:solidFill>
                <a:latin typeface="Times New Roman" pitchFamily="18" charset="0"/>
                <a:cs typeface="Times New Roman" pitchFamily="18" charset="0"/>
              </a:rPr>
              <a:t>主成分</a:t>
            </a:r>
            <a:r>
              <a:rPr lang="zh-CN" altLang="en-US" sz="2800" dirty="0">
                <a:solidFill>
                  <a:srgbClr val="000000"/>
                </a:solidFill>
                <a:latin typeface="Times New Roman" pitchFamily="18" charset="0"/>
                <a:cs typeface="Times New Roman" pitchFamily="18" charset="0"/>
              </a:rPr>
              <a:t>：在约束条件</a:t>
            </a:r>
            <a:r>
              <a:rPr lang="en-US" altLang="zh-CN" sz="2800" dirty="0">
                <a:solidFill>
                  <a:srgbClr val="000000"/>
                </a:solidFill>
                <a:latin typeface="Times New Roman" pitchFamily="18" charset="0"/>
                <a:cs typeface="Times New Roman" pitchFamily="18" charset="0"/>
              </a:rPr>
              <a:t>||</a:t>
            </a:r>
            <a:r>
              <a:rPr lang="en-US" altLang="zh-CN" sz="2800" b="1" i="1" dirty="0" err="1">
                <a:solidFill>
                  <a:srgbClr val="000000"/>
                </a:solidFill>
                <a:latin typeface="Times New Roman" pitchFamily="18" charset="0"/>
                <a:cs typeface="Times New Roman" pitchFamily="18" charset="0"/>
              </a:rPr>
              <a:t>a</a:t>
            </a:r>
            <a:r>
              <a:rPr lang="en-US" altLang="zh-CN" sz="2800" i="1" baseline="-25000" dirty="0" err="1">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和</a:t>
            </a:r>
            <a:r>
              <a:rPr lang="en-US" altLang="zh-CN" sz="2800" dirty="0" err="1">
                <a:solidFill>
                  <a:srgbClr val="000000"/>
                </a:solidFill>
                <a:latin typeface="Times New Roman" pitchFamily="18" charset="0"/>
                <a:cs typeface="Times New Roman" pitchFamily="18" charset="0"/>
              </a:rPr>
              <a:t>Cov</a:t>
            </a:r>
            <a:r>
              <a:rPr lang="en-US" altLang="zh-CN" sz="2800" dirty="0">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k</a:t>
            </a:r>
            <a:r>
              <a:rPr lang="en-US" altLang="zh-CN" sz="2800" dirty="0" err="1">
                <a:solidFill>
                  <a:srgbClr val="000000"/>
                </a:solidFill>
                <a:latin typeface="Times New Roman" pitchFamily="18" charset="0"/>
                <a:cs typeface="Times New Roman" pitchFamily="18" charset="0"/>
              </a:rPr>
              <a:t>,</a:t>
            </a:r>
            <a:r>
              <a:rPr lang="en-US" altLang="zh-CN" sz="2800" i="1" dirty="0" err="1">
                <a:solidFill>
                  <a:srgbClr val="000000"/>
                </a:solidFill>
                <a:latin typeface="Times New Roman" pitchFamily="18" charset="0"/>
                <a:cs typeface="Times New Roman" pitchFamily="18" charset="0"/>
              </a:rPr>
              <a:t>y</a:t>
            </a:r>
            <a:r>
              <a:rPr lang="en-US" altLang="zh-CN" sz="2800" i="1" baseline="-25000" dirty="0" err="1">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)=0,</a:t>
            </a:r>
            <a:r>
              <a:rPr lang="en-US" altLang="zh-CN" sz="2800" i="1" dirty="0">
                <a:solidFill>
                  <a:srgbClr val="000000"/>
                </a:solidFill>
                <a:latin typeface="Times New Roman" pitchFamily="18" charset="0"/>
                <a:cs typeface="Times New Roman" pitchFamily="18" charset="0"/>
              </a:rPr>
              <a:t> k=</a:t>
            </a:r>
            <a:r>
              <a:rPr lang="en-US" altLang="zh-CN" sz="2800" dirty="0">
                <a:solidFill>
                  <a:srgbClr val="000000"/>
                </a:solidFill>
                <a:latin typeface="Times New Roman" pitchFamily="18" charset="0"/>
                <a:cs typeface="Times New Roman" pitchFamily="18" charset="0"/>
              </a:rPr>
              <a:t>1,2,⋯,</a:t>
            </a:r>
            <a:r>
              <a:rPr lang="en-US" altLang="zh-CN" sz="2800" i="1" dirty="0">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下寻求</a:t>
            </a:r>
            <a:r>
              <a:rPr lang="en-US" altLang="zh-CN" sz="2800" b="1" i="1" dirty="0" err="1">
                <a:solidFill>
                  <a:srgbClr val="000000"/>
                </a:solidFill>
                <a:latin typeface="Times New Roman" pitchFamily="18" charset="0"/>
                <a:cs typeface="Times New Roman" pitchFamily="18" charset="0"/>
              </a:rPr>
              <a:t>a</a:t>
            </a:r>
            <a:r>
              <a:rPr lang="en-US" altLang="zh-CN" sz="2800" i="1" baseline="-25000" dirty="0" err="1">
                <a:solidFill>
                  <a:srgbClr val="000000"/>
                </a:solidFill>
                <a:latin typeface="Times New Roman" pitchFamily="18" charset="0"/>
                <a:cs typeface="Times New Roman" pitchFamily="18" charset="0"/>
              </a:rPr>
              <a:t>i</a:t>
            </a:r>
            <a:r>
              <a:rPr lang="zh-CN" altLang="en-US" sz="2800" dirty="0">
                <a:solidFill>
                  <a:srgbClr val="000000"/>
                </a:solidFill>
                <a:latin typeface="Times New Roman" pitchFamily="18" charset="0"/>
                <a:cs typeface="Times New Roman" pitchFamily="18" charset="0"/>
              </a:rPr>
              <a:t>，使得</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的方差</a:t>
            </a:r>
            <a:endParaRPr lang="en-US" altLang="zh-CN" sz="2800" dirty="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达到最大。</a:t>
            </a:r>
            <a:endParaRPr lang="en-US" altLang="zh-CN" sz="2800" dirty="0">
              <a:solidFill>
                <a:srgbClr val="000000"/>
              </a:solidFill>
              <a:latin typeface="Times New Roman" pitchFamily="18" charset="0"/>
              <a:cs typeface="Times New Roman" pitchFamily="18" charset="0"/>
            </a:endParaRPr>
          </a:p>
          <a:p>
            <a:pPr eaLnBrk="1" hangingPunct="1">
              <a:lnSpc>
                <a:spcPct val="90000"/>
              </a:lnSpc>
              <a:defRPr/>
            </a:pPr>
            <a:endParaRPr lang="zh-CN" altLang="en-US" sz="2800" dirty="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endParaRPr lang="zh-CN" altLang="en-US" sz="2800" dirty="0">
              <a:solidFill>
                <a:srgbClr val="000000"/>
              </a:solidFill>
              <a:latin typeface="Times New Roman" pitchFamily="18" charset="0"/>
              <a:cs typeface="Times New Roman" pitchFamily="18" charset="0"/>
            </a:endParaRPr>
          </a:p>
        </p:txBody>
      </p:sp>
      <p:graphicFrame>
        <p:nvGraphicFramePr>
          <p:cNvPr id="2051" name="Object 8"/>
          <p:cNvGraphicFramePr>
            <a:graphicFrameLocks noChangeAspect="1"/>
          </p:cNvGraphicFramePr>
          <p:nvPr>
            <p:extLst>
              <p:ext uri="{D42A27DB-BD31-4B8C-83A1-F6EECF244321}">
                <p14:modId xmlns:p14="http://schemas.microsoft.com/office/powerpoint/2010/main" val="2582750674"/>
              </p:ext>
            </p:extLst>
          </p:nvPr>
        </p:nvGraphicFramePr>
        <p:xfrm>
          <a:off x="681038" y="2203450"/>
          <a:ext cx="1181100" cy="431800"/>
        </p:xfrm>
        <a:graphic>
          <a:graphicData uri="http://schemas.openxmlformats.org/presentationml/2006/ole">
            <mc:AlternateContent xmlns:mc="http://schemas.openxmlformats.org/markup-compatibility/2006">
              <mc:Choice xmlns:v="urn:schemas-microsoft-com:vml" Requires="v">
                <p:oleObj spid="_x0000_s46150" name="Equation" r:id="rId3" imgW="1180800" imgH="431640" progId="Equation.DSMT4">
                  <p:embed/>
                </p:oleObj>
              </mc:Choice>
              <mc:Fallback>
                <p:oleObj name="Equation" r:id="rId3" imgW="1180800" imgH="431640" progId="Equation.DSMT4">
                  <p:embed/>
                  <p:pic>
                    <p:nvPicPr>
                      <p:cNvPr id="0" name=""/>
                      <p:cNvPicPr>
                        <a:picLocks noChangeAspect="1" noChangeArrowheads="1"/>
                      </p:cNvPicPr>
                      <p:nvPr/>
                    </p:nvPicPr>
                    <p:blipFill>
                      <a:blip r:embed="rId4"/>
                      <a:srcRect/>
                      <a:stretch>
                        <a:fillRect/>
                      </a:stretch>
                    </p:blipFill>
                    <p:spPr bwMode="auto">
                      <a:xfrm>
                        <a:off x="681038" y="2203450"/>
                        <a:ext cx="1181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1"/>
          <p:cNvGraphicFramePr>
            <a:graphicFrameLocks noChangeAspect="1"/>
          </p:cNvGraphicFramePr>
          <p:nvPr>
            <p:extLst>
              <p:ext uri="{D42A27DB-BD31-4B8C-83A1-F6EECF244321}">
                <p14:modId xmlns:p14="http://schemas.microsoft.com/office/powerpoint/2010/main" val="1438721531"/>
              </p:ext>
            </p:extLst>
          </p:nvPr>
        </p:nvGraphicFramePr>
        <p:xfrm>
          <a:off x="2912740" y="2178050"/>
          <a:ext cx="2019300" cy="482600"/>
        </p:xfrm>
        <a:graphic>
          <a:graphicData uri="http://schemas.openxmlformats.org/presentationml/2006/ole">
            <mc:AlternateContent xmlns:mc="http://schemas.openxmlformats.org/markup-compatibility/2006">
              <mc:Choice xmlns:v="urn:schemas-microsoft-com:vml" Requires="v">
                <p:oleObj spid="_x0000_s46151" name="Equation" r:id="rId5" imgW="2019240" imgH="482400" progId="Equation.DSMT4">
                  <p:embed/>
                </p:oleObj>
              </mc:Choice>
              <mc:Fallback>
                <p:oleObj name="Equation" r:id="rId5" imgW="2019240" imgH="482400" progId="Equation.DSMT4">
                  <p:embed/>
                  <p:pic>
                    <p:nvPicPr>
                      <p:cNvPr id="0" name=""/>
                      <p:cNvPicPr>
                        <a:picLocks noChangeAspect="1" noChangeArrowheads="1"/>
                      </p:cNvPicPr>
                      <p:nvPr/>
                    </p:nvPicPr>
                    <p:blipFill>
                      <a:blip r:embed="rId6"/>
                      <a:srcRect/>
                      <a:stretch>
                        <a:fillRect/>
                      </a:stretch>
                    </p:blipFill>
                    <p:spPr bwMode="auto">
                      <a:xfrm>
                        <a:off x="2912740" y="2178050"/>
                        <a:ext cx="2019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E0156C-D16D-4D0F-BF2F-17DECA2C904F}" type="slidenum">
              <a:rPr lang="en-US" altLang="zh-CN"/>
              <a:pPr eaLnBrk="1" hangingPunct="1"/>
              <a:t>41</a:t>
            </a:fld>
            <a:endParaRPr lang="en-US" altLang="zh-CN"/>
          </a:p>
        </p:txBody>
      </p:sp>
      <p:graphicFrame>
        <p:nvGraphicFramePr>
          <p:cNvPr id="11" name="Object 6"/>
          <p:cNvGraphicFramePr>
            <a:graphicFrameLocks noChangeAspect="1"/>
          </p:cNvGraphicFramePr>
          <p:nvPr>
            <p:extLst>
              <p:ext uri="{D42A27DB-BD31-4B8C-83A1-F6EECF244321}">
                <p14:modId xmlns:p14="http://schemas.microsoft.com/office/powerpoint/2010/main" val="1740724451"/>
              </p:ext>
            </p:extLst>
          </p:nvPr>
        </p:nvGraphicFramePr>
        <p:xfrm>
          <a:off x="3094038" y="3035300"/>
          <a:ext cx="1244600" cy="431800"/>
        </p:xfrm>
        <a:graphic>
          <a:graphicData uri="http://schemas.openxmlformats.org/presentationml/2006/ole">
            <mc:AlternateContent xmlns:mc="http://schemas.openxmlformats.org/markup-compatibility/2006">
              <mc:Choice xmlns:v="urn:schemas-microsoft-com:vml" Requires="v">
                <p:oleObj spid="_x0000_s46152" name="Equation" r:id="rId7" imgW="1244520" imgH="431640" progId="Equation.DSMT4">
                  <p:embed/>
                </p:oleObj>
              </mc:Choice>
              <mc:Fallback>
                <p:oleObj name="Equation" r:id="rId7" imgW="1244520" imgH="431640" progId="Equation.DSMT4">
                  <p:embed/>
                  <p:pic>
                    <p:nvPicPr>
                      <p:cNvPr id="0" name=""/>
                      <p:cNvPicPr>
                        <a:picLocks noChangeAspect="1" noChangeArrowheads="1"/>
                      </p:cNvPicPr>
                      <p:nvPr/>
                    </p:nvPicPr>
                    <p:blipFill>
                      <a:blip r:embed="rId8"/>
                      <a:srcRect/>
                      <a:stretch>
                        <a:fillRect/>
                      </a:stretch>
                    </p:blipFill>
                    <p:spPr bwMode="auto">
                      <a:xfrm>
                        <a:off x="3094038" y="3035300"/>
                        <a:ext cx="1244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410382052"/>
              </p:ext>
            </p:extLst>
          </p:nvPr>
        </p:nvGraphicFramePr>
        <p:xfrm>
          <a:off x="5488136" y="3052763"/>
          <a:ext cx="2108200" cy="482600"/>
        </p:xfrm>
        <a:graphic>
          <a:graphicData uri="http://schemas.openxmlformats.org/presentationml/2006/ole">
            <mc:AlternateContent xmlns:mc="http://schemas.openxmlformats.org/markup-compatibility/2006">
              <mc:Choice xmlns:v="urn:schemas-microsoft-com:vml" Requires="v">
                <p:oleObj spid="_x0000_s46153" name="Equation" r:id="rId9" imgW="2108160" imgH="482400" progId="Equation.DSMT4">
                  <p:embed/>
                </p:oleObj>
              </mc:Choice>
              <mc:Fallback>
                <p:oleObj name="Equation" r:id="rId9" imgW="2108160" imgH="482400" progId="Equation.DSMT4">
                  <p:embed/>
                  <p:pic>
                    <p:nvPicPr>
                      <p:cNvPr id="0" name=""/>
                      <p:cNvPicPr>
                        <a:picLocks noChangeAspect="1" noChangeArrowheads="1"/>
                      </p:cNvPicPr>
                      <p:nvPr/>
                    </p:nvPicPr>
                    <p:blipFill>
                      <a:blip r:embed="rId10"/>
                      <a:srcRect/>
                      <a:stretch>
                        <a:fillRect/>
                      </a:stretch>
                    </p:blipFill>
                    <p:spPr bwMode="auto">
                      <a:xfrm>
                        <a:off x="5488136" y="3052763"/>
                        <a:ext cx="2108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2"/>
          <p:cNvGraphicFramePr>
            <a:graphicFrameLocks noChangeAspect="1"/>
          </p:cNvGraphicFramePr>
          <p:nvPr>
            <p:extLst>
              <p:ext uri="{D42A27DB-BD31-4B8C-83A1-F6EECF244321}">
                <p14:modId xmlns:p14="http://schemas.microsoft.com/office/powerpoint/2010/main" val="122701715"/>
              </p:ext>
            </p:extLst>
          </p:nvPr>
        </p:nvGraphicFramePr>
        <p:xfrm>
          <a:off x="755576" y="4725144"/>
          <a:ext cx="1981200" cy="482600"/>
        </p:xfrm>
        <a:graphic>
          <a:graphicData uri="http://schemas.openxmlformats.org/presentationml/2006/ole">
            <mc:AlternateContent xmlns:mc="http://schemas.openxmlformats.org/markup-compatibility/2006">
              <mc:Choice xmlns:v="urn:schemas-microsoft-com:vml" Requires="v">
                <p:oleObj spid="_x0000_s46154" name="Equation" r:id="rId11" imgW="1981080" imgH="482400" progId="Equation.DSMT4">
                  <p:embed/>
                </p:oleObj>
              </mc:Choice>
              <mc:Fallback>
                <p:oleObj name="Equation" r:id="rId11" imgW="1981080" imgH="482400" progId="Equation.DSMT4">
                  <p:embed/>
                  <p:pic>
                    <p:nvPicPr>
                      <p:cNvPr id="0" name=""/>
                      <p:cNvPicPr>
                        <a:picLocks noChangeAspect="1" noChangeArrowheads="1"/>
                      </p:cNvPicPr>
                      <p:nvPr/>
                    </p:nvPicPr>
                    <p:blipFill>
                      <a:blip r:embed="rId12"/>
                      <a:srcRect/>
                      <a:stretch>
                        <a:fillRect/>
                      </a:stretch>
                    </p:blipFill>
                    <p:spPr bwMode="auto">
                      <a:xfrm>
                        <a:off x="755576" y="4725144"/>
                        <a:ext cx="1981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468624005"/>
              </p:ext>
            </p:extLst>
          </p:nvPr>
        </p:nvGraphicFramePr>
        <p:xfrm>
          <a:off x="4932040" y="4243388"/>
          <a:ext cx="1168400" cy="431800"/>
        </p:xfrm>
        <a:graphic>
          <a:graphicData uri="http://schemas.openxmlformats.org/presentationml/2006/ole">
            <mc:AlternateContent xmlns:mc="http://schemas.openxmlformats.org/markup-compatibility/2006">
              <mc:Choice xmlns:v="urn:schemas-microsoft-com:vml" Requires="v">
                <p:oleObj spid="_x0000_s46155" name="Equation" r:id="rId13" imgW="1168200" imgH="431640" progId="Equation.DSMT4">
                  <p:embed/>
                </p:oleObj>
              </mc:Choice>
              <mc:Fallback>
                <p:oleObj name="Equation" r:id="rId13" imgW="1168200" imgH="431640" progId="Equation.DSMT4">
                  <p:embed/>
                  <p:pic>
                    <p:nvPicPr>
                      <p:cNvPr id="0" name=""/>
                      <p:cNvPicPr>
                        <a:picLocks noChangeAspect="1" noChangeArrowheads="1"/>
                      </p:cNvPicPr>
                      <p:nvPr/>
                    </p:nvPicPr>
                    <p:blipFill>
                      <a:blip r:embed="rId14"/>
                      <a:srcRect/>
                      <a:stretch>
                        <a:fillRect/>
                      </a:stretch>
                    </p:blipFill>
                    <p:spPr bwMode="auto">
                      <a:xfrm>
                        <a:off x="4932040" y="4243388"/>
                        <a:ext cx="1168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1031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Rectangle 2"/>
          <p:cNvSpPr>
            <a:spLocks noGrp="1" noRot="1" noChangeArrowheads="1"/>
          </p:cNvSpPr>
          <p:nvPr>
            <p:ph type="title"/>
          </p:nvPr>
        </p:nvSpPr>
        <p:spPr>
          <a:xfrm>
            <a:off x="301625" y="609600"/>
            <a:ext cx="8540750" cy="1176338"/>
          </a:xfrm>
        </p:spPr>
        <p:txBody>
          <a:bodyPr/>
          <a:lstStyle/>
          <a:p>
            <a:pPr eaLnBrk="1" hangingPunct="1"/>
            <a:r>
              <a:rPr lang="zh-CN" altLang="en-US" sz="4000"/>
              <a:t>一、样本主成分的定义</a:t>
            </a:r>
          </a:p>
        </p:txBody>
      </p:sp>
      <p:sp>
        <p:nvSpPr>
          <p:cNvPr id="16392" name="Rectangle 3"/>
          <p:cNvSpPr>
            <a:spLocks noGrp="1" noRot="1" noChangeArrowheads="1"/>
          </p:cNvSpPr>
          <p:nvPr>
            <p:ph type="body" idx="1"/>
          </p:nvPr>
        </p:nvSpPr>
        <p:spPr>
          <a:xfrm>
            <a:off x="301625" y="1928813"/>
            <a:ext cx="8540750" cy="4170362"/>
          </a:xfrm>
        </p:spPr>
        <p:txBody>
          <a:bodyPr/>
          <a:lstStyle/>
          <a:p>
            <a:pPr eaLnBrk="1" hangingPunct="1">
              <a:lnSpc>
                <a:spcPct val="90000"/>
              </a:lnSpc>
              <a:defRPr/>
            </a:pPr>
            <a:r>
              <a:rPr lang="zh-CN" altLang="en-US" sz="2800" dirty="0">
                <a:solidFill>
                  <a:srgbClr val="000000"/>
                </a:solidFill>
                <a:latin typeface="Times New Roman" pitchFamily="18" charset="0"/>
                <a:cs typeface="Times New Roman" pitchFamily="18" charset="0"/>
              </a:rPr>
              <a:t>若向量</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在约束条件</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下，使得</a:t>
            </a:r>
            <a:endParaRPr lang="en-US" altLang="zh-CN" sz="2800" dirty="0">
              <a:solidFill>
                <a:srgbClr val="000000"/>
              </a:solidFill>
              <a:latin typeface="Times New Roman" pitchFamily="18" charset="0"/>
              <a:cs typeface="Times New Roman" pitchFamily="18" charset="0"/>
            </a:endParaRPr>
          </a:p>
          <a:p>
            <a:pPr marL="0" indent="0"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的样本方差</a:t>
            </a:r>
          </a:p>
          <a:p>
            <a:pPr eaLnBrk="1" hangingPunct="1">
              <a:lnSpc>
                <a:spcPct val="90000"/>
              </a:lnSpc>
              <a:defRPr/>
            </a:pPr>
            <a:endParaRPr lang="zh-CN" altLang="en-US" sz="2800" dirty="0">
              <a:solidFill>
                <a:srgbClr val="000000"/>
              </a:solidFill>
              <a:latin typeface="Times New Roman" pitchFamily="18" charset="0"/>
              <a:cs typeface="Times New Roman" pitchFamily="18" charset="0"/>
            </a:endParaRPr>
          </a:p>
          <a:p>
            <a:pPr eaLnBrk="1" hangingPunct="1">
              <a:lnSpc>
                <a:spcPct val="90000"/>
              </a:lnSpc>
              <a:defRPr/>
            </a:pPr>
            <a:endParaRPr lang="zh-CN" altLang="en-US" sz="2800" dirty="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endParaRPr lang="zh-CN" altLang="en-US" sz="2800" dirty="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p>
          <a:p>
            <a:pPr eaLnBrk="1" hangingPunct="1">
              <a:lnSpc>
                <a:spcPct val="90000"/>
              </a:lnSpc>
              <a:buNone/>
              <a:defRPr/>
            </a:pPr>
            <a:r>
              <a:rPr lang="zh-CN" altLang="en-US" sz="2800" dirty="0">
                <a:solidFill>
                  <a:srgbClr val="000000"/>
                </a:solidFill>
                <a:latin typeface="Times New Roman" pitchFamily="18" charset="0"/>
                <a:cs typeface="Times New Roman" pitchFamily="18" charset="0"/>
              </a:rPr>
              <a:t>    达到最大，则称线性组合             为</a:t>
            </a:r>
            <a:r>
              <a:rPr lang="zh-CN" altLang="en-US" sz="2800" dirty="0">
                <a:solidFill>
                  <a:schemeClr val="accent6"/>
                </a:solidFill>
                <a:latin typeface="Times New Roman" pitchFamily="18" charset="0"/>
                <a:cs typeface="Times New Roman" pitchFamily="18" charset="0"/>
              </a:rPr>
              <a:t>第一样本主成分</a:t>
            </a:r>
            <a:r>
              <a:rPr lang="zh-CN" altLang="en-US" sz="2800" dirty="0">
                <a:solidFill>
                  <a:srgbClr val="000000"/>
                </a:solidFill>
                <a:latin typeface="Times New Roman" pitchFamily="18" charset="0"/>
                <a:cs typeface="Times New Roman" pitchFamily="18" charset="0"/>
              </a:rPr>
              <a:t>。若向量</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在约束条件</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和</a:t>
            </a:r>
          </a:p>
          <a:p>
            <a:pPr eaLnBrk="1" hangingPunct="1">
              <a:lnSpc>
                <a:spcPct val="90000"/>
              </a:lnSpc>
              <a:buFont typeface="Wingdings" panose="05000000000000000000" pitchFamily="2" charset="2"/>
              <a:buNone/>
              <a:defRPr/>
            </a:pPr>
            <a:endParaRPr lang="zh-CN" altLang="en-US" sz="2800" dirty="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endParaRPr lang="zh-CN" altLang="en-US" sz="2800" dirty="0">
              <a:solidFill>
                <a:srgbClr val="000000"/>
              </a:solidFill>
              <a:latin typeface="Times New Roman" pitchFamily="18" charset="0"/>
              <a:cs typeface="Times New Roman" pitchFamily="18" charset="0"/>
            </a:endParaRPr>
          </a:p>
        </p:txBody>
      </p:sp>
      <p:graphicFrame>
        <p:nvGraphicFramePr>
          <p:cNvPr id="25603" name="Object 8"/>
          <p:cNvGraphicFramePr>
            <a:graphicFrameLocks noChangeAspect="1"/>
          </p:cNvGraphicFramePr>
          <p:nvPr>
            <p:extLst>
              <p:ext uri="{D42A27DB-BD31-4B8C-83A1-F6EECF244321}">
                <p14:modId xmlns:p14="http://schemas.microsoft.com/office/powerpoint/2010/main" val="2217498497"/>
              </p:ext>
            </p:extLst>
          </p:nvPr>
        </p:nvGraphicFramePr>
        <p:xfrm>
          <a:off x="1924050" y="2819400"/>
          <a:ext cx="5295900" cy="1917700"/>
        </p:xfrm>
        <a:graphic>
          <a:graphicData uri="http://schemas.openxmlformats.org/presentationml/2006/ole">
            <mc:AlternateContent xmlns:mc="http://schemas.openxmlformats.org/markup-compatibility/2006">
              <mc:Choice xmlns:v="urn:schemas-microsoft-com:vml" Requires="v">
                <p:oleObj spid="_x0000_s25829" name="Equation" r:id="rId3" imgW="5295600" imgH="1917360" progId="Equation.DSMT4">
                  <p:embed/>
                </p:oleObj>
              </mc:Choice>
              <mc:Fallback>
                <p:oleObj name="Equation" r:id="rId3" imgW="5295600" imgH="1917360" progId="Equation.DSMT4">
                  <p:embed/>
                  <p:pic>
                    <p:nvPicPr>
                      <p:cNvPr id="0" name="Object 8"/>
                      <p:cNvPicPr>
                        <a:picLocks noChangeAspect="1" noChangeArrowheads="1"/>
                      </p:cNvPicPr>
                      <p:nvPr/>
                    </p:nvPicPr>
                    <p:blipFill>
                      <a:blip r:embed="rId4"/>
                      <a:srcRect/>
                      <a:stretch>
                        <a:fillRect/>
                      </a:stretch>
                    </p:blipFill>
                    <p:spPr bwMode="auto">
                      <a:xfrm>
                        <a:off x="1924050" y="2819400"/>
                        <a:ext cx="52959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9"/>
          <p:cNvGraphicFramePr>
            <a:graphicFrameLocks noChangeAspect="1"/>
          </p:cNvGraphicFramePr>
          <p:nvPr>
            <p:extLst>
              <p:ext uri="{D42A27DB-BD31-4B8C-83A1-F6EECF244321}">
                <p14:modId xmlns:p14="http://schemas.microsoft.com/office/powerpoint/2010/main" val="1709397709"/>
              </p:ext>
            </p:extLst>
          </p:nvPr>
        </p:nvGraphicFramePr>
        <p:xfrm>
          <a:off x="4703936" y="4763492"/>
          <a:ext cx="1092200" cy="393700"/>
        </p:xfrm>
        <a:graphic>
          <a:graphicData uri="http://schemas.openxmlformats.org/presentationml/2006/ole">
            <mc:AlternateContent xmlns:mc="http://schemas.openxmlformats.org/markup-compatibility/2006">
              <mc:Choice xmlns:v="urn:schemas-microsoft-com:vml" Requires="v">
                <p:oleObj spid="_x0000_s25830" name="Equation" r:id="rId5" imgW="1091880" imgH="393480" progId="Equation.DSMT4">
                  <p:embed/>
                </p:oleObj>
              </mc:Choice>
              <mc:Fallback>
                <p:oleObj name="Equation" r:id="rId5" imgW="1091880" imgH="3934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936" y="4763492"/>
                        <a:ext cx="1092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12"/>
          <p:cNvGraphicFramePr>
            <a:graphicFrameLocks noChangeAspect="1"/>
          </p:cNvGraphicFramePr>
          <p:nvPr>
            <p:extLst>
              <p:ext uri="{D42A27DB-BD31-4B8C-83A1-F6EECF244321}">
                <p14:modId xmlns:p14="http://schemas.microsoft.com/office/powerpoint/2010/main" val="2094841383"/>
              </p:ext>
            </p:extLst>
          </p:nvPr>
        </p:nvGraphicFramePr>
        <p:xfrm>
          <a:off x="1955800" y="5623396"/>
          <a:ext cx="5283200" cy="469900"/>
        </p:xfrm>
        <a:graphic>
          <a:graphicData uri="http://schemas.openxmlformats.org/presentationml/2006/ole">
            <mc:AlternateContent xmlns:mc="http://schemas.openxmlformats.org/markup-compatibility/2006">
              <mc:Choice xmlns:v="urn:schemas-microsoft-com:vml" Requires="v">
                <p:oleObj spid="_x0000_s25831" name="Equation" r:id="rId7" imgW="5283000" imgH="469800" progId="Equation.DSMT4">
                  <p:embed/>
                </p:oleObj>
              </mc:Choice>
              <mc:Fallback>
                <p:oleObj name="Equation" r:id="rId7" imgW="5283000" imgH="469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5800" y="5623396"/>
                        <a:ext cx="5283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3682EA-3140-4CE6-8907-C4CB80725CEA}" type="slidenum">
              <a:rPr lang="en-US" altLang="zh-CN"/>
              <a:pPr eaLnBrk="1" hangingPunct="1"/>
              <a:t>42</a:t>
            </a:fld>
            <a:endParaRPr lang="en-US" altLang="zh-CN"/>
          </a:p>
        </p:txBody>
      </p:sp>
      <p:graphicFrame>
        <p:nvGraphicFramePr>
          <p:cNvPr id="10" name="Object 12"/>
          <p:cNvGraphicFramePr>
            <a:graphicFrameLocks noChangeAspect="1"/>
          </p:cNvGraphicFramePr>
          <p:nvPr>
            <p:extLst>
              <p:ext uri="{D42A27DB-BD31-4B8C-83A1-F6EECF244321}">
                <p14:modId xmlns:p14="http://schemas.microsoft.com/office/powerpoint/2010/main" val="2333701315"/>
              </p:ext>
            </p:extLst>
          </p:nvPr>
        </p:nvGraphicFramePr>
        <p:xfrm>
          <a:off x="6300192" y="1982788"/>
          <a:ext cx="2311400" cy="393700"/>
        </p:xfrm>
        <a:graphic>
          <a:graphicData uri="http://schemas.openxmlformats.org/presentationml/2006/ole">
            <mc:AlternateContent xmlns:mc="http://schemas.openxmlformats.org/markup-compatibility/2006">
              <mc:Choice xmlns:v="urn:schemas-microsoft-com:vml" Requires="v">
                <p:oleObj spid="_x0000_s25832" name="Equation" r:id="rId9" imgW="2311200" imgH="393480" progId="Equation.DSMT4">
                  <p:embed/>
                </p:oleObj>
              </mc:Choice>
              <mc:Fallback>
                <p:oleObj name="Equation" r:id="rId9" imgW="2311200" imgH="393480" progId="Equation.DSMT4">
                  <p:embed/>
                  <p:pic>
                    <p:nvPicPr>
                      <p:cNvPr id="0" name=""/>
                      <p:cNvPicPr>
                        <a:picLocks noChangeAspect="1" noChangeArrowheads="1"/>
                      </p:cNvPicPr>
                      <p:nvPr/>
                    </p:nvPicPr>
                    <p:blipFill>
                      <a:blip r:embed="rId10"/>
                      <a:srcRect/>
                      <a:stretch>
                        <a:fillRect/>
                      </a:stretch>
                    </p:blipFill>
                    <p:spPr bwMode="auto">
                      <a:xfrm>
                        <a:off x="6300192" y="1982788"/>
                        <a:ext cx="2311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2"/>
          <p:cNvSpPr>
            <a:spLocks noGrp="1" noRot="1" noChangeArrowheads="1"/>
          </p:cNvSpPr>
          <p:nvPr>
            <p:ph type="title"/>
          </p:nvPr>
        </p:nvSpPr>
        <p:spPr>
          <a:xfrm>
            <a:off x="301625" y="539750"/>
            <a:ext cx="8540750" cy="69850"/>
          </a:xfrm>
        </p:spPr>
        <p:txBody>
          <a:bodyPr/>
          <a:lstStyle/>
          <a:p>
            <a:pPr eaLnBrk="1" hangingPunct="1"/>
            <a:endParaRPr lang="zh-CN" altLang="zh-CN" sz="4000"/>
          </a:p>
        </p:txBody>
      </p:sp>
      <p:sp>
        <p:nvSpPr>
          <p:cNvPr id="17418" name="Rectangle 3"/>
          <p:cNvSpPr>
            <a:spLocks noGrp="1" noRot="1" noChangeArrowheads="1"/>
          </p:cNvSpPr>
          <p:nvPr>
            <p:ph type="body" idx="1"/>
          </p:nvPr>
        </p:nvSpPr>
        <p:spPr>
          <a:xfrm>
            <a:off x="301625" y="620713"/>
            <a:ext cx="8540750" cy="5478462"/>
          </a:xfrm>
        </p:spPr>
        <p:txBody>
          <a:bodyPr/>
          <a:lstStyle/>
          <a:p>
            <a:pPr marL="0" indent="0" eaLnBrk="1" hangingPunct="1">
              <a:buNone/>
              <a:defRPr/>
            </a:pPr>
            <a:r>
              <a:rPr lang="zh-CN" altLang="en-US" sz="2800" dirty="0">
                <a:solidFill>
                  <a:srgbClr val="000000"/>
                </a:solidFill>
                <a:latin typeface="Times New Roman" pitchFamily="18" charset="0"/>
                <a:cs typeface="Times New Roman" pitchFamily="18" charset="0"/>
              </a:rPr>
              <a:t>    的样本协方差</a:t>
            </a:r>
            <a:endParaRPr lang="en-US" altLang="zh-CN" sz="2800" dirty="0">
              <a:solidFill>
                <a:srgbClr val="000000"/>
              </a:solidFill>
            </a:endParaRPr>
          </a:p>
          <a:p>
            <a:pPr eaLnBrk="1" hangingPunct="1">
              <a:defRPr/>
            </a:pPr>
            <a:endParaRPr lang="en-US" altLang="zh-CN" sz="2800" dirty="0">
              <a:solidFill>
                <a:srgbClr val="000000"/>
              </a:solidFill>
            </a:endParaRPr>
          </a:p>
          <a:p>
            <a:pPr eaLnBrk="1" hangingPunct="1">
              <a:defRPr/>
            </a:pPr>
            <a:endParaRPr lang="en-US" altLang="zh-CN" sz="2800" dirty="0">
              <a:solidFill>
                <a:srgbClr val="000000"/>
              </a:solidFill>
            </a:endParaRPr>
          </a:p>
          <a:p>
            <a:pPr eaLnBrk="1" hangingPunct="1">
              <a:defRPr/>
            </a:pPr>
            <a:endParaRPr lang="en-US" altLang="zh-CN" sz="2800" dirty="0">
              <a:solidFill>
                <a:srgbClr val="000000"/>
              </a:solidFill>
            </a:endParaRPr>
          </a:p>
          <a:p>
            <a:pPr eaLnBrk="1" hangingPunct="1">
              <a:buFont typeface="Wingdings" panose="05000000000000000000" pitchFamily="2" charset="2"/>
              <a:buNone/>
              <a:defRPr/>
            </a:pPr>
            <a:r>
              <a:rPr lang="en-US" altLang="zh-CN" sz="2800" dirty="0">
                <a:solidFill>
                  <a:srgbClr val="000000"/>
                </a:solidFill>
              </a:rPr>
              <a:t>	</a:t>
            </a:r>
          </a:p>
          <a:p>
            <a:pPr eaLnBrk="1" hangingPunct="1">
              <a:buFont typeface="Wingdings" panose="05000000000000000000" pitchFamily="2" charset="2"/>
              <a:buNone/>
              <a:defRPr/>
            </a:pPr>
            <a:r>
              <a:rPr lang="en-US" altLang="zh-CN" sz="2800" dirty="0">
                <a:solidFill>
                  <a:srgbClr val="000000"/>
                </a:solidFill>
              </a:rPr>
              <a:t>    </a:t>
            </a:r>
            <a:r>
              <a:rPr lang="zh-CN" altLang="en-US" sz="2800" dirty="0">
                <a:solidFill>
                  <a:srgbClr val="000000"/>
                </a:solidFill>
              </a:rPr>
              <a:t>下，使得                          的样本方差</a:t>
            </a:r>
          </a:p>
          <a:p>
            <a:pPr eaLnBrk="1" hangingPunct="1">
              <a:buFont typeface="Wingdings" panose="05000000000000000000" pitchFamily="2" charset="2"/>
              <a:buNone/>
              <a:defRPr/>
            </a:pPr>
            <a:endParaRPr lang="zh-CN" altLang="en-US" sz="2800" dirty="0">
              <a:solidFill>
                <a:srgbClr val="000000"/>
              </a:solidFill>
            </a:endParaRPr>
          </a:p>
          <a:p>
            <a:pPr eaLnBrk="1" hangingPunct="1">
              <a:buFont typeface="Wingdings" panose="05000000000000000000" pitchFamily="2" charset="2"/>
              <a:buNone/>
              <a:defRPr/>
            </a:pPr>
            <a:r>
              <a:rPr lang="zh-CN" altLang="en-US" sz="2800" dirty="0">
                <a:solidFill>
                  <a:srgbClr val="000000"/>
                </a:solidFill>
              </a:rPr>
              <a:t>   </a:t>
            </a:r>
          </a:p>
          <a:p>
            <a:pPr eaLnBrk="1" hangingPunct="1">
              <a:buNone/>
              <a:defRPr/>
            </a:pPr>
            <a:r>
              <a:rPr lang="en-US" altLang="zh-CN" sz="2800" dirty="0">
                <a:solidFill>
                  <a:srgbClr val="000000"/>
                </a:solidFill>
              </a:rPr>
              <a:t>    </a:t>
            </a:r>
            <a:r>
              <a:rPr lang="zh-CN" altLang="en-US" sz="2800" dirty="0">
                <a:solidFill>
                  <a:srgbClr val="000000"/>
                </a:solidFill>
              </a:rPr>
              <a:t>达到最大，则称线性组合            为</a:t>
            </a:r>
            <a:r>
              <a:rPr lang="zh-CN" altLang="en-US" sz="2800" dirty="0">
                <a:solidFill>
                  <a:schemeClr val="accent6"/>
                </a:solidFill>
              </a:rPr>
              <a:t>第二样本主成分</a:t>
            </a:r>
            <a:r>
              <a:rPr lang="zh-CN" altLang="en-US" sz="2800" dirty="0">
                <a:solidFill>
                  <a:srgbClr val="000000"/>
                </a:solidFill>
              </a:rPr>
              <a:t>。一般地，若向量</a:t>
            </a:r>
            <a:r>
              <a:rPr lang="en-US" altLang="zh-CN" sz="2800" b="1" i="1" dirty="0" err="1">
                <a:solidFill>
                  <a:srgbClr val="000000"/>
                </a:solidFill>
                <a:latin typeface="Times New Roman" pitchFamily="18" charset="0"/>
                <a:cs typeface="Times New Roman" pitchFamily="18" charset="0"/>
              </a:rPr>
              <a:t>a</a:t>
            </a:r>
            <a:r>
              <a:rPr lang="en-US" altLang="zh-CN" sz="2800" i="1" baseline="-25000" dirty="0" err="1">
                <a:solidFill>
                  <a:srgbClr val="000000"/>
                </a:solidFill>
                <a:latin typeface="Times New Roman" pitchFamily="18" charset="0"/>
                <a:cs typeface="Times New Roman" pitchFamily="18" charset="0"/>
              </a:rPr>
              <a:t>i</a:t>
            </a:r>
            <a:r>
              <a:rPr lang="en-US" altLang="zh-CN" sz="2800" i="1" baseline="-250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在</a:t>
            </a:r>
            <a:r>
              <a:rPr lang="zh-CN" altLang="en-US" sz="2800" dirty="0">
                <a:solidFill>
                  <a:srgbClr val="000000"/>
                </a:solidFill>
              </a:rPr>
              <a:t>约束条件</a:t>
            </a:r>
            <a:r>
              <a:rPr lang="en-US" altLang="zh-CN" sz="2800" dirty="0">
                <a:solidFill>
                  <a:srgbClr val="000000"/>
                </a:solidFill>
                <a:latin typeface="Times New Roman" pitchFamily="18" charset="0"/>
                <a:cs typeface="Times New Roman" pitchFamily="18" charset="0"/>
              </a:rPr>
              <a:t>||</a:t>
            </a:r>
            <a:r>
              <a:rPr lang="en-US" altLang="zh-CN" sz="2800" b="1" i="1" dirty="0" err="1">
                <a:solidFill>
                  <a:srgbClr val="000000"/>
                </a:solidFill>
                <a:latin typeface="Times New Roman" pitchFamily="18" charset="0"/>
                <a:cs typeface="Times New Roman" pitchFamily="18" charset="0"/>
              </a:rPr>
              <a:t>a</a:t>
            </a:r>
            <a:r>
              <a:rPr lang="en-US" altLang="zh-CN" sz="2800" i="1" baseline="-25000" dirty="0" err="1">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rPr>
              <a:t>和</a:t>
            </a:r>
          </a:p>
          <a:p>
            <a:pPr eaLnBrk="1" hangingPunct="1">
              <a:buFont typeface="Wingdings" panose="05000000000000000000" pitchFamily="2" charset="2"/>
              <a:buNone/>
              <a:defRPr/>
            </a:pPr>
            <a:r>
              <a:rPr lang="zh-CN" altLang="en-US" sz="2800" dirty="0">
                <a:solidFill>
                  <a:srgbClr val="000000"/>
                </a:solidFill>
              </a:rPr>
              <a:t>                                                         的样本协方差</a:t>
            </a:r>
          </a:p>
          <a:p>
            <a:pPr eaLnBrk="1" hangingPunct="1">
              <a:buFont typeface="Wingdings" panose="05000000000000000000" pitchFamily="2" charset="2"/>
              <a:buNone/>
              <a:defRPr/>
            </a:pPr>
            <a:endParaRPr lang="en-US" altLang="zh-CN" sz="2800" dirty="0">
              <a:solidFill>
                <a:srgbClr val="000000"/>
              </a:solidFill>
            </a:endParaRPr>
          </a:p>
        </p:txBody>
      </p:sp>
      <p:graphicFrame>
        <p:nvGraphicFramePr>
          <p:cNvPr id="26626" name="Object 6"/>
          <p:cNvGraphicFramePr>
            <a:graphicFrameLocks noChangeAspect="1"/>
          </p:cNvGraphicFramePr>
          <p:nvPr>
            <p:extLst>
              <p:ext uri="{D42A27DB-BD31-4B8C-83A1-F6EECF244321}">
                <p14:modId xmlns:p14="http://schemas.microsoft.com/office/powerpoint/2010/main" val="1395967014"/>
              </p:ext>
            </p:extLst>
          </p:nvPr>
        </p:nvGraphicFramePr>
        <p:xfrm>
          <a:off x="1655763" y="1248668"/>
          <a:ext cx="5867400" cy="1892300"/>
        </p:xfrm>
        <a:graphic>
          <a:graphicData uri="http://schemas.openxmlformats.org/presentationml/2006/ole">
            <mc:AlternateContent xmlns:mc="http://schemas.openxmlformats.org/markup-compatibility/2006">
              <mc:Choice xmlns:v="urn:schemas-microsoft-com:vml" Requires="v">
                <p:oleObj spid="_x0000_s26910" name="Equation" r:id="rId3" imgW="5867280" imgH="1892160" progId="Equation.DSMT4">
                  <p:embed/>
                </p:oleObj>
              </mc:Choice>
              <mc:Fallback>
                <p:oleObj name="Equation" r:id="rId3" imgW="5867280" imgH="18921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1248668"/>
                        <a:ext cx="5867400" cy="189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7"/>
          <p:cNvGraphicFramePr>
            <a:graphicFrameLocks noChangeAspect="1"/>
          </p:cNvGraphicFramePr>
          <p:nvPr>
            <p:extLst>
              <p:ext uri="{D42A27DB-BD31-4B8C-83A1-F6EECF244321}">
                <p14:modId xmlns:p14="http://schemas.microsoft.com/office/powerpoint/2010/main" val="424867392"/>
              </p:ext>
            </p:extLst>
          </p:nvPr>
        </p:nvGraphicFramePr>
        <p:xfrm>
          <a:off x="2195513" y="3284984"/>
          <a:ext cx="2438400" cy="393700"/>
        </p:xfrm>
        <a:graphic>
          <a:graphicData uri="http://schemas.openxmlformats.org/presentationml/2006/ole">
            <mc:AlternateContent xmlns:mc="http://schemas.openxmlformats.org/markup-compatibility/2006">
              <mc:Choice xmlns:v="urn:schemas-microsoft-com:vml" Requires="v">
                <p:oleObj spid="_x0000_s26911" name="Equation" r:id="rId5" imgW="2438280" imgH="393480" progId="Equation.DSMT4">
                  <p:embed/>
                </p:oleObj>
              </mc:Choice>
              <mc:Fallback>
                <p:oleObj name="Equation" r:id="rId5" imgW="243828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284984"/>
                        <a:ext cx="243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8"/>
          <p:cNvGraphicFramePr>
            <a:graphicFrameLocks noChangeAspect="1"/>
          </p:cNvGraphicFramePr>
          <p:nvPr>
            <p:extLst>
              <p:ext uri="{D42A27DB-BD31-4B8C-83A1-F6EECF244321}">
                <p14:modId xmlns:p14="http://schemas.microsoft.com/office/powerpoint/2010/main" val="397933431"/>
              </p:ext>
            </p:extLst>
          </p:nvPr>
        </p:nvGraphicFramePr>
        <p:xfrm>
          <a:off x="2627313" y="3789040"/>
          <a:ext cx="3949700" cy="889000"/>
        </p:xfrm>
        <a:graphic>
          <a:graphicData uri="http://schemas.openxmlformats.org/presentationml/2006/ole">
            <mc:AlternateContent xmlns:mc="http://schemas.openxmlformats.org/markup-compatibility/2006">
              <mc:Choice xmlns:v="urn:schemas-microsoft-com:vml" Requires="v">
                <p:oleObj spid="_x0000_s26912" name="Equation" r:id="rId7" imgW="3949560" imgH="888840" progId="Equation.DSMT4">
                  <p:embed/>
                </p:oleObj>
              </mc:Choice>
              <mc:Fallback>
                <p:oleObj name="Equation" r:id="rId7" imgW="3949560" imgH="8888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3789040"/>
                        <a:ext cx="3949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9"/>
          <p:cNvGraphicFramePr>
            <a:graphicFrameLocks noChangeAspect="1"/>
          </p:cNvGraphicFramePr>
          <p:nvPr>
            <p:extLst>
              <p:ext uri="{D42A27DB-BD31-4B8C-83A1-F6EECF244321}">
                <p14:modId xmlns:p14="http://schemas.microsoft.com/office/powerpoint/2010/main" val="1892139259"/>
              </p:ext>
            </p:extLst>
          </p:nvPr>
        </p:nvGraphicFramePr>
        <p:xfrm>
          <a:off x="4699744" y="4797152"/>
          <a:ext cx="1168400" cy="393700"/>
        </p:xfrm>
        <a:graphic>
          <a:graphicData uri="http://schemas.openxmlformats.org/presentationml/2006/ole">
            <mc:AlternateContent xmlns:mc="http://schemas.openxmlformats.org/markup-compatibility/2006">
              <mc:Choice xmlns:v="urn:schemas-microsoft-com:vml" Requires="v">
                <p:oleObj spid="_x0000_s26913" name="Equation" r:id="rId9" imgW="1168200" imgH="393480" progId="Equation.DSMT4">
                  <p:embed/>
                </p:oleObj>
              </mc:Choice>
              <mc:Fallback>
                <p:oleObj name="Equation" r:id="rId9" imgW="1168200" imgH="39348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9744" y="4797152"/>
                        <a:ext cx="116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16"/>
          <p:cNvGraphicFramePr>
            <a:graphicFrameLocks noChangeAspect="1"/>
          </p:cNvGraphicFramePr>
          <p:nvPr>
            <p:extLst>
              <p:ext uri="{D42A27DB-BD31-4B8C-83A1-F6EECF244321}">
                <p14:modId xmlns:p14="http://schemas.microsoft.com/office/powerpoint/2010/main" val="3865254844"/>
              </p:ext>
            </p:extLst>
          </p:nvPr>
        </p:nvGraphicFramePr>
        <p:xfrm>
          <a:off x="639763" y="5695404"/>
          <a:ext cx="5283200" cy="469900"/>
        </p:xfrm>
        <a:graphic>
          <a:graphicData uri="http://schemas.openxmlformats.org/presentationml/2006/ole">
            <mc:AlternateContent xmlns:mc="http://schemas.openxmlformats.org/markup-compatibility/2006">
              <mc:Choice xmlns:v="urn:schemas-microsoft-com:vml" Requires="v">
                <p:oleObj spid="_x0000_s26914" name="Equation" r:id="rId11" imgW="5283000" imgH="469800" progId="Equation.DSMT4">
                  <p:embed/>
                </p:oleObj>
              </mc:Choice>
              <mc:Fallback>
                <p:oleObj name="Equation" r:id="rId11" imgW="5283000" imgH="4698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763" y="5695404"/>
                        <a:ext cx="5283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E07EDB-128F-45FF-878B-FFFB7075EB04}" type="slidenum">
              <a:rPr lang="en-US" altLang="zh-CN"/>
              <a:pPr eaLnBrk="1" hangingPunct="1"/>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rrowheads="1"/>
          </p:cNvSpPr>
          <p:nvPr>
            <p:ph type="title"/>
          </p:nvPr>
        </p:nvSpPr>
        <p:spPr>
          <a:xfrm>
            <a:off x="301625" y="609600"/>
            <a:ext cx="8540750" cy="82550"/>
          </a:xfrm>
        </p:spPr>
        <p:txBody>
          <a:bodyPr/>
          <a:lstStyle/>
          <a:p>
            <a:pPr eaLnBrk="1" hangingPunct="1"/>
            <a:endParaRPr lang="zh-CN" altLang="zh-CN" sz="4000"/>
          </a:p>
        </p:txBody>
      </p:sp>
      <p:sp>
        <p:nvSpPr>
          <p:cNvPr id="18437"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endParaRPr lang="en-US" altLang="zh-CN" sz="2800" dirty="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下，使得的样本方差</a:t>
            </a:r>
          </a:p>
          <a:p>
            <a:pPr eaLnBrk="1" hangingPunct="1">
              <a:defRPr/>
            </a:pPr>
            <a:endParaRPr lang="zh-CN" altLang="en-US" sz="2800" dirty="0">
              <a:solidFill>
                <a:srgbClr val="000000"/>
              </a:solidFill>
              <a:latin typeface="Times New Roman" pitchFamily="18" charset="0"/>
              <a:cs typeface="Times New Roman" pitchFamily="18" charset="0"/>
            </a:endParaRPr>
          </a:p>
          <a:p>
            <a:pPr eaLnBrk="1" hangingPunct="1">
              <a:defRPr/>
            </a:pPr>
            <a:endParaRPr lang="zh-CN" altLang="en-US" sz="2800" dirty="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达到最大，则称线性组合             为</a:t>
            </a:r>
            <a:r>
              <a:rPr lang="zh-CN" altLang="en-US" sz="2800" dirty="0">
                <a:solidFill>
                  <a:schemeClr val="accent6"/>
                </a:solidFill>
                <a:latin typeface="Times New Roman" pitchFamily="18" charset="0"/>
                <a:cs typeface="Times New Roman" pitchFamily="18" charset="0"/>
              </a:rPr>
              <a:t>第</a:t>
            </a:r>
            <a:r>
              <a:rPr lang="en-US" altLang="zh-CN" sz="2800" i="1" dirty="0" err="1">
                <a:solidFill>
                  <a:schemeClr val="accent6"/>
                </a:solidFill>
                <a:latin typeface="Times New Roman" pitchFamily="18" charset="0"/>
                <a:cs typeface="Times New Roman" pitchFamily="18" charset="0"/>
              </a:rPr>
              <a:t>i</a:t>
            </a:r>
            <a:r>
              <a:rPr lang="zh-CN" altLang="en-US" sz="2800" dirty="0">
                <a:solidFill>
                  <a:schemeClr val="accent6"/>
                </a:solidFill>
                <a:latin typeface="Times New Roman" pitchFamily="18" charset="0"/>
                <a:cs typeface="Times New Roman" pitchFamily="18" charset="0"/>
              </a:rPr>
              <a:t>样本主成分</a:t>
            </a:r>
            <a:r>
              <a:rPr lang="zh-CN" altLang="en-US" sz="2800" dirty="0">
                <a:solidFill>
                  <a:srgbClr val="000000"/>
                </a:solidFill>
                <a:latin typeface="Times New Roman" pitchFamily="18" charset="0"/>
                <a:cs typeface="Times New Roman" pitchFamily="18" charset="0"/>
              </a:rPr>
              <a:t>，</a:t>
            </a:r>
            <a:r>
              <a:rPr lang="zh-CN" altLang="zh-CN" sz="2800" i="1" dirty="0">
                <a:solidFill>
                  <a:srgbClr val="000000"/>
                </a:solidFill>
                <a:latin typeface="Times New Roman" pitchFamily="18" charset="0"/>
                <a:cs typeface="Times New Roman" pitchFamily="18" charset="0"/>
              </a:rPr>
              <a:t> </a:t>
            </a:r>
            <a:r>
              <a:rPr lang="en-US" altLang="zh-CN" sz="2800" i="1" dirty="0" err="1">
                <a:solidFill>
                  <a:srgbClr val="000000"/>
                </a:solidFill>
                <a:latin typeface="Times New Roman" pitchFamily="18" charset="0"/>
                <a:cs typeface="Times New Roman" pitchFamily="18" charset="0"/>
              </a:rPr>
              <a:t>i</a:t>
            </a:r>
            <a:r>
              <a:rPr lang="en-US" altLang="zh-CN" sz="2800" i="1"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1,2,⋯,</a:t>
            </a:r>
            <a:r>
              <a:rPr lang="en-US" altLang="zh-CN" sz="2800" i="1" dirty="0">
                <a:solidFill>
                  <a:srgbClr val="000000"/>
                </a:solidFill>
                <a:latin typeface="Times New Roman" pitchFamily="18" charset="0"/>
                <a:cs typeface="Times New Roman" pitchFamily="18" charset="0"/>
              </a:rPr>
              <a:t>p </a:t>
            </a:r>
            <a:r>
              <a:rPr lang="zh-CN" altLang="en-US" sz="2800" dirty="0">
                <a:solidFill>
                  <a:srgbClr val="000000"/>
                </a:solidFill>
                <a:latin typeface="Times New Roman" pitchFamily="18" charset="0"/>
                <a:cs typeface="Times New Roman" pitchFamily="18" charset="0"/>
              </a:rPr>
              <a:t>。</a:t>
            </a:r>
          </a:p>
          <a:p>
            <a:pPr eaLnBrk="1" hangingPunct="1">
              <a:defRPr/>
            </a:pPr>
            <a:r>
              <a:rPr lang="zh-CN" altLang="en-US" sz="2800" dirty="0">
                <a:solidFill>
                  <a:srgbClr val="000000"/>
                </a:solidFill>
                <a:latin typeface="Times New Roman" pitchFamily="18" charset="0"/>
                <a:cs typeface="Times New Roman" pitchFamily="18" charset="0"/>
              </a:rPr>
              <a:t>需要指出的是，样本主成分是使样本方差而非方差达到最大，是使样本协方差而非协方差为零。</a:t>
            </a:r>
          </a:p>
        </p:txBody>
      </p:sp>
      <p:graphicFrame>
        <p:nvGraphicFramePr>
          <p:cNvPr id="27650" name="Object 4"/>
          <p:cNvGraphicFramePr>
            <a:graphicFrameLocks noChangeAspect="1"/>
          </p:cNvGraphicFramePr>
          <p:nvPr>
            <p:extLst>
              <p:ext uri="{D42A27DB-BD31-4B8C-83A1-F6EECF244321}">
                <p14:modId xmlns:p14="http://schemas.microsoft.com/office/powerpoint/2010/main" val="1328080817"/>
              </p:ext>
            </p:extLst>
          </p:nvPr>
        </p:nvGraphicFramePr>
        <p:xfrm>
          <a:off x="2740025" y="2323976"/>
          <a:ext cx="3784600" cy="889000"/>
        </p:xfrm>
        <a:graphic>
          <a:graphicData uri="http://schemas.openxmlformats.org/presentationml/2006/ole">
            <mc:AlternateContent xmlns:mc="http://schemas.openxmlformats.org/markup-compatibility/2006">
              <mc:Choice xmlns:v="urn:schemas-microsoft-com:vml" Requires="v">
                <p:oleObj spid="_x0000_s27769" name="Equation" r:id="rId3" imgW="3784320" imgH="888840" progId="Equation.DSMT4">
                  <p:embed/>
                </p:oleObj>
              </mc:Choice>
              <mc:Fallback>
                <p:oleObj name="Equation" r:id="rId3" imgW="378432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0025" y="2323976"/>
                        <a:ext cx="3784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5"/>
          <p:cNvGraphicFramePr>
            <a:graphicFrameLocks noChangeAspect="1"/>
          </p:cNvGraphicFramePr>
          <p:nvPr>
            <p:extLst>
              <p:ext uri="{D42A27DB-BD31-4B8C-83A1-F6EECF244321}">
                <p14:modId xmlns:p14="http://schemas.microsoft.com/office/powerpoint/2010/main" val="900374472"/>
              </p:ext>
            </p:extLst>
          </p:nvPr>
        </p:nvGraphicFramePr>
        <p:xfrm>
          <a:off x="4643438" y="3356992"/>
          <a:ext cx="1079500" cy="393700"/>
        </p:xfrm>
        <a:graphic>
          <a:graphicData uri="http://schemas.openxmlformats.org/presentationml/2006/ole">
            <mc:AlternateContent xmlns:mc="http://schemas.openxmlformats.org/markup-compatibility/2006">
              <mc:Choice xmlns:v="urn:schemas-microsoft-com:vml" Requires="v">
                <p:oleObj spid="_x0000_s27770" name="Equation" r:id="rId5" imgW="1079280" imgH="393480" progId="Equation.DSMT4">
                  <p:embed/>
                </p:oleObj>
              </mc:Choice>
              <mc:Fallback>
                <p:oleObj name="Equation" r:id="rId5" imgW="1079280" imgH="393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3356992"/>
                        <a:ext cx="1079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E3B69F-1989-49A3-809B-DF30857F67E4}" type="slidenum">
              <a:rPr lang="en-US" altLang="zh-CN"/>
              <a:pPr eaLnBrk="1" hangingPunct="1"/>
              <a:t>44</a:t>
            </a:fld>
            <a:endParaRPr lang="en-US" altLang="zh-CN"/>
          </a:p>
        </p:txBody>
      </p:sp>
      <p:graphicFrame>
        <p:nvGraphicFramePr>
          <p:cNvPr id="7" name="Object 15"/>
          <p:cNvGraphicFramePr>
            <a:graphicFrameLocks noChangeAspect="1"/>
          </p:cNvGraphicFramePr>
          <p:nvPr>
            <p:extLst>
              <p:ext uri="{D42A27DB-BD31-4B8C-83A1-F6EECF244321}">
                <p14:modId xmlns:p14="http://schemas.microsoft.com/office/powerpoint/2010/main" val="4150834781"/>
              </p:ext>
            </p:extLst>
          </p:nvPr>
        </p:nvGraphicFramePr>
        <p:xfrm>
          <a:off x="431800" y="811808"/>
          <a:ext cx="8216900" cy="889000"/>
        </p:xfrm>
        <a:graphic>
          <a:graphicData uri="http://schemas.openxmlformats.org/presentationml/2006/ole">
            <mc:AlternateContent xmlns:mc="http://schemas.openxmlformats.org/markup-compatibility/2006">
              <mc:Choice xmlns:v="urn:schemas-microsoft-com:vml" Requires="v">
                <p:oleObj spid="_x0000_s27771" name="Equation" r:id="rId7" imgW="8216640" imgH="888840" progId="Equation.DSMT4">
                  <p:embed/>
                </p:oleObj>
              </mc:Choice>
              <mc:Fallback>
                <p:oleObj name="Equation" r:id="rId7" imgW="8216640" imgH="8888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800" y="811808"/>
                        <a:ext cx="821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spect="1" noChangeArrowheads="1"/>
          </p:cNvSpPr>
          <p:nvPr>
            <p:ph type="title"/>
          </p:nvPr>
        </p:nvSpPr>
        <p:spPr/>
        <p:txBody>
          <a:bodyPr/>
          <a:lstStyle/>
          <a:p>
            <a:pPr eaLnBrk="1" hangingPunct="1">
              <a:defRPr/>
            </a:pPr>
            <a:r>
              <a:rPr lang="zh-CN" altLang="zh-CN" sz="4000" dirty="0">
                <a:latin typeface="Times New Roman" pitchFamily="18" charset="0"/>
                <a:ea typeface="+mn-ea"/>
                <a:cs typeface="Times New Roman" pitchFamily="18" charset="0"/>
              </a:rPr>
              <a:t>二、从</a:t>
            </a:r>
            <a:r>
              <a:rPr lang="en-US" altLang="zh-CN" sz="4000" b="1" i="1" dirty="0">
                <a:latin typeface="Times New Roman" pitchFamily="18" charset="0"/>
                <a:ea typeface="+mn-ea"/>
                <a:cs typeface="Times New Roman" pitchFamily="18" charset="0"/>
              </a:rPr>
              <a:t>S</a:t>
            </a:r>
            <a:r>
              <a:rPr lang="zh-CN" altLang="zh-CN" sz="4000" dirty="0">
                <a:latin typeface="Times New Roman" pitchFamily="18" charset="0"/>
                <a:ea typeface="+mn-ea"/>
                <a:cs typeface="Times New Roman" pitchFamily="18" charset="0"/>
              </a:rPr>
              <a:t>出发求主成分</a:t>
            </a:r>
            <a:endParaRPr lang="zh-CN" altLang="zh-CN" dirty="0">
              <a:latin typeface="Times New Roman" pitchFamily="18" charset="0"/>
              <a:cs typeface="Times New Roman" pitchFamily="18" charset="0"/>
            </a:endParaRPr>
          </a:p>
        </p:txBody>
      </p:sp>
      <p:sp>
        <p:nvSpPr>
          <p:cNvPr id="28681" name="Rectangle 3"/>
          <p:cNvSpPr>
            <a:spLocks noGrp="1" noRot="1" noChangeArrowheads="1"/>
          </p:cNvSpPr>
          <p:nvPr>
            <p:ph type="body"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用类似于上一节的方法，以</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代替</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即可求得样本主成分。设</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为</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的特征值，</a:t>
            </a:r>
            <a:r>
              <a:rPr lang="en-US" altLang="zh-CN" sz="2800" dirty="0">
                <a:solidFill>
                  <a:srgbClr val="000000"/>
                </a:solidFill>
                <a:latin typeface="Times New Roman" panose="02020603050405020304" pitchFamily="18" charset="0"/>
                <a:cs typeface="Times New Roman" panose="02020603050405020304" pitchFamily="18" charset="0"/>
              </a:rPr>
              <a:t> </a:t>
            </a:r>
          </a:p>
          <a:p>
            <a:pPr>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为相应的单位特征向量，且彼此正交。则第</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样本主成分为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，它具有样本方差</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dirty="0">
                <a:solidFill>
                  <a:srgbClr val="000000"/>
                </a:solidFill>
                <a:latin typeface="+mn-ea"/>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，各主成分之间的样本协方差为零。</a:t>
            </a:r>
            <a:endParaRPr lang="en-US" altLang="zh-CN" sz="2800" dirty="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在几何上，</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个样本主成分的方向为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所在的方向，且彼此垂直。</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个样品点在</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上的投影点最为分散，在其余</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上投影点的分散程度依次递减。</a:t>
            </a:r>
          </a:p>
        </p:txBody>
      </p:sp>
      <p:graphicFrame>
        <p:nvGraphicFramePr>
          <p:cNvPr id="28674" name="Object 7"/>
          <p:cNvGraphicFramePr>
            <a:graphicFrameLocks noChangeAspect="1"/>
          </p:cNvGraphicFramePr>
          <p:nvPr/>
        </p:nvGraphicFramePr>
        <p:xfrm>
          <a:off x="2124075" y="2349500"/>
          <a:ext cx="2908300" cy="546100"/>
        </p:xfrm>
        <a:graphic>
          <a:graphicData uri="http://schemas.openxmlformats.org/presentationml/2006/ole">
            <mc:AlternateContent xmlns:mc="http://schemas.openxmlformats.org/markup-compatibility/2006">
              <mc:Choice xmlns:v="urn:schemas-microsoft-com:vml" Requires="v">
                <p:oleObj spid="_x0000_s28947" name="Equation" r:id="rId3" imgW="2908080" imgH="545760" progId="Equation.DSMT4">
                  <p:embed/>
                </p:oleObj>
              </mc:Choice>
              <mc:Fallback>
                <p:oleObj name="Equation" r:id="rId3" imgW="2908080" imgH="5457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349500"/>
                        <a:ext cx="29083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8"/>
          <p:cNvGraphicFramePr>
            <a:graphicFrameLocks noChangeAspect="1"/>
          </p:cNvGraphicFramePr>
          <p:nvPr/>
        </p:nvGraphicFramePr>
        <p:xfrm>
          <a:off x="7235825" y="2420938"/>
          <a:ext cx="1435100" cy="508000"/>
        </p:xfrm>
        <a:graphic>
          <a:graphicData uri="http://schemas.openxmlformats.org/presentationml/2006/ole">
            <mc:AlternateContent xmlns:mc="http://schemas.openxmlformats.org/markup-compatibility/2006">
              <mc:Choice xmlns:v="urn:schemas-microsoft-com:vml" Requires="v">
                <p:oleObj spid="_x0000_s28948" name="Equation" r:id="rId5" imgW="1434960" imgH="507960" progId="Equation.DSMT4">
                  <p:embed/>
                </p:oleObj>
              </mc:Choice>
              <mc:Fallback>
                <p:oleObj name="Equation" r:id="rId5" imgW="1434960" imgH="50796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825" y="2420938"/>
                        <a:ext cx="143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9"/>
          <p:cNvGraphicFramePr>
            <a:graphicFrameLocks noChangeAspect="1"/>
          </p:cNvGraphicFramePr>
          <p:nvPr/>
        </p:nvGraphicFramePr>
        <p:xfrm>
          <a:off x="1835150" y="3357563"/>
          <a:ext cx="1092200" cy="469900"/>
        </p:xfrm>
        <a:graphic>
          <a:graphicData uri="http://schemas.openxmlformats.org/presentationml/2006/ole">
            <mc:AlternateContent xmlns:mc="http://schemas.openxmlformats.org/markup-compatibility/2006">
              <mc:Choice xmlns:v="urn:schemas-microsoft-com:vml" Requires="v">
                <p:oleObj spid="_x0000_s28949" name="Equation" r:id="rId7" imgW="1091880" imgH="469800" progId="Equation.DSMT4">
                  <p:embed/>
                </p:oleObj>
              </mc:Choice>
              <mc:Fallback>
                <p:oleObj name="Equation" r:id="rId7" imgW="1091880" imgH="469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357563"/>
                        <a:ext cx="1092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0"/>
          <p:cNvGraphicFramePr>
            <a:graphicFrameLocks noChangeAspect="1"/>
          </p:cNvGraphicFramePr>
          <p:nvPr>
            <p:extLst>
              <p:ext uri="{D42A27DB-BD31-4B8C-83A1-F6EECF244321}">
                <p14:modId xmlns:p14="http://schemas.microsoft.com/office/powerpoint/2010/main" val="2061707276"/>
              </p:ext>
            </p:extLst>
          </p:nvPr>
        </p:nvGraphicFramePr>
        <p:xfrm>
          <a:off x="6305252" y="4303145"/>
          <a:ext cx="1435100" cy="508000"/>
        </p:xfrm>
        <a:graphic>
          <a:graphicData uri="http://schemas.openxmlformats.org/presentationml/2006/ole">
            <mc:AlternateContent xmlns:mc="http://schemas.openxmlformats.org/markup-compatibility/2006">
              <mc:Choice xmlns:v="urn:schemas-microsoft-com:vml" Requires="v">
                <p:oleObj spid="_x0000_s28950" name="Equation" r:id="rId9" imgW="1434960" imgH="507960" progId="Equation.DSMT4">
                  <p:embed/>
                </p:oleObj>
              </mc:Choice>
              <mc:Fallback>
                <p:oleObj name="Equation" r:id="rId9" imgW="1434960" imgH="50796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5252" y="4303145"/>
                        <a:ext cx="143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1"/>
          <p:cNvGraphicFramePr>
            <a:graphicFrameLocks noChangeAspect="1"/>
          </p:cNvGraphicFramePr>
          <p:nvPr>
            <p:extLst>
              <p:ext uri="{D42A27DB-BD31-4B8C-83A1-F6EECF244321}">
                <p14:modId xmlns:p14="http://schemas.microsoft.com/office/powerpoint/2010/main" val="854652617"/>
              </p:ext>
            </p:extLst>
          </p:nvPr>
        </p:nvGraphicFramePr>
        <p:xfrm>
          <a:off x="3277443" y="5157192"/>
          <a:ext cx="1104900" cy="508000"/>
        </p:xfrm>
        <a:graphic>
          <a:graphicData uri="http://schemas.openxmlformats.org/presentationml/2006/ole">
            <mc:AlternateContent xmlns:mc="http://schemas.openxmlformats.org/markup-compatibility/2006">
              <mc:Choice xmlns:v="urn:schemas-microsoft-com:vml" Requires="v">
                <p:oleObj spid="_x0000_s28951" name="Equation" r:id="rId11" imgW="1104840" imgH="507960" progId="Equation.DSMT4">
                  <p:embed/>
                </p:oleObj>
              </mc:Choice>
              <mc:Fallback>
                <p:oleObj name="Equation" r:id="rId11" imgW="1104840" imgH="50796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7443" y="5157192"/>
                        <a:ext cx="1104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extLst>
              <p:ext uri="{D42A27DB-BD31-4B8C-83A1-F6EECF244321}">
                <p14:modId xmlns:p14="http://schemas.microsoft.com/office/powerpoint/2010/main" val="2509964838"/>
              </p:ext>
            </p:extLst>
          </p:nvPr>
        </p:nvGraphicFramePr>
        <p:xfrm>
          <a:off x="6228184" y="4709621"/>
          <a:ext cx="215900" cy="469900"/>
        </p:xfrm>
        <a:graphic>
          <a:graphicData uri="http://schemas.openxmlformats.org/presentationml/2006/ole">
            <mc:AlternateContent xmlns:mc="http://schemas.openxmlformats.org/markup-compatibility/2006">
              <mc:Choice xmlns:v="urn:schemas-microsoft-com:vml" Requires="v">
                <p:oleObj spid="_x0000_s28952" name="Equation" r:id="rId13" imgW="215640" imgH="469800" progId="Equation.DSMT4">
                  <p:embed/>
                </p:oleObj>
              </mc:Choice>
              <mc:Fallback>
                <p:oleObj name="Equation" r:id="rId13" imgW="215640" imgH="469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8184" y="4709621"/>
                        <a:ext cx="215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D68957-EE93-4D3D-AF00-18A58257100B}" type="slidenum">
              <a:rPr lang="en-US" altLang="zh-CN"/>
              <a:pPr eaLnBrk="1" hangingPunct="1"/>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标题 1"/>
          <p:cNvSpPr>
            <a:spLocks noGrp="1"/>
          </p:cNvSpPr>
          <p:nvPr>
            <p:ph type="title"/>
          </p:nvPr>
        </p:nvSpPr>
        <p:spPr>
          <a:xfrm>
            <a:off x="301625" y="609600"/>
            <a:ext cx="8540750" cy="45719"/>
          </a:xfrm>
        </p:spPr>
        <p:txBody>
          <a:bodyPr/>
          <a:lstStyle/>
          <a:p>
            <a:endParaRPr lang="zh-CN" altLang="en-US" dirty="0"/>
          </a:p>
        </p:txBody>
      </p:sp>
      <p:sp>
        <p:nvSpPr>
          <p:cNvPr id="29703" name="内容占位符 2"/>
          <p:cNvSpPr>
            <a:spLocks noGrp="1"/>
          </p:cNvSpPr>
          <p:nvPr>
            <p:ph idx="1"/>
          </p:nvPr>
        </p:nvSpPr>
        <p:spPr>
          <a:xfrm>
            <a:off x="301625" y="655320"/>
            <a:ext cx="8540750" cy="5443856"/>
          </a:xfrm>
        </p:spPr>
        <p:txBody>
          <a:bodyPr/>
          <a:lstStyle/>
          <a:p>
            <a:r>
              <a:rPr lang="zh-CN" altLang="zh-CN" sz="2800">
                <a:solidFill>
                  <a:srgbClr val="000000"/>
                </a:solidFill>
                <a:latin typeface="Times New Roman" panose="02020603050405020304" pitchFamily="18" charset="0"/>
                <a:cs typeface="Times New Roman" panose="02020603050405020304" pitchFamily="18" charset="0"/>
              </a:rPr>
              <a:t>总样本方差</a:t>
            </a:r>
          </a:p>
          <a:p>
            <a:pPr>
              <a:lnSpc>
                <a:spcPct val="200000"/>
              </a:lnSpc>
              <a:buFont typeface="Wingdings" panose="05000000000000000000" pitchFamily="2" charset="2"/>
              <a:buNone/>
            </a:pPr>
            <a:r>
              <a:rPr lang="en-US" altLang="zh-CN" sz="2800">
                <a:solidFill>
                  <a:srgbClr val="000000"/>
                </a:solidFill>
                <a:latin typeface="Times New Roman" panose="02020603050405020304" pitchFamily="18" charset="0"/>
                <a:cs typeface="Times New Roman" panose="02020603050405020304" pitchFamily="18" charset="0"/>
              </a:rPr>
              <a:t>							</a:t>
            </a:r>
            <a:endParaRPr lang="zh-CN" altLang="zh-CN" sz="2800">
              <a:solidFill>
                <a:srgbClr val="000000"/>
              </a:solidFill>
              <a:latin typeface="Times New Roman" panose="02020603050405020304" pitchFamily="18" charset="0"/>
              <a:cs typeface="Times New Roman" panose="02020603050405020304" pitchFamily="18" charset="0"/>
            </a:endParaRPr>
          </a:p>
          <a:p>
            <a:r>
              <a:rPr lang="en-US" altLang="zh-CN" sz="2800" i="1">
                <a:solidFill>
                  <a:srgbClr val="000000"/>
                </a:solidFill>
                <a:latin typeface="Times New Roman" panose="02020603050405020304" pitchFamily="18" charset="0"/>
                <a:cs typeface="Times New Roman" panose="02020603050405020304" pitchFamily="18" charset="0"/>
              </a:rPr>
              <a:t>x</a:t>
            </a:r>
            <a:r>
              <a:rPr lang="en-US" altLang="zh-CN" sz="2800" i="1" baseline="-25000">
                <a:solidFill>
                  <a:srgbClr val="000000"/>
                </a:solidFill>
                <a:latin typeface="Times New Roman" panose="02020603050405020304" pitchFamily="18" charset="0"/>
                <a:cs typeface="Times New Roman" panose="02020603050405020304" pitchFamily="18" charset="0"/>
              </a:rPr>
              <a:t>i</a:t>
            </a:r>
            <a:r>
              <a:rPr lang="zh-CN" altLang="zh-CN" sz="2800">
                <a:solidFill>
                  <a:srgbClr val="000000"/>
                </a:solidFill>
                <a:latin typeface="Times New Roman" panose="02020603050405020304" pitchFamily="18" charset="0"/>
                <a:cs typeface="Times New Roman" panose="02020603050405020304" pitchFamily="18" charset="0"/>
              </a:rPr>
              <a:t>与</a:t>
            </a:r>
            <a:r>
              <a:rPr lang="en-US" altLang="zh-CN" sz="2800">
                <a:solidFill>
                  <a:srgbClr val="000000"/>
                </a:solidFill>
                <a:latin typeface="Times New Roman" panose="02020603050405020304" pitchFamily="18" charset="0"/>
                <a:cs typeface="Times New Roman" panose="02020603050405020304" pitchFamily="18" charset="0"/>
              </a:rPr>
              <a:t>   </a:t>
            </a:r>
            <a:r>
              <a:rPr lang="zh-CN" altLang="zh-CN" sz="2800">
                <a:solidFill>
                  <a:srgbClr val="000000"/>
                </a:solidFill>
                <a:latin typeface="Times New Roman" panose="02020603050405020304" pitchFamily="18" charset="0"/>
                <a:cs typeface="Times New Roman" panose="02020603050405020304" pitchFamily="18" charset="0"/>
              </a:rPr>
              <a:t>的样本相关系数</a:t>
            </a:r>
          </a:p>
          <a:p>
            <a:endParaRPr lang="en-US" altLang="zh-CN" sz="28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a:solidFill>
                  <a:srgbClr val="000000"/>
                </a:solidFill>
                <a:latin typeface="Times New Roman" panose="02020603050405020304" pitchFamily="18" charset="0"/>
                <a:cs typeface="Times New Roman" panose="02020603050405020304" pitchFamily="18" charset="0"/>
              </a:rPr>
              <a:t>				</a:t>
            </a:r>
            <a:endParaRPr lang="zh-CN" altLang="zh-CN" sz="280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r>
              <a:rPr lang="en-US" altLang="zh-CN" sz="2800">
                <a:solidFill>
                  <a:srgbClr val="000000"/>
                </a:solidFill>
                <a:latin typeface="Times New Roman" panose="02020603050405020304" pitchFamily="18" charset="0"/>
                <a:cs typeface="Times New Roman" panose="02020603050405020304" pitchFamily="18" charset="0"/>
              </a:rPr>
              <a:t>	</a:t>
            </a:r>
            <a:r>
              <a:rPr lang="zh-CN" altLang="zh-CN" sz="2800">
                <a:solidFill>
                  <a:srgbClr val="000000"/>
                </a:solidFill>
                <a:latin typeface="Times New Roman" panose="02020603050405020304" pitchFamily="18" charset="0"/>
                <a:cs typeface="Times New Roman" panose="02020603050405020304" pitchFamily="18" charset="0"/>
              </a:rPr>
              <a:t>其中</a:t>
            </a:r>
            <a:r>
              <a:rPr lang="en-US" altLang="zh-CN" sz="2800">
                <a:solidFill>
                  <a:srgbClr val="000000"/>
                </a:solidFill>
                <a:latin typeface="Times New Roman" panose="02020603050405020304" pitchFamily="18" charset="0"/>
                <a:cs typeface="Times New Roman" panose="02020603050405020304" pitchFamily="18" charset="0"/>
              </a:rPr>
              <a:t>  			 </a:t>
            </a:r>
            <a:r>
              <a:rPr lang="zh-CN" altLang="zh-CN" sz="2800">
                <a:solidFill>
                  <a:srgbClr val="000000"/>
                </a:solidFill>
                <a:latin typeface="Times New Roman" panose="02020603050405020304" pitchFamily="18" charset="0"/>
                <a:cs typeface="Times New Roman" panose="02020603050405020304" pitchFamily="18" charset="0"/>
              </a:rPr>
              <a:t>，</a:t>
            </a:r>
            <a:r>
              <a:rPr lang="en-US" altLang="zh-CN" sz="2800" i="1">
                <a:solidFill>
                  <a:srgbClr val="000000"/>
                </a:solidFill>
                <a:latin typeface="Times New Roman" panose="02020603050405020304" pitchFamily="18" charset="0"/>
                <a:cs typeface="Times New Roman" panose="02020603050405020304" pitchFamily="18" charset="0"/>
              </a:rPr>
              <a:t>k</a:t>
            </a:r>
            <a:r>
              <a:rPr lang="en-US" altLang="zh-CN" sz="2800">
                <a:solidFill>
                  <a:srgbClr val="000000"/>
                </a:solidFill>
                <a:latin typeface="Times New Roman" panose="02020603050405020304" pitchFamily="18" charset="0"/>
                <a:cs typeface="Times New Roman" panose="02020603050405020304" pitchFamily="18" charset="0"/>
              </a:rPr>
              <a:t>=1,2,…,</a:t>
            </a:r>
            <a:r>
              <a:rPr lang="en-US" altLang="zh-CN" sz="2800" i="1">
                <a:solidFill>
                  <a:srgbClr val="000000"/>
                </a:solidFill>
                <a:latin typeface="Times New Roman" panose="02020603050405020304" pitchFamily="18" charset="0"/>
                <a:cs typeface="Times New Roman" panose="02020603050405020304" pitchFamily="18" charset="0"/>
              </a:rPr>
              <a:t>p</a:t>
            </a:r>
            <a:r>
              <a:rPr lang="zh-CN" altLang="zh-CN" sz="2800">
                <a:solidFill>
                  <a:srgbClr val="000000"/>
                </a:solidFill>
                <a:latin typeface="Times New Roman" panose="02020603050405020304" pitchFamily="18" charset="0"/>
                <a:cs typeface="Times New Roman" panose="02020603050405020304" pitchFamily="18" charset="0"/>
              </a:rPr>
              <a:t>。</a:t>
            </a:r>
            <a:endParaRPr lang="zh-CN" altLang="en-US" sz="2800">
              <a:solidFill>
                <a:srgbClr val="000000"/>
              </a:solidFill>
              <a:latin typeface="Times New Roman" panose="02020603050405020304" pitchFamily="18" charset="0"/>
              <a:cs typeface="Times New Roman" panose="02020603050405020304" pitchFamily="18" charset="0"/>
            </a:endParaRPr>
          </a:p>
        </p:txBody>
      </p:sp>
      <p:graphicFrame>
        <p:nvGraphicFramePr>
          <p:cNvPr id="29698" name="Object 2"/>
          <p:cNvGraphicFramePr>
            <a:graphicFrameLocks noChangeAspect="1"/>
          </p:cNvGraphicFramePr>
          <p:nvPr>
            <p:extLst>
              <p:ext uri="{D42A27DB-BD31-4B8C-83A1-F6EECF244321}">
                <p14:modId xmlns:p14="http://schemas.microsoft.com/office/powerpoint/2010/main" val="187508328"/>
              </p:ext>
            </p:extLst>
          </p:nvPr>
        </p:nvGraphicFramePr>
        <p:xfrm>
          <a:off x="3563938" y="1205756"/>
          <a:ext cx="1803400" cy="927100"/>
        </p:xfrm>
        <a:graphic>
          <a:graphicData uri="http://schemas.openxmlformats.org/presentationml/2006/ole">
            <mc:AlternateContent xmlns:mc="http://schemas.openxmlformats.org/markup-compatibility/2006">
              <mc:Choice xmlns:v="urn:schemas-microsoft-com:vml" Requires="v">
                <p:oleObj spid="_x0000_s29877" name="Equation" r:id="rId3" imgW="1803240" imgH="927000" progId="Equation.DSMT4">
                  <p:embed/>
                </p:oleObj>
              </mc:Choice>
              <mc:Fallback>
                <p:oleObj name="Equation" r:id="rId3" imgW="1803240" imgH="927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205756"/>
                        <a:ext cx="1803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extLst>
              <p:ext uri="{D42A27DB-BD31-4B8C-83A1-F6EECF244321}">
                <p14:modId xmlns:p14="http://schemas.microsoft.com/office/powerpoint/2010/main" val="333493663"/>
              </p:ext>
            </p:extLst>
          </p:nvPr>
        </p:nvGraphicFramePr>
        <p:xfrm>
          <a:off x="1258888" y="2205112"/>
          <a:ext cx="342900" cy="431800"/>
        </p:xfrm>
        <a:graphic>
          <a:graphicData uri="http://schemas.openxmlformats.org/presentationml/2006/ole">
            <mc:AlternateContent xmlns:mc="http://schemas.openxmlformats.org/markup-compatibility/2006">
              <mc:Choice xmlns:v="urn:schemas-microsoft-com:vml" Requires="v">
                <p:oleObj spid="_x0000_s29878" name="Equation" r:id="rId5" imgW="342720" imgH="431640" progId="Equation.DSMT4">
                  <p:embed/>
                </p:oleObj>
              </mc:Choice>
              <mc:Fallback>
                <p:oleObj name="Equation" r:id="rId5" imgW="3427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05112"/>
                        <a:ext cx="342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extLst>
              <p:ext uri="{D42A27DB-BD31-4B8C-83A1-F6EECF244321}">
                <p14:modId xmlns:p14="http://schemas.microsoft.com/office/powerpoint/2010/main" val="2204371139"/>
              </p:ext>
            </p:extLst>
          </p:nvPr>
        </p:nvGraphicFramePr>
        <p:xfrm>
          <a:off x="2195513" y="2708920"/>
          <a:ext cx="4826000" cy="1117600"/>
        </p:xfrm>
        <a:graphic>
          <a:graphicData uri="http://schemas.openxmlformats.org/presentationml/2006/ole">
            <mc:AlternateContent xmlns:mc="http://schemas.openxmlformats.org/markup-compatibility/2006">
              <mc:Choice xmlns:v="urn:schemas-microsoft-com:vml" Requires="v">
                <p:oleObj spid="_x0000_s29879" name="Equation" r:id="rId7" imgW="4825800" imgH="1117440" progId="Equation.DSMT4">
                  <p:embed/>
                </p:oleObj>
              </mc:Choice>
              <mc:Fallback>
                <p:oleObj name="Equation" r:id="rId7" imgW="4825800" imgH="111744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08920"/>
                        <a:ext cx="48260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ext uri="{D42A27DB-BD31-4B8C-83A1-F6EECF244321}">
                <p14:modId xmlns:p14="http://schemas.microsoft.com/office/powerpoint/2010/main" val="762406636"/>
              </p:ext>
            </p:extLst>
          </p:nvPr>
        </p:nvGraphicFramePr>
        <p:xfrm>
          <a:off x="1463675" y="3802063"/>
          <a:ext cx="2755900" cy="711200"/>
        </p:xfrm>
        <a:graphic>
          <a:graphicData uri="http://schemas.openxmlformats.org/presentationml/2006/ole">
            <mc:AlternateContent xmlns:mc="http://schemas.openxmlformats.org/markup-compatibility/2006">
              <mc:Choice xmlns:v="urn:schemas-microsoft-com:vml" Requires="v">
                <p:oleObj spid="_x0000_s29880" name="Equation" r:id="rId9" imgW="2755800" imgH="711000" progId="Equation.DSMT4">
                  <p:embed/>
                </p:oleObj>
              </mc:Choice>
              <mc:Fallback>
                <p:oleObj name="Equation" r:id="rId9" imgW="2755800" imgH="711000" progId="Equation.DSMT4">
                  <p:embed/>
                  <p:pic>
                    <p:nvPicPr>
                      <p:cNvPr id="0" name="Object 5"/>
                      <p:cNvPicPr>
                        <a:picLocks noChangeAspect="1" noChangeArrowheads="1"/>
                      </p:cNvPicPr>
                      <p:nvPr/>
                    </p:nvPicPr>
                    <p:blipFill>
                      <a:blip r:embed="rId10"/>
                      <a:srcRect/>
                      <a:stretch>
                        <a:fillRect/>
                      </a:stretch>
                    </p:blipFill>
                    <p:spPr bwMode="auto">
                      <a:xfrm>
                        <a:off x="1463675" y="3802063"/>
                        <a:ext cx="2755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599C0-8FDB-4E56-BBEA-1FA1AD37671A}" type="slidenum">
              <a:rPr lang="en-US" altLang="zh-CN"/>
              <a:pPr eaLnBrk="1" hangingPunct="1"/>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Rot="1" noChangeArrowheads="1"/>
          </p:cNvSpPr>
          <p:nvPr>
            <p:ph type="title"/>
          </p:nvPr>
        </p:nvSpPr>
        <p:spPr>
          <a:xfrm>
            <a:off x="323850" y="476250"/>
            <a:ext cx="8540750" cy="1120776"/>
          </a:xfrm>
        </p:spPr>
        <p:txBody>
          <a:bodyPr/>
          <a:lstStyle/>
          <a:p>
            <a:pPr eaLnBrk="1" hangingPunct="1"/>
            <a:r>
              <a:rPr lang="zh-CN" altLang="en-US" sz="4000" dirty="0"/>
              <a:t>主成分得分</a:t>
            </a:r>
          </a:p>
        </p:txBody>
      </p:sp>
      <p:sp>
        <p:nvSpPr>
          <p:cNvPr id="20487" name="Rectangle 3"/>
          <p:cNvSpPr>
            <a:spLocks noGrp="1" noRot="1" noChangeArrowheads="1"/>
          </p:cNvSpPr>
          <p:nvPr>
            <p:ph type="body" idx="1"/>
          </p:nvPr>
        </p:nvSpPr>
        <p:spPr>
          <a:xfrm>
            <a:off x="301625" y="1743076"/>
            <a:ext cx="8540750" cy="4356099"/>
          </a:xfrm>
        </p:spPr>
        <p:txBody>
          <a:bodyPr/>
          <a:lstStyle/>
          <a:p>
            <a:pPr eaLnBrk="1" hangingPunct="1">
              <a:lnSpc>
                <a:spcPct val="90000"/>
              </a:lnSpc>
              <a:defRPr/>
            </a:pPr>
            <a:r>
              <a:rPr lang="en-US" altLang="zh-CN" sz="2400" dirty="0">
                <a:solidFill>
                  <a:srgbClr val="000000"/>
                </a:solidFill>
                <a:latin typeface="Times New Roman" pitchFamily="18" charset="0"/>
                <a:cs typeface="Times New Roman" pitchFamily="18" charset="0"/>
              </a:rPr>
              <a:t> </a:t>
            </a:r>
          </a:p>
          <a:p>
            <a:pPr eaLnBrk="1" hangingPunct="1">
              <a:lnSpc>
                <a:spcPct val="90000"/>
              </a:lnSpc>
              <a:defRPr/>
            </a:pPr>
            <a:endParaRPr lang="en-US" altLang="zh-CN" sz="2400" dirty="0">
              <a:solidFill>
                <a:srgbClr val="000000"/>
              </a:solidFill>
              <a:latin typeface="Times New Roman" pitchFamily="18" charset="0"/>
              <a:cs typeface="Times New Roman" pitchFamily="18" charset="0"/>
            </a:endParaRPr>
          </a:p>
          <a:p>
            <a:pPr eaLnBrk="1" hangingPunct="1">
              <a:lnSpc>
                <a:spcPct val="90000"/>
              </a:lnSpc>
              <a:defRPr/>
            </a:pPr>
            <a:endParaRPr lang="en-US" altLang="zh-CN" sz="2400" dirty="0">
              <a:solidFill>
                <a:srgbClr val="000000"/>
              </a:solidFill>
              <a:latin typeface="Times New Roman" pitchFamily="18" charset="0"/>
              <a:cs typeface="Times New Roman" pitchFamily="18" charset="0"/>
            </a:endParaRPr>
          </a:p>
          <a:p>
            <a:pPr eaLnBrk="1" hangingPunct="1">
              <a:lnSpc>
                <a:spcPct val="90000"/>
              </a:lnSpc>
              <a:defRPr/>
            </a:pPr>
            <a:r>
              <a:rPr lang="zh-CN" altLang="en-US" sz="2400" dirty="0">
                <a:solidFill>
                  <a:srgbClr val="000000"/>
                </a:solidFill>
                <a:latin typeface="Times New Roman" pitchFamily="18" charset="0"/>
                <a:cs typeface="Times New Roman" pitchFamily="18" charset="0"/>
              </a:rPr>
              <a:t>中心化的第</a:t>
            </a:r>
            <a:r>
              <a:rPr lang="en-US" altLang="zh-CN" sz="2400" i="1" dirty="0" err="1">
                <a:solidFill>
                  <a:srgbClr val="000000"/>
                </a:solidFill>
                <a:latin typeface="Times New Roman" pitchFamily="18" charset="0"/>
                <a:cs typeface="Times New Roman" pitchFamily="18" charset="0"/>
              </a:rPr>
              <a:t>i</a:t>
            </a:r>
            <a:r>
              <a:rPr lang="zh-CN" altLang="en-US" sz="2400" dirty="0">
                <a:solidFill>
                  <a:srgbClr val="000000"/>
                </a:solidFill>
                <a:latin typeface="Times New Roman" pitchFamily="18" charset="0"/>
                <a:cs typeface="Times New Roman" pitchFamily="18" charset="0"/>
              </a:rPr>
              <a:t>主成分</a:t>
            </a:r>
            <a:endParaRPr lang="en-US" altLang="zh-CN" sz="2400" dirty="0">
              <a:solidFill>
                <a:srgbClr val="000000"/>
              </a:solidFill>
              <a:latin typeface="Times New Roman" pitchFamily="18" charset="0"/>
              <a:cs typeface="Times New Roman" pitchFamily="18" charset="0"/>
            </a:endParaRPr>
          </a:p>
          <a:p>
            <a:pPr eaLnBrk="1" hangingPunct="1">
              <a:lnSpc>
                <a:spcPct val="90000"/>
              </a:lnSpc>
              <a:defRPr/>
            </a:pPr>
            <a:endParaRPr lang="zh-CN" altLang="en-US" sz="2400" dirty="0">
              <a:solidFill>
                <a:srgbClr val="000000"/>
              </a:solidFill>
              <a:latin typeface="Times New Roman" pitchFamily="18" charset="0"/>
              <a:cs typeface="Times New Roman" pitchFamily="18" charset="0"/>
            </a:endParaRPr>
          </a:p>
          <a:p>
            <a:pPr eaLnBrk="1" hangingPunct="1">
              <a:lnSpc>
                <a:spcPct val="90000"/>
              </a:lnSpc>
              <a:defRPr/>
            </a:pPr>
            <a:r>
              <a:rPr lang="zh-CN" altLang="en-US" sz="2400" dirty="0">
                <a:solidFill>
                  <a:srgbClr val="000000"/>
                </a:solidFill>
                <a:latin typeface="Times New Roman" pitchFamily="18" charset="0"/>
                <a:cs typeface="Times New Roman" pitchFamily="18" charset="0"/>
              </a:rPr>
              <a:t>若将各观测值</a:t>
            </a:r>
            <a:r>
              <a:rPr lang="en-US" altLang="zh-CN" sz="2400" b="1" i="1" dirty="0" err="1">
                <a:solidFill>
                  <a:srgbClr val="000000"/>
                </a:solidFill>
                <a:latin typeface="Times New Roman" pitchFamily="18" charset="0"/>
                <a:cs typeface="Times New Roman" pitchFamily="18" charset="0"/>
              </a:rPr>
              <a:t>x</a:t>
            </a:r>
            <a:r>
              <a:rPr lang="en-US" altLang="zh-CN" sz="2400" i="1" baseline="-25000" dirty="0" err="1">
                <a:solidFill>
                  <a:srgbClr val="000000"/>
                </a:solidFill>
                <a:latin typeface="Times New Roman" pitchFamily="18" charset="0"/>
                <a:cs typeface="Times New Roman" pitchFamily="18" charset="0"/>
              </a:rPr>
              <a:t>j</a:t>
            </a:r>
            <a:r>
              <a:rPr lang="zh-CN" altLang="en-US" sz="2400" dirty="0">
                <a:solidFill>
                  <a:srgbClr val="000000"/>
                </a:solidFill>
                <a:latin typeface="Times New Roman" pitchFamily="18" charset="0"/>
                <a:cs typeface="Times New Roman" pitchFamily="18" charset="0"/>
              </a:rPr>
              <a:t>代替上式中的</a:t>
            </a:r>
            <a:r>
              <a:rPr lang="en-US" altLang="zh-CN" sz="2400" b="1" i="1" dirty="0">
                <a:solidFill>
                  <a:srgbClr val="000000"/>
                </a:solidFill>
                <a:latin typeface="Times New Roman" pitchFamily="18" charset="0"/>
                <a:cs typeface="Times New Roman" pitchFamily="18" charset="0"/>
              </a:rPr>
              <a:t>x</a:t>
            </a:r>
            <a:r>
              <a:rPr lang="zh-CN" altLang="en-US" sz="2400" dirty="0">
                <a:solidFill>
                  <a:srgbClr val="000000"/>
                </a:solidFill>
                <a:latin typeface="Times New Roman" pitchFamily="18" charset="0"/>
                <a:cs typeface="Times New Roman" pitchFamily="18" charset="0"/>
              </a:rPr>
              <a:t>，则第</a:t>
            </a:r>
            <a:r>
              <a:rPr lang="en-US" altLang="zh-CN" sz="2400" i="1" dirty="0" err="1">
                <a:solidFill>
                  <a:srgbClr val="000000"/>
                </a:solidFill>
                <a:latin typeface="Times New Roman" pitchFamily="18" charset="0"/>
                <a:cs typeface="Times New Roman" pitchFamily="18" charset="0"/>
              </a:rPr>
              <a:t>i</a:t>
            </a:r>
            <a:r>
              <a:rPr lang="zh-CN" altLang="en-US" sz="2400" dirty="0">
                <a:solidFill>
                  <a:srgbClr val="000000"/>
                </a:solidFill>
                <a:latin typeface="Times New Roman" pitchFamily="18" charset="0"/>
                <a:cs typeface="Times New Roman" pitchFamily="18" charset="0"/>
              </a:rPr>
              <a:t>主成分的值</a:t>
            </a:r>
          </a:p>
          <a:p>
            <a:pPr eaLnBrk="1" hangingPunct="1">
              <a:lnSpc>
                <a:spcPct val="90000"/>
              </a:lnSpc>
              <a:buFont typeface="Wingdings" panose="05000000000000000000" pitchFamily="2" charset="2"/>
              <a:buNone/>
              <a:defRPr/>
            </a:pPr>
            <a:endParaRPr lang="zh-CN" altLang="en-US" sz="2400" dirty="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400" dirty="0">
                <a:solidFill>
                  <a:srgbClr val="000000"/>
                </a:solidFill>
                <a:latin typeface="Times New Roman" pitchFamily="18" charset="0"/>
                <a:cs typeface="Times New Roman" pitchFamily="18" charset="0"/>
              </a:rPr>
              <a:t>	</a:t>
            </a:r>
            <a:r>
              <a:rPr lang="zh-CN" altLang="en-US" sz="2400" dirty="0">
                <a:solidFill>
                  <a:srgbClr val="000000"/>
                </a:solidFill>
                <a:latin typeface="Times New Roman" pitchFamily="18" charset="0"/>
                <a:cs typeface="Times New Roman" pitchFamily="18" charset="0"/>
              </a:rPr>
              <a:t>称之为观测值</a:t>
            </a:r>
            <a:r>
              <a:rPr lang="en-US" altLang="zh-CN" sz="2400" b="1" i="1" dirty="0" err="1">
                <a:solidFill>
                  <a:srgbClr val="000000"/>
                </a:solidFill>
                <a:latin typeface="Times New Roman" pitchFamily="18" charset="0"/>
                <a:cs typeface="Times New Roman" pitchFamily="18" charset="0"/>
              </a:rPr>
              <a:t>x</a:t>
            </a:r>
            <a:r>
              <a:rPr lang="en-US" altLang="zh-CN" sz="2400" i="1" baseline="-25000" dirty="0" err="1">
                <a:solidFill>
                  <a:srgbClr val="000000"/>
                </a:solidFill>
                <a:latin typeface="Times New Roman" pitchFamily="18" charset="0"/>
                <a:cs typeface="Times New Roman" pitchFamily="18" charset="0"/>
              </a:rPr>
              <a:t>j</a:t>
            </a:r>
            <a:r>
              <a:rPr lang="zh-CN" altLang="en-US" sz="2400" dirty="0">
                <a:solidFill>
                  <a:srgbClr val="000000"/>
                </a:solidFill>
                <a:latin typeface="Times New Roman" pitchFamily="18" charset="0"/>
                <a:cs typeface="Times New Roman" pitchFamily="18" charset="0"/>
              </a:rPr>
              <a:t>的</a:t>
            </a:r>
            <a:r>
              <a:rPr lang="zh-CN" altLang="en-US" sz="2400" dirty="0">
                <a:solidFill>
                  <a:schemeClr val="accent6"/>
                </a:solidFill>
                <a:latin typeface="Times New Roman" pitchFamily="18" charset="0"/>
                <a:cs typeface="Times New Roman" pitchFamily="18" charset="0"/>
              </a:rPr>
              <a:t>第</a:t>
            </a:r>
            <a:r>
              <a:rPr lang="en-US" altLang="zh-CN" sz="2400" i="1" dirty="0" err="1">
                <a:solidFill>
                  <a:schemeClr val="accent6"/>
                </a:solidFill>
                <a:latin typeface="Times New Roman" pitchFamily="18" charset="0"/>
                <a:cs typeface="Times New Roman" pitchFamily="18" charset="0"/>
              </a:rPr>
              <a:t>i</a:t>
            </a:r>
            <a:r>
              <a:rPr lang="zh-CN" altLang="en-US" sz="2400" dirty="0">
                <a:solidFill>
                  <a:schemeClr val="accent6"/>
                </a:solidFill>
                <a:latin typeface="Times New Roman" pitchFamily="18" charset="0"/>
                <a:cs typeface="Times New Roman" pitchFamily="18" charset="0"/>
              </a:rPr>
              <a:t>主成分得分</a:t>
            </a:r>
            <a:r>
              <a:rPr lang="zh-CN" altLang="en-US" sz="2400" dirty="0">
                <a:solidFill>
                  <a:srgbClr val="000000"/>
                </a:solidFill>
                <a:latin typeface="Times New Roman" pitchFamily="18" charset="0"/>
                <a:cs typeface="Times New Roman" pitchFamily="18" charset="0"/>
              </a:rPr>
              <a:t>。所有观测值的平均主成分得分</a:t>
            </a:r>
          </a:p>
        </p:txBody>
      </p:sp>
      <p:graphicFrame>
        <p:nvGraphicFramePr>
          <p:cNvPr id="30723" name="Object 13"/>
          <p:cNvGraphicFramePr>
            <a:graphicFrameLocks noChangeAspect="1"/>
          </p:cNvGraphicFramePr>
          <p:nvPr>
            <p:extLst>
              <p:ext uri="{D42A27DB-BD31-4B8C-83A1-F6EECF244321}">
                <p14:modId xmlns:p14="http://schemas.microsoft.com/office/powerpoint/2010/main" val="233502850"/>
              </p:ext>
            </p:extLst>
          </p:nvPr>
        </p:nvGraphicFramePr>
        <p:xfrm>
          <a:off x="2771800" y="3357240"/>
          <a:ext cx="3581400" cy="431800"/>
        </p:xfrm>
        <a:graphic>
          <a:graphicData uri="http://schemas.openxmlformats.org/presentationml/2006/ole">
            <mc:AlternateContent xmlns:mc="http://schemas.openxmlformats.org/markup-compatibility/2006">
              <mc:Choice xmlns:v="urn:schemas-microsoft-com:vml" Requires="v">
                <p:oleObj spid="_x0000_s30891" name="Equation" r:id="rId3" imgW="3581280" imgH="431640" progId="Equation.DSMT4">
                  <p:embed/>
                </p:oleObj>
              </mc:Choice>
              <mc:Fallback>
                <p:oleObj name="Equation" r:id="rId3" imgW="3581280" imgH="431640" progId="Equation.DSMT4">
                  <p:embed/>
                  <p:pic>
                    <p:nvPicPr>
                      <p:cNvPr id="0" name="Object 13"/>
                      <p:cNvPicPr>
                        <a:picLocks noChangeAspect="1" noChangeArrowheads="1"/>
                      </p:cNvPicPr>
                      <p:nvPr/>
                    </p:nvPicPr>
                    <p:blipFill>
                      <a:blip r:embed="rId4"/>
                      <a:srcRect/>
                      <a:stretch>
                        <a:fillRect/>
                      </a:stretch>
                    </p:blipFill>
                    <p:spPr bwMode="auto">
                      <a:xfrm>
                        <a:off x="2771800" y="3357240"/>
                        <a:ext cx="3581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14"/>
          <p:cNvGraphicFramePr>
            <a:graphicFrameLocks noChangeAspect="1"/>
          </p:cNvGraphicFramePr>
          <p:nvPr>
            <p:extLst>
              <p:ext uri="{D42A27DB-BD31-4B8C-83A1-F6EECF244321}">
                <p14:modId xmlns:p14="http://schemas.microsoft.com/office/powerpoint/2010/main" val="2874294026"/>
              </p:ext>
            </p:extLst>
          </p:nvPr>
        </p:nvGraphicFramePr>
        <p:xfrm>
          <a:off x="2659608" y="4149080"/>
          <a:ext cx="3784600" cy="482600"/>
        </p:xfrm>
        <a:graphic>
          <a:graphicData uri="http://schemas.openxmlformats.org/presentationml/2006/ole">
            <mc:AlternateContent xmlns:mc="http://schemas.openxmlformats.org/markup-compatibility/2006">
              <mc:Choice xmlns:v="urn:schemas-microsoft-com:vml" Requires="v">
                <p:oleObj spid="_x0000_s30892" name="Equation" r:id="rId5" imgW="3784320" imgH="482400" progId="Equation.DSMT4">
                  <p:embed/>
                </p:oleObj>
              </mc:Choice>
              <mc:Fallback>
                <p:oleObj name="Equation" r:id="rId5" imgW="3784320" imgH="482400" progId="Equation.DSMT4">
                  <p:embed/>
                  <p:pic>
                    <p:nvPicPr>
                      <p:cNvPr id="0" name="Object 14"/>
                      <p:cNvPicPr>
                        <a:picLocks noChangeAspect="1" noChangeArrowheads="1"/>
                      </p:cNvPicPr>
                      <p:nvPr/>
                    </p:nvPicPr>
                    <p:blipFill>
                      <a:blip r:embed="rId6"/>
                      <a:srcRect/>
                      <a:stretch>
                        <a:fillRect/>
                      </a:stretch>
                    </p:blipFill>
                    <p:spPr bwMode="auto">
                      <a:xfrm>
                        <a:off x="2659608" y="4149080"/>
                        <a:ext cx="3784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15"/>
          <p:cNvGraphicFramePr>
            <a:graphicFrameLocks noChangeAspect="1"/>
          </p:cNvGraphicFramePr>
          <p:nvPr>
            <p:extLst>
              <p:ext uri="{D42A27DB-BD31-4B8C-83A1-F6EECF244321}">
                <p14:modId xmlns:p14="http://schemas.microsoft.com/office/powerpoint/2010/main" val="2792259125"/>
              </p:ext>
            </p:extLst>
          </p:nvPr>
        </p:nvGraphicFramePr>
        <p:xfrm>
          <a:off x="1528763" y="5322912"/>
          <a:ext cx="6184900" cy="914400"/>
        </p:xfrm>
        <a:graphic>
          <a:graphicData uri="http://schemas.openxmlformats.org/presentationml/2006/ole">
            <mc:AlternateContent xmlns:mc="http://schemas.openxmlformats.org/markup-compatibility/2006">
              <mc:Choice xmlns:v="urn:schemas-microsoft-com:vml" Requires="v">
                <p:oleObj spid="_x0000_s30893" name="Equation" r:id="rId7" imgW="6184800" imgH="914400" progId="Equation.DSMT4">
                  <p:embed/>
                </p:oleObj>
              </mc:Choice>
              <mc:Fallback>
                <p:oleObj name="Equation" r:id="rId7" imgW="6184800" imgH="914400" progId="Equation.DSMT4">
                  <p:embed/>
                  <p:pic>
                    <p:nvPicPr>
                      <p:cNvPr id="0" name="Object 15"/>
                      <p:cNvPicPr>
                        <a:picLocks noChangeAspect="1" noChangeArrowheads="1"/>
                      </p:cNvPicPr>
                      <p:nvPr/>
                    </p:nvPicPr>
                    <p:blipFill>
                      <a:blip r:embed="rId8"/>
                      <a:srcRect/>
                      <a:stretch>
                        <a:fillRect/>
                      </a:stretch>
                    </p:blipFill>
                    <p:spPr bwMode="auto">
                      <a:xfrm>
                        <a:off x="1528763" y="5322912"/>
                        <a:ext cx="6184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4218C1-2595-4901-BCCF-090366BC2C6D}" type="slidenum">
              <a:rPr lang="en-US" altLang="zh-CN"/>
              <a:pPr eaLnBrk="1" hangingPunct="1"/>
              <a:t>47</a:t>
            </a:fld>
            <a:endParaRPr lang="en-US" altLang="zh-CN"/>
          </a:p>
        </p:txBody>
      </p:sp>
      <p:graphicFrame>
        <p:nvGraphicFramePr>
          <p:cNvPr id="8" name="Object 5"/>
          <p:cNvGraphicFramePr>
            <a:graphicFrameLocks noChangeAspect="1"/>
          </p:cNvGraphicFramePr>
          <p:nvPr>
            <p:extLst>
              <p:ext uri="{D42A27DB-BD31-4B8C-83A1-F6EECF244321}">
                <p14:modId xmlns:p14="http://schemas.microsoft.com/office/powerpoint/2010/main" val="3573373045"/>
              </p:ext>
            </p:extLst>
          </p:nvPr>
        </p:nvGraphicFramePr>
        <p:xfrm>
          <a:off x="2627784" y="1743844"/>
          <a:ext cx="3987800" cy="1181100"/>
        </p:xfrm>
        <a:graphic>
          <a:graphicData uri="http://schemas.openxmlformats.org/presentationml/2006/ole">
            <mc:AlternateContent xmlns:mc="http://schemas.openxmlformats.org/markup-compatibility/2006">
              <mc:Choice xmlns:v="urn:schemas-microsoft-com:vml" Requires="v">
                <p:oleObj spid="_x0000_s30894" name="Equation" r:id="rId9" imgW="3987720" imgH="1180800" progId="Equation.DSMT4">
                  <p:embed/>
                </p:oleObj>
              </mc:Choice>
              <mc:Fallback>
                <p:oleObj name="Equation" r:id="rId9" imgW="3987720" imgH="1180800" progId="Equation.DSMT4">
                  <p:embed/>
                  <p:pic>
                    <p:nvPicPr>
                      <p:cNvPr id="0" name=""/>
                      <p:cNvPicPr>
                        <a:picLocks noChangeAspect="1" noChangeArrowheads="1"/>
                      </p:cNvPicPr>
                      <p:nvPr/>
                    </p:nvPicPr>
                    <p:blipFill>
                      <a:blip r:embed="rId10"/>
                      <a:srcRect/>
                      <a:stretch>
                        <a:fillRect/>
                      </a:stretch>
                    </p:blipFill>
                    <p:spPr bwMode="auto">
                      <a:xfrm>
                        <a:off x="2627784" y="1743844"/>
                        <a:ext cx="39878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2"/>
          <p:cNvSpPr>
            <a:spLocks noGrp="1" noRot="1" noChangeArrowheads="1"/>
          </p:cNvSpPr>
          <p:nvPr>
            <p:ph type="title"/>
          </p:nvPr>
        </p:nvSpPr>
        <p:spPr/>
        <p:txBody>
          <a:bodyPr/>
          <a:lstStyle/>
          <a:p>
            <a:pPr eaLnBrk="1" hangingPunct="1"/>
            <a:r>
              <a:rPr lang="zh-CN" altLang="en-US" sz="4000"/>
              <a:t>三、从   出发求主成分</a:t>
            </a:r>
          </a:p>
        </p:txBody>
      </p:sp>
      <p:sp>
        <p:nvSpPr>
          <p:cNvPr id="31754" name="Rectangle 3"/>
          <p:cNvSpPr>
            <a:spLocks noGrp="1" noRot="1" noChangeArrowheads="1"/>
          </p:cNvSpPr>
          <p:nvPr>
            <p:ph type="body" idx="1"/>
          </p:nvPr>
        </p:nvSpPr>
        <p:spPr/>
        <p:txBody>
          <a:bodyPr/>
          <a:lstStyle/>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设样本相关阵    的</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en-US" sz="2800" dirty="0">
                <a:solidFill>
                  <a:srgbClr val="000000"/>
                </a:solidFill>
                <a:latin typeface="Times New Roman" panose="02020603050405020304" pitchFamily="18" charset="0"/>
                <a:cs typeface="Times New Roman" panose="02020603050405020304" pitchFamily="18" charset="0"/>
              </a:rPr>
              <a:t>个特征值为                          ，                                                      </a:t>
            </a:r>
          </a:p>
          <a:p>
            <a:pPr eaLnBrk="1" hangingPunct="1">
              <a:buFont typeface="Wingdings" panose="05000000000000000000" pitchFamily="2" charset="2"/>
              <a:buNone/>
            </a:pPr>
            <a:r>
              <a:rPr lang="zh-CN" altLang="en-US" sz="2800" dirty="0">
                <a:solidFill>
                  <a:srgbClr val="000000"/>
                </a:solidFill>
                <a:latin typeface="Times New Roman" panose="02020603050405020304" pitchFamily="18" charset="0"/>
                <a:cs typeface="Times New Roman" panose="02020603050405020304" pitchFamily="18" charset="0"/>
              </a:rPr>
              <a:t>                    为相应的正交单位特征向量，则第</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样本主成分</a:t>
            </a:r>
          </a:p>
          <a:p>
            <a:pPr eaLnBrk="1" hangingPunct="1">
              <a:buFont typeface="Wingdings" panose="05000000000000000000" pitchFamily="2" charset="2"/>
              <a:buNone/>
            </a:pPr>
            <a:endParaRPr lang="zh-CN" altLang="en-US" sz="2800" dirty="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zh-CN" altLang="en-US" sz="2800" dirty="0">
                <a:solidFill>
                  <a:srgbClr val="000000"/>
                </a:solidFill>
                <a:latin typeface="Times New Roman" panose="02020603050405020304" pitchFamily="18" charset="0"/>
                <a:cs typeface="Times New Roman" panose="02020603050405020304" pitchFamily="18" charset="0"/>
              </a:rPr>
              <a:t>    其中</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baseline="300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是各分量经（样本）标准化了的向量，即</a:t>
            </a:r>
            <a:endParaRPr lang="en-US" altLang="zh-CN" sz="2800" dirty="0">
              <a:solidFill>
                <a:srgbClr val="000000"/>
              </a:solidFill>
              <a:latin typeface="Times New Roman" panose="02020603050405020304" pitchFamily="18" charset="0"/>
              <a:cs typeface="Times New Roman" panose="02020603050405020304" pitchFamily="18" charset="0"/>
            </a:endParaRPr>
          </a:p>
        </p:txBody>
      </p:sp>
      <p:graphicFrame>
        <p:nvGraphicFramePr>
          <p:cNvPr id="31746" name="Object 4"/>
          <p:cNvGraphicFramePr>
            <a:graphicFrameLocks noChangeAspect="1"/>
          </p:cNvGraphicFramePr>
          <p:nvPr/>
        </p:nvGraphicFramePr>
        <p:xfrm>
          <a:off x="3578225" y="857250"/>
          <a:ext cx="381000" cy="520700"/>
        </p:xfrm>
        <a:graphic>
          <a:graphicData uri="http://schemas.openxmlformats.org/presentationml/2006/ole">
            <mc:AlternateContent xmlns:mc="http://schemas.openxmlformats.org/markup-compatibility/2006">
              <mc:Choice xmlns:v="urn:schemas-microsoft-com:vml" Requires="v">
                <p:oleObj spid="_x0000_s32057" name="Equation" r:id="rId3" imgW="380880" imgH="520560" progId="Equation.DSMT4">
                  <p:embed/>
                </p:oleObj>
              </mc:Choice>
              <mc:Fallback>
                <p:oleObj name="Equation" r:id="rId3" imgW="380880" imgH="520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8225" y="85725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5"/>
          <p:cNvGraphicFramePr>
            <a:graphicFrameLocks noChangeAspect="1"/>
          </p:cNvGraphicFramePr>
          <p:nvPr/>
        </p:nvGraphicFramePr>
        <p:xfrm>
          <a:off x="2916238" y="1916113"/>
          <a:ext cx="279400" cy="381000"/>
        </p:xfrm>
        <a:graphic>
          <a:graphicData uri="http://schemas.openxmlformats.org/presentationml/2006/ole">
            <mc:AlternateContent xmlns:mc="http://schemas.openxmlformats.org/markup-compatibility/2006">
              <mc:Choice xmlns:v="urn:schemas-microsoft-com:vml" Requires="v">
                <p:oleObj spid="_x0000_s32058" name="Equation" r:id="rId5" imgW="279360" imgH="380880" progId="Equation.DSMT4">
                  <p:embed/>
                </p:oleObj>
              </mc:Choice>
              <mc:Fallback>
                <p:oleObj name="Equation" r:id="rId5" imgW="279360" imgH="3808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916113"/>
                        <a:ext cx="27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7"/>
          <p:cNvGraphicFramePr>
            <a:graphicFrameLocks noChangeAspect="1"/>
          </p:cNvGraphicFramePr>
          <p:nvPr/>
        </p:nvGraphicFramePr>
        <p:xfrm>
          <a:off x="5580063" y="1916113"/>
          <a:ext cx="2209800" cy="520700"/>
        </p:xfrm>
        <a:graphic>
          <a:graphicData uri="http://schemas.openxmlformats.org/presentationml/2006/ole">
            <mc:AlternateContent xmlns:mc="http://schemas.openxmlformats.org/markup-compatibility/2006">
              <mc:Choice xmlns:v="urn:schemas-microsoft-com:vml" Requires="v">
                <p:oleObj spid="_x0000_s32059" name="Equation" r:id="rId7" imgW="2209680" imgH="520560" progId="Equation.DSMT4">
                  <p:embed/>
                </p:oleObj>
              </mc:Choice>
              <mc:Fallback>
                <p:oleObj name="Equation" r:id="rId7" imgW="2209680" imgH="52056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1916113"/>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8"/>
          <p:cNvGraphicFramePr>
            <a:graphicFrameLocks noChangeAspect="1"/>
          </p:cNvGraphicFramePr>
          <p:nvPr/>
        </p:nvGraphicFramePr>
        <p:xfrm>
          <a:off x="755650" y="2492375"/>
          <a:ext cx="1435100" cy="495300"/>
        </p:xfrm>
        <a:graphic>
          <a:graphicData uri="http://schemas.openxmlformats.org/presentationml/2006/ole">
            <mc:AlternateContent xmlns:mc="http://schemas.openxmlformats.org/markup-compatibility/2006">
              <mc:Choice xmlns:v="urn:schemas-microsoft-com:vml" Requires="v">
                <p:oleObj spid="_x0000_s32060" name="Equation" r:id="rId9" imgW="1434960" imgH="495000" progId="Equation.DSMT4">
                  <p:embed/>
                </p:oleObj>
              </mc:Choice>
              <mc:Fallback>
                <p:oleObj name="Equation" r:id="rId9" imgW="1434960" imgH="4950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2492375"/>
                        <a:ext cx="1435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10"/>
          <p:cNvGraphicFramePr>
            <a:graphicFrameLocks noChangeAspect="1"/>
          </p:cNvGraphicFramePr>
          <p:nvPr/>
        </p:nvGraphicFramePr>
        <p:xfrm>
          <a:off x="3027363" y="3357563"/>
          <a:ext cx="3187700" cy="444500"/>
        </p:xfrm>
        <a:graphic>
          <a:graphicData uri="http://schemas.openxmlformats.org/presentationml/2006/ole">
            <mc:AlternateContent xmlns:mc="http://schemas.openxmlformats.org/markup-compatibility/2006">
              <mc:Choice xmlns:v="urn:schemas-microsoft-com:vml" Requires="v">
                <p:oleObj spid="_x0000_s32061" name="Equation" r:id="rId11" imgW="3187440" imgH="444240" progId="Equation.DSMT4">
                  <p:embed/>
                </p:oleObj>
              </mc:Choice>
              <mc:Fallback>
                <p:oleObj name="Equation" r:id="rId11" imgW="3187440" imgH="44424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7363" y="3357563"/>
                        <a:ext cx="3187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12"/>
          <p:cNvGraphicFramePr>
            <a:graphicFrameLocks noChangeAspect="1"/>
          </p:cNvGraphicFramePr>
          <p:nvPr/>
        </p:nvGraphicFramePr>
        <p:xfrm>
          <a:off x="3349625" y="4508500"/>
          <a:ext cx="2197100" cy="508000"/>
        </p:xfrm>
        <a:graphic>
          <a:graphicData uri="http://schemas.openxmlformats.org/presentationml/2006/ole">
            <mc:AlternateContent xmlns:mc="http://schemas.openxmlformats.org/markup-compatibility/2006">
              <mc:Choice xmlns:v="urn:schemas-microsoft-com:vml" Requires="v">
                <p:oleObj spid="_x0000_s32062" name="Equation" r:id="rId13" imgW="2197080" imgH="507960" progId="Equation.DSMT4">
                  <p:embed/>
                </p:oleObj>
              </mc:Choice>
              <mc:Fallback>
                <p:oleObj name="Equation" r:id="rId13" imgW="2197080" imgH="50796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9625" y="4508500"/>
                        <a:ext cx="2197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13"/>
          <p:cNvGraphicFramePr>
            <a:graphicFrameLocks noChangeAspect="1"/>
          </p:cNvGraphicFramePr>
          <p:nvPr/>
        </p:nvGraphicFramePr>
        <p:xfrm>
          <a:off x="2465388" y="5229225"/>
          <a:ext cx="3949700" cy="596900"/>
        </p:xfrm>
        <a:graphic>
          <a:graphicData uri="http://schemas.openxmlformats.org/presentationml/2006/ole">
            <mc:AlternateContent xmlns:mc="http://schemas.openxmlformats.org/markup-compatibility/2006">
              <mc:Choice xmlns:v="urn:schemas-microsoft-com:vml" Requires="v">
                <p:oleObj spid="_x0000_s32063" name="Equation" r:id="rId15" imgW="3949560" imgH="596880" progId="Equation.DSMT4">
                  <p:embed/>
                </p:oleObj>
              </mc:Choice>
              <mc:Fallback>
                <p:oleObj name="Equation" r:id="rId15" imgW="3949560" imgH="59688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65388" y="5229225"/>
                        <a:ext cx="39497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174916-C815-40D3-BE68-65CFD45CC262}" type="slidenum">
              <a:rPr lang="en-US" altLang="zh-CN"/>
              <a:pPr eaLnBrk="1" hangingPunct="1"/>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rrowheads="1"/>
          </p:cNvSpPr>
          <p:nvPr>
            <p:ph type="title"/>
          </p:nvPr>
        </p:nvSpPr>
        <p:spPr>
          <a:xfrm>
            <a:off x="301625" y="609600"/>
            <a:ext cx="8540750" cy="1163638"/>
          </a:xfrm>
        </p:spPr>
        <p:txBody>
          <a:bodyPr/>
          <a:lstStyle/>
          <a:p>
            <a:pPr eaLnBrk="1" hangingPunct="1"/>
            <a:r>
              <a:rPr lang="zh-CN" altLang="en-US" sz="4000"/>
              <a:t>标准化后的主成分得分</a:t>
            </a:r>
          </a:p>
        </p:txBody>
      </p:sp>
      <p:sp>
        <p:nvSpPr>
          <p:cNvPr id="32774" name="Rectangle 3"/>
          <p:cNvSpPr>
            <a:spLocks noGrp="1" noRot="1" noChangeArrowheads="1"/>
          </p:cNvSpPr>
          <p:nvPr>
            <p:ph type="body" idx="1"/>
          </p:nvPr>
        </p:nvSpPr>
        <p:spPr>
          <a:xfrm>
            <a:off x="301625" y="1844675"/>
            <a:ext cx="8540750" cy="4254500"/>
          </a:xfrm>
        </p:spPr>
        <p:txBody>
          <a:bodyPr/>
          <a:lstStyle/>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令</a:t>
            </a:r>
          </a:p>
          <a:p>
            <a:pPr eaLnBrk="1" hangingPunct="1">
              <a:buFont typeface="Wingdings" panose="05000000000000000000" pitchFamily="2" charset="2"/>
              <a:buNone/>
            </a:pPr>
            <a:endParaRPr lang="zh-CN" altLang="en-US" sz="2800" dirty="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将其代替上述公式中的</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baseline="30000" dirty="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，即得观测值</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a:solidFill>
                  <a:srgbClr val="000000"/>
                </a:solidFill>
                <a:latin typeface="Times New Roman" panose="02020603050405020304" pitchFamily="18" charset="0"/>
                <a:cs typeface="Times New Roman" panose="02020603050405020304" pitchFamily="18" charset="0"/>
              </a:rPr>
              <a:t>j</a:t>
            </a:r>
            <a:r>
              <a:rPr lang="zh-CN" altLang="en-US" sz="2800" dirty="0">
                <a:solidFill>
                  <a:srgbClr val="000000"/>
                </a:solidFill>
                <a:latin typeface="Times New Roman" panose="02020603050405020304" pitchFamily="18" charset="0"/>
                <a:cs typeface="Times New Roman" panose="02020603050405020304" pitchFamily="18" charset="0"/>
              </a:rPr>
              <a:t>在第</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zh-CN" altLang="en-US" sz="2800" dirty="0">
                <a:solidFill>
                  <a:srgbClr val="000000"/>
                </a:solidFill>
                <a:latin typeface="Times New Roman" panose="02020603050405020304" pitchFamily="18" charset="0"/>
                <a:cs typeface="Times New Roman" panose="02020603050405020304" pitchFamily="18" charset="0"/>
              </a:rPr>
              <a:t>主成分上的得分</a:t>
            </a:r>
          </a:p>
          <a:p>
            <a:pPr eaLnBrk="1" hangingPunct="1">
              <a:buFont typeface="Wingdings" panose="05000000000000000000" pitchFamily="2" charset="2"/>
              <a:buNone/>
            </a:pPr>
            <a:endParaRPr lang="zh-CN" altLang="en-US" sz="2800" dirty="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所有观测值的平均主成分得分</a:t>
            </a:r>
          </a:p>
        </p:txBody>
      </p:sp>
      <p:graphicFrame>
        <p:nvGraphicFramePr>
          <p:cNvPr id="32770" name="Object 5"/>
          <p:cNvGraphicFramePr>
            <a:graphicFrameLocks noChangeAspect="1"/>
          </p:cNvGraphicFramePr>
          <p:nvPr/>
        </p:nvGraphicFramePr>
        <p:xfrm>
          <a:off x="3368675" y="2349500"/>
          <a:ext cx="2324100" cy="546100"/>
        </p:xfrm>
        <a:graphic>
          <a:graphicData uri="http://schemas.openxmlformats.org/presentationml/2006/ole">
            <mc:AlternateContent xmlns:mc="http://schemas.openxmlformats.org/markup-compatibility/2006">
              <mc:Choice xmlns:v="urn:schemas-microsoft-com:vml" Requires="v">
                <p:oleObj spid="_x0000_s32905" name="Equation" r:id="rId3" imgW="2323800" imgH="545760" progId="Equation.DSMT4">
                  <p:embed/>
                </p:oleObj>
              </mc:Choice>
              <mc:Fallback>
                <p:oleObj name="Equation" r:id="rId3" imgW="2323800" imgH="5457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675" y="2349500"/>
                        <a:ext cx="23241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10"/>
          <p:cNvGraphicFramePr>
            <a:graphicFrameLocks noChangeAspect="1"/>
          </p:cNvGraphicFramePr>
          <p:nvPr>
            <p:extLst>
              <p:ext uri="{D42A27DB-BD31-4B8C-83A1-F6EECF244321}">
                <p14:modId xmlns:p14="http://schemas.microsoft.com/office/powerpoint/2010/main" val="3668313562"/>
              </p:ext>
            </p:extLst>
          </p:nvPr>
        </p:nvGraphicFramePr>
        <p:xfrm>
          <a:off x="2917825" y="3838575"/>
          <a:ext cx="3340100" cy="558800"/>
        </p:xfrm>
        <a:graphic>
          <a:graphicData uri="http://schemas.openxmlformats.org/presentationml/2006/ole">
            <mc:AlternateContent xmlns:mc="http://schemas.openxmlformats.org/markup-compatibility/2006">
              <mc:Choice xmlns:v="urn:schemas-microsoft-com:vml" Requires="v">
                <p:oleObj spid="_x0000_s32906" name="Equation" r:id="rId5" imgW="3340080" imgH="558720" progId="Equation.DSMT4">
                  <p:embed/>
                </p:oleObj>
              </mc:Choice>
              <mc:Fallback>
                <p:oleObj name="Equation" r:id="rId5" imgW="3340080" imgH="558720" progId="Equation.DSMT4">
                  <p:embed/>
                  <p:pic>
                    <p:nvPicPr>
                      <p:cNvPr id="0" name="Object 10"/>
                      <p:cNvPicPr>
                        <a:picLocks noChangeAspect="1" noChangeArrowheads="1"/>
                      </p:cNvPicPr>
                      <p:nvPr/>
                    </p:nvPicPr>
                    <p:blipFill>
                      <a:blip r:embed="rId6"/>
                      <a:srcRect/>
                      <a:stretch>
                        <a:fillRect/>
                      </a:stretch>
                    </p:blipFill>
                    <p:spPr bwMode="auto">
                      <a:xfrm>
                        <a:off x="2917825" y="3838575"/>
                        <a:ext cx="33401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11"/>
          <p:cNvGraphicFramePr>
            <a:graphicFrameLocks noChangeAspect="1"/>
          </p:cNvGraphicFramePr>
          <p:nvPr>
            <p:extLst>
              <p:ext uri="{D42A27DB-BD31-4B8C-83A1-F6EECF244321}">
                <p14:modId xmlns:p14="http://schemas.microsoft.com/office/powerpoint/2010/main" val="2438038747"/>
              </p:ext>
            </p:extLst>
          </p:nvPr>
        </p:nvGraphicFramePr>
        <p:xfrm>
          <a:off x="1725613" y="4797152"/>
          <a:ext cx="5803900" cy="889000"/>
        </p:xfrm>
        <a:graphic>
          <a:graphicData uri="http://schemas.openxmlformats.org/presentationml/2006/ole">
            <mc:AlternateContent xmlns:mc="http://schemas.openxmlformats.org/markup-compatibility/2006">
              <mc:Choice xmlns:v="urn:schemas-microsoft-com:vml" Requires="v">
                <p:oleObj spid="_x0000_s32907" name="Equation" r:id="rId7" imgW="5803560" imgH="888840" progId="Equation.DSMT4">
                  <p:embed/>
                </p:oleObj>
              </mc:Choice>
              <mc:Fallback>
                <p:oleObj name="Equation" r:id="rId7" imgW="5803560" imgH="8888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5613" y="4797152"/>
                        <a:ext cx="5803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F72BE8-CA22-42D4-865A-6B70A9759ABD}" type="slidenum">
              <a:rPr lang="en-US" altLang="zh-CN"/>
              <a:pPr eaLnBrk="1" hangingPunct="1"/>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a:t>
            </a:fld>
            <a:endParaRPr lang="en-US"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24744"/>
            <a:ext cx="80549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305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1163638"/>
          </a:xfrm>
        </p:spPr>
        <p:txBody>
          <a:bodyPr/>
          <a:lstStyle/>
          <a:p>
            <a:pPr eaLnBrk="1" hangingPunct="1"/>
            <a:r>
              <a:rPr lang="zh-CN" altLang="en-US" sz="4000"/>
              <a:t>四、主成分分析的应用</a:t>
            </a:r>
          </a:p>
        </p:txBody>
      </p:sp>
      <p:sp>
        <p:nvSpPr>
          <p:cNvPr id="50179"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a:solidFill>
                  <a:srgbClr val="000000"/>
                </a:solidFill>
              </a:rPr>
              <a:t>在主成分分析中，我们首先应保证所提取的前几个主成分的累计贡献率达到一个较高的水平，其次对这些被提取的主成分必须都能够给出符合实际背景和意义的解释。</a:t>
            </a:r>
          </a:p>
          <a:p>
            <a:pPr eaLnBrk="1" hangingPunct="1"/>
            <a:r>
              <a:rPr lang="zh-CN" altLang="en-US" sz="2800">
                <a:solidFill>
                  <a:srgbClr val="000000"/>
                </a:solidFill>
              </a:rPr>
              <a:t>主成分的解释其含义一般多少带有点模糊性，不像原始变量的含义那么清楚、确切，这是变量降维过程中不得不付出的代价。因此，提取的主成分个数</a:t>
            </a:r>
            <a:r>
              <a:rPr lang="en-US" altLang="zh-CN" sz="2800" i="1">
                <a:solidFill>
                  <a:srgbClr val="000000"/>
                </a:solidFill>
                <a:latin typeface="Times New Roman" panose="02020603050405020304" pitchFamily="18" charset="0"/>
              </a:rPr>
              <a:t>m</a:t>
            </a:r>
            <a:r>
              <a:rPr lang="zh-CN" altLang="en-US" sz="2800">
                <a:solidFill>
                  <a:srgbClr val="000000"/>
                </a:solidFill>
              </a:rPr>
              <a:t>通常应明显小于原始变量个数</a:t>
            </a:r>
            <a:r>
              <a:rPr lang="en-US" altLang="zh-CN" sz="2800" i="1">
                <a:solidFill>
                  <a:srgbClr val="000000"/>
                </a:solidFill>
                <a:latin typeface="Times New Roman" panose="02020603050405020304" pitchFamily="18" charset="0"/>
              </a:rPr>
              <a:t>p</a:t>
            </a:r>
            <a:r>
              <a:rPr lang="zh-CN" altLang="en-US" sz="2800">
                <a:solidFill>
                  <a:srgbClr val="000000"/>
                </a:solidFill>
              </a:rPr>
              <a:t>（除非</a:t>
            </a:r>
            <a:r>
              <a:rPr lang="en-US" altLang="zh-CN" sz="2800" i="1">
                <a:solidFill>
                  <a:srgbClr val="000000"/>
                </a:solidFill>
                <a:latin typeface="Times New Roman" panose="02020603050405020304" pitchFamily="18" charset="0"/>
              </a:rPr>
              <a:t>p</a:t>
            </a:r>
            <a:r>
              <a:rPr lang="zh-CN" altLang="en-US" sz="2800">
                <a:solidFill>
                  <a:srgbClr val="000000"/>
                </a:solidFill>
              </a:rPr>
              <a:t>本身较小），否则维数降低的“利”可能抵不过主成分含义不如原始变量清楚的“弊”。</a:t>
            </a:r>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B519A2-8953-4268-98CB-54CB67AC6269}" type="slidenum">
              <a:rPr lang="en-US" altLang="zh-CN"/>
              <a:pPr eaLnBrk="1" hangingPunct="1"/>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a:p>
        </p:txBody>
      </p:sp>
      <p:sp>
        <p:nvSpPr>
          <p:cNvPr id="51203" name="Rectangle 3"/>
          <p:cNvSpPr>
            <a:spLocks noGrp="1" noRot="1" noChangeArrowheads="1"/>
          </p:cNvSpPr>
          <p:nvPr>
            <p:ph type="body" idx="1"/>
          </p:nvPr>
        </p:nvSpPr>
        <p:spPr>
          <a:xfrm>
            <a:off x="301625" y="609600"/>
            <a:ext cx="8540750" cy="5489575"/>
          </a:xfrm>
        </p:spPr>
        <p:txBody>
          <a:bodyPr/>
          <a:lstStyle/>
          <a:p>
            <a:pPr eaLnBrk="1" hangingPunct="1"/>
            <a:r>
              <a:rPr lang="zh-CN" altLang="en-US" sz="2800" dirty="0">
                <a:solidFill>
                  <a:srgbClr val="000000"/>
                </a:solidFill>
              </a:rPr>
              <a:t>如果原始变量之间具有较高的相关性，则前面少数几个主成分的累计贡献率通常就能达到一个较高水平，也就是说，此时的累计贡献率通常较易得到满足。</a:t>
            </a:r>
          </a:p>
          <a:p>
            <a:pPr eaLnBrk="1" hangingPunct="1"/>
            <a:r>
              <a:rPr lang="zh-CN" altLang="en-US" sz="2800" dirty="0">
                <a:solidFill>
                  <a:srgbClr val="000000"/>
                </a:solidFill>
              </a:rPr>
              <a:t>主成分分析的困难之处主要在于要能够给出主成分的较好解释，所提取的主成分中如有一个主成分解释</a:t>
            </a:r>
            <a:r>
              <a:rPr lang="zh-CN" altLang="en-US" sz="2800">
                <a:solidFill>
                  <a:srgbClr val="000000"/>
                </a:solidFill>
              </a:rPr>
              <a:t>不了，本身作为目的的整个</a:t>
            </a:r>
            <a:r>
              <a:rPr lang="zh-CN" altLang="en-US" sz="2800" dirty="0">
                <a:solidFill>
                  <a:srgbClr val="000000"/>
                </a:solidFill>
              </a:rPr>
              <a:t>主成分分析也就失败了。</a:t>
            </a:r>
          </a:p>
          <a:p>
            <a:pPr eaLnBrk="1" hangingPunct="1"/>
            <a:r>
              <a:rPr lang="zh-CN" altLang="en-US" sz="2800" dirty="0">
                <a:solidFill>
                  <a:srgbClr val="000000"/>
                </a:solidFill>
              </a:rPr>
              <a:t>主成分分析是变量降维的一种重要、常用的方法，简单的说，该方法要应用得成功，一是靠原始变量的合理选取，二是靠“运气”。</a:t>
            </a:r>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00D1E1-04CA-4342-BE47-88FE5B1A47A6}" type="slidenum">
              <a:rPr lang="en-US" altLang="zh-CN"/>
              <a:pPr eaLnBrk="1" hangingPunct="1"/>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01625" y="609600"/>
            <a:ext cx="8540750" cy="46038"/>
          </a:xfrm>
        </p:spPr>
        <p:txBody>
          <a:bodyPr/>
          <a:lstStyle/>
          <a:p>
            <a:pPr eaLnBrk="1" hangingPunct="1"/>
            <a:r>
              <a:rPr lang="en-US" altLang="zh-CN" sz="4000" dirty="0"/>
              <a:t>                                                                                                                                                                                                                                    </a:t>
            </a:r>
          </a:p>
        </p:txBody>
      </p:sp>
      <p:sp>
        <p:nvSpPr>
          <p:cNvPr id="50179"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a:solidFill>
                  <a:schemeClr val="accent6"/>
                </a:solidFill>
              </a:rPr>
              <a:t>例</a:t>
            </a:r>
            <a:r>
              <a:rPr lang="en-US" altLang="zh-CN" sz="2800" dirty="0">
                <a:solidFill>
                  <a:schemeClr val="accent6"/>
                </a:solidFill>
              </a:rPr>
              <a:t>7.3.1   </a:t>
            </a:r>
            <a:r>
              <a:rPr lang="zh-CN" altLang="en-US" sz="2800" dirty="0">
                <a:solidFill>
                  <a:srgbClr val="000000"/>
                </a:solidFill>
                <a:latin typeface="Times New Roman" pitchFamily="18" charset="0"/>
                <a:cs typeface="Times New Roman" pitchFamily="18" charset="0"/>
              </a:rPr>
              <a:t>在制定服装标准的过程中，对</a:t>
            </a:r>
            <a:r>
              <a:rPr lang="en-US" altLang="zh-CN" sz="2800" dirty="0">
                <a:solidFill>
                  <a:srgbClr val="000000"/>
                </a:solidFill>
                <a:latin typeface="Times New Roman" pitchFamily="18" charset="0"/>
                <a:cs typeface="Times New Roman" pitchFamily="18" charset="0"/>
              </a:rPr>
              <a:t>128</a:t>
            </a:r>
            <a:r>
              <a:rPr lang="zh-CN" altLang="en-US" sz="2800" dirty="0">
                <a:solidFill>
                  <a:srgbClr val="000000"/>
                </a:solidFill>
                <a:latin typeface="Times New Roman" pitchFamily="18" charset="0"/>
                <a:cs typeface="Times New Roman" pitchFamily="18" charset="0"/>
              </a:rPr>
              <a:t>名成年男子的身材进行了测量，每人测得的指标中含有这样六项：身高（</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）、坐高（</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 、胸围（</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3</a:t>
            </a:r>
            <a:r>
              <a:rPr lang="zh-CN" altLang="en-US" sz="2800" dirty="0">
                <a:solidFill>
                  <a:srgbClr val="000000"/>
                </a:solidFill>
                <a:latin typeface="Times New Roman" pitchFamily="18" charset="0"/>
                <a:cs typeface="Times New Roman" pitchFamily="18" charset="0"/>
              </a:rPr>
              <a:t>） 、手臂长（</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4</a:t>
            </a:r>
            <a:r>
              <a:rPr lang="zh-CN" altLang="en-US" sz="2800" dirty="0">
                <a:solidFill>
                  <a:srgbClr val="000000"/>
                </a:solidFill>
                <a:latin typeface="Times New Roman" pitchFamily="18" charset="0"/>
                <a:cs typeface="Times New Roman" pitchFamily="18" charset="0"/>
              </a:rPr>
              <a:t>） 、肋围（</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5</a:t>
            </a:r>
            <a:r>
              <a:rPr lang="zh-CN" altLang="en-US" sz="2800" dirty="0">
                <a:solidFill>
                  <a:srgbClr val="000000"/>
                </a:solidFill>
                <a:latin typeface="Times New Roman" pitchFamily="18" charset="0"/>
                <a:cs typeface="Times New Roman" pitchFamily="18" charset="0"/>
              </a:rPr>
              <a:t>）和腰围（</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6</a:t>
            </a:r>
            <a:r>
              <a:rPr lang="zh-CN" altLang="en-US" sz="2800" dirty="0">
                <a:solidFill>
                  <a:srgbClr val="000000"/>
                </a:solidFill>
                <a:latin typeface="Times New Roman" pitchFamily="18" charset="0"/>
                <a:cs typeface="Times New Roman" pitchFamily="18" charset="0"/>
              </a:rPr>
              <a:t>） 。所得样本相关矩阵列于表</a:t>
            </a:r>
            <a:r>
              <a:rPr lang="en-US" altLang="zh-CN" sz="2800" dirty="0">
                <a:solidFill>
                  <a:srgbClr val="000000"/>
                </a:solidFill>
                <a:latin typeface="Times New Roman" pitchFamily="18" charset="0"/>
                <a:cs typeface="Times New Roman" pitchFamily="18" charset="0"/>
              </a:rPr>
              <a:t>7.3.1</a:t>
            </a:r>
            <a:r>
              <a:rPr lang="zh-CN" altLang="en-US" sz="2800" dirty="0">
                <a:solidFill>
                  <a:srgbClr val="000000"/>
                </a:solidFill>
                <a:latin typeface="Times New Roman" pitchFamily="18" charset="0"/>
                <a:cs typeface="Times New Roman" pitchFamily="18" charset="0"/>
              </a:rPr>
              <a:t>。 </a:t>
            </a:r>
          </a:p>
        </p:txBody>
      </p:sp>
      <p:graphicFrame>
        <p:nvGraphicFramePr>
          <p:cNvPr id="5" name="表格 4"/>
          <p:cNvGraphicFramePr>
            <a:graphicFrameLocks noGrp="1"/>
          </p:cNvGraphicFramePr>
          <p:nvPr>
            <p:extLst>
              <p:ext uri="{D42A27DB-BD31-4B8C-83A1-F6EECF244321}">
                <p14:modId xmlns:p14="http://schemas.microsoft.com/office/powerpoint/2010/main" val="3068362571"/>
              </p:ext>
            </p:extLst>
          </p:nvPr>
        </p:nvGraphicFramePr>
        <p:xfrm>
          <a:off x="611188" y="3357563"/>
          <a:ext cx="7921627" cy="2879723"/>
        </p:xfrm>
        <a:graphic>
          <a:graphicData uri="http://schemas.openxmlformats.org/drawingml/2006/table">
            <a:tbl>
              <a:tblPr/>
              <a:tblGrid>
                <a:gridCol w="1223099">
                  <a:extLst>
                    <a:ext uri="{9D8B030D-6E8A-4147-A177-3AD203B41FA5}">
                      <a16:colId xmlns:a16="http://schemas.microsoft.com/office/drawing/2014/main" val="20000"/>
                    </a:ext>
                  </a:extLst>
                </a:gridCol>
                <a:gridCol w="1164479">
                  <a:extLst>
                    <a:ext uri="{9D8B030D-6E8A-4147-A177-3AD203B41FA5}">
                      <a16:colId xmlns:a16="http://schemas.microsoft.com/office/drawing/2014/main" val="20001"/>
                    </a:ext>
                  </a:extLst>
                </a:gridCol>
                <a:gridCol w="1164479">
                  <a:extLst>
                    <a:ext uri="{9D8B030D-6E8A-4147-A177-3AD203B41FA5}">
                      <a16:colId xmlns:a16="http://schemas.microsoft.com/office/drawing/2014/main" val="20002"/>
                    </a:ext>
                  </a:extLst>
                </a:gridCol>
                <a:gridCol w="1150221">
                  <a:extLst>
                    <a:ext uri="{9D8B030D-6E8A-4147-A177-3AD203B41FA5}">
                      <a16:colId xmlns:a16="http://schemas.microsoft.com/office/drawing/2014/main" val="20003"/>
                    </a:ext>
                  </a:extLst>
                </a:gridCol>
                <a:gridCol w="1164479">
                  <a:extLst>
                    <a:ext uri="{9D8B030D-6E8A-4147-A177-3AD203B41FA5}">
                      <a16:colId xmlns:a16="http://schemas.microsoft.com/office/drawing/2014/main" val="20004"/>
                    </a:ext>
                  </a:extLst>
                </a:gridCol>
                <a:gridCol w="1028227">
                  <a:extLst>
                    <a:ext uri="{9D8B030D-6E8A-4147-A177-3AD203B41FA5}">
                      <a16:colId xmlns:a16="http://schemas.microsoft.com/office/drawing/2014/main" val="20005"/>
                    </a:ext>
                  </a:extLst>
                </a:gridCol>
                <a:gridCol w="1026643">
                  <a:extLst>
                    <a:ext uri="{9D8B030D-6E8A-4147-A177-3AD203B41FA5}">
                      <a16:colId xmlns:a16="http://schemas.microsoft.com/office/drawing/2014/main" val="20006"/>
                    </a:ext>
                  </a:extLst>
                </a:gridCol>
              </a:tblGrid>
              <a:tr h="411389">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4</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5</a:t>
                      </a: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6</a:t>
                      </a: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0.79</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2"/>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0.36</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0.31</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3"/>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4</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0.76</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0.55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4"/>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5</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0.25</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0.17</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0.64</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0.16</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5"/>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6</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0.51</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0.35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0.58</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0.38</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0.63</a:t>
                      </a:r>
                      <a:endParaRPr lang="zh-CN" sz="2000" kern="100">
                        <a:solidFill>
                          <a:srgbClr val="000000"/>
                        </a:solidFill>
                        <a:latin typeface="Calibri"/>
                        <a:ea typeface="宋体"/>
                        <a:cs typeface="Times New Roman"/>
                      </a:endParaRPr>
                    </a:p>
                  </a:txBody>
                  <a:tcPr marL="68586" marR="6858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2282" name="矩形 5"/>
          <p:cNvSpPr>
            <a:spLocks noChangeArrowheads="1"/>
          </p:cNvSpPr>
          <p:nvPr/>
        </p:nvSpPr>
        <p:spPr bwMode="auto">
          <a:xfrm>
            <a:off x="684213" y="2924175"/>
            <a:ext cx="67675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7.3.1		 </a:t>
            </a:r>
            <a:r>
              <a:rPr lang="zh-CN" altLang="zh-CN" sz="2000">
                <a:solidFill>
                  <a:srgbClr val="7030A0"/>
                </a:solidFill>
                <a:latin typeface="黑体" panose="02010600030101010101" pitchFamily="2" charset="-122"/>
                <a:ea typeface="黑体" panose="02010600030101010101" pitchFamily="2" charset="-122"/>
              </a:rPr>
              <a:t>男子身材六项指标的样本相关矩阵</a:t>
            </a:r>
            <a:endParaRPr lang="zh-CN" altLang="en-US" sz="2000">
              <a:solidFill>
                <a:srgbClr val="7030A0"/>
              </a:solidFill>
              <a:latin typeface="黑体" panose="02010600030101010101" pitchFamily="2" charset="-122"/>
              <a:ea typeface="黑体" panose="02010600030101010101" pitchFamily="2" charset="-122"/>
            </a:endParaRPr>
          </a:p>
        </p:txBody>
      </p:sp>
      <p:sp>
        <p:nvSpPr>
          <p:cNvPr id="52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57C86A-20B6-42F8-A094-534C572B5843}" type="slidenum">
              <a:rPr lang="en-US" altLang="zh-CN"/>
              <a:pPr eaLnBrk="1" hangingPunct="1"/>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4" name="Rectangle 2"/>
          <p:cNvSpPr>
            <a:spLocks noGrp="1" noRot="1" noChangeArrowheads="1"/>
          </p:cNvSpPr>
          <p:nvPr>
            <p:ph type="title"/>
          </p:nvPr>
        </p:nvSpPr>
        <p:spPr>
          <a:xfrm>
            <a:off x="301625" y="539750"/>
            <a:ext cx="8540750" cy="69850"/>
          </a:xfrm>
        </p:spPr>
        <p:txBody>
          <a:bodyPr/>
          <a:lstStyle/>
          <a:p>
            <a:pPr eaLnBrk="1" hangingPunct="1"/>
            <a:endParaRPr lang="zh-CN" altLang="zh-CN" sz="4000"/>
          </a:p>
        </p:txBody>
      </p:sp>
      <p:sp>
        <p:nvSpPr>
          <p:cNvPr id="3380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pPr>
            <a:endParaRPr lang="zh-CN" altLang="en-US" sz="2800">
              <a:solidFill>
                <a:srgbClr val="000000"/>
              </a:solidFill>
            </a:endParaRPr>
          </a:p>
        </p:txBody>
      </p:sp>
      <p:sp>
        <p:nvSpPr>
          <p:cNvPr id="33806" name="矩形 5"/>
          <p:cNvSpPr>
            <a:spLocks noChangeArrowheads="1"/>
          </p:cNvSpPr>
          <p:nvPr/>
        </p:nvSpPr>
        <p:spPr bwMode="auto">
          <a:xfrm>
            <a:off x="468313" y="908050"/>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7.3.2		  </a:t>
            </a:r>
            <a:r>
              <a:rPr lang="zh-CN" altLang="zh-CN" sz="2000">
                <a:solidFill>
                  <a:srgbClr val="7030A0"/>
                </a:solidFill>
                <a:latin typeface="黑体" panose="02010600030101010101" pitchFamily="2" charset="-122"/>
                <a:ea typeface="黑体" panose="02010600030101010101" pitchFamily="2" charset="-122"/>
              </a:rPr>
              <a:t>的前三个特征值、特征向量以及贡献率</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3794" name="Object 6"/>
          <p:cNvGraphicFramePr>
            <a:graphicFrameLocks noChangeAspect="1"/>
          </p:cNvGraphicFramePr>
          <p:nvPr/>
        </p:nvGraphicFramePr>
        <p:xfrm>
          <a:off x="2411413" y="963613"/>
          <a:ext cx="228600" cy="304800"/>
        </p:xfrm>
        <a:graphic>
          <a:graphicData uri="http://schemas.openxmlformats.org/presentationml/2006/ole">
            <mc:AlternateContent xmlns:mc="http://schemas.openxmlformats.org/markup-compatibility/2006">
              <mc:Choice xmlns:v="urn:schemas-microsoft-com:vml" Requires="v">
                <p:oleObj spid="_x0000_s34276" name="Equation" r:id="rId3" imgW="228600" imgH="304560" progId="Equation.DSMT4">
                  <p:embed/>
                </p:oleObj>
              </mc:Choice>
              <mc:Fallback>
                <p:oleObj name="Equation" r:id="rId3" imgW="228600" imgH="304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636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539750" y="1412875"/>
          <a:ext cx="8064500" cy="4032250"/>
        </p:xfrm>
        <a:graphic>
          <a:graphicData uri="http://schemas.openxmlformats.org/drawingml/2006/table">
            <a:tbl>
              <a:tblPr/>
              <a:tblGrid>
                <a:gridCol w="2042149">
                  <a:extLst>
                    <a:ext uri="{9D8B030D-6E8A-4147-A177-3AD203B41FA5}">
                      <a16:colId xmlns:a16="http://schemas.microsoft.com/office/drawing/2014/main" val="20000"/>
                    </a:ext>
                  </a:extLst>
                </a:gridCol>
                <a:gridCol w="2042149">
                  <a:extLst>
                    <a:ext uri="{9D8B030D-6E8A-4147-A177-3AD203B41FA5}">
                      <a16:colId xmlns:a16="http://schemas.microsoft.com/office/drawing/2014/main" val="20001"/>
                    </a:ext>
                  </a:extLst>
                </a:gridCol>
                <a:gridCol w="2069591">
                  <a:extLst>
                    <a:ext uri="{9D8B030D-6E8A-4147-A177-3AD203B41FA5}">
                      <a16:colId xmlns:a16="http://schemas.microsoft.com/office/drawing/2014/main" val="20002"/>
                    </a:ext>
                  </a:extLst>
                </a:gridCol>
                <a:gridCol w="1910611">
                  <a:extLst>
                    <a:ext uri="{9D8B030D-6E8A-4147-A177-3AD203B41FA5}">
                      <a16:colId xmlns:a16="http://schemas.microsoft.com/office/drawing/2014/main" val="20003"/>
                    </a:ext>
                  </a:extLst>
                </a:gridCol>
              </a:tblGrid>
              <a:tr h="403225">
                <a:tc>
                  <a:txBody>
                    <a:bodyPr/>
                    <a:lstStyle/>
                    <a:p>
                      <a:pPr algn="ctr">
                        <a:spcAft>
                          <a:spcPts val="0"/>
                        </a:spcAft>
                        <a:tabLst>
                          <a:tab pos="2637155" algn="ctr"/>
                          <a:tab pos="5274310" algn="r"/>
                        </a:tabLst>
                      </a:pPr>
                      <a:r>
                        <a:rPr lang="zh-CN" sz="1800" kern="100" dirty="0">
                          <a:solidFill>
                            <a:srgbClr val="000000"/>
                          </a:solidFill>
                          <a:latin typeface="Times New Roman"/>
                          <a:ea typeface="宋体"/>
                          <a:cs typeface="Times New Roman"/>
                        </a:rPr>
                        <a:t>特征向量</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dirty="0">
                        <a:solidFill>
                          <a:srgbClr val="000000"/>
                        </a:solidFill>
                        <a:latin typeface="Times New Roman"/>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a:solidFill>
                          <a:srgbClr val="000000"/>
                        </a:solidFill>
                        <a:latin typeface="Times New Roman"/>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a:solidFill>
                          <a:srgbClr val="000000"/>
                        </a:solidFill>
                        <a:latin typeface="Times New Roman"/>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3225">
                <a:tc>
                  <a:txBody>
                    <a:bodyPr/>
                    <a:lstStyle/>
                    <a:p>
                      <a:pPr algn="l">
                        <a:spcAft>
                          <a:spcPts val="0"/>
                        </a:spcAft>
                        <a:tabLst>
                          <a:tab pos="2637155" algn="ctr"/>
                          <a:tab pos="5274310" algn="r"/>
                        </a:tabLst>
                      </a:pPr>
                      <a:r>
                        <a:rPr lang="en-US" altLang="zh-CN" sz="1800" kern="100" dirty="0">
                          <a:solidFill>
                            <a:srgbClr val="000000"/>
                          </a:solidFill>
                          <a:latin typeface="Times New Roman"/>
                          <a:ea typeface="宋体"/>
                          <a:cs typeface="Courier New"/>
                        </a:rPr>
                        <a:t>     </a:t>
                      </a:r>
                      <a:r>
                        <a:rPr lang="zh-CN" altLang="en-US" sz="1800" kern="100" dirty="0">
                          <a:solidFill>
                            <a:srgbClr val="000000"/>
                          </a:solidFill>
                          <a:latin typeface="Times New Roman"/>
                          <a:ea typeface="宋体"/>
                          <a:cs typeface="Courier New"/>
                        </a:rPr>
                        <a:t>：</a:t>
                      </a:r>
                      <a:r>
                        <a:rPr lang="zh-CN" sz="1800" kern="100" dirty="0">
                          <a:solidFill>
                            <a:srgbClr val="000000"/>
                          </a:solidFill>
                          <a:latin typeface="Times New Roman"/>
                          <a:ea typeface="宋体"/>
                          <a:cs typeface="Courier New"/>
                        </a:rPr>
                        <a:t>身高</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0.469</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−0.365</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0.092</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3225">
                <a:tc>
                  <a:txBody>
                    <a:bodyPr/>
                    <a:lstStyle/>
                    <a:p>
                      <a:pPr algn="l">
                        <a:spcAft>
                          <a:spcPts val="0"/>
                        </a:spcAft>
                        <a:tabLst>
                          <a:tab pos="2637155" algn="ctr"/>
                          <a:tab pos="5274310" algn="r"/>
                        </a:tabLst>
                      </a:pPr>
                      <a:r>
                        <a:rPr lang="en-US" altLang="zh-CN" sz="1800" kern="100" dirty="0">
                          <a:solidFill>
                            <a:srgbClr val="000000"/>
                          </a:solidFill>
                          <a:latin typeface="Times New Roman"/>
                          <a:ea typeface="宋体"/>
                          <a:cs typeface="Courier New"/>
                        </a:rPr>
                        <a:t>     </a:t>
                      </a:r>
                      <a:r>
                        <a:rPr lang="zh-CN" altLang="en-US" sz="1800" kern="100" dirty="0">
                          <a:solidFill>
                            <a:srgbClr val="000000"/>
                          </a:solidFill>
                          <a:latin typeface="Times New Roman"/>
                          <a:ea typeface="宋体"/>
                          <a:cs typeface="Courier New"/>
                        </a:rPr>
                        <a:t>：</a:t>
                      </a:r>
                      <a:r>
                        <a:rPr lang="zh-CN" sz="1800" kern="100" dirty="0">
                          <a:solidFill>
                            <a:srgbClr val="000000"/>
                          </a:solidFill>
                          <a:latin typeface="Times New Roman"/>
                          <a:ea typeface="宋体"/>
                          <a:cs typeface="Courier New"/>
                        </a:rPr>
                        <a:t>坐高</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0.404</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−0.397</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0.613</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2"/>
                  </a:ext>
                </a:extLst>
              </a:tr>
              <a:tr h="403225">
                <a:tc>
                  <a:txBody>
                    <a:bodyPr/>
                    <a:lstStyle/>
                    <a:p>
                      <a:pPr algn="l">
                        <a:spcAft>
                          <a:spcPts val="0"/>
                        </a:spcAft>
                        <a:tabLst>
                          <a:tab pos="2637155" algn="ctr"/>
                          <a:tab pos="5274310" algn="r"/>
                        </a:tabLst>
                      </a:pPr>
                      <a:r>
                        <a:rPr lang="en-US" altLang="zh-CN" sz="1800" kern="100" dirty="0">
                          <a:solidFill>
                            <a:srgbClr val="000000"/>
                          </a:solidFill>
                          <a:latin typeface="Times New Roman"/>
                          <a:ea typeface="宋体"/>
                          <a:cs typeface="Courier New"/>
                        </a:rPr>
                        <a:t>     </a:t>
                      </a:r>
                      <a:r>
                        <a:rPr lang="zh-CN" altLang="en-US" sz="1800" kern="100" dirty="0">
                          <a:solidFill>
                            <a:srgbClr val="000000"/>
                          </a:solidFill>
                          <a:latin typeface="Times New Roman"/>
                          <a:ea typeface="宋体"/>
                          <a:cs typeface="Courier New"/>
                        </a:rPr>
                        <a:t>：</a:t>
                      </a:r>
                      <a:r>
                        <a:rPr lang="zh-CN" sz="1800" kern="100" dirty="0">
                          <a:solidFill>
                            <a:srgbClr val="000000"/>
                          </a:solidFill>
                          <a:latin typeface="Times New Roman"/>
                          <a:ea typeface="宋体"/>
                          <a:cs typeface="Courier New"/>
                        </a:rPr>
                        <a:t>胸围</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0.394</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0.397</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−0.279</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3"/>
                  </a:ext>
                </a:extLst>
              </a:tr>
              <a:tr h="403225">
                <a:tc>
                  <a:txBody>
                    <a:bodyPr/>
                    <a:lstStyle/>
                    <a:p>
                      <a:pPr algn="l">
                        <a:spcAft>
                          <a:spcPts val="0"/>
                        </a:spcAft>
                        <a:tabLst>
                          <a:tab pos="2637155" algn="ctr"/>
                          <a:tab pos="5274310" algn="r"/>
                        </a:tabLst>
                      </a:pPr>
                      <a:r>
                        <a:rPr lang="en-US" altLang="zh-CN" sz="1800" kern="100" dirty="0">
                          <a:solidFill>
                            <a:srgbClr val="000000"/>
                          </a:solidFill>
                          <a:latin typeface="Times New Roman"/>
                          <a:ea typeface="宋体"/>
                          <a:cs typeface="Courier New"/>
                        </a:rPr>
                        <a:t>     </a:t>
                      </a:r>
                      <a:r>
                        <a:rPr lang="zh-CN" altLang="en-US" sz="1800" kern="100" dirty="0">
                          <a:solidFill>
                            <a:srgbClr val="000000"/>
                          </a:solidFill>
                          <a:latin typeface="Times New Roman"/>
                          <a:ea typeface="宋体"/>
                          <a:cs typeface="Courier New"/>
                        </a:rPr>
                        <a:t>：</a:t>
                      </a:r>
                      <a:r>
                        <a:rPr lang="zh-CN" sz="1800" kern="100" dirty="0">
                          <a:solidFill>
                            <a:srgbClr val="000000"/>
                          </a:solidFill>
                          <a:latin typeface="Times New Roman"/>
                          <a:ea typeface="宋体"/>
                          <a:cs typeface="Courier New"/>
                        </a:rPr>
                        <a:t>手臂长</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0.408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−0.365</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−0.705</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4"/>
                  </a:ext>
                </a:extLst>
              </a:tr>
              <a:tr h="403225">
                <a:tc>
                  <a:txBody>
                    <a:bodyPr/>
                    <a:lstStyle/>
                    <a:p>
                      <a:pPr algn="l">
                        <a:spcAft>
                          <a:spcPts val="0"/>
                        </a:spcAft>
                        <a:tabLst>
                          <a:tab pos="2637155" algn="ctr"/>
                          <a:tab pos="5274310" algn="r"/>
                        </a:tabLst>
                      </a:pPr>
                      <a:r>
                        <a:rPr lang="en-US" altLang="zh-CN" sz="1800" kern="100" dirty="0">
                          <a:solidFill>
                            <a:srgbClr val="000000"/>
                          </a:solidFill>
                          <a:latin typeface="Times New Roman"/>
                          <a:ea typeface="宋体"/>
                          <a:cs typeface="Times New Roman"/>
                        </a:rPr>
                        <a:t>     </a:t>
                      </a:r>
                      <a:r>
                        <a:rPr lang="zh-CN" altLang="en-US" sz="1800" kern="100" dirty="0">
                          <a:solidFill>
                            <a:srgbClr val="000000"/>
                          </a:solidFill>
                          <a:latin typeface="Times New Roman"/>
                          <a:ea typeface="宋体"/>
                          <a:cs typeface="Times New Roman"/>
                        </a:rPr>
                        <a:t>：</a:t>
                      </a:r>
                      <a:r>
                        <a:rPr lang="zh-CN" sz="1800" kern="100" dirty="0">
                          <a:solidFill>
                            <a:srgbClr val="000000"/>
                          </a:solidFill>
                          <a:latin typeface="Times New Roman"/>
                          <a:ea typeface="宋体"/>
                          <a:cs typeface="Times New Roman"/>
                        </a:rPr>
                        <a:t>肋围</a:t>
                      </a:r>
                      <a:endParaRPr lang="zh-CN" sz="1800" kern="100" dirty="0">
                        <a:solidFill>
                          <a:srgbClr val="000000"/>
                        </a:solidFill>
                        <a:latin typeface="Calibri"/>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0.337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0.569</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0.164</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5"/>
                  </a:ext>
                </a:extLst>
              </a:tr>
              <a:tr h="403225">
                <a:tc>
                  <a:txBody>
                    <a:bodyPr/>
                    <a:lstStyle/>
                    <a:p>
                      <a:pPr algn="l">
                        <a:spcAft>
                          <a:spcPts val="0"/>
                        </a:spcAft>
                        <a:tabLst>
                          <a:tab pos="2637155" algn="ctr"/>
                          <a:tab pos="5274310" algn="r"/>
                        </a:tabLst>
                      </a:pPr>
                      <a:r>
                        <a:rPr lang="en-US" altLang="zh-CN" sz="1800" kern="100" dirty="0">
                          <a:solidFill>
                            <a:srgbClr val="000000"/>
                          </a:solidFill>
                          <a:latin typeface="Times New Roman"/>
                          <a:ea typeface="宋体"/>
                          <a:cs typeface="Courier New"/>
                        </a:rPr>
                        <a:t>     </a:t>
                      </a:r>
                      <a:r>
                        <a:rPr lang="zh-CN" altLang="en-US" sz="1800" kern="100" dirty="0">
                          <a:solidFill>
                            <a:srgbClr val="000000"/>
                          </a:solidFill>
                          <a:latin typeface="Times New Roman"/>
                          <a:ea typeface="宋体"/>
                          <a:cs typeface="Courier New"/>
                        </a:rPr>
                        <a:t>：</a:t>
                      </a:r>
                      <a:r>
                        <a:rPr lang="zh-CN" sz="1800" kern="100" dirty="0">
                          <a:solidFill>
                            <a:srgbClr val="000000"/>
                          </a:solidFill>
                          <a:latin typeface="Times New Roman"/>
                          <a:ea typeface="宋体"/>
                          <a:cs typeface="Courier New"/>
                        </a:rPr>
                        <a:t>腰围</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0.427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0.308</a:t>
                      </a:r>
                      <a:endParaRPr lang="zh-CN" sz="1800" kern="100">
                        <a:solidFill>
                          <a:srgbClr val="000000"/>
                        </a:solidFill>
                        <a:latin typeface="宋体"/>
                        <a:ea typeface="宋体"/>
                        <a:cs typeface="Courier New"/>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0.119</a:t>
                      </a:r>
                      <a:endParaRPr lang="zh-CN" sz="1800" kern="100">
                        <a:solidFill>
                          <a:srgbClr val="000000"/>
                        </a:solidFill>
                        <a:latin typeface="宋体"/>
                        <a:ea typeface="宋体"/>
                        <a:cs typeface="Courier New"/>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3225">
                <a:tc>
                  <a:txBody>
                    <a:bodyPr/>
                    <a:lstStyle/>
                    <a:p>
                      <a:pPr algn="l">
                        <a:spcAft>
                          <a:spcPts val="0"/>
                        </a:spcAft>
                        <a:tabLst>
                          <a:tab pos="2637155" algn="ctr"/>
                          <a:tab pos="5274310" algn="r"/>
                        </a:tabLst>
                      </a:pPr>
                      <a:r>
                        <a:rPr lang="zh-CN" sz="1800" kern="100" dirty="0">
                          <a:solidFill>
                            <a:srgbClr val="000000"/>
                          </a:solidFill>
                          <a:latin typeface="Times New Roman"/>
                          <a:ea typeface="宋体"/>
                          <a:cs typeface="Times New Roman"/>
                        </a:rPr>
                        <a:t>特征值</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3.287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1.406</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0.459</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3225">
                <a:tc>
                  <a:txBody>
                    <a:bodyPr/>
                    <a:lstStyle/>
                    <a:p>
                      <a:pPr algn="l">
                        <a:spcAft>
                          <a:spcPts val="0"/>
                        </a:spcAft>
                        <a:tabLst>
                          <a:tab pos="2637155" algn="ctr"/>
                          <a:tab pos="5274310" algn="r"/>
                        </a:tabLst>
                      </a:pPr>
                      <a:r>
                        <a:rPr lang="zh-CN" sz="1800" kern="100" dirty="0">
                          <a:solidFill>
                            <a:srgbClr val="000000"/>
                          </a:solidFill>
                          <a:latin typeface="Times New Roman"/>
                          <a:ea typeface="宋体"/>
                          <a:cs typeface="Times New Roman"/>
                        </a:rPr>
                        <a:t>贡献率</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0.548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0.234</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0.077</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3225">
                <a:tc>
                  <a:txBody>
                    <a:bodyPr/>
                    <a:lstStyle/>
                    <a:p>
                      <a:pPr algn="l">
                        <a:spcAft>
                          <a:spcPts val="0"/>
                        </a:spcAft>
                        <a:tabLst>
                          <a:tab pos="2637155" algn="ctr"/>
                          <a:tab pos="5274310" algn="r"/>
                        </a:tabLst>
                      </a:pPr>
                      <a:r>
                        <a:rPr lang="zh-CN" sz="1800" kern="100" dirty="0">
                          <a:solidFill>
                            <a:srgbClr val="000000"/>
                          </a:solidFill>
                          <a:latin typeface="Times New Roman"/>
                          <a:ea typeface="宋体"/>
                          <a:cs typeface="Times New Roman"/>
                        </a:rPr>
                        <a:t>累计贡献率</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0.548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0.782</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0.859</a:t>
                      </a:r>
                      <a:endParaRPr lang="zh-CN" sz="1800" kern="100" dirty="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33795" name="Object 7"/>
          <p:cNvGraphicFramePr>
            <a:graphicFrameLocks noChangeAspect="1"/>
          </p:cNvGraphicFramePr>
          <p:nvPr/>
        </p:nvGraphicFramePr>
        <p:xfrm>
          <a:off x="611188" y="1844675"/>
          <a:ext cx="215900" cy="330200"/>
        </p:xfrm>
        <a:graphic>
          <a:graphicData uri="http://schemas.openxmlformats.org/presentationml/2006/ole">
            <mc:AlternateContent xmlns:mc="http://schemas.openxmlformats.org/markup-compatibility/2006">
              <mc:Choice xmlns:v="urn:schemas-microsoft-com:vml" Requires="v">
                <p:oleObj spid="_x0000_s34277" name="Equation" r:id="rId5" imgW="215640" imgH="330120" progId="Equation.DSMT4">
                  <p:embed/>
                </p:oleObj>
              </mc:Choice>
              <mc:Fallback>
                <p:oleObj name="Equation" r:id="rId5" imgW="215640" imgH="3301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844675"/>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8"/>
          <p:cNvGraphicFramePr>
            <a:graphicFrameLocks noChangeAspect="1"/>
          </p:cNvGraphicFramePr>
          <p:nvPr/>
        </p:nvGraphicFramePr>
        <p:xfrm>
          <a:off x="611188" y="2276475"/>
          <a:ext cx="228600" cy="330200"/>
        </p:xfrm>
        <a:graphic>
          <a:graphicData uri="http://schemas.openxmlformats.org/presentationml/2006/ole">
            <mc:AlternateContent xmlns:mc="http://schemas.openxmlformats.org/markup-compatibility/2006">
              <mc:Choice xmlns:v="urn:schemas-microsoft-com:vml" Requires="v">
                <p:oleObj spid="_x0000_s34278" name="Equation" r:id="rId7" imgW="228600" imgH="330120" progId="Equation.DSMT4">
                  <p:embed/>
                </p:oleObj>
              </mc:Choice>
              <mc:Fallback>
                <p:oleObj name="Equation" r:id="rId7" imgW="228600" imgH="33012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276475"/>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9"/>
          <p:cNvGraphicFramePr>
            <a:graphicFrameLocks noChangeAspect="1"/>
          </p:cNvGraphicFramePr>
          <p:nvPr/>
        </p:nvGraphicFramePr>
        <p:xfrm>
          <a:off x="611188" y="2667000"/>
          <a:ext cx="215900" cy="330200"/>
        </p:xfrm>
        <a:graphic>
          <a:graphicData uri="http://schemas.openxmlformats.org/presentationml/2006/ole">
            <mc:AlternateContent xmlns:mc="http://schemas.openxmlformats.org/markup-compatibility/2006">
              <mc:Choice xmlns:v="urn:schemas-microsoft-com:vml" Requires="v">
                <p:oleObj spid="_x0000_s34279" name="Equation" r:id="rId9" imgW="215640" imgH="330120" progId="Equation.DSMT4">
                  <p:embed/>
                </p:oleObj>
              </mc:Choice>
              <mc:Fallback>
                <p:oleObj name="Equation" r:id="rId9" imgW="215640" imgH="33012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26670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10"/>
          <p:cNvGraphicFramePr>
            <a:graphicFrameLocks noChangeAspect="1"/>
          </p:cNvGraphicFramePr>
          <p:nvPr/>
        </p:nvGraphicFramePr>
        <p:xfrm>
          <a:off x="611188" y="3027363"/>
          <a:ext cx="228600" cy="330200"/>
        </p:xfrm>
        <a:graphic>
          <a:graphicData uri="http://schemas.openxmlformats.org/presentationml/2006/ole">
            <mc:AlternateContent xmlns:mc="http://schemas.openxmlformats.org/markup-compatibility/2006">
              <mc:Choice xmlns:v="urn:schemas-microsoft-com:vml" Requires="v">
                <p:oleObj spid="_x0000_s34280" name="Equation" r:id="rId11" imgW="228600" imgH="330120" progId="Equation.DSMT4">
                  <p:embed/>
                </p:oleObj>
              </mc:Choice>
              <mc:Fallback>
                <p:oleObj name="Equation" r:id="rId11" imgW="228600" imgH="33012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027363"/>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11"/>
          <p:cNvGraphicFramePr>
            <a:graphicFrameLocks noChangeAspect="1"/>
          </p:cNvGraphicFramePr>
          <p:nvPr/>
        </p:nvGraphicFramePr>
        <p:xfrm>
          <a:off x="611188" y="3429000"/>
          <a:ext cx="215900" cy="330200"/>
        </p:xfrm>
        <a:graphic>
          <a:graphicData uri="http://schemas.openxmlformats.org/presentationml/2006/ole">
            <mc:AlternateContent xmlns:mc="http://schemas.openxmlformats.org/markup-compatibility/2006">
              <mc:Choice xmlns:v="urn:schemas-microsoft-com:vml" Requires="v">
                <p:oleObj spid="_x0000_s34281" name="Equation" r:id="rId13" imgW="215640" imgH="330120" progId="Equation.DSMT4">
                  <p:embed/>
                </p:oleObj>
              </mc:Choice>
              <mc:Fallback>
                <p:oleObj name="Equation" r:id="rId13" imgW="215640" imgH="33012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34290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12"/>
          <p:cNvGraphicFramePr>
            <a:graphicFrameLocks noChangeAspect="1"/>
          </p:cNvGraphicFramePr>
          <p:nvPr/>
        </p:nvGraphicFramePr>
        <p:xfrm>
          <a:off x="611188" y="3860800"/>
          <a:ext cx="215900" cy="330200"/>
        </p:xfrm>
        <a:graphic>
          <a:graphicData uri="http://schemas.openxmlformats.org/presentationml/2006/ole">
            <mc:AlternateContent xmlns:mc="http://schemas.openxmlformats.org/markup-compatibility/2006">
              <mc:Choice xmlns:v="urn:schemas-microsoft-com:vml" Requires="v">
                <p:oleObj spid="_x0000_s34282" name="Equation" r:id="rId15" imgW="215640" imgH="330120" progId="Equation.DSMT4">
                  <p:embed/>
                </p:oleObj>
              </mc:Choice>
              <mc:Fallback>
                <p:oleObj name="Equation" r:id="rId15" imgW="215640" imgH="33012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38608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13"/>
          <p:cNvGraphicFramePr>
            <a:graphicFrameLocks noChangeAspect="1"/>
          </p:cNvGraphicFramePr>
          <p:nvPr/>
        </p:nvGraphicFramePr>
        <p:xfrm>
          <a:off x="3563938" y="1514475"/>
          <a:ext cx="165100" cy="330200"/>
        </p:xfrm>
        <a:graphic>
          <a:graphicData uri="http://schemas.openxmlformats.org/presentationml/2006/ole">
            <mc:AlternateContent xmlns:mc="http://schemas.openxmlformats.org/markup-compatibility/2006">
              <mc:Choice xmlns:v="urn:schemas-microsoft-com:vml" Requires="v">
                <p:oleObj spid="_x0000_s34283" name="Equation" r:id="rId17" imgW="164880" imgH="330120" progId="Equation.DSMT4">
                  <p:embed/>
                </p:oleObj>
              </mc:Choice>
              <mc:Fallback>
                <p:oleObj name="Equation" r:id="rId17" imgW="164880" imgH="33012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1514475"/>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4"/>
          <p:cNvGraphicFramePr>
            <a:graphicFrameLocks noChangeAspect="1"/>
          </p:cNvGraphicFramePr>
          <p:nvPr/>
        </p:nvGraphicFramePr>
        <p:xfrm>
          <a:off x="5580063" y="1514475"/>
          <a:ext cx="190500" cy="330200"/>
        </p:xfrm>
        <a:graphic>
          <a:graphicData uri="http://schemas.openxmlformats.org/presentationml/2006/ole">
            <mc:AlternateContent xmlns:mc="http://schemas.openxmlformats.org/markup-compatibility/2006">
              <mc:Choice xmlns:v="urn:schemas-microsoft-com:vml" Requires="v">
                <p:oleObj spid="_x0000_s34284" name="Equation" r:id="rId19" imgW="190440" imgH="330120" progId="Equation.DSMT4">
                  <p:embed/>
                </p:oleObj>
              </mc:Choice>
              <mc:Fallback>
                <p:oleObj name="Equation" r:id="rId19" imgW="190440" imgH="33012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0063" y="1514475"/>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5"/>
          <p:cNvGraphicFramePr>
            <a:graphicFrameLocks noChangeAspect="1"/>
          </p:cNvGraphicFramePr>
          <p:nvPr/>
        </p:nvGraphicFramePr>
        <p:xfrm>
          <a:off x="7524750" y="1514475"/>
          <a:ext cx="177800" cy="330200"/>
        </p:xfrm>
        <a:graphic>
          <a:graphicData uri="http://schemas.openxmlformats.org/presentationml/2006/ole">
            <mc:AlternateContent xmlns:mc="http://schemas.openxmlformats.org/markup-compatibility/2006">
              <mc:Choice xmlns:v="urn:schemas-microsoft-com:vml" Requires="v">
                <p:oleObj spid="_x0000_s34285" name="Equation" r:id="rId21" imgW="177480" imgH="330120" progId="Equation.DSMT4">
                  <p:embed/>
                </p:oleObj>
              </mc:Choice>
              <mc:Fallback>
                <p:oleObj name="Equation" r:id="rId21" imgW="177480" imgH="33012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24750" y="1514475"/>
                        <a:ext cx="17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55" name="灯片编号占位符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742FD2-B218-475B-BB7F-9656D8FF8B9D}" type="slidenum">
              <a:rPr lang="en-US" altLang="zh-CN"/>
              <a:pPr eaLnBrk="1" hangingPunct="1"/>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Rot="1" noChangeArrowheads="1"/>
          </p:cNvSpPr>
          <p:nvPr>
            <p:ph type="title"/>
          </p:nvPr>
        </p:nvSpPr>
        <p:spPr>
          <a:xfrm>
            <a:off x="301625" y="609600"/>
            <a:ext cx="8540750" cy="82550"/>
          </a:xfrm>
        </p:spPr>
        <p:txBody>
          <a:bodyPr/>
          <a:lstStyle/>
          <a:p>
            <a:pPr eaLnBrk="1" hangingPunct="1"/>
            <a:endParaRPr lang="zh-CN" altLang="zh-CN" sz="4000"/>
          </a:p>
        </p:txBody>
      </p:sp>
      <p:sp>
        <p:nvSpPr>
          <p:cNvPr id="24583" name="Rectangle 3"/>
          <p:cNvSpPr>
            <a:spLocks noGrp="1" noRot="1" noChangeArrowheads="1"/>
          </p:cNvSpPr>
          <p:nvPr>
            <p:ph type="body" idx="1"/>
          </p:nvPr>
        </p:nvSpPr>
        <p:spPr>
          <a:xfrm>
            <a:off x="301625" y="549275"/>
            <a:ext cx="8540750" cy="5808663"/>
          </a:xfrm>
        </p:spPr>
        <p:txBody>
          <a:bodyPr/>
          <a:lstStyle/>
          <a:p>
            <a:pPr eaLnBrk="1" hangingPunct="1">
              <a:buFont typeface="Wingdings" panose="05000000000000000000" pitchFamily="2" charset="2"/>
              <a:buChar char="Ø"/>
              <a:defRPr/>
            </a:pPr>
            <a:r>
              <a:rPr lang="zh-CN" altLang="en-US" sz="2800" dirty="0">
                <a:solidFill>
                  <a:srgbClr val="000000"/>
                </a:solidFill>
                <a:latin typeface="Times New Roman" pitchFamily="18" charset="0"/>
                <a:cs typeface="Times New Roman" pitchFamily="18" charset="0"/>
              </a:rPr>
              <a:t>前三个主成分分别为</a:t>
            </a:r>
          </a:p>
          <a:p>
            <a:pPr eaLnBrk="1" hangingPunct="1">
              <a:defRPr/>
            </a:pPr>
            <a:endParaRPr lang="zh-CN" altLang="en-US" sz="2800" dirty="0">
              <a:solidFill>
                <a:srgbClr val="000000"/>
              </a:solidFill>
              <a:latin typeface="Times New Roman" pitchFamily="18" charset="0"/>
              <a:cs typeface="Times New Roman" pitchFamily="18" charset="0"/>
            </a:endParaRPr>
          </a:p>
          <a:p>
            <a:pPr eaLnBrk="1" hangingPunct="1">
              <a:defRPr/>
            </a:pPr>
            <a:endParaRPr lang="zh-CN" altLang="en-US" sz="2800" dirty="0">
              <a:solidFill>
                <a:srgbClr val="000000"/>
              </a:solidFill>
              <a:latin typeface="Times New Roman" pitchFamily="18" charset="0"/>
              <a:cs typeface="Times New Roman" pitchFamily="18" charset="0"/>
            </a:endParaRPr>
          </a:p>
          <a:p>
            <a:pPr eaLnBrk="1" hangingPunct="1">
              <a:defRPr/>
            </a:pPr>
            <a:endParaRPr lang="zh-CN" altLang="en-US" sz="2800" dirty="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a:solidFill>
                  <a:srgbClr val="000000"/>
                </a:solidFill>
                <a:latin typeface="Times New Roman" pitchFamily="18" charset="0"/>
                <a:cs typeface="Times New Roman" pitchFamily="18" charset="0"/>
              </a:rPr>
              <a:t>根据累计贡献率可考虑取前面两个或三个主成分。</a:t>
            </a:r>
          </a:p>
          <a:p>
            <a:pPr eaLnBrk="1" hangingPunct="1">
              <a:buFont typeface="Wingdings" panose="05000000000000000000" pitchFamily="2" charset="2"/>
              <a:buChar char="Ø"/>
              <a:defRPr/>
            </a:pPr>
            <a:r>
              <a:rPr lang="zh-CN" altLang="en-US" sz="2800" dirty="0">
                <a:solidFill>
                  <a:srgbClr val="000000"/>
                </a:solidFill>
                <a:latin typeface="Times New Roman" pitchFamily="18" charset="0"/>
                <a:cs typeface="Times New Roman" pitchFamily="18" charset="0"/>
              </a:rPr>
              <a:t>称第一主成分为（</a:t>
            </a:r>
            <a:r>
              <a:rPr lang="zh-CN" altLang="en-US" sz="2800" dirty="0">
                <a:solidFill>
                  <a:schemeClr val="accent6"/>
                </a:solidFill>
                <a:latin typeface="Times New Roman" pitchFamily="18" charset="0"/>
                <a:cs typeface="Times New Roman" pitchFamily="18" charset="0"/>
              </a:rPr>
              <a:t>身材</a:t>
            </a:r>
            <a:r>
              <a:rPr lang="zh-CN" altLang="en-US" sz="2800" dirty="0">
                <a:solidFill>
                  <a:srgbClr val="000000"/>
                </a:solidFill>
                <a:latin typeface="Times New Roman" pitchFamily="18" charset="0"/>
                <a:cs typeface="Times New Roman" pitchFamily="18" charset="0"/>
              </a:rPr>
              <a:t>）</a:t>
            </a:r>
            <a:r>
              <a:rPr lang="zh-CN" altLang="en-US" sz="2800" dirty="0">
                <a:solidFill>
                  <a:schemeClr val="accent6"/>
                </a:solidFill>
                <a:latin typeface="Times New Roman" pitchFamily="18" charset="0"/>
                <a:cs typeface="Times New Roman" pitchFamily="18" charset="0"/>
              </a:rPr>
              <a:t>大小成分</a:t>
            </a:r>
            <a:r>
              <a:rPr lang="zh-CN" altLang="en-US" sz="2800" dirty="0">
                <a:solidFill>
                  <a:srgbClr val="000000"/>
                </a:solidFill>
                <a:latin typeface="Times New Roman" pitchFamily="18" charset="0"/>
                <a:cs typeface="Times New Roman" pitchFamily="18" charset="0"/>
              </a:rPr>
              <a:t>，称第二主成分为</a:t>
            </a:r>
            <a:r>
              <a:rPr lang="zh-CN" altLang="en-US" sz="2800" dirty="0">
                <a:solidFill>
                  <a:schemeClr val="accent6"/>
                </a:solidFill>
                <a:latin typeface="Times New Roman" pitchFamily="18" charset="0"/>
                <a:cs typeface="Times New Roman" pitchFamily="18" charset="0"/>
              </a:rPr>
              <a:t>形状成分</a:t>
            </a:r>
            <a:r>
              <a:rPr lang="zh-CN" altLang="en-US" sz="2800" dirty="0">
                <a:solidFill>
                  <a:srgbClr val="000000"/>
                </a:solidFill>
                <a:latin typeface="Times New Roman" pitchFamily="18" charset="0"/>
                <a:cs typeface="Times New Roman" pitchFamily="18" charset="0"/>
              </a:rPr>
              <a:t>（或</a:t>
            </a:r>
            <a:r>
              <a:rPr lang="zh-CN" altLang="en-US" sz="2800" dirty="0">
                <a:solidFill>
                  <a:schemeClr val="accent6"/>
                </a:solidFill>
                <a:latin typeface="Times New Roman" pitchFamily="18" charset="0"/>
                <a:cs typeface="Times New Roman" pitchFamily="18" charset="0"/>
              </a:rPr>
              <a:t>胖瘦成分</a:t>
            </a:r>
            <a:r>
              <a:rPr lang="zh-CN" altLang="en-US" sz="2800" dirty="0">
                <a:solidFill>
                  <a:srgbClr val="000000"/>
                </a:solidFill>
                <a:latin typeface="Times New Roman" pitchFamily="18" charset="0"/>
                <a:cs typeface="Times New Roman" pitchFamily="18" charset="0"/>
              </a:rPr>
              <a:t>），称第三主成分为</a:t>
            </a:r>
            <a:r>
              <a:rPr lang="zh-CN" altLang="en-US" sz="2800" dirty="0">
                <a:solidFill>
                  <a:schemeClr val="accent6"/>
                </a:solidFill>
                <a:latin typeface="Times New Roman" pitchFamily="18" charset="0"/>
                <a:cs typeface="Times New Roman" pitchFamily="18" charset="0"/>
              </a:rPr>
              <a:t>臂长成分</a:t>
            </a:r>
            <a:r>
              <a:rPr lang="zh-CN" altLang="en-US" sz="2800" dirty="0">
                <a:solidFill>
                  <a:srgbClr val="000000"/>
                </a:solidFill>
                <a:latin typeface="Times New Roman" pitchFamily="18" charset="0"/>
                <a:cs typeface="Times New Roman" pitchFamily="18" charset="0"/>
              </a:rPr>
              <a:t>。 </a:t>
            </a:r>
            <a:endParaRPr lang="en-US" altLang="zh-CN" sz="2800" dirty="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a:solidFill>
                  <a:srgbClr val="000000"/>
                </a:solidFill>
                <a:latin typeface="Times New Roman" pitchFamily="18" charset="0"/>
                <a:cs typeface="Times New Roman" pitchFamily="18" charset="0"/>
              </a:rPr>
              <a:t>可考虑取前两个主成分。</a:t>
            </a:r>
            <a:endParaRPr lang="en-US" altLang="zh-CN" sz="2800" dirty="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800" dirty="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a:solidFill>
                  <a:srgbClr val="000000"/>
                </a:solidFill>
                <a:latin typeface="Times New Roman" pitchFamily="18" charset="0"/>
                <a:cs typeface="Times New Roman" pitchFamily="18" charset="0"/>
              </a:rPr>
              <a:t>由于    非常小，所以存在</a:t>
            </a:r>
            <a:r>
              <a:rPr lang="zh-CN" altLang="en-US" sz="2800" dirty="0">
                <a:solidFill>
                  <a:schemeClr val="accent6"/>
                </a:solidFill>
                <a:latin typeface="Times New Roman" pitchFamily="18" charset="0"/>
                <a:cs typeface="Times New Roman" pitchFamily="18" charset="0"/>
              </a:rPr>
              <a:t>共线性关系</a:t>
            </a:r>
            <a:r>
              <a:rPr lang="zh-CN" altLang="en-US" sz="2800" dirty="0">
                <a:solidFill>
                  <a:srgbClr val="000000"/>
                </a:solidFill>
                <a:latin typeface="Times New Roman" pitchFamily="18" charset="0"/>
                <a:cs typeface="Times New Roman" pitchFamily="18" charset="0"/>
              </a:rPr>
              <a:t>：</a:t>
            </a:r>
          </a:p>
          <a:p>
            <a:pPr eaLnBrk="1" hangingPunct="1">
              <a:buFont typeface="Wingdings" panose="05000000000000000000" pitchFamily="2" charset="2"/>
              <a:buChar char="Ø"/>
              <a:defRPr/>
            </a:pPr>
            <a:endParaRPr lang="zh-CN" altLang="en-US" sz="2800" dirty="0">
              <a:solidFill>
                <a:srgbClr val="000000"/>
              </a:solidFill>
              <a:latin typeface="Times New Roman" pitchFamily="18" charset="0"/>
              <a:cs typeface="Times New Roman" pitchFamily="18" charset="0"/>
            </a:endParaRPr>
          </a:p>
        </p:txBody>
      </p:sp>
      <p:graphicFrame>
        <p:nvGraphicFramePr>
          <p:cNvPr id="34818" name="Object 5"/>
          <p:cNvGraphicFramePr>
            <a:graphicFrameLocks noChangeAspect="1"/>
          </p:cNvGraphicFramePr>
          <p:nvPr/>
        </p:nvGraphicFramePr>
        <p:xfrm>
          <a:off x="323850" y="1052513"/>
          <a:ext cx="8547100" cy="1549400"/>
        </p:xfrm>
        <a:graphic>
          <a:graphicData uri="http://schemas.openxmlformats.org/presentationml/2006/ole">
            <mc:AlternateContent xmlns:mc="http://schemas.openxmlformats.org/markup-compatibility/2006">
              <mc:Choice xmlns:v="urn:schemas-microsoft-com:vml" Requires="v">
                <p:oleObj spid="_x0000_s34986" name="Equation" r:id="rId3" imgW="8546760" imgH="1549080" progId="Equation.DSMT4">
                  <p:embed/>
                </p:oleObj>
              </mc:Choice>
              <mc:Fallback>
                <p:oleObj name="Equation" r:id="rId3" imgW="8546760" imgH="1549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85471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38B3BA-6E38-4156-81CC-9966795A7F05}" type="slidenum">
              <a:rPr lang="en-US" altLang="zh-CN"/>
              <a:pPr eaLnBrk="1" hangingPunct="1"/>
              <a:t>54</a:t>
            </a:fld>
            <a:endParaRPr lang="en-US" altLang="zh-CN"/>
          </a:p>
        </p:txBody>
      </p:sp>
      <p:graphicFrame>
        <p:nvGraphicFramePr>
          <p:cNvPr id="34819" name="Object 13"/>
          <p:cNvGraphicFramePr>
            <a:graphicFrameLocks noChangeAspect="1"/>
          </p:cNvGraphicFramePr>
          <p:nvPr/>
        </p:nvGraphicFramePr>
        <p:xfrm>
          <a:off x="755650" y="5084763"/>
          <a:ext cx="7708900" cy="469900"/>
        </p:xfrm>
        <a:graphic>
          <a:graphicData uri="http://schemas.openxmlformats.org/presentationml/2006/ole">
            <mc:AlternateContent xmlns:mc="http://schemas.openxmlformats.org/markup-compatibility/2006">
              <mc:Choice xmlns:v="urn:schemas-microsoft-com:vml" Requires="v">
                <p:oleObj spid="_x0000_s34987" name="Equation" r:id="rId5" imgW="7708680" imgH="469800" progId="Equation.DSMT4">
                  <p:embed/>
                </p:oleObj>
              </mc:Choice>
              <mc:Fallback>
                <p:oleObj name="Equation" r:id="rId5" imgW="7708680" imgH="469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084763"/>
                        <a:ext cx="7708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15"/>
          <p:cNvGraphicFramePr>
            <a:graphicFrameLocks noChangeAspect="1"/>
          </p:cNvGraphicFramePr>
          <p:nvPr/>
        </p:nvGraphicFramePr>
        <p:xfrm>
          <a:off x="539750" y="5949950"/>
          <a:ext cx="8356600" cy="444500"/>
        </p:xfrm>
        <a:graphic>
          <a:graphicData uri="http://schemas.openxmlformats.org/presentationml/2006/ole">
            <mc:AlternateContent xmlns:mc="http://schemas.openxmlformats.org/markup-compatibility/2006">
              <mc:Choice xmlns:v="urn:schemas-microsoft-com:vml" Requires="v">
                <p:oleObj spid="_x0000_s34988" name="Equation" r:id="rId7" imgW="8356320" imgH="444240" progId="Equation.DSMT4">
                  <p:embed/>
                </p:oleObj>
              </mc:Choice>
              <mc:Fallback>
                <p:oleObj name="Equation" r:id="rId7" imgW="8356320" imgH="4442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949950"/>
                        <a:ext cx="8356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2276046410"/>
              </p:ext>
            </p:extLst>
          </p:nvPr>
        </p:nvGraphicFramePr>
        <p:xfrm>
          <a:off x="1475656" y="5517357"/>
          <a:ext cx="304800" cy="469900"/>
        </p:xfrm>
        <a:graphic>
          <a:graphicData uri="http://schemas.openxmlformats.org/presentationml/2006/ole">
            <mc:AlternateContent xmlns:mc="http://schemas.openxmlformats.org/markup-compatibility/2006">
              <mc:Choice xmlns:v="urn:schemas-microsoft-com:vml" Requires="v">
                <p:oleObj spid="_x0000_s34989" name="Equation" r:id="rId9" imgW="304560" imgH="469800" progId="Equation.DSMT4">
                  <p:embed/>
                </p:oleObj>
              </mc:Choice>
              <mc:Fallback>
                <p:oleObj name="Equation" r:id="rId9" imgW="304560" imgH="469800" progId="Equation.DSMT4">
                  <p:embed/>
                  <p:pic>
                    <p:nvPicPr>
                      <p:cNvPr id="0" name=""/>
                      <p:cNvPicPr>
                        <a:picLocks noChangeAspect="1" noChangeArrowheads="1"/>
                      </p:cNvPicPr>
                      <p:nvPr/>
                    </p:nvPicPr>
                    <p:blipFill>
                      <a:blip r:embed="rId10"/>
                      <a:srcRect/>
                      <a:stretch>
                        <a:fillRect/>
                      </a:stretch>
                    </p:blipFill>
                    <p:spPr bwMode="auto">
                      <a:xfrm>
                        <a:off x="1475656" y="5517357"/>
                        <a:ext cx="304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01625" y="476250"/>
            <a:ext cx="8540750" cy="73025"/>
          </a:xfrm>
        </p:spPr>
        <p:txBody>
          <a:bodyPr/>
          <a:lstStyle/>
          <a:p>
            <a:pPr eaLnBrk="1" hangingPunct="1"/>
            <a:endParaRPr lang="en-US" altLang="zh-CN" sz="4000"/>
          </a:p>
        </p:txBody>
      </p:sp>
      <p:sp>
        <p:nvSpPr>
          <p:cNvPr id="47107"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en-US" sz="2800" dirty="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7.3.2   </a:t>
            </a:r>
            <a:r>
              <a:rPr lang="zh-CN" altLang="en-US" sz="2800" dirty="0">
                <a:solidFill>
                  <a:srgbClr val="000000"/>
                </a:solidFill>
                <a:latin typeface="Times New Roman" pitchFamily="18" charset="0"/>
                <a:cs typeface="Times New Roman" pitchFamily="18" charset="0"/>
              </a:rPr>
              <a:t>在习题</a:t>
            </a:r>
            <a:r>
              <a:rPr lang="en-US" altLang="zh-CN" sz="2800" dirty="0">
                <a:solidFill>
                  <a:srgbClr val="000000"/>
                </a:solidFill>
                <a:latin typeface="Times New Roman" pitchFamily="18" charset="0"/>
                <a:cs typeface="Times New Roman" pitchFamily="18" charset="0"/>
              </a:rPr>
              <a:t>6.5</a:t>
            </a:r>
            <a:r>
              <a:rPr lang="zh-CN" altLang="en-US" sz="2800" dirty="0">
                <a:solidFill>
                  <a:srgbClr val="000000"/>
                </a:solidFill>
                <a:latin typeface="Times New Roman" pitchFamily="18" charset="0"/>
                <a:cs typeface="Times New Roman" pitchFamily="18" charset="0"/>
              </a:rPr>
              <a:t>中，如下八项男子径赛运动记录：</a:t>
            </a:r>
          </a:p>
          <a:p>
            <a:pPr algn="ctr" eaLnBrk="1" hangingPunct="1">
              <a:lnSpc>
                <a:spcPct val="90000"/>
              </a:lnSpc>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100</a:t>
            </a:r>
            <a:r>
              <a:rPr lang="zh-CN" altLang="en-US" sz="2800" dirty="0">
                <a:solidFill>
                  <a:srgbClr val="000000"/>
                </a:solidFill>
                <a:latin typeface="Times New Roman" pitchFamily="18" charset="0"/>
                <a:cs typeface="Times New Roman" pitchFamily="18" charset="0"/>
              </a:rPr>
              <a:t>米（秒）</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5</a:t>
            </a: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1500</a:t>
            </a:r>
            <a:r>
              <a:rPr lang="zh-CN" altLang="en-US" sz="2800" dirty="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200</a:t>
            </a:r>
            <a:r>
              <a:rPr lang="zh-CN" altLang="en-US" sz="2800" dirty="0">
                <a:solidFill>
                  <a:srgbClr val="000000"/>
                </a:solidFill>
                <a:latin typeface="Times New Roman" pitchFamily="18" charset="0"/>
                <a:cs typeface="Times New Roman" pitchFamily="18" charset="0"/>
              </a:rPr>
              <a:t>米（秒）</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6</a:t>
            </a: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5000</a:t>
            </a:r>
            <a:r>
              <a:rPr lang="zh-CN" altLang="en-US" sz="2800" dirty="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3</a:t>
            </a: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400</a:t>
            </a:r>
            <a:r>
              <a:rPr lang="zh-CN" altLang="en-US" sz="2800" dirty="0">
                <a:solidFill>
                  <a:srgbClr val="000000"/>
                </a:solidFill>
                <a:latin typeface="Times New Roman" pitchFamily="18" charset="0"/>
                <a:cs typeface="Times New Roman" pitchFamily="18" charset="0"/>
              </a:rPr>
              <a:t>米（秒）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7</a:t>
            </a: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10000</a:t>
            </a:r>
            <a:r>
              <a:rPr lang="zh-CN" altLang="en-US" sz="2800" dirty="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4</a:t>
            </a:r>
            <a:r>
              <a:rPr lang="zh-CN" altLang="en-US"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800</a:t>
            </a:r>
            <a:r>
              <a:rPr lang="zh-CN" altLang="en-US" sz="2800" dirty="0">
                <a:solidFill>
                  <a:srgbClr val="000000"/>
                </a:solidFill>
                <a:latin typeface="Times New Roman" pitchFamily="18" charset="0"/>
                <a:cs typeface="Times New Roman" pitchFamily="18" charset="0"/>
              </a:rPr>
              <a:t>米（秒）</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 </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8</a:t>
            </a:r>
            <a:r>
              <a:rPr lang="zh-CN" altLang="en-US" sz="2800" dirty="0">
                <a:solidFill>
                  <a:srgbClr val="000000"/>
                </a:solidFill>
                <a:latin typeface="Times New Roman" pitchFamily="18" charset="0"/>
                <a:cs typeface="Times New Roman" pitchFamily="18" charset="0"/>
              </a:rPr>
              <a:t>：马拉松（分）</a:t>
            </a:r>
          </a:p>
        </p:txBody>
      </p:sp>
      <p:sp>
        <p:nvSpPr>
          <p:cNvPr id="53252" name="Rectangle 5"/>
          <p:cNvSpPr>
            <a:spLocks noChangeArrowheads="1"/>
          </p:cNvSpPr>
          <p:nvPr/>
        </p:nvSpPr>
        <p:spPr bwMode="auto">
          <a:xfrm>
            <a:off x="250825" y="3068638"/>
            <a:ext cx="799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7.3.3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八项男子径赛运动记录的样本相关矩阵</a:t>
            </a:r>
          </a:p>
        </p:txBody>
      </p:sp>
      <p:graphicFrame>
        <p:nvGraphicFramePr>
          <p:cNvPr id="6" name="表格 5"/>
          <p:cNvGraphicFramePr>
            <a:graphicFrameLocks noGrp="1"/>
          </p:cNvGraphicFramePr>
          <p:nvPr/>
        </p:nvGraphicFramePr>
        <p:xfrm>
          <a:off x="323850" y="3500438"/>
          <a:ext cx="8496301" cy="2808288"/>
        </p:xfrm>
        <a:graphic>
          <a:graphicData uri="http://schemas.openxmlformats.org/drawingml/2006/table">
            <a:tbl>
              <a:tblPr/>
              <a:tblGrid>
                <a:gridCol w="1041855">
                  <a:extLst>
                    <a:ext uri="{9D8B030D-6E8A-4147-A177-3AD203B41FA5}">
                      <a16:colId xmlns:a16="http://schemas.microsoft.com/office/drawing/2014/main" val="20000"/>
                    </a:ext>
                  </a:extLst>
                </a:gridCol>
                <a:gridCol w="990867">
                  <a:extLst>
                    <a:ext uri="{9D8B030D-6E8A-4147-A177-3AD203B41FA5}">
                      <a16:colId xmlns:a16="http://schemas.microsoft.com/office/drawing/2014/main" val="20001"/>
                    </a:ext>
                  </a:extLst>
                </a:gridCol>
                <a:gridCol w="990867">
                  <a:extLst>
                    <a:ext uri="{9D8B030D-6E8A-4147-A177-3AD203B41FA5}">
                      <a16:colId xmlns:a16="http://schemas.microsoft.com/office/drawing/2014/main" val="20002"/>
                    </a:ext>
                  </a:extLst>
                </a:gridCol>
                <a:gridCol w="980669">
                  <a:extLst>
                    <a:ext uri="{9D8B030D-6E8A-4147-A177-3AD203B41FA5}">
                      <a16:colId xmlns:a16="http://schemas.microsoft.com/office/drawing/2014/main" val="20003"/>
                    </a:ext>
                  </a:extLst>
                </a:gridCol>
                <a:gridCol w="990867">
                  <a:extLst>
                    <a:ext uri="{9D8B030D-6E8A-4147-A177-3AD203B41FA5}">
                      <a16:colId xmlns:a16="http://schemas.microsoft.com/office/drawing/2014/main" val="20004"/>
                    </a:ext>
                  </a:extLst>
                </a:gridCol>
                <a:gridCol w="875294">
                  <a:extLst>
                    <a:ext uri="{9D8B030D-6E8A-4147-A177-3AD203B41FA5}">
                      <a16:colId xmlns:a16="http://schemas.microsoft.com/office/drawing/2014/main" val="20005"/>
                    </a:ext>
                  </a:extLst>
                </a:gridCol>
                <a:gridCol w="875294">
                  <a:extLst>
                    <a:ext uri="{9D8B030D-6E8A-4147-A177-3AD203B41FA5}">
                      <a16:colId xmlns:a16="http://schemas.microsoft.com/office/drawing/2014/main" val="20006"/>
                    </a:ext>
                  </a:extLst>
                </a:gridCol>
                <a:gridCol w="875294">
                  <a:extLst>
                    <a:ext uri="{9D8B030D-6E8A-4147-A177-3AD203B41FA5}">
                      <a16:colId xmlns:a16="http://schemas.microsoft.com/office/drawing/2014/main" val="20007"/>
                    </a:ext>
                  </a:extLst>
                </a:gridCol>
                <a:gridCol w="875294">
                  <a:extLst>
                    <a:ext uri="{9D8B030D-6E8A-4147-A177-3AD203B41FA5}">
                      <a16:colId xmlns:a16="http://schemas.microsoft.com/office/drawing/2014/main" val="20008"/>
                    </a:ext>
                  </a:extLst>
                </a:gridCol>
              </a:tblGrid>
              <a:tr h="312032">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5</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6</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7</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8</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0.923</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2"/>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0.841</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0.851</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3"/>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0.756</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0.807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0.870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4"/>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5</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0.700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0.775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0.835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0.918</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5"/>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6</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0.619</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0.695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0.779</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0.864</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0.928</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6"/>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7</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0.633</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0.697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0.787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0.869</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0.935</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0.975</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7"/>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8</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0.520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0.596</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0.705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0.806</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0.866</a:t>
                      </a:r>
                      <a:endParaRPr lang="zh-CN" sz="1800" kern="10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0.932</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0.943</a:t>
                      </a:r>
                      <a:endParaRPr lang="zh-CN" sz="1800" kern="10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33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F926F4-6CB0-4BEF-920D-B62E8AE017D2}" type="slidenum">
              <a:rPr lang="en-US" altLang="zh-CN"/>
              <a:pPr eaLnBrk="1" hangingPunct="1"/>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4" name="Rectangle 2"/>
          <p:cNvSpPr>
            <a:spLocks noGrp="1" noRot="1" noChangeArrowheads="1"/>
          </p:cNvSpPr>
          <p:nvPr>
            <p:ph type="title"/>
          </p:nvPr>
        </p:nvSpPr>
        <p:spPr>
          <a:xfrm>
            <a:off x="301625" y="539750"/>
            <a:ext cx="8540750" cy="69850"/>
          </a:xfrm>
        </p:spPr>
        <p:txBody>
          <a:bodyPr/>
          <a:lstStyle/>
          <a:p>
            <a:pPr eaLnBrk="1" hangingPunct="1"/>
            <a:endParaRPr lang="zh-CN" altLang="zh-CN" sz="4000"/>
          </a:p>
        </p:txBody>
      </p:sp>
      <p:sp>
        <p:nvSpPr>
          <p:cNvPr id="3585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None/>
            </a:pPr>
            <a:endParaRPr lang="zh-CN" altLang="en-US" sz="2800">
              <a:solidFill>
                <a:srgbClr val="000000"/>
              </a:solidFill>
            </a:endParaRPr>
          </a:p>
        </p:txBody>
      </p:sp>
      <p:sp>
        <p:nvSpPr>
          <p:cNvPr id="35856" name="矩形 5"/>
          <p:cNvSpPr>
            <a:spLocks noChangeArrowheads="1"/>
          </p:cNvSpPr>
          <p:nvPr/>
        </p:nvSpPr>
        <p:spPr bwMode="auto">
          <a:xfrm>
            <a:off x="395288" y="549275"/>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7.3.4  	  </a:t>
            </a:r>
            <a:r>
              <a:rPr lang="zh-CN" altLang="zh-CN" sz="2000">
                <a:solidFill>
                  <a:srgbClr val="7030A0"/>
                </a:solidFill>
                <a:latin typeface="黑体" panose="02010600030101010101" pitchFamily="2" charset="-122"/>
                <a:ea typeface="黑体" panose="02010600030101010101" pitchFamily="2" charset="-122"/>
              </a:rPr>
              <a:t>的前三个特征值、特征向量以及贡献率</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5842" name="Object 2"/>
          <p:cNvGraphicFramePr>
            <a:graphicFrameLocks noChangeAspect="1"/>
          </p:cNvGraphicFramePr>
          <p:nvPr/>
        </p:nvGraphicFramePr>
        <p:xfrm>
          <a:off x="2339975" y="620713"/>
          <a:ext cx="228600" cy="304800"/>
        </p:xfrm>
        <a:graphic>
          <a:graphicData uri="http://schemas.openxmlformats.org/presentationml/2006/ole">
            <mc:AlternateContent xmlns:mc="http://schemas.openxmlformats.org/markup-compatibility/2006">
              <mc:Choice xmlns:v="urn:schemas-microsoft-com:vml" Requires="v">
                <p:oleObj spid="_x0000_s36418" name="Equation" r:id="rId3" imgW="228600" imgH="304560" progId="Equation.DSMT4">
                  <p:embed/>
                </p:oleObj>
              </mc:Choice>
              <mc:Fallback>
                <p:oleObj name="Equation" r:id="rId3" imgW="228600" imgH="304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6207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323850" y="981075"/>
          <a:ext cx="8496300" cy="5257800"/>
        </p:xfrm>
        <a:graphic>
          <a:graphicData uri="http://schemas.openxmlformats.org/drawingml/2006/table">
            <a:tbl>
              <a:tblPr/>
              <a:tblGrid>
                <a:gridCol w="2151063">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79637">
                  <a:extLst>
                    <a:ext uri="{9D8B030D-6E8A-4147-A177-3AD203B41FA5}">
                      <a16:colId xmlns:a16="http://schemas.microsoft.com/office/drawing/2014/main" val="20002"/>
                    </a:ext>
                  </a:extLst>
                </a:gridCol>
                <a:gridCol w="2012950">
                  <a:extLst>
                    <a:ext uri="{9D8B030D-6E8A-4147-A177-3AD203B41FA5}">
                      <a16:colId xmlns:a16="http://schemas.microsoft.com/office/drawing/2014/main" val="20003"/>
                    </a:ext>
                  </a:extLst>
                </a:gridCol>
              </a:tblGrid>
              <a:tr h="43815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特征向量</a:t>
                      </a:r>
                      <a:endParaRPr kumimoji="0" lang="zh-CN" sz="1800" b="0" i="0" u="none" strike="noStrike" cap="none" normalizeH="0" baseline="0">
                        <a:ln>
                          <a:noFill/>
                        </a:ln>
                        <a:solidFill>
                          <a:srgbClr val="000000"/>
                        </a:solidFill>
                        <a:effectLst/>
                        <a:latin typeface="宋体" pitchFamily="2" charset="-122"/>
                        <a:ea typeface="宋体" pitchFamily="2" charset="-122"/>
                        <a:cs typeface="Courier New" pitchFamily="49"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100</a:t>
                      </a:r>
                      <a:r>
                        <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0.318</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0.567</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0.332</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200</a:t>
                      </a:r>
                      <a:r>
                        <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0.337</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0.462</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0.361</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400</a:t>
                      </a:r>
                      <a:r>
                        <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0.356</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0.248</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rPr>
                        <a:t>0.560</a:t>
                      </a:r>
                      <a:endParaRPr kumimoji="0" lang="zh-CN"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800</a:t>
                      </a:r>
                      <a:r>
                        <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0.369</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0.012</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rPr>
                        <a:t>0.532</a:t>
                      </a:r>
                      <a:endParaRPr kumimoji="0" lang="zh-CN"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1500</a:t>
                      </a:r>
                      <a:r>
                        <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0.373</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−0.140</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rPr>
                        <a:t>0.153</a:t>
                      </a:r>
                      <a:endParaRPr kumimoji="0" lang="zh-CN" altLang="zh-CN" sz="1800" b="0" i="0" u="none" strike="noStrike" cap="none" normalizeH="0" baseline="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5000</a:t>
                      </a:r>
                      <a:r>
                        <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0.364</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−0.312</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0.190</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10000</a:t>
                      </a:r>
                      <a:r>
                        <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0.367</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−0.307</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0.182</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马拉松</a:t>
                      </a:r>
                      <a:endPar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0.342</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−0.439</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0.263</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特征值</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6.622</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0.878</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0.159</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贡献率</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0.828</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0.110</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0.020</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累计贡献率</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0.828</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0.937</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0.957</a:t>
                      </a:r>
                      <a:endParaRPr kumimoji="0" lang="zh-CN"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35843" name="Object 3"/>
          <p:cNvGraphicFramePr>
            <a:graphicFrameLocks noChangeAspect="1"/>
          </p:cNvGraphicFramePr>
          <p:nvPr/>
        </p:nvGraphicFramePr>
        <p:xfrm>
          <a:off x="395288" y="1484313"/>
          <a:ext cx="215900" cy="330200"/>
        </p:xfrm>
        <a:graphic>
          <a:graphicData uri="http://schemas.openxmlformats.org/presentationml/2006/ole">
            <mc:AlternateContent xmlns:mc="http://schemas.openxmlformats.org/markup-compatibility/2006">
              <mc:Choice xmlns:v="urn:schemas-microsoft-com:vml" Requires="v">
                <p:oleObj spid="_x0000_s36419" name="Equation" r:id="rId5" imgW="215640" imgH="330120" progId="Equation.DSMT4">
                  <p:embed/>
                </p:oleObj>
              </mc:Choice>
              <mc:Fallback>
                <p:oleObj name="Equation" r:id="rId5" imgW="21564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484313"/>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395288" y="1916113"/>
          <a:ext cx="228600" cy="330200"/>
        </p:xfrm>
        <a:graphic>
          <a:graphicData uri="http://schemas.openxmlformats.org/presentationml/2006/ole">
            <mc:AlternateContent xmlns:mc="http://schemas.openxmlformats.org/markup-compatibility/2006">
              <mc:Choice xmlns:v="urn:schemas-microsoft-com:vml" Requires="v">
                <p:oleObj spid="_x0000_s36420" name="Equation" r:id="rId7" imgW="228600" imgH="330120" progId="Equation.DSMT4">
                  <p:embed/>
                </p:oleObj>
              </mc:Choice>
              <mc:Fallback>
                <p:oleObj name="Equation" r:id="rId7" imgW="22860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916113"/>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395288" y="2349500"/>
          <a:ext cx="215900" cy="330200"/>
        </p:xfrm>
        <a:graphic>
          <a:graphicData uri="http://schemas.openxmlformats.org/presentationml/2006/ole">
            <mc:AlternateContent xmlns:mc="http://schemas.openxmlformats.org/markup-compatibility/2006">
              <mc:Choice xmlns:v="urn:schemas-microsoft-com:vml" Requires="v">
                <p:oleObj spid="_x0000_s36421" name="Equation" r:id="rId9" imgW="215640" imgH="330120" progId="Equation.DSMT4">
                  <p:embed/>
                </p:oleObj>
              </mc:Choice>
              <mc:Fallback>
                <p:oleObj name="Equation" r:id="rId9" imgW="215640" imgH="33012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3495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395288" y="2781300"/>
          <a:ext cx="228600" cy="330200"/>
        </p:xfrm>
        <a:graphic>
          <a:graphicData uri="http://schemas.openxmlformats.org/presentationml/2006/ole">
            <mc:AlternateContent xmlns:mc="http://schemas.openxmlformats.org/markup-compatibility/2006">
              <mc:Choice xmlns:v="urn:schemas-microsoft-com:vml" Requires="v">
                <p:oleObj spid="_x0000_s36422" name="Equation" r:id="rId11" imgW="228600" imgH="330120" progId="Equation.DSMT4">
                  <p:embed/>
                </p:oleObj>
              </mc:Choice>
              <mc:Fallback>
                <p:oleObj name="Equation" r:id="rId11" imgW="228600" imgH="33012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78130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395288" y="3213100"/>
          <a:ext cx="215900" cy="330200"/>
        </p:xfrm>
        <a:graphic>
          <a:graphicData uri="http://schemas.openxmlformats.org/presentationml/2006/ole">
            <mc:AlternateContent xmlns:mc="http://schemas.openxmlformats.org/markup-compatibility/2006">
              <mc:Choice xmlns:v="urn:schemas-microsoft-com:vml" Requires="v">
                <p:oleObj spid="_x0000_s36423" name="Equation" r:id="rId13" imgW="215640" imgH="330120" progId="Equation.DSMT4">
                  <p:embed/>
                </p:oleObj>
              </mc:Choice>
              <mc:Fallback>
                <p:oleObj name="Equation" r:id="rId13" imgW="215640" imgH="33012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2131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395288" y="3644900"/>
          <a:ext cx="215900" cy="330200"/>
        </p:xfrm>
        <a:graphic>
          <a:graphicData uri="http://schemas.openxmlformats.org/presentationml/2006/ole">
            <mc:AlternateContent xmlns:mc="http://schemas.openxmlformats.org/markup-compatibility/2006">
              <mc:Choice xmlns:v="urn:schemas-microsoft-com:vml" Requires="v">
                <p:oleObj spid="_x0000_s36424" name="Equation" r:id="rId15" imgW="215640" imgH="330120" progId="Equation.DSMT4">
                  <p:embed/>
                </p:oleObj>
              </mc:Choice>
              <mc:Fallback>
                <p:oleObj name="Equation" r:id="rId15" imgW="215640" imgH="33012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6449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p:cNvGraphicFramePr>
            <a:graphicFrameLocks noChangeAspect="1"/>
          </p:cNvGraphicFramePr>
          <p:nvPr/>
        </p:nvGraphicFramePr>
        <p:xfrm>
          <a:off x="3419475" y="1052513"/>
          <a:ext cx="165100" cy="330200"/>
        </p:xfrm>
        <a:graphic>
          <a:graphicData uri="http://schemas.openxmlformats.org/presentationml/2006/ole">
            <mc:AlternateContent xmlns:mc="http://schemas.openxmlformats.org/markup-compatibility/2006">
              <mc:Choice xmlns:v="urn:schemas-microsoft-com:vml" Requires="v">
                <p:oleObj spid="_x0000_s36425" name="Equation" r:id="rId17" imgW="164880" imgH="330120" progId="Equation.DSMT4">
                  <p:embed/>
                </p:oleObj>
              </mc:Choice>
              <mc:Fallback>
                <p:oleObj name="Equation" r:id="rId17" imgW="164880" imgH="33012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19475" y="1052513"/>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p:cNvGraphicFramePr>
            <a:graphicFrameLocks noChangeAspect="1"/>
          </p:cNvGraphicFramePr>
          <p:nvPr/>
        </p:nvGraphicFramePr>
        <p:xfrm>
          <a:off x="5580063" y="1052513"/>
          <a:ext cx="190500" cy="330200"/>
        </p:xfrm>
        <a:graphic>
          <a:graphicData uri="http://schemas.openxmlformats.org/presentationml/2006/ole">
            <mc:AlternateContent xmlns:mc="http://schemas.openxmlformats.org/markup-compatibility/2006">
              <mc:Choice xmlns:v="urn:schemas-microsoft-com:vml" Requires="v">
                <p:oleObj spid="_x0000_s36426" name="Equation" r:id="rId19" imgW="190440" imgH="330120" progId="Equation.DSMT4">
                  <p:embed/>
                </p:oleObj>
              </mc:Choice>
              <mc:Fallback>
                <p:oleObj name="Equation" r:id="rId19" imgW="190440" imgH="33012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0063" y="1052513"/>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11"/>
          <p:cNvGraphicFramePr>
            <a:graphicFrameLocks noChangeAspect="1"/>
          </p:cNvGraphicFramePr>
          <p:nvPr/>
        </p:nvGraphicFramePr>
        <p:xfrm>
          <a:off x="7667625" y="1052513"/>
          <a:ext cx="177800" cy="330200"/>
        </p:xfrm>
        <a:graphic>
          <a:graphicData uri="http://schemas.openxmlformats.org/presentationml/2006/ole">
            <mc:AlternateContent xmlns:mc="http://schemas.openxmlformats.org/markup-compatibility/2006">
              <mc:Choice xmlns:v="urn:schemas-microsoft-com:vml" Requires="v">
                <p:oleObj spid="_x0000_s36427" name="Equation" r:id="rId21" imgW="177480" imgH="330120" progId="Equation.DSMT4">
                  <p:embed/>
                </p:oleObj>
              </mc:Choice>
              <mc:Fallback>
                <p:oleObj name="Equation" r:id="rId21" imgW="177480" imgH="33012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67625" y="1052513"/>
                        <a:ext cx="17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12"/>
          <p:cNvGraphicFramePr>
            <a:graphicFrameLocks noChangeAspect="1"/>
          </p:cNvGraphicFramePr>
          <p:nvPr/>
        </p:nvGraphicFramePr>
        <p:xfrm>
          <a:off x="395288" y="4076700"/>
          <a:ext cx="228600" cy="330200"/>
        </p:xfrm>
        <a:graphic>
          <a:graphicData uri="http://schemas.openxmlformats.org/presentationml/2006/ole">
            <mc:AlternateContent xmlns:mc="http://schemas.openxmlformats.org/markup-compatibility/2006">
              <mc:Choice xmlns:v="urn:schemas-microsoft-com:vml" Requires="v">
                <p:oleObj spid="_x0000_s36428" name="Equation" r:id="rId23" imgW="228600" imgH="330120" progId="Equation.DSMT4">
                  <p:embed/>
                </p:oleObj>
              </mc:Choice>
              <mc:Fallback>
                <p:oleObj name="Equation" r:id="rId23" imgW="228600" imgH="330120" progId="Equation.DSMT4">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288" y="407670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13"/>
          <p:cNvGraphicFramePr>
            <a:graphicFrameLocks noChangeAspect="1"/>
          </p:cNvGraphicFramePr>
          <p:nvPr/>
        </p:nvGraphicFramePr>
        <p:xfrm>
          <a:off x="395288" y="4508500"/>
          <a:ext cx="215900" cy="330200"/>
        </p:xfrm>
        <a:graphic>
          <a:graphicData uri="http://schemas.openxmlformats.org/presentationml/2006/ole">
            <mc:AlternateContent xmlns:mc="http://schemas.openxmlformats.org/markup-compatibility/2006">
              <mc:Choice xmlns:v="urn:schemas-microsoft-com:vml" Requires="v">
                <p:oleObj spid="_x0000_s36429" name="Equation" r:id="rId25" imgW="215640" imgH="330120" progId="Equation.DSMT4">
                  <p:embed/>
                </p:oleObj>
              </mc:Choice>
              <mc:Fallback>
                <p:oleObj name="Equation" r:id="rId25" imgW="215640" imgH="33012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5288" y="45085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13"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15F098-A990-43B3-B420-FA8E36277D43}" type="slidenum">
              <a:rPr lang="en-US" altLang="zh-CN"/>
              <a:pPr eaLnBrk="1" hangingPunct="1"/>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01625" y="609600"/>
            <a:ext cx="8540750" cy="46038"/>
          </a:xfrm>
        </p:spPr>
        <p:txBody>
          <a:bodyPr/>
          <a:lstStyle/>
          <a:p>
            <a:pPr eaLnBrk="1" hangingPunct="1"/>
            <a:endParaRPr lang="zh-CN" altLang="zh-CN" sz="4000"/>
          </a:p>
        </p:txBody>
      </p:sp>
      <p:sp>
        <p:nvSpPr>
          <p:cNvPr id="3584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defRPr/>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在径赛项目上的</a:t>
            </a:r>
            <a:r>
              <a:rPr lang="zh-CN" altLang="zh-CN" sz="2800" dirty="0">
                <a:solidFill>
                  <a:schemeClr val="accent6"/>
                </a:solidFill>
                <a:latin typeface="Times New Roman" panose="02020603050405020304" pitchFamily="18" charset="0"/>
                <a:cs typeface="Times New Roman" panose="02020603050405020304" pitchFamily="18" charset="0"/>
              </a:rPr>
              <a:t>强弱成分</a:t>
            </a:r>
            <a:r>
              <a:rPr lang="zh-CN" altLang="en-US" sz="2800" dirty="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反映了速度与耐力成绩的对比。</a:t>
            </a:r>
            <a:endParaRPr lang="en-US" altLang="zh-CN" sz="2800" dirty="0">
              <a:solidFill>
                <a:srgbClr val="000000"/>
              </a:solidFill>
              <a:latin typeface="Times New Roman" pitchFamily="18" charset="0"/>
              <a:cs typeface="Times New Roman" pitchFamily="18" charset="0"/>
            </a:endParaRPr>
          </a:p>
          <a:p>
            <a:pPr eaLnBrk="1" hangingPunct="1">
              <a:defRPr/>
            </a:pPr>
            <a:r>
              <a:rPr lang="zh-CN" altLang="zh-CN" sz="2800" dirty="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7.3.3   </a:t>
            </a:r>
            <a:r>
              <a:rPr lang="zh-CN" altLang="zh-CN" sz="2800" dirty="0">
                <a:solidFill>
                  <a:srgbClr val="000000"/>
                </a:solidFill>
                <a:latin typeface="Times New Roman" pitchFamily="18" charset="0"/>
                <a:cs typeface="Times New Roman" pitchFamily="18" charset="0"/>
              </a:rPr>
              <a:t>对例</a:t>
            </a:r>
            <a:r>
              <a:rPr lang="en-US" altLang="zh-CN" sz="2800" dirty="0">
                <a:solidFill>
                  <a:srgbClr val="000000"/>
                </a:solidFill>
                <a:latin typeface="Times New Roman" pitchFamily="18" charset="0"/>
                <a:cs typeface="Times New Roman" pitchFamily="18" charset="0"/>
              </a:rPr>
              <a:t>6.3.3</a:t>
            </a:r>
            <a:r>
              <a:rPr lang="zh-CN" altLang="zh-CN" sz="2800" dirty="0">
                <a:solidFill>
                  <a:srgbClr val="000000"/>
                </a:solidFill>
                <a:latin typeface="Times New Roman" pitchFamily="18" charset="0"/>
                <a:cs typeface="Times New Roman" pitchFamily="18" charset="0"/>
              </a:rPr>
              <a:t>中的数据从相关矩阵出发进行主成分分析。</a:t>
            </a:r>
          </a:p>
          <a:p>
            <a:pPr eaLnBrk="1" hangingPunct="1">
              <a:defRPr/>
            </a:pPr>
            <a:endParaRPr lang="zh-CN" altLang="zh-CN" sz="2800" dirty="0">
              <a:solidFill>
                <a:srgbClr val="000000"/>
              </a:solidFill>
              <a:latin typeface="Times New Roman" pitchFamily="18" charset="0"/>
              <a:cs typeface="Times New Roman" pitchFamily="18" charset="0"/>
            </a:endParaRPr>
          </a:p>
        </p:txBody>
      </p:sp>
      <p:sp>
        <p:nvSpPr>
          <p:cNvPr id="54363"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069DC5-3FB7-4BF4-9E84-BAE0D791B054}" type="slidenum">
              <a:rPr lang="en-US" altLang="zh-CN"/>
              <a:pPr eaLnBrk="1" hangingPunct="1"/>
              <a:t>57</a:t>
            </a:fld>
            <a:endParaRPr lang="en-US" altLang="zh-CN"/>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824106" y="2746054"/>
            <a:ext cx="7564318" cy="2627162"/>
          </a:xfrm>
          <a:prstGeom prst="rect">
            <a:avLst/>
          </a:prstGeom>
          <a:noFill/>
          <a:ln>
            <a:noFill/>
          </a:ln>
        </p:spPr>
      </p:pic>
      <p:sp>
        <p:nvSpPr>
          <p:cNvPr id="2" name="矩形 1"/>
          <p:cNvSpPr/>
          <p:nvPr/>
        </p:nvSpPr>
        <p:spPr>
          <a:xfrm>
            <a:off x="3563888" y="5445224"/>
            <a:ext cx="2177199" cy="400110"/>
          </a:xfrm>
          <a:prstGeom prst="rect">
            <a:avLst/>
          </a:prstGeom>
        </p:spPr>
        <p:txBody>
          <a:bodyPr wrap="non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7.3.1  </a:t>
            </a:r>
            <a:r>
              <a:rPr lang="zh-CN" altLang="zh-CN" sz="2000" kern="100" dirty="0">
                <a:solidFill>
                  <a:srgbClr val="7030A0"/>
                </a:solidFill>
                <a:ea typeface="黑体" panose="02010600030101010101" pitchFamily="2" charset="-122"/>
                <a:cs typeface="Times New Roman" panose="02020603050405020304" pitchFamily="18" charset="0"/>
              </a:rPr>
              <a:t>相关矩阵</a:t>
            </a:r>
            <a:endParaRPr lang="zh-CN" altLang="en-US" sz="2000" dirty="0">
              <a:solidFill>
                <a:srgbClr val="7030A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02441339"/>
              </p:ext>
            </p:extLst>
          </p:nvPr>
        </p:nvGraphicFramePr>
        <p:xfrm>
          <a:off x="665356" y="740563"/>
          <a:ext cx="317500" cy="438151"/>
        </p:xfrm>
        <a:graphic>
          <a:graphicData uri="http://schemas.openxmlformats.org/presentationml/2006/ole">
            <mc:AlternateContent xmlns:mc="http://schemas.openxmlformats.org/markup-compatibility/2006">
              <mc:Choice xmlns:v="urn:schemas-microsoft-com:vml" Requires="v">
                <p:oleObj spid="_x0000_s44073" name="Equation" r:id="rId4" imgW="317160" imgH="431640" progId="Equation.DSMT4">
                  <p:embed/>
                </p:oleObj>
              </mc:Choice>
              <mc:Fallback>
                <p:oleObj name="Equation" r:id="rId4" imgW="317160" imgH="431640" progId="Equation.DSMT4">
                  <p:embed/>
                  <p:pic>
                    <p:nvPicPr>
                      <p:cNvPr id="0" name="Object 1"/>
                      <p:cNvPicPr>
                        <a:picLocks noChangeAspect="1" noChangeArrowheads="1"/>
                      </p:cNvPicPr>
                      <p:nvPr/>
                    </p:nvPicPr>
                    <p:blipFill>
                      <a:blip r:embed="rId5"/>
                      <a:srcRect/>
                      <a:stretch>
                        <a:fillRect/>
                      </a:stretch>
                    </p:blipFill>
                    <p:spPr bwMode="auto">
                      <a:xfrm>
                        <a:off x="665356" y="740563"/>
                        <a:ext cx="317500" cy="438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78778646"/>
              </p:ext>
            </p:extLst>
          </p:nvPr>
        </p:nvGraphicFramePr>
        <p:xfrm>
          <a:off x="655638" y="1227138"/>
          <a:ext cx="342900" cy="438150"/>
        </p:xfrm>
        <a:graphic>
          <a:graphicData uri="http://schemas.openxmlformats.org/presentationml/2006/ole">
            <mc:AlternateContent xmlns:mc="http://schemas.openxmlformats.org/markup-compatibility/2006">
              <mc:Choice xmlns:v="urn:schemas-microsoft-com:vml" Requires="v">
                <p:oleObj spid="_x0000_s44074" name="Equation" r:id="rId6" imgW="342720" imgH="431640" progId="Equation.DSMT4">
                  <p:embed/>
                </p:oleObj>
              </mc:Choice>
              <mc:Fallback>
                <p:oleObj name="Equation" r:id="rId6" imgW="342720" imgH="431640" progId="Equation.DSMT4">
                  <p:embed/>
                  <p:pic>
                    <p:nvPicPr>
                      <p:cNvPr id="0" name=""/>
                      <p:cNvPicPr>
                        <a:picLocks noChangeAspect="1" noChangeArrowheads="1"/>
                      </p:cNvPicPr>
                      <p:nvPr/>
                    </p:nvPicPr>
                    <p:blipFill>
                      <a:blip r:embed="rId7"/>
                      <a:srcRect/>
                      <a:stretch>
                        <a:fillRect/>
                      </a:stretch>
                    </p:blipFill>
                    <p:spPr bwMode="auto">
                      <a:xfrm>
                        <a:off x="655638" y="1227138"/>
                        <a:ext cx="3429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58</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01625" y="606686"/>
            <a:ext cx="8540750" cy="4647739"/>
          </a:xfrm>
          <a:prstGeom prst="rect">
            <a:avLst/>
          </a:prstGeom>
          <a:noFill/>
          <a:ln>
            <a:noFill/>
          </a:ln>
        </p:spPr>
      </p:pic>
      <p:sp>
        <p:nvSpPr>
          <p:cNvPr id="6" name="矩形 5"/>
          <p:cNvSpPr/>
          <p:nvPr/>
        </p:nvSpPr>
        <p:spPr>
          <a:xfrm>
            <a:off x="3059832" y="5406825"/>
            <a:ext cx="3203121" cy="400110"/>
          </a:xfrm>
          <a:prstGeom prst="rect">
            <a:avLst/>
          </a:prstGeom>
        </p:spPr>
        <p:txBody>
          <a:bodyPr wrap="non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7.3.2  </a:t>
            </a:r>
            <a:r>
              <a:rPr lang="zh-CN" altLang="zh-CN" sz="2000" kern="100" dirty="0">
                <a:solidFill>
                  <a:srgbClr val="7030A0"/>
                </a:solidFill>
                <a:ea typeface="黑体" panose="02010600030101010101" pitchFamily="2" charset="-122"/>
                <a:cs typeface="Times New Roman" panose="02020603050405020304" pitchFamily="18" charset="0"/>
              </a:rPr>
              <a:t>特征值和特征向量</a:t>
            </a:r>
            <a:endParaRPr lang="zh-CN" altLang="en-US" sz="2000" dirty="0">
              <a:solidFill>
                <a:srgbClr val="7030A0"/>
              </a:solidFill>
            </a:endParaRPr>
          </a:p>
        </p:txBody>
      </p:sp>
    </p:spTree>
    <p:extLst>
      <p:ext uri="{BB962C8B-B14F-4D97-AF65-F5344CB8AC3E}">
        <p14:creationId xmlns:p14="http://schemas.microsoft.com/office/powerpoint/2010/main" val="3204476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buFont typeface="Wingdings" panose="05000000000000000000" pitchFamily="2" charset="2"/>
              <a:buChar char="Ø"/>
            </a:pPr>
            <a:r>
              <a:rPr lang="zh-CN" altLang="zh-CN" sz="2800" dirty="0">
                <a:solidFill>
                  <a:srgbClr val="000000"/>
                </a:solidFill>
              </a:rPr>
              <a:t>第一主成分可称为</a:t>
            </a:r>
            <a:r>
              <a:rPr lang="zh-CN" altLang="zh-CN" sz="2800" dirty="0">
                <a:solidFill>
                  <a:schemeClr val="accent6"/>
                </a:solidFill>
              </a:rPr>
              <a:t>综合消费性支出成分</a:t>
            </a:r>
            <a:r>
              <a:rPr lang="zh-CN" altLang="en-US" sz="2800" dirty="0">
                <a:solidFill>
                  <a:srgbClr val="000000"/>
                </a:solidFill>
              </a:rPr>
              <a:t>。</a:t>
            </a:r>
            <a:r>
              <a:rPr lang="zh-CN" altLang="zh-CN" sz="2800" dirty="0">
                <a:solidFill>
                  <a:srgbClr val="000000"/>
                </a:solidFill>
              </a:rPr>
              <a:t>第二主成分可称为（受地区气候影响的）</a:t>
            </a:r>
            <a:r>
              <a:rPr lang="zh-CN" altLang="zh-CN" sz="2800" dirty="0">
                <a:solidFill>
                  <a:schemeClr val="accent6"/>
                </a:solidFill>
              </a:rPr>
              <a:t>消费</a:t>
            </a:r>
            <a:r>
              <a:rPr lang="zh-CN" altLang="zh-CN" sz="2800" dirty="0">
                <a:solidFill>
                  <a:srgbClr val="000000"/>
                </a:solidFill>
              </a:rPr>
              <a:t>（结构）</a:t>
            </a:r>
            <a:r>
              <a:rPr lang="zh-CN" altLang="zh-CN" sz="2800" dirty="0">
                <a:solidFill>
                  <a:schemeClr val="accent6"/>
                </a:solidFill>
              </a:rPr>
              <a:t>倾向成分</a:t>
            </a:r>
            <a:r>
              <a:rPr lang="zh-CN" altLang="zh-CN" sz="2800" dirty="0">
                <a:solidFill>
                  <a:srgbClr val="000000"/>
                </a:solidFill>
              </a:rPr>
              <a:t>，后面表</a:t>
            </a:r>
            <a:r>
              <a:rPr lang="en-US" altLang="zh-CN" sz="2800" dirty="0">
                <a:solidFill>
                  <a:srgbClr val="000000"/>
                </a:solidFill>
              </a:rPr>
              <a:t>7.3.6</a:t>
            </a:r>
            <a:r>
              <a:rPr lang="zh-CN" altLang="zh-CN" sz="2800" dirty="0">
                <a:solidFill>
                  <a:srgbClr val="000000"/>
                </a:solidFill>
              </a:rPr>
              <a:t>中的排序进一步支持了这一解释。第三主成分很难给出明显的解释，因此我们只取前面两个主成分。</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59</a:t>
            </a:fld>
            <a:endParaRPr lang="en-US" altLang="zh-CN"/>
          </a:p>
        </p:txBody>
      </p:sp>
    </p:spTree>
    <p:extLst>
      <p:ext uri="{BB962C8B-B14F-4D97-AF65-F5344CB8AC3E}">
        <p14:creationId xmlns:p14="http://schemas.microsoft.com/office/powerpoint/2010/main" val="249234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主成分的应用</a:t>
            </a:r>
            <a:endParaRPr lang="zh-CN" altLang="en-US" sz="4000" dirty="0"/>
          </a:p>
        </p:txBody>
      </p:sp>
      <p:sp>
        <p:nvSpPr>
          <p:cNvPr id="3" name="内容占位符 2"/>
          <p:cNvSpPr>
            <a:spLocks noGrp="1"/>
          </p:cNvSpPr>
          <p:nvPr>
            <p:ph idx="1"/>
          </p:nvPr>
        </p:nvSpPr>
        <p:spPr/>
        <p:txBody>
          <a:bodyPr/>
          <a:lstStyle/>
          <a:p>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在一些应用中，这些主成分本身就是分析的目的，此时我们需要给（用来降维的前几个）主成分一个符合实际背景和意义的解释，以明白</a:t>
            </a:r>
            <a:r>
              <a:rPr lang="zh-CN" altLang="zh-CN" sz="2800">
                <a:solidFill>
                  <a:srgbClr val="000000"/>
                </a:solidFill>
                <a:latin typeface="Times New Roman" panose="02020603050405020304" pitchFamily="18" charset="0"/>
                <a:cs typeface="Times New Roman" panose="02020603050405020304" pitchFamily="18" charset="0"/>
              </a:rPr>
              <a:t>其大致</a:t>
            </a:r>
            <a:r>
              <a:rPr lang="zh-CN" altLang="en-US" sz="2800">
                <a:solidFill>
                  <a:srgbClr val="000000"/>
                </a:solidFill>
                <a:latin typeface="Times New Roman" panose="02020603050405020304" pitchFamily="18" charset="0"/>
                <a:cs typeface="Times New Roman" panose="02020603050405020304" pitchFamily="18" charset="0"/>
              </a:rPr>
              <a:t>的</a:t>
            </a:r>
            <a:r>
              <a:rPr lang="zh-CN" altLang="zh-CN" sz="2800">
                <a:solidFill>
                  <a:srgbClr val="000000"/>
                </a:solidFill>
                <a:latin typeface="Times New Roman" panose="02020603050405020304" pitchFamily="18" charset="0"/>
                <a:cs typeface="Times New Roman" panose="02020603050405020304" pitchFamily="18" charset="0"/>
              </a:rPr>
              <a:t>含义</a:t>
            </a:r>
            <a:r>
              <a:rPr lang="zh-CN" altLang="zh-CN" sz="2800" dirty="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在更多的另一些应用中，主成分只是要达到目的的一个中间结果（或步骤），而非目的本身。例如，将主成分用于聚类（主成分聚类）、回归（主成分回归）、评估正态性、寻找异常值，以及通过方差接近于零的主成分发现原始变量间的多重共线性关系等，此时的主成分可不必给出解释。</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a:t>
            </a:fld>
            <a:endParaRPr lang="en-US" altLang="zh-CN"/>
          </a:p>
        </p:txBody>
      </p:sp>
    </p:spTree>
    <p:extLst>
      <p:ext uri="{BB962C8B-B14F-4D97-AF65-F5344CB8AC3E}">
        <p14:creationId xmlns:p14="http://schemas.microsoft.com/office/powerpoint/2010/main" val="28676686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2"/>
          <p:cNvSpPr>
            <a:spLocks noGrp="1" noRot="1" noChangeArrowheads="1"/>
          </p:cNvSpPr>
          <p:nvPr>
            <p:ph type="title"/>
          </p:nvPr>
        </p:nvSpPr>
        <p:spPr/>
        <p:txBody>
          <a:bodyPr/>
          <a:lstStyle/>
          <a:p>
            <a:pPr eaLnBrk="1" hangingPunct="1"/>
            <a:endParaRPr lang="zh-CN" altLang="zh-CN" sz="4000"/>
          </a:p>
        </p:txBody>
      </p:sp>
      <p:sp>
        <p:nvSpPr>
          <p:cNvPr id="37895" name="Rectangle 3"/>
          <p:cNvSpPr>
            <a:spLocks noGrp="1" noRot="1" noChangeArrowheads="1"/>
          </p:cNvSpPr>
          <p:nvPr>
            <p:ph type="body" idx="1"/>
          </p:nvPr>
        </p:nvSpPr>
        <p:spPr/>
        <p:txBody>
          <a:bodyPr/>
          <a:lstStyle/>
          <a:p>
            <a:pPr eaLnBrk="1" hangingPunct="1"/>
            <a:endParaRPr lang="zh-CN" altLang="zh-CN" sz="2800"/>
          </a:p>
        </p:txBody>
      </p:sp>
      <p:sp>
        <p:nvSpPr>
          <p:cNvPr id="37896" name="Rectangle 5"/>
          <p:cNvSpPr>
            <a:spLocks noChangeArrowheads="1"/>
          </p:cNvSpPr>
          <p:nvPr/>
        </p:nvSpPr>
        <p:spPr bwMode="auto">
          <a:xfrm>
            <a:off x="323850" y="620713"/>
            <a:ext cx="6135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7.3.5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按第一主成分排序的</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31</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个地区</a:t>
            </a:r>
          </a:p>
        </p:txBody>
      </p:sp>
      <p:graphicFrame>
        <p:nvGraphicFramePr>
          <p:cNvPr id="6" name="表格 5"/>
          <p:cNvGraphicFramePr>
            <a:graphicFrameLocks noGrp="1"/>
          </p:cNvGraphicFramePr>
          <p:nvPr/>
        </p:nvGraphicFramePr>
        <p:xfrm>
          <a:off x="323850" y="1052513"/>
          <a:ext cx="8496302" cy="5256210"/>
        </p:xfrm>
        <a:graphic>
          <a:graphicData uri="http://schemas.openxmlformats.org/drawingml/2006/table">
            <a:tbl>
              <a:tblPr/>
              <a:tblGrid>
                <a:gridCol w="1415718">
                  <a:extLst>
                    <a:ext uri="{9D8B030D-6E8A-4147-A177-3AD203B41FA5}">
                      <a16:colId xmlns:a16="http://schemas.microsoft.com/office/drawing/2014/main" val="20000"/>
                    </a:ext>
                  </a:extLst>
                </a:gridCol>
                <a:gridCol w="1415718">
                  <a:extLst>
                    <a:ext uri="{9D8B030D-6E8A-4147-A177-3AD203B41FA5}">
                      <a16:colId xmlns:a16="http://schemas.microsoft.com/office/drawing/2014/main" val="20001"/>
                    </a:ext>
                  </a:extLst>
                </a:gridCol>
                <a:gridCol w="1415718">
                  <a:extLst>
                    <a:ext uri="{9D8B030D-6E8A-4147-A177-3AD203B41FA5}">
                      <a16:colId xmlns:a16="http://schemas.microsoft.com/office/drawing/2014/main" val="20002"/>
                    </a:ext>
                  </a:extLst>
                </a:gridCol>
                <a:gridCol w="1415718">
                  <a:extLst>
                    <a:ext uri="{9D8B030D-6E8A-4147-A177-3AD203B41FA5}">
                      <a16:colId xmlns:a16="http://schemas.microsoft.com/office/drawing/2014/main" val="20003"/>
                    </a:ext>
                  </a:extLst>
                </a:gridCol>
                <a:gridCol w="1416715">
                  <a:extLst>
                    <a:ext uri="{9D8B030D-6E8A-4147-A177-3AD203B41FA5}">
                      <a16:colId xmlns:a16="http://schemas.microsoft.com/office/drawing/2014/main" val="20004"/>
                    </a:ext>
                  </a:extLst>
                </a:gridCol>
                <a:gridCol w="1416715">
                  <a:extLst>
                    <a:ext uri="{9D8B030D-6E8A-4147-A177-3AD203B41FA5}">
                      <a16:colId xmlns:a16="http://schemas.microsoft.com/office/drawing/2014/main" val="20005"/>
                    </a:ext>
                  </a:extLst>
                </a:gridCol>
              </a:tblGrid>
              <a:tr h="376962">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Times New Roman"/>
                          <a:ea typeface="宋体"/>
                          <a:cs typeface="Times New Roman"/>
                        </a:rPr>
                        <a:t>地区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953">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−2.234</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−1.867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100">
                          <a:solidFill>
                            <a:srgbClr val="000000"/>
                          </a:solidFill>
                          <a:latin typeface="Times New Roman"/>
                          <a:ea typeface="宋体"/>
                          <a:cs typeface="Times New Roman"/>
                        </a:rPr>
                        <a:t>新疆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−0.697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0.647</a:t>
                      </a:r>
                      <a:endParaRPr lang="zh-CN" sz="16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4953">
                <a:tc>
                  <a:txBody>
                    <a:bodyPr/>
                    <a:lstStyle/>
                    <a:p>
                      <a:pPr algn="ctr">
                        <a:spcAft>
                          <a:spcPts val="0"/>
                        </a:spcAft>
                      </a:pPr>
                      <a:r>
                        <a:rPr lang="zh-CN" sz="1600" kern="100">
                          <a:solidFill>
                            <a:srgbClr val="000000"/>
                          </a:solidFill>
                          <a:latin typeface="Times New Roman"/>
                          <a:ea typeface="宋体"/>
                          <a:cs typeface="Times New Roman"/>
                        </a:rPr>
                        <a:t>河南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04953">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0.636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−0.251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−2.058</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04953">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0.151</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04953">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−1.848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−1.337</a:t>
                      </a:r>
                      <a:endParaRPr lang="zh-CN" sz="1600" kern="100" dirty="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04953">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0.509</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04953">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−1.796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−0.519</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04953">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−1.549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04953">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0.906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04953">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−1.313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0.844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1.115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04953">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−1.298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0.044</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04953">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−1.157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04953">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04953">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−3.072</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4"/>
                  </a:ext>
                </a:extLst>
              </a:tr>
              <a:tr h="304953">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−0.769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0.580</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5.866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−0.195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5"/>
                  </a:ext>
                </a:extLst>
              </a:tr>
              <a:tr h="304953">
                <a:tc>
                  <a:txBody>
                    <a:bodyPr/>
                    <a:lstStyle/>
                    <a:p>
                      <a:pPr algn="ctr">
                        <a:spcAft>
                          <a:spcPts val="0"/>
                        </a:spcAft>
                      </a:pPr>
                      <a:r>
                        <a:rPr lang="zh-CN" sz="1600" kern="100">
                          <a:solidFill>
                            <a:srgbClr val="000000"/>
                          </a:solidFill>
                          <a:latin typeface="Times New Roman"/>
                          <a:ea typeface="宋体"/>
                          <a:cs typeface="Times New Roman"/>
                        </a:rPr>
                        <a:t>湖北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−0.717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−0.247</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37890" name="Object 6"/>
          <p:cNvGraphicFramePr>
            <a:graphicFrameLocks noChangeAspect="1"/>
          </p:cNvGraphicFramePr>
          <p:nvPr/>
        </p:nvGraphicFramePr>
        <p:xfrm>
          <a:off x="3779838" y="1125538"/>
          <a:ext cx="211137" cy="274637"/>
        </p:xfrm>
        <a:graphic>
          <a:graphicData uri="http://schemas.openxmlformats.org/presentationml/2006/ole">
            <mc:AlternateContent xmlns:mc="http://schemas.openxmlformats.org/markup-compatibility/2006">
              <mc:Choice xmlns:v="urn:schemas-microsoft-com:vml" Requires="v">
                <p:oleObj spid="_x0000_s38179" name="Equation" r:id="rId3" imgW="215640" imgH="279360" progId="Equation.DSMT4">
                  <p:embed/>
                </p:oleObj>
              </mc:Choice>
              <mc:Fallback>
                <p:oleObj name="Equation" r:id="rId3" imgW="215640" imgH="2793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125538"/>
                        <a:ext cx="211137"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10"/>
          <p:cNvGraphicFramePr>
            <a:graphicFrameLocks noChangeAspect="1"/>
          </p:cNvGraphicFramePr>
          <p:nvPr/>
        </p:nvGraphicFramePr>
        <p:xfrm>
          <a:off x="8027988" y="1125538"/>
          <a:ext cx="215900" cy="279400"/>
        </p:xfrm>
        <a:graphic>
          <a:graphicData uri="http://schemas.openxmlformats.org/presentationml/2006/ole">
            <mc:AlternateContent xmlns:mc="http://schemas.openxmlformats.org/markup-compatibility/2006">
              <mc:Choice xmlns:v="urn:schemas-microsoft-com:vml" Requires="v">
                <p:oleObj spid="_x0000_s38180" name="Equation" r:id="rId5" imgW="215640" imgH="279360" progId="Equation.DSMT4">
                  <p:embed/>
                </p:oleObj>
              </mc:Choice>
              <mc:Fallback>
                <p:oleObj name="Equation" r:id="rId5" imgW="215640" imgH="2793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7988" y="1125538"/>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11"/>
          <p:cNvGraphicFramePr>
            <a:graphicFrameLocks noChangeAspect="1"/>
          </p:cNvGraphicFramePr>
          <p:nvPr/>
        </p:nvGraphicFramePr>
        <p:xfrm>
          <a:off x="2411413" y="1125538"/>
          <a:ext cx="190500" cy="279400"/>
        </p:xfrm>
        <a:graphic>
          <a:graphicData uri="http://schemas.openxmlformats.org/presentationml/2006/ole">
            <mc:AlternateContent xmlns:mc="http://schemas.openxmlformats.org/markup-compatibility/2006">
              <mc:Choice xmlns:v="urn:schemas-microsoft-com:vml" Requires="v">
                <p:oleObj spid="_x0000_s38181" name="Equation" r:id="rId7" imgW="190440" imgH="279360" progId="Equation.DSMT4">
                  <p:embed/>
                </p:oleObj>
              </mc:Choice>
              <mc:Fallback>
                <p:oleObj name="Equation" r:id="rId7" imgW="19044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1125538"/>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12"/>
          <p:cNvGraphicFramePr>
            <a:graphicFrameLocks noChangeAspect="1"/>
          </p:cNvGraphicFramePr>
          <p:nvPr/>
        </p:nvGraphicFramePr>
        <p:xfrm>
          <a:off x="6659563" y="1125538"/>
          <a:ext cx="190500" cy="279400"/>
        </p:xfrm>
        <a:graphic>
          <a:graphicData uri="http://schemas.openxmlformats.org/presentationml/2006/ole">
            <mc:AlternateContent xmlns:mc="http://schemas.openxmlformats.org/markup-compatibility/2006">
              <mc:Choice xmlns:v="urn:schemas-microsoft-com:vml" Requires="v">
                <p:oleObj spid="_x0000_s38182" name="Equation" r:id="rId9" imgW="190440" imgH="279360" progId="Equation.DSMT4">
                  <p:embed/>
                </p:oleObj>
              </mc:Choice>
              <mc:Fallback>
                <p:oleObj name="Equation" r:id="rId9" imgW="19044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563" y="1125538"/>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0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9BF37B-FAAD-46B0-959C-D9893FC85C75}" type="slidenum">
              <a:rPr lang="en-US" altLang="zh-CN"/>
              <a:pPr eaLnBrk="1" hangingPunct="1"/>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noRot="1" noChangeArrowheads="1"/>
          </p:cNvSpPr>
          <p:nvPr>
            <p:ph type="title"/>
          </p:nvPr>
        </p:nvSpPr>
        <p:spPr/>
        <p:txBody>
          <a:bodyPr/>
          <a:lstStyle/>
          <a:p>
            <a:pPr eaLnBrk="1" hangingPunct="1"/>
            <a:endParaRPr lang="zh-CN" altLang="zh-CN" sz="4000"/>
          </a:p>
        </p:txBody>
      </p:sp>
      <p:sp>
        <p:nvSpPr>
          <p:cNvPr id="38919" name="Rectangle 3"/>
          <p:cNvSpPr>
            <a:spLocks noGrp="1" noRot="1" noChangeArrowheads="1"/>
          </p:cNvSpPr>
          <p:nvPr>
            <p:ph type="body" idx="1"/>
          </p:nvPr>
        </p:nvSpPr>
        <p:spPr/>
        <p:txBody>
          <a:bodyPr/>
          <a:lstStyle/>
          <a:p>
            <a:pPr eaLnBrk="1" hangingPunct="1"/>
            <a:endParaRPr lang="zh-CN" altLang="zh-CN" sz="2800"/>
          </a:p>
        </p:txBody>
      </p:sp>
      <p:sp>
        <p:nvSpPr>
          <p:cNvPr id="38920" name="矩形 4"/>
          <p:cNvSpPr>
            <a:spLocks noChangeArrowheads="1"/>
          </p:cNvSpPr>
          <p:nvPr/>
        </p:nvSpPr>
        <p:spPr bwMode="auto">
          <a:xfrm>
            <a:off x="323850" y="476250"/>
            <a:ext cx="6605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7.3.6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按第二主成分排序的</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31</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个地区</a:t>
            </a:r>
          </a:p>
        </p:txBody>
      </p:sp>
      <p:graphicFrame>
        <p:nvGraphicFramePr>
          <p:cNvPr id="6" name="表格 5"/>
          <p:cNvGraphicFramePr>
            <a:graphicFrameLocks noGrp="1"/>
          </p:cNvGraphicFramePr>
          <p:nvPr/>
        </p:nvGraphicFramePr>
        <p:xfrm>
          <a:off x="323850" y="908050"/>
          <a:ext cx="8496302" cy="5400676"/>
        </p:xfrm>
        <a:graphic>
          <a:graphicData uri="http://schemas.openxmlformats.org/drawingml/2006/table">
            <a:tbl>
              <a:tblPr/>
              <a:tblGrid>
                <a:gridCol w="1415718">
                  <a:extLst>
                    <a:ext uri="{9D8B030D-6E8A-4147-A177-3AD203B41FA5}">
                      <a16:colId xmlns:a16="http://schemas.microsoft.com/office/drawing/2014/main" val="20000"/>
                    </a:ext>
                  </a:extLst>
                </a:gridCol>
                <a:gridCol w="1415718">
                  <a:extLst>
                    <a:ext uri="{9D8B030D-6E8A-4147-A177-3AD203B41FA5}">
                      <a16:colId xmlns:a16="http://schemas.microsoft.com/office/drawing/2014/main" val="20001"/>
                    </a:ext>
                  </a:extLst>
                </a:gridCol>
                <a:gridCol w="1415718">
                  <a:extLst>
                    <a:ext uri="{9D8B030D-6E8A-4147-A177-3AD203B41FA5}">
                      <a16:colId xmlns:a16="http://schemas.microsoft.com/office/drawing/2014/main" val="20002"/>
                    </a:ext>
                  </a:extLst>
                </a:gridCol>
                <a:gridCol w="1415718">
                  <a:extLst>
                    <a:ext uri="{9D8B030D-6E8A-4147-A177-3AD203B41FA5}">
                      <a16:colId xmlns:a16="http://schemas.microsoft.com/office/drawing/2014/main" val="20003"/>
                    </a:ext>
                  </a:extLst>
                </a:gridCol>
                <a:gridCol w="1416715">
                  <a:extLst>
                    <a:ext uri="{9D8B030D-6E8A-4147-A177-3AD203B41FA5}">
                      <a16:colId xmlns:a16="http://schemas.microsoft.com/office/drawing/2014/main" val="20004"/>
                    </a:ext>
                  </a:extLst>
                </a:gridCol>
                <a:gridCol w="1416715">
                  <a:extLst>
                    <a:ext uri="{9D8B030D-6E8A-4147-A177-3AD203B41FA5}">
                      <a16:colId xmlns:a16="http://schemas.microsoft.com/office/drawing/2014/main" val="20005"/>
                    </a:ext>
                  </a:extLst>
                </a:gridCol>
              </a:tblGrid>
              <a:tr h="385460">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Times New Roman"/>
                          <a:ea typeface="宋体"/>
                          <a:cs typeface="Times New Roman"/>
                        </a:rPr>
                        <a:t>地区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451">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5.583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−3.072</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−1.848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0.404</a:t>
                      </a:r>
                      <a:endParaRPr lang="zh-CN" sz="16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3451">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−0.251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1.115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13451">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−1.157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13451">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−2.234</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−1.867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13451">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−1.337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13451">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−1.796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−0.519</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−1.549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13451">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13451">
                <a:tc>
                  <a:txBody>
                    <a:bodyPr/>
                    <a:lstStyle/>
                    <a:p>
                      <a:pPr algn="ctr">
                        <a:spcAft>
                          <a:spcPts val="0"/>
                        </a:spcAft>
                      </a:pPr>
                      <a:r>
                        <a:rPr lang="zh-CN" sz="1600" kern="100">
                          <a:solidFill>
                            <a:srgbClr val="000000"/>
                          </a:solidFill>
                          <a:latin typeface="Times New Roman"/>
                          <a:ea typeface="宋体"/>
                          <a:cs typeface="Times New Roman"/>
                        </a:rPr>
                        <a:t>河南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−0.769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0.580</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13451">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−1.298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0.636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13451">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新疆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−0.697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0.647</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13451">
                <a:tc>
                  <a:txBody>
                    <a:bodyPr/>
                    <a:lstStyle/>
                    <a:p>
                      <a:pPr algn="ctr">
                        <a:spcAft>
                          <a:spcPts val="0"/>
                        </a:spcAft>
                      </a:pPr>
                      <a:r>
                        <a:rPr lang="zh-CN" sz="1600" kern="100">
                          <a:solidFill>
                            <a:srgbClr val="000000"/>
                          </a:solidFill>
                          <a:latin typeface="Times New Roman"/>
                          <a:ea typeface="宋体"/>
                          <a:cs typeface="Times New Roman"/>
                        </a:rPr>
                        <a:t>湖北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−0.717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−0.247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−1.313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0.844</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13451">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0.906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13451">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5.866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−0.195</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13451">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4"/>
                  </a:ext>
                </a:extLst>
              </a:tr>
              <a:tr h="313451">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5"/>
                  </a:ext>
                </a:extLst>
              </a:tr>
              <a:tr h="313451">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−1.859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0.151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38914" name="Object 9"/>
          <p:cNvGraphicFramePr>
            <a:graphicFrameLocks noChangeAspect="1"/>
          </p:cNvGraphicFramePr>
          <p:nvPr/>
        </p:nvGraphicFramePr>
        <p:xfrm>
          <a:off x="2339975" y="981075"/>
          <a:ext cx="190500" cy="279400"/>
        </p:xfrm>
        <a:graphic>
          <a:graphicData uri="http://schemas.openxmlformats.org/presentationml/2006/ole">
            <mc:AlternateContent xmlns:mc="http://schemas.openxmlformats.org/markup-compatibility/2006">
              <mc:Choice xmlns:v="urn:schemas-microsoft-com:vml" Requires="v">
                <p:oleObj spid="_x0000_s39203" name="Equation" r:id="rId3" imgW="190440" imgH="279360" progId="Equation.DSMT4">
                  <p:embed/>
                </p:oleObj>
              </mc:Choice>
              <mc:Fallback>
                <p:oleObj name="Equation" r:id="rId3" imgW="190440" imgH="2793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981075"/>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10"/>
          <p:cNvGraphicFramePr>
            <a:graphicFrameLocks noChangeAspect="1"/>
          </p:cNvGraphicFramePr>
          <p:nvPr/>
        </p:nvGraphicFramePr>
        <p:xfrm>
          <a:off x="6588125" y="981075"/>
          <a:ext cx="190500" cy="279400"/>
        </p:xfrm>
        <a:graphic>
          <a:graphicData uri="http://schemas.openxmlformats.org/presentationml/2006/ole">
            <mc:AlternateContent xmlns:mc="http://schemas.openxmlformats.org/markup-compatibility/2006">
              <mc:Choice xmlns:v="urn:schemas-microsoft-com:vml" Requires="v">
                <p:oleObj spid="_x0000_s39204" name="Equation" r:id="rId5" imgW="190440" imgH="279360" progId="Equation.DSMT4">
                  <p:embed/>
                </p:oleObj>
              </mc:Choice>
              <mc:Fallback>
                <p:oleObj name="Equation" r:id="rId5" imgW="190440" imgH="2793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981075"/>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11"/>
          <p:cNvGraphicFramePr>
            <a:graphicFrameLocks noChangeAspect="1"/>
          </p:cNvGraphicFramePr>
          <p:nvPr/>
        </p:nvGraphicFramePr>
        <p:xfrm>
          <a:off x="3779838" y="981075"/>
          <a:ext cx="215900" cy="279400"/>
        </p:xfrm>
        <a:graphic>
          <a:graphicData uri="http://schemas.openxmlformats.org/presentationml/2006/ole">
            <mc:AlternateContent xmlns:mc="http://schemas.openxmlformats.org/markup-compatibility/2006">
              <mc:Choice xmlns:v="urn:schemas-microsoft-com:vml" Requires="v">
                <p:oleObj spid="_x0000_s39205" name="Equation" r:id="rId7" imgW="215640" imgH="279360" progId="Equation.DSMT4">
                  <p:embed/>
                </p:oleObj>
              </mc:Choice>
              <mc:Fallback>
                <p:oleObj name="Equation" r:id="rId7" imgW="21564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981075"/>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12"/>
          <p:cNvGraphicFramePr>
            <a:graphicFrameLocks noChangeAspect="1"/>
          </p:cNvGraphicFramePr>
          <p:nvPr/>
        </p:nvGraphicFramePr>
        <p:xfrm>
          <a:off x="8027988" y="981075"/>
          <a:ext cx="215900" cy="279400"/>
        </p:xfrm>
        <a:graphic>
          <a:graphicData uri="http://schemas.openxmlformats.org/presentationml/2006/ole">
            <mc:AlternateContent xmlns:mc="http://schemas.openxmlformats.org/markup-compatibility/2006">
              <mc:Choice xmlns:v="urn:schemas-microsoft-com:vml" Requires="v">
                <p:oleObj spid="_x0000_s39206" name="Equation" r:id="rId9" imgW="215640" imgH="279360" progId="Equation.DSMT4">
                  <p:embed/>
                </p:oleObj>
              </mc:Choice>
              <mc:Fallback>
                <p:oleObj name="Equation" r:id="rId9" imgW="21564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7988" y="981075"/>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3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3FED1A-1AEC-4C98-97A3-9829CD43CD67}" type="slidenum">
              <a:rPr lang="en-US" altLang="zh-CN"/>
              <a:pPr eaLnBrk="1" hangingPunct="1"/>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endParaRPr lang="zh-CN" altLang="zh-CN" sz="4000"/>
          </a:p>
        </p:txBody>
      </p:sp>
      <p:sp>
        <p:nvSpPr>
          <p:cNvPr id="55299" name="Rectangle 3"/>
          <p:cNvSpPr>
            <a:spLocks noGrp="1" noRot="1" noChangeArrowheads="1"/>
          </p:cNvSpPr>
          <p:nvPr>
            <p:ph type="body" idx="1"/>
          </p:nvPr>
        </p:nvSpPr>
        <p:spPr/>
        <p:txBody>
          <a:bodyPr/>
          <a:lstStyle/>
          <a:p>
            <a:pPr eaLnBrk="1" hangingPunct="1"/>
            <a:endParaRPr lang="zh-CN" altLang="zh-CN" sz="2800"/>
          </a:p>
        </p:txBody>
      </p:sp>
      <p:pic>
        <p:nvPicPr>
          <p:cNvPr id="55300" name="Picture 4"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657225"/>
            <a:ext cx="86296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FD466A-43DB-487E-9673-3F2F68C9C587}" type="slidenum">
              <a:rPr lang="en-US" altLang="zh-CN"/>
              <a:pPr eaLnBrk="1" hangingPunct="1"/>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endParaRPr lang="zh-CN" altLang="zh-CN" sz="4000"/>
          </a:p>
        </p:txBody>
      </p:sp>
      <p:sp>
        <p:nvSpPr>
          <p:cNvPr id="56323" name="Rectangle 3"/>
          <p:cNvSpPr>
            <a:spLocks noGrp="1" noRot="1" noChangeArrowheads="1"/>
          </p:cNvSpPr>
          <p:nvPr>
            <p:ph type="body" idx="1"/>
          </p:nvPr>
        </p:nvSpPr>
        <p:spPr/>
        <p:txBody>
          <a:bodyPr/>
          <a:lstStyle/>
          <a:p>
            <a:pPr eaLnBrk="1" hangingPunct="1"/>
            <a:endParaRPr lang="zh-CN" altLang="zh-CN" sz="2800"/>
          </a:p>
        </p:txBody>
      </p:sp>
      <p:pic>
        <p:nvPicPr>
          <p:cNvPr id="56324" name="Picture 5"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657225"/>
            <a:ext cx="86296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301408-2C49-49B7-A99F-7526498107C2}" type="slidenum">
              <a:rPr lang="en-US" altLang="zh-CN"/>
              <a:pPr eaLnBrk="1" hangingPunct="1"/>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r>
              <a:rPr lang="zh-CN" altLang="en-US" sz="4000"/>
              <a:t>五、若干补充及应用中需注意的问题</a:t>
            </a:r>
          </a:p>
        </p:txBody>
      </p:sp>
      <p:sp>
        <p:nvSpPr>
          <p:cNvPr id="57347" name="Rectangle 3"/>
          <p:cNvSpPr>
            <a:spLocks noGrp="1" noRot="1" noChangeArrowheads="1"/>
          </p:cNvSpPr>
          <p:nvPr>
            <p:ph type="body" idx="1"/>
          </p:nvPr>
        </p:nvSpPr>
        <p:spPr/>
        <p:txBody>
          <a:bodyPr/>
          <a:lstStyle/>
          <a:p>
            <a:pPr eaLnBrk="1" hangingPunct="1"/>
            <a:r>
              <a:rPr lang="en-US" altLang="zh-CN">
                <a:solidFill>
                  <a:srgbClr val="92D050"/>
                </a:solidFill>
              </a:rPr>
              <a:t>1.</a:t>
            </a:r>
            <a:r>
              <a:rPr lang="zh-CN" altLang="en-US">
                <a:solidFill>
                  <a:srgbClr val="92D050"/>
                </a:solidFill>
              </a:rPr>
              <a:t>关于时间序列数据</a:t>
            </a:r>
          </a:p>
          <a:p>
            <a:pPr eaLnBrk="1" hangingPunct="1"/>
            <a:r>
              <a:rPr lang="en-US" altLang="zh-CN">
                <a:solidFill>
                  <a:srgbClr val="92D050"/>
                </a:solidFill>
              </a:rPr>
              <a:t>2.</a:t>
            </a:r>
            <a:r>
              <a:rPr lang="zh-CN" altLang="en-US">
                <a:solidFill>
                  <a:srgbClr val="92D050"/>
                </a:solidFill>
              </a:rPr>
              <a:t>主成分用于聚类分析</a:t>
            </a:r>
          </a:p>
          <a:p>
            <a:pPr eaLnBrk="1" hangingPunct="1"/>
            <a:r>
              <a:rPr lang="en-US" altLang="zh-CN">
                <a:solidFill>
                  <a:srgbClr val="92D050"/>
                </a:solidFill>
              </a:rPr>
              <a:t>3.</a:t>
            </a:r>
            <a:r>
              <a:rPr lang="zh-CN" altLang="en-US">
                <a:solidFill>
                  <a:srgbClr val="92D050"/>
                </a:solidFill>
              </a:rPr>
              <a:t>关于不同时期的主成分分析</a:t>
            </a:r>
          </a:p>
          <a:p>
            <a:pPr eaLnBrk="1" hangingPunct="1"/>
            <a:r>
              <a:rPr lang="en-US" altLang="zh-CN">
                <a:solidFill>
                  <a:srgbClr val="92D050"/>
                </a:solidFill>
              </a:rPr>
              <a:t>4.</a:t>
            </a:r>
            <a:r>
              <a:rPr lang="zh-CN" altLang="en-US">
                <a:solidFill>
                  <a:srgbClr val="92D050"/>
                </a:solidFill>
              </a:rPr>
              <a:t>对综合得分方法的质疑</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4D9900-D92C-41DA-AE54-CF7ABB2B1794}" type="slidenum">
              <a:rPr lang="en-US" altLang="zh-CN"/>
              <a:pPr eaLnBrk="1" hangingPunct="1"/>
              <a:t>64</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rrowheads="1"/>
          </p:cNvSpPr>
          <p:nvPr>
            <p:ph type="title"/>
          </p:nvPr>
        </p:nvSpPr>
        <p:spPr>
          <a:xfrm>
            <a:off x="301625" y="476250"/>
            <a:ext cx="8540750" cy="45719"/>
          </a:xfrm>
        </p:spPr>
        <p:txBody>
          <a:bodyPr/>
          <a:lstStyle/>
          <a:p>
            <a:pPr eaLnBrk="1" hangingPunct="1"/>
            <a:endParaRPr lang="zh-CN" altLang="en-US" sz="4000" dirty="0"/>
          </a:p>
        </p:txBody>
      </p:sp>
      <p:sp>
        <p:nvSpPr>
          <p:cNvPr id="1028" name="Rectangle 3"/>
          <p:cNvSpPr>
            <a:spLocks noGrp="1" noRot="1" noChangeArrowheads="1"/>
          </p:cNvSpPr>
          <p:nvPr>
            <p:ph type="body" idx="1"/>
          </p:nvPr>
        </p:nvSpPr>
        <p:spPr>
          <a:xfrm>
            <a:off x="301625" y="521969"/>
            <a:ext cx="8540750" cy="5577206"/>
          </a:xfrm>
        </p:spPr>
        <p:txBody>
          <a:bodyPr/>
          <a:lstStyle/>
          <a:p>
            <a:pPr eaLnBrk="1" hangingPunct="1"/>
            <a:r>
              <a:rPr lang="zh-CN" altLang="en-US" sz="2800" dirty="0">
                <a:solidFill>
                  <a:srgbClr val="000000"/>
                </a:solidFill>
              </a:rPr>
              <a:t>旋转公式：</a:t>
            </a:r>
          </a:p>
        </p:txBody>
      </p:sp>
      <p:pic>
        <p:nvPicPr>
          <p:cNvPr id="1029" name="Picture 4"/>
          <p:cNvPicPr>
            <a:picLocks noChangeAspect="1" noChangeArrowheads="1"/>
          </p:cNvPicPr>
          <p:nvPr/>
        </p:nvPicPr>
        <p:blipFill>
          <a:blip r:embed="rId3">
            <a:extLst>
              <a:ext uri="{28A0092B-C50C-407E-A947-70E740481C1C}">
                <a14:useLocalDpi xmlns:a14="http://schemas.microsoft.com/office/drawing/2010/main" val="0"/>
              </a:ext>
            </a:extLst>
          </a:blip>
          <a:srcRect t="20844" b="11113"/>
          <a:stretch>
            <a:fillRect/>
          </a:stretch>
        </p:blipFill>
        <p:spPr bwMode="auto">
          <a:xfrm>
            <a:off x="2143125" y="2420888"/>
            <a:ext cx="5040313"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5"/>
          <p:cNvGraphicFramePr>
            <a:graphicFrameLocks noChangeAspect="1"/>
          </p:cNvGraphicFramePr>
          <p:nvPr>
            <p:extLst>
              <p:ext uri="{D42A27DB-BD31-4B8C-83A1-F6EECF244321}">
                <p14:modId xmlns:p14="http://schemas.microsoft.com/office/powerpoint/2010/main" val="2430722807"/>
              </p:ext>
            </p:extLst>
          </p:nvPr>
        </p:nvGraphicFramePr>
        <p:xfrm>
          <a:off x="3040063" y="1052736"/>
          <a:ext cx="3289300" cy="952500"/>
        </p:xfrm>
        <a:graphic>
          <a:graphicData uri="http://schemas.openxmlformats.org/presentationml/2006/ole">
            <mc:AlternateContent xmlns:mc="http://schemas.openxmlformats.org/markup-compatibility/2006">
              <mc:Choice xmlns:v="urn:schemas-microsoft-com:vml" Requires="v">
                <p:oleObj spid="_x0000_s1073" name="Equation" r:id="rId4" imgW="3288960" imgH="952200" progId="Equation.DSMT4">
                  <p:embed/>
                </p:oleObj>
              </mc:Choice>
              <mc:Fallback>
                <p:oleObj name="Equation" r:id="rId4" imgW="3288960" imgH="952200" progId="Equation.DSMT4">
                  <p:embed/>
                  <p:pic>
                    <p:nvPicPr>
                      <p:cNvPr id="0" name="Object 5"/>
                      <p:cNvPicPr>
                        <a:picLocks noChangeAspect="1" noChangeArrowheads="1"/>
                      </p:cNvPicPr>
                      <p:nvPr/>
                    </p:nvPicPr>
                    <p:blipFill>
                      <a:blip r:embed="rId5"/>
                      <a:srcRect/>
                      <a:stretch>
                        <a:fillRect/>
                      </a:stretch>
                    </p:blipFill>
                    <p:spPr bwMode="auto">
                      <a:xfrm>
                        <a:off x="3040063" y="1052736"/>
                        <a:ext cx="32893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E6C04B-0F72-4D4C-B26B-3C383820A21B}" type="slidenum">
              <a:rPr lang="en-US" altLang="zh-CN"/>
              <a:pPr eaLnBrk="1" hangingPunct="1"/>
              <a:t>7</a:t>
            </a:fld>
            <a:endParaRPr lang="en-US" altLang="zh-CN"/>
          </a:p>
        </p:txBody>
      </p:sp>
      <p:sp>
        <p:nvSpPr>
          <p:cNvPr id="2" name="矩形 1"/>
          <p:cNvSpPr/>
          <p:nvPr/>
        </p:nvSpPr>
        <p:spPr>
          <a:xfrm>
            <a:off x="2771801" y="5661248"/>
            <a:ext cx="3888432" cy="400110"/>
          </a:xfrm>
          <a:prstGeom prst="rect">
            <a:avLst/>
          </a:prstGeom>
        </p:spPr>
        <p:txBody>
          <a:bodyPr wrap="square">
            <a:spAutoFit/>
          </a:bodyPr>
          <a:lstStyle/>
          <a:p>
            <a:r>
              <a:rPr lang="zh-CN" altLang="en-US"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7.1.1  </a:t>
            </a:r>
            <a:r>
              <a:rPr lang="zh-CN" altLang="en-US" sz="2000" dirty="0">
                <a:solidFill>
                  <a:srgbClr val="7030A0"/>
                </a:solidFill>
                <a:latin typeface="黑体" panose="02010600030101010101" pitchFamily="2" charset="-122"/>
                <a:ea typeface="黑体" panose="02010600030101010101" pitchFamily="2" charset="-122"/>
              </a:rPr>
              <a:t>寻找主成分的正交旋转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sz="4000"/>
              <a:t>§7.2  </a:t>
            </a:r>
            <a:r>
              <a:rPr lang="zh-CN" altLang="en-US" sz="4000"/>
              <a:t>总体的主成分</a:t>
            </a:r>
          </a:p>
        </p:txBody>
      </p:sp>
      <p:sp>
        <p:nvSpPr>
          <p:cNvPr id="44035" name="Rectangle 3"/>
          <p:cNvSpPr>
            <a:spLocks noGrp="1" noRot="1" noChangeArrowheads="1"/>
          </p:cNvSpPr>
          <p:nvPr>
            <p:ph type="body" idx="1"/>
          </p:nvPr>
        </p:nvSpPr>
        <p:spPr/>
        <p:txBody>
          <a:bodyPr/>
          <a:lstStyle/>
          <a:p>
            <a:pPr eaLnBrk="1" hangingPunct="1"/>
            <a:r>
              <a:rPr lang="zh-CN" altLang="en-US" sz="2800">
                <a:solidFill>
                  <a:srgbClr val="000000"/>
                </a:solidFill>
              </a:rPr>
              <a:t>一、主成分的定义及导出</a:t>
            </a:r>
          </a:p>
          <a:p>
            <a:pPr eaLnBrk="1" hangingPunct="1"/>
            <a:r>
              <a:rPr lang="zh-CN" altLang="en-US" sz="2800">
                <a:solidFill>
                  <a:srgbClr val="000000"/>
                </a:solidFill>
              </a:rPr>
              <a:t>二、主成分的性质</a:t>
            </a:r>
          </a:p>
          <a:p>
            <a:pPr eaLnBrk="1" hangingPunct="1"/>
            <a:r>
              <a:rPr lang="zh-CN" altLang="en-US" sz="2800">
                <a:solidFill>
                  <a:srgbClr val="000000"/>
                </a:solidFill>
              </a:rPr>
              <a:t>三、从相关阵出发求主成分</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FFD6F6-740F-4BB0-B049-05BA6D2605A2}" type="slidenum">
              <a:rPr lang="en-US" altLang="zh-CN"/>
              <a:pPr eaLnBrk="1" hangingPunct="1"/>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Rot="1" noChangeArrowheads="1"/>
          </p:cNvSpPr>
          <p:nvPr>
            <p:ph type="title"/>
          </p:nvPr>
        </p:nvSpPr>
        <p:spPr>
          <a:xfrm>
            <a:off x="301625" y="609600"/>
            <a:ext cx="8540750" cy="1033463"/>
          </a:xfrm>
        </p:spPr>
        <p:txBody>
          <a:bodyPr/>
          <a:lstStyle/>
          <a:p>
            <a:pPr eaLnBrk="1" hangingPunct="1"/>
            <a:r>
              <a:rPr lang="zh-CN" altLang="en-US" sz="4000"/>
              <a:t>一、主成分的定义及导出</a:t>
            </a:r>
          </a:p>
        </p:txBody>
      </p:sp>
      <p:sp>
        <p:nvSpPr>
          <p:cNvPr id="2057" name="Rectangle 3"/>
          <p:cNvSpPr>
            <a:spLocks noGrp="1" noRot="1" noChangeArrowheads="1"/>
          </p:cNvSpPr>
          <p:nvPr>
            <p:ph type="body" idx="1"/>
          </p:nvPr>
        </p:nvSpPr>
        <p:spPr>
          <a:xfrm>
            <a:off x="301625" y="1785938"/>
            <a:ext cx="8540750" cy="4572000"/>
          </a:xfrm>
        </p:spPr>
        <p:txBody>
          <a:bodyPr/>
          <a:lstStyle/>
          <a:p>
            <a:pPr eaLnBrk="1" hangingPunct="1">
              <a:lnSpc>
                <a:spcPct val="90000"/>
              </a:lnSpc>
              <a:defRPr/>
            </a:pPr>
            <a:r>
              <a:rPr lang="zh-CN" altLang="en-US" sz="2800" dirty="0">
                <a:solidFill>
                  <a:srgbClr val="000000"/>
                </a:solidFill>
                <a:latin typeface="Times New Roman" pitchFamily="18" charset="0"/>
                <a:cs typeface="Times New Roman" pitchFamily="18" charset="0"/>
              </a:rPr>
              <a:t>设                           ，</a:t>
            </a:r>
            <a:r>
              <a:rPr lang="en-US" altLang="zh-CN" sz="2800" i="1" dirty="0">
                <a:solidFill>
                  <a:srgbClr val="000000"/>
                </a:solidFill>
                <a:latin typeface="Times New Roman" pitchFamily="18" charset="0"/>
                <a:cs typeface="Times New Roman" pitchFamily="18" charset="0"/>
              </a:rPr>
              <a:t>E</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x</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μ</a:t>
            </a:r>
            <a:r>
              <a:rPr lang="zh-CN" altLang="en-US"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V</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x</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Σ</a:t>
            </a:r>
            <a:r>
              <a:rPr lang="zh-CN" altLang="en-US" sz="2800" dirty="0">
                <a:solidFill>
                  <a:srgbClr val="000000"/>
                </a:solidFill>
                <a:latin typeface="Times New Roman" pitchFamily="18" charset="0"/>
                <a:cs typeface="Times New Roman" pitchFamily="18" charset="0"/>
              </a:rPr>
              <a:t>。考虑如下的线性变换</a:t>
            </a:r>
          </a:p>
          <a:p>
            <a:pPr eaLnBrk="1" hangingPunct="1">
              <a:lnSpc>
                <a:spcPct val="90000"/>
              </a:lnSpc>
              <a:defRPr/>
            </a:pPr>
            <a:endParaRPr lang="zh-CN" altLang="en-US" sz="2800" dirty="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希望在约束条件           下寻求向量</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，使得                    </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达到最大，</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就称为</a:t>
            </a:r>
            <a:r>
              <a:rPr lang="zh-CN" altLang="en-US" sz="2800" dirty="0">
                <a:solidFill>
                  <a:schemeClr val="accent6"/>
                </a:solidFill>
                <a:latin typeface="Times New Roman" pitchFamily="18" charset="0"/>
                <a:cs typeface="Times New Roman" pitchFamily="18" charset="0"/>
              </a:rPr>
              <a:t>第一主成分</a:t>
            </a:r>
            <a:r>
              <a:rPr lang="zh-CN" altLang="en-US" sz="2800" dirty="0">
                <a:solidFill>
                  <a:srgbClr val="000000"/>
                </a:solidFill>
                <a:latin typeface="Times New Roman" pitchFamily="18" charset="0"/>
                <a:cs typeface="Times New Roman" pitchFamily="18" charset="0"/>
              </a:rPr>
              <a:t>。</a:t>
            </a:r>
          </a:p>
          <a:p>
            <a:pPr eaLnBrk="1" hangingPunct="1">
              <a:lnSpc>
                <a:spcPct val="90000"/>
              </a:lnSpc>
              <a:defRPr/>
            </a:pPr>
            <a:r>
              <a:rPr lang="zh-CN" altLang="en-US" sz="2800" dirty="0">
                <a:solidFill>
                  <a:srgbClr val="000000"/>
                </a:solidFill>
                <a:latin typeface="Times New Roman" pitchFamily="18" charset="0"/>
                <a:cs typeface="Times New Roman" pitchFamily="18" charset="0"/>
              </a:rPr>
              <a:t>设</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 λ</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λ</a:t>
            </a:r>
            <a:r>
              <a:rPr lang="en-US" altLang="zh-CN" sz="2800" i="1" baseline="-25000" dirty="0">
                <a:solidFill>
                  <a:srgbClr val="000000"/>
                </a:solidFill>
                <a:latin typeface="Times New Roman" pitchFamily="18" charset="0"/>
                <a:cs typeface="Times New Roman" pitchFamily="18" charset="0"/>
              </a:rPr>
              <a:t>p</a:t>
            </a:r>
            <a:r>
              <a:rPr lang="en-US" altLang="zh-CN" sz="2800" dirty="0">
                <a:solidFill>
                  <a:srgbClr val="000000"/>
                </a:solidFill>
                <a:latin typeface="Times New Roman" pitchFamily="18" charset="0"/>
                <a:cs typeface="Times New Roman" pitchFamily="18" charset="0"/>
              </a:rPr>
              <a:t>≥0</a:t>
            </a:r>
            <a:r>
              <a:rPr lang="zh-CN" altLang="en-US" sz="2800" dirty="0">
                <a:solidFill>
                  <a:srgbClr val="000000"/>
                </a:solidFill>
                <a:latin typeface="Times New Roman" pitchFamily="18" charset="0"/>
                <a:cs typeface="Times New Roman" pitchFamily="18" charset="0"/>
              </a:rPr>
              <a:t>为</a:t>
            </a:r>
            <a:r>
              <a:rPr lang="en-US" altLang="zh-CN" sz="2800" b="1" i="1" dirty="0">
                <a:solidFill>
                  <a:srgbClr val="000000"/>
                </a:solidFill>
                <a:latin typeface="Times New Roman" pitchFamily="18" charset="0"/>
                <a:cs typeface="Times New Roman" pitchFamily="18" charset="0"/>
              </a:rPr>
              <a:t>Σ</a:t>
            </a:r>
            <a:r>
              <a:rPr lang="zh-CN" altLang="en-US" sz="2800" dirty="0">
                <a:solidFill>
                  <a:srgbClr val="000000"/>
                </a:solidFill>
                <a:latin typeface="Times New Roman" pitchFamily="18" charset="0"/>
                <a:cs typeface="Times New Roman" pitchFamily="18" charset="0"/>
              </a:rPr>
              <a:t>的特征值，     </a:t>
            </a: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                      </a:t>
            </a:r>
          </a:p>
          <a:p>
            <a:pPr eaLnBrk="1" hangingPunct="1">
              <a:lnSpc>
                <a:spcPct val="90000"/>
              </a:lnSpc>
              <a:buNone/>
              <a:defRPr/>
            </a:pPr>
            <a:r>
              <a:rPr lang="zh-CN" altLang="en-US" sz="2800" dirty="0">
                <a:solidFill>
                  <a:srgbClr val="000000"/>
                </a:solidFill>
                <a:latin typeface="Times New Roman" pitchFamily="18" charset="0"/>
                <a:cs typeface="Times New Roman" pitchFamily="18" charset="0"/>
              </a:rPr>
              <a:t>    </a:t>
            </a:r>
            <a:r>
              <a:rPr lang="en-US" altLang="zh-CN" sz="2800" i="1" dirty="0" err="1">
                <a:solidFill>
                  <a:srgbClr val="000000"/>
                </a:solidFill>
                <a:latin typeface="Times New Roman" pitchFamily="18" charset="0"/>
                <a:cs typeface="Times New Roman" pitchFamily="18" charset="0"/>
              </a:rPr>
              <a:t>i</a:t>
            </a:r>
            <a:r>
              <a:rPr lang="en-US" altLang="zh-CN" sz="2800" i="1"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1,2,⋯,</a:t>
            </a:r>
            <a:r>
              <a:rPr lang="en-US" altLang="zh-CN" sz="2800" i="1" dirty="0">
                <a:solidFill>
                  <a:srgbClr val="000000"/>
                </a:solidFill>
                <a:latin typeface="Times New Roman" pitchFamily="18" charset="0"/>
                <a:cs typeface="Times New Roman" pitchFamily="18" charset="0"/>
              </a:rPr>
              <a:t>p</a:t>
            </a:r>
            <a:r>
              <a:rPr lang="zh-CN" altLang="en-US" sz="2800" dirty="0">
                <a:solidFill>
                  <a:srgbClr val="000000"/>
                </a:solidFill>
                <a:latin typeface="Times New Roman" pitchFamily="18" charset="0"/>
                <a:cs typeface="Times New Roman" pitchFamily="18" charset="0"/>
              </a:rPr>
              <a:t>为相应的一组正交单位特征向量。则可求得第一主成分为</a:t>
            </a:r>
          </a:p>
          <a:p>
            <a:pPr eaLnBrk="1" hangingPunct="1">
              <a:lnSpc>
                <a:spcPct val="90000"/>
              </a:lnSpc>
              <a:buFont typeface="Wingdings" panose="05000000000000000000" pitchFamily="2" charset="2"/>
              <a:buNone/>
              <a:defRPr/>
            </a:pPr>
            <a:endParaRPr lang="zh-CN" altLang="en-US" sz="2800" dirty="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它的方差具有最大值</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a:t>
            </a:r>
            <a:endParaRPr lang="zh-CN" altLang="zh-CN" sz="2800" dirty="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800" dirty="0">
                <a:solidFill>
                  <a:srgbClr val="000000"/>
                </a:solidFill>
                <a:latin typeface="Times New Roman" pitchFamily="18" charset="0"/>
                <a:cs typeface="Times New Roman" pitchFamily="18" charset="0"/>
              </a:rPr>
              <a:t> </a:t>
            </a:r>
          </a:p>
        </p:txBody>
      </p:sp>
      <p:graphicFrame>
        <p:nvGraphicFramePr>
          <p:cNvPr id="2050" name="Object 5"/>
          <p:cNvGraphicFramePr>
            <a:graphicFrameLocks noChangeAspect="1"/>
          </p:cNvGraphicFramePr>
          <p:nvPr/>
        </p:nvGraphicFramePr>
        <p:xfrm>
          <a:off x="1123950" y="1785938"/>
          <a:ext cx="2387600" cy="444500"/>
        </p:xfrm>
        <a:graphic>
          <a:graphicData uri="http://schemas.openxmlformats.org/presentationml/2006/ole">
            <mc:AlternateContent xmlns:mc="http://schemas.openxmlformats.org/markup-compatibility/2006">
              <mc:Choice xmlns:v="urn:schemas-microsoft-com:vml" Requires="v">
                <p:oleObj spid="_x0000_s2311" name="Equation" r:id="rId3" imgW="2387520" imgH="444240" progId="Equation.DSMT4">
                  <p:embed/>
                </p:oleObj>
              </mc:Choice>
              <mc:Fallback>
                <p:oleObj name="Equation" r:id="rId3" imgW="238752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1785938"/>
                        <a:ext cx="238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1042590987"/>
              </p:ext>
            </p:extLst>
          </p:nvPr>
        </p:nvGraphicFramePr>
        <p:xfrm>
          <a:off x="2332038" y="2636912"/>
          <a:ext cx="4533900" cy="444500"/>
        </p:xfrm>
        <a:graphic>
          <a:graphicData uri="http://schemas.openxmlformats.org/presentationml/2006/ole">
            <mc:AlternateContent xmlns:mc="http://schemas.openxmlformats.org/markup-compatibility/2006">
              <mc:Choice xmlns:v="urn:schemas-microsoft-com:vml" Requires="v">
                <p:oleObj spid="_x0000_s2312" name="Equation" r:id="rId5" imgW="4533840" imgH="444240" progId="Equation.DSMT4">
                  <p:embed/>
                </p:oleObj>
              </mc:Choice>
              <mc:Fallback>
                <p:oleObj name="Equation" r:id="rId5" imgW="4533840" imgH="4442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038" y="2636912"/>
                        <a:ext cx="4533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9"/>
          <p:cNvGraphicFramePr>
            <a:graphicFrameLocks noChangeAspect="1"/>
          </p:cNvGraphicFramePr>
          <p:nvPr>
            <p:extLst>
              <p:ext uri="{D42A27DB-BD31-4B8C-83A1-F6EECF244321}">
                <p14:modId xmlns:p14="http://schemas.microsoft.com/office/powerpoint/2010/main" val="874362671"/>
              </p:ext>
            </p:extLst>
          </p:nvPr>
        </p:nvGraphicFramePr>
        <p:xfrm>
          <a:off x="3227388" y="3116263"/>
          <a:ext cx="939800" cy="444500"/>
        </p:xfrm>
        <a:graphic>
          <a:graphicData uri="http://schemas.openxmlformats.org/presentationml/2006/ole">
            <mc:AlternateContent xmlns:mc="http://schemas.openxmlformats.org/markup-compatibility/2006">
              <mc:Choice xmlns:v="urn:schemas-microsoft-com:vml" Requires="v">
                <p:oleObj spid="_x0000_s2313" name="Equation" r:id="rId7" imgW="939600" imgH="444240" progId="Equation.DSMT4">
                  <p:embed/>
                </p:oleObj>
              </mc:Choice>
              <mc:Fallback>
                <p:oleObj name="Equation" r:id="rId7" imgW="939600" imgH="444240" progId="Equation.DSMT4">
                  <p:embed/>
                  <p:pic>
                    <p:nvPicPr>
                      <p:cNvPr id="0" name="Object 9"/>
                      <p:cNvPicPr>
                        <a:picLocks noChangeAspect="1" noChangeArrowheads="1"/>
                      </p:cNvPicPr>
                      <p:nvPr/>
                    </p:nvPicPr>
                    <p:blipFill>
                      <a:blip r:embed="rId8"/>
                      <a:srcRect/>
                      <a:stretch>
                        <a:fillRect/>
                      </a:stretch>
                    </p:blipFill>
                    <p:spPr bwMode="auto">
                      <a:xfrm>
                        <a:off x="3227388" y="3116263"/>
                        <a:ext cx="93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1"/>
          <p:cNvGraphicFramePr>
            <a:graphicFrameLocks noChangeAspect="1"/>
          </p:cNvGraphicFramePr>
          <p:nvPr>
            <p:extLst>
              <p:ext uri="{D42A27DB-BD31-4B8C-83A1-F6EECF244321}">
                <p14:modId xmlns:p14="http://schemas.microsoft.com/office/powerpoint/2010/main" val="447460889"/>
              </p:ext>
            </p:extLst>
          </p:nvPr>
        </p:nvGraphicFramePr>
        <p:xfrm>
          <a:off x="755650" y="3501008"/>
          <a:ext cx="1854200" cy="469900"/>
        </p:xfrm>
        <a:graphic>
          <a:graphicData uri="http://schemas.openxmlformats.org/presentationml/2006/ole">
            <mc:AlternateContent xmlns:mc="http://schemas.openxmlformats.org/markup-compatibility/2006">
              <mc:Choice xmlns:v="urn:schemas-microsoft-com:vml" Requires="v">
                <p:oleObj spid="_x0000_s2314" name="Equation" r:id="rId9" imgW="1854000" imgH="469800" progId="Equation.DSMT4">
                  <p:embed/>
                </p:oleObj>
              </mc:Choice>
              <mc:Fallback>
                <p:oleObj name="Equation" r:id="rId9" imgW="1854000" imgH="46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501008"/>
                        <a:ext cx="185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5"/>
          <p:cNvGraphicFramePr>
            <a:graphicFrameLocks noChangeAspect="1"/>
          </p:cNvGraphicFramePr>
          <p:nvPr>
            <p:extLst>
              <p:ext uri="{D42A27DB-BD31-4B8C-83A1-F6EECF244321}">
                <p14:modId xmlns:p14="http://schemas.microsoft.com/office/powerpoint/2010/main" val="1545578779"/>
              </p:ext>
            </p:extLst>
          </p:nvPr>
        </p:nvGraphicFramePr>
        <p:xfrm>
          <a:off x="5502275" y="3789040"/>
          <a:ext cx="2387600" cy="673100"/>
        </p:xfrm>
        <a:graphic>
          <a:graphicData uri="http://schemas.openxmlformats.org/presentationml/2006/ole">
            <mc:AlternateContent xmlns:mc="http://schemas.openxmlformats.org/markup-compatibility/2006">
              <mc:Choice xmlns:v="urn:schemas-microsoft-com:vml" Requires="v">
                <p:oleObj spid="_x0000_s2315" name="Equation" r:id="rId11" imgW="2387520" imgH="672840" progId="Equation.DSMT4">
                  <p:embed/>
                </p:oleObj>
              </mc:Choice>
              <mc:Fallback>
                <p:oleObj name="Equation" r:id="rId11" imgW="2387520" imgH="672840" progId="Equation.DSMT4">
                  <p:embed/>
                  <p:pic>
                    <p:nvPicPr>
                      <p:cNvPr id="0" name="Object 15"/>
                      <p:cNvPicPr>
                        <a:picLocks noChangeAspect="1" noChangeArrowheads="1"/>
                      </p:cNvPicPr>
                      <p:nvPr/>
                    </p:nvPicPr>
                    <p:blipFill>
                      <a:blip r:embed="rId12"/>
                      <a:srcRect/>
                      <a:stretch>
                        <a:fillRect/>
                      </a:stretch>
                    </p:blipFill>
                    <p:spPr bwMode="auto">
                      <a:xfrm>
                        <a:off x="5502275" y="3789040"/>
                        <a:ext cx="23876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7"/>
          <p:cNvGraphicFramePr>
            <a:graphicFrameLocks noChangeAspect="1"/>
          </p:cNvGraphicFramePr>
          <p:nvPr/>
        </p:nvGraphicFramePr>
        <p:xfrm>
          <a:off x="2416175" y="5357813"/>
          <a:ext cx="4241800" cy="444500"/>
        </p:xfrm>
        <a:graphic>
          <a:graphicData uri="http://schemas.openxmlformats.org/presentationml/2006/ole">
            <mc:AlternateContent xmlns:mc="http://schemas.openxmlformats.org/markup-compatibility/2006">
              <mc:Choice xmlns:v="urn:schemas-microsoft-com:vml" Requires="v">
                <p:oleObj spid="_x0000_s2316" name="Equation" r:id="rId13" imgW="4241520" imgH="444240" progId="Equation.DSMT4">
                  <p:embed/>
                </p:oleObj>
              </mc:Choice>
              <mc:Fallback>
                <p:oleObj name="Equation" r:id="rId13" imgW="4241520" imgH="44424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6175" y="5357813"/>
                        <a:ext cx="4241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E0156C-D16D-4D0F-BF2F-17DECA2C904F}" type="slidenum">
              <a:rPr lang="en-US" altLang="zh-CN"/>
              <a:pPr eaLnBrk="1" hangingPunct="1"/>
              <a:t>9</a:t>
            </a:fld>
            <a:endParaRPr lang="en-US" altLang="zh-CN"/>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1762326</TotalTime>
  <Words>2786</Words>
  <Application>Microsoft Office PowerPoint</Application>
  <PresentationFormat>全屏显示(4:3)</PresentationFormat>
  <Paragraphs>937</Paragraphs>
  <Slides>64</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5" baseType="lpstr">
      <vt:lpstr>MS Mincho</vt:lpstr>
      <vt:lpstr>黑体</vt:lpstr>
      <vt:lpstr>宋体</vt:lpstr>
      <vt:lpstr>Arial</vt:lpstr>
      <vt:lpstr>Calibri</vt:lpstr>
      <vt:lpstr>Cambria Math</vt:lpstr>
      <vt:lpstr>Courier New</vt:lpstr>
      <vt:lpstr>Times New Roman</vt:lpstr>
      <vt:lpstr>Wingdings</vt:lpstr>
      <vt:lpstr>诗情画意</vt:lpstr>
      <vt:lpstr>Equation</vt:lpstr>
      <vt:lpstr>第七章  主成分分析</vt:lpstr>
      <vt:lpstr>§7.1  引言</vt:lpstr>
      <vt:lpstr>PowerPoint 演示文稿</vt:lpstr>
      <vt:lpstr>PowerPoint 演示文稿</vt:lpstr>
      <vt:lpstr>PowerPoint 演示文稿</vt:lpstr>
      <vt:lpstr>主成分的应用</vt:lpstr>
      <vt:lpstr>PowerPoint 演示文稿</vt:lpstr>
      <vt:lpstr>§7.2  总体的主成分</vt:lpstr>
      <vt:lpstr>一、主成分的定义及导出</vt:lpstr>
      <vt:lpstr>PowerPoint 演示文稿</vt:lpstr>
      <vt:lpstr>主成分的几何意义</vt:lpstr>
      <vt:lpstr>x投影到ti上的值</vt:lpstr>
      <vt:lpstr>主成分向量与原始向量之间的关系式</vt:lpstr>
      <vt:lpstr>PowerPoint 演示文稿</vt:lpstr>
      <vt:lpstr>主成分与原始变量之间的关系式矩阵</vt:lpstr>
      <vt:lpstr>正交变换          的几何意义</vt:lpstr>
      <vt:lpstr>多元正态总体的主成分方向</vt:lpstr>
      <vt:lpstr>二、主成分的性质</vt:lpstr>
      <vt:lpstr>1.主成分向量的协方差矩阵</vt:lpstr>
      <vt:lpstr>2.主成分的总方差 </vt:lpstr>
      <vt:lpstr>PowerPoint 演示文稿</vt:lpstr>
      <vt:lpstr>PowerPoint 演示文稿</vt:lpstr>
      <vt:lpstr>3.原始变量xi与主成分yk之间的相关系数 </vt:lpstr>
      <vt:lpstr>4.m个主成分对原始变量的贡献率</vt:lpstr>
      <vt:lpstr>PowerPoint 演示文稿</vt:lpstr>
      <vt:lpstr>PowerPoint 演示文稿</vt:lpstr>
      <vt:lpstr>5.原始变量对主成分的影响</vt:lpstr>
      <vt:lpstr>PowerPoint 演示文稿</vt:lpstr>
      <vt:lpstr>PowerPoint 演示文稿</vt:lpstr>
      <vt:lpstr>PowerPoint 演示文稿</vt:lpstr>
      <vt:lpstr>揭示多重共线性关系</vt:lpstr>
      <vt:lpstr>三、从相关阵出发求主成分</vt:lpstr>
      <vt:lpstr>PowerPoint 演示文稿</vt:lpstr>
      <vt:lpstr>从R出发的主成分性质</vt:lpstr>
      <vt:lpstr>PowerPoint 演示文稿</vt:lpstr>
      <vt:lpstr>PowerPoint 演示文稿</vt:lpstr>
      <vt:lpstr>PowerPoint 演示文稿</vt:lpstr>
      <vt:lpstr>PowerPoint 演示文稿</vt:lpstr>
      <vt:lpstr>§7.3  样本的主成分</vt:lpstr>
      <vt:lpstr>§7.3  样本的主成分</vt:lpstr>
      <vt:lpstr>回顾主成分的定义</vt:lpstr>
      <vt:lpstr>一、样本主成分的定义</vt:lpstr>
      <vt:lpstr>PowerPoint 演示文稿</vt:lpstr>
      <vt:lpstr>PowerPoint 演示文稿</vt:lpstr>
      <vt:lpstr>二、从S出发求主成分</vt:lpstr>
      <vt:lpstr>PowerPoint 演示文稿</vt:lpstr>
      <vt:lpstr>主成分得分</vt:lpstr>
      <vt:lpstr>三、从   出发求主成分</vt:lpstr>
      <vt:lpstr>标准化后的主成分得分</vt:lpstr>
      <vt:lpstr>四、主成分分析的应用</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五、若干补充及应用中需注意的问题</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主成分分析</dc:title>
  <dc:creator>王学民</dc:creator>
  <cp:lastModifiedBy>Zhou Charles</cp:lastModifiedBy>
  <cp:revision>300</cp:revision>
  <cp:lastPrinted>2014-03-30T13:28:32Z</cp:lastPrinted>
  <dcterms:created xsi:type="dcterms:W3CDTF">2009-07-08T10:45:18Z</dcterms:created>
  <dcterms:modified xsi:type="dcterms:W3CDTF">2017-11-18T04:23:25Z</dcterms:modified>
</cp:coreProperties>
</file>