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8" r:id="rId3"/>
    <p:sldId id="350" r:id="rId4"/>
    <p:sldId id="345" r:id="rId5"/>
    <p:sldId id="316" r:id="rId6"/>
    <p:sldId id="317" r:id="rId7"/>
    <p:sldId id="318" r:id="rId8"/>
    <p:sldId id="319" r:id="rId9"/>
    <p:sldId id="320" r:id="rId10"/>
    <p:sldId id="347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6" r:id="rId31"/>
    <p:sldId id="342" r:id="rId32"/>
    <p:sldId id="343" r:id="rId33"/>
    <p:sldId id="344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8000"/>
    <a:srgbClr val="00CC00"/>
    <a:srgbClr val="FCFC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651" autoAdjust="0"/>
  </p:normalViewPr>
  <p:slideViewPr>
    <p:cSldViewPr>
      <p:cViewPr>
        <p:scale>
          <a:sx n="66" d="100"/>
          <a:sy n="66" d="100"/>
        </p:scale>
        <p:origin x="-1260" y="-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/>
          </p:cNvPicPr>
          <p:nvPr/>
        </p:nvPicPr>
        <p:blipFill>
          <a:blip r:embed="rId2" cstate="print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36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图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6238596-A0CC-4154-91E5-47BD7D70E57E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43688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5FE91B5-B8E1-4B4C-B98B-5BD11D30CB4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图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97D4046-7DC4-4B1D-AB0B-06A5BD14CF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43688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36B1CC7-39C0-4E1A-A823-F15DF27067A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图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428604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/>
        </p:nvPicPr>
        <p:blipFill>
          <a:blip r:embed="rId2" cstate="print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BECB71E-EB2A-4D43-AE20-F8C42530D64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43688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D200C0D-91D6-4A62-B0B0-E69016190F8E}" type="slidenum">
              <a:rPr lang="zh-CN" altLang="en-US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8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IE</a:t>
            </a:r>
            <a:endParaRPr lang="zh-CN" altLang="en-US" dirty="0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43688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图片 10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DB55A03-5CEC-4BBE-B1A5-F967F6A86DD1}" type="datetimeFigureOut">
              <a:rPr lang="zh-CN" altLang="en-US"/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643688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404F4E4-9F5E-4462-9689-E01C4C188E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" name="图片 6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C60D1A1-D442-406C-AC06-79BC11B6DB7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43688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4CD97A5-F767-49FD-B108-EEAC6504C75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5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EB32549-2F4B-429F-A550-8C16A35836D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643688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1F738EA-F1B5-4651-88B3-C35D6DC3E2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8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702CDC8-8D98-4201-9CD9-82D9B04F4EE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43688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23F0ABE-F43D-4EC8-B374-F920007A80A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8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1676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750CAFC-4640-488E-B65C-30AD52F78231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26431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2625" y="5346700"/>
            <a:ext cx="871538" cy="871538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491A76F-70F8-41F5-8417-295CE77B467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5575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14313" y="0"/>
            <a:ext cx="21431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1.3 </a:t>
            </a:r>
            <a:r>
              <a:rPr lang="zh-CN" altLang="en-US" b="1" dirty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微型机结构</a:t>
            </a:r>
            <a:endParaRPr lang="zh-CN" altLang="en-US" b="1" dirty="0">
              <a:solidFill>
                <a:srgbClr val="FFC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643813" y="0"/>
            <a:ext cx="15001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latin typeface="+mn-ea"/>
                <a:ea typeface="+mn-ea"/>
              </a:rPr>
              <a:t>第</a:t>
            </a:r>
            <a:r>
              <a:rPr lang="en-US" altLang="zh-CN" b="1" dirty="0">
                <a:latin typeface="+mn-ea"/>
                <a:ea typeface="+mn-ea"/>
              </a:rPr>
              <a:t>1</a:t>
            </a:r>
            <a:r>
              <a:rPr lang="zh-CN" altLang="en-US" b="1" dirty="0">
                <a:latin typeface="+mn-ea"/>
                <a:ea typeface="+mn-ea"/>
              </a:rPr>
              <a:t>章 </a:t>
            </a:r>
            <a:r>
              <a:rPr lang="zh-CN" altLang="en-US" b="1" dirty="0" smtClean="0">
                <a:latin typeface="+mn-ea"/>
                <a:ea typeface="+mn-ea"/>
              </a:rPr>
              <a:t> 基础</a:t>
            </a:r>
            <a:endParaRPr lang="zh-CN" altLang="en-US" b="1" dirty="0">
              <a:latin typeface="+mn-ea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 cstate="print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428604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rtl="0" fontAlgn="base">
        <a:spcBef>
          <a:spcPct val="0"/>
        </a:spcBef>
        <a:spcAft>
          <a:spcPct val="0"/>
        </a:spcAft>
        <a:defRPr lang="zh-CN" altLang="en-US" sz="3600" b="1" kern="1200" spc="50" dirty="0">
          <a:ln w="12700">
            <a:noFill/>
            <a:prstDash val="solid"/>
          </a:ln>
          <a:solidFill>
            <a:schemeClr val="tx1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楷体_GB2312" pitchFamily="49" charset="-122"/>
          <a:ea typeface="楷体_GB2312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FF00"/>
        </a:buClr>
        <a:buSzPct val="85000"/>
        <a:buFont typeface="Wingdings" panose="05000000000000000000" pitchFamily="2" charset="2"/>
        <a:buChar char="u"/>
        <a:defRPr sz="28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FF00"/>
        </a:buClr>
        <a:buSzPct val="85000"/>
        <a:buFont typeface="Wingdings" panose="05000000000000000000" pitchFamily="2" charset="2"/>
        <a:buChar char="l"/>
        <a:defRPr sz="2600" b="1" kern="1200">
          <a:solidFill>
            <a:srgbClr val="FFFF00"/>
          </a:solidFill>
          <a:latin typeface="楷体_GB2312" pitchFamily="49" charset="-122"/>
          <a:ea typeface="楷体_GB2312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Wingdings" panose="05000000000000000000" pitchFamily="2" charset="2"/>
        <a:buChar char="Ø"/>
        <a:defRPr sz="2400" b="1" kern="1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华文中宋" panose="02010600040101010101" pitchFamily="2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anose="05020102010507070707" pitchFamily="18" charset="2"/>
        <a:buChar char=""/>
        <a:defRPr sz="2000" kern="1200">
          <a:solidFill>
            <a:schemeClr val="tx1"/>
          </a:solidFill>
          <a:latin typeface="+mn-lt"/>
          <a:ea typeface="+mn-ea"/>
          <a:cs typeface="华文中宋" panose="02010600040101010101" pitchFamily="2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anose="05020102010507070707" pitchFamily="18" charset="2"/>
        <a:buChar char=""/>
        <a:defRPr sz="2000" kern="1200">
          <a:solidFill>
            <a:schemeClr val="tx1"/>
          </a:solidFill>
          <a:latin typeface="+mn-lt"/>
          <a:ea typeface="+mn-ea"/>
          <a:cs typeface="华文中宋" panose="02010600040101010101" pitchFamily="2" charset="-122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304800" y="764704"/>
            <a:ext cx="8534400" cy="5328592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6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C000"/>
              </a:solidFill>
              <a:latin typeface="Times New Roman" panose="02020603050405020304" pitchFamily="18" charset="0"/>
              <a:ea typeface="华文隶书" panose="020108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54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54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54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章  </a:t>
            </a:r>
            <a:endParaRPr lang="en-US" altLang="zh-CN" sz="5400" b="1" dirty="0" smtClean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54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微型计算机的基本知识</a:t>
            </a:r>
            <a:endParaRPr lang="en-US" altLang="zh-CN" sz="5400" b="1" dirty="0" smtClean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54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和发展概况</a:t>
            </a:r>
            <a:endParaRPr lang="zh-CN" altLang="en-US" sz="5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126038"/>
          </a:xfrm>
        </p:spPr>
        <p:txBody>
          <a:bodyPr>
            <a:normAutofit lnSpcReduction="10000"/>
          </a:bodyPr>
          <a:lstStyle/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"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机，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数据以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字（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为单位，用两个字节单元存放一个字，并规定：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低字节在前，高字节在后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极少数系统中，字数据也会按高字节在前、低字节在后的规则存放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32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位机中，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位数应以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字节或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双字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来表示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存储器的地址和内容，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一般用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进制数表示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为简单起见，本书作图时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常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省略。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进制数后面的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不能省略，否则机器会把它当成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进制数。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buClr>
                <a:srgbClr val="FFFF00"/>
              </a:buClr>
              <a:buSzPct val="85000"/>
              <a:defRPr/>
            </a:pPr>
            <a:r>
              <a:rPr lang="en-US" altLang="zh-CN" dirty="0" smtClean="0">
                <a:solidFill>
                  <a:srgbClr val="00B0F0"/>
                </a:solidFill>
              </a:rPr>
              <a:t>2.</a:t>
            </a:r>
            <a:r>
              <a:rPr dirty="0" smtClean="0">
                <a:solidFill>
                  <a:srgbClr val="00B0F0"/>
                </a:solidFill>
              </a:rPr>
              <a:t>存储器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6182" y="1714488"/>
            <a:ext cx="4786313" cy="4071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地址与内容的关系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0000H</a:t>
            </a:r>
            <a:r>
              <a:rPr lang="zh-CN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单元开始存放的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个字节数据依次为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B8H</a:t>
            </a:r>
            <a:r>
              <a:rPr lang="zh-CN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02H</a:t>
            </a:r>
            <a:r>
              <a:rPr lang="zh-CN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00H</a:t>
            </a:r>
            <a:endParaRPr lang="en-US" altLang="zh-C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1200H</a:t>
            </a:r>
            <a:r>
              <a:rPr lang="zh-CN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开始存放字数据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A28FH</a:t>
            </a:r>
            <a:r>
              <a:rPr lang="zh-CN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endParaRPr lang="en-US" altLang="zh-CN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1200H</a:t>
            </a:r>
            <a:r>
              <a:rPr lang="zh-CN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=A28FH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lang="en-US" altLang="zh-C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1202</a:t>
            </a:r>
            <a:r>
              <a:rPr lang="zh-CN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开始存放的字数据为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1234H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endParaRPr lang="en-US" altLang="zh-C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1202H</a:t>
            </a:r>
            <a:r>
              <a:rPr lang="zh-CN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=1234H</a:t>
            </a:r>
            <a:endParaRPr lang="en-US" altLang="zh-C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如果是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位机，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1200H</a:t>
            </a:r>
            <a:r>
              <a:rPr lang="zh-CN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单元开始存放的双字数据为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1234  A28FH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2533" name="Group 5"/>
          <p:cNvGrpSpPr/>
          <p:nvPr/>
        </p:nvGrpSpPr>
        <p:grpSpPr bwMode="auto">
          <a:xfrm>
            <a:off x="833438" y="1289050"/>
            <a:ext cx="2443162" cy="4876800"/>
            <a:chOff x="2850" y="288"/>
            <a:chExt cx="1539" cy="3072"/>
          </a:xfrm>
        </p:grpSpPr>
        <p:sp>
          <p:nvSpPr>
            <p:cNvPr id="22534" name="Rectangle 6"/>
            <p:cNvSpPr>
              <a:spLocks noChangeArrowheads="1"/>
            </p:cNvSpPr>
            <p:nvPr/>
          </p:nvSpPr>
          <p:spPr bwMode="auto">
            <a:xfrm>
              <a:off x="3360" y="2688"/>
              <a:ext cx="952" cy="432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rgbClr val="00FF00"/>
                </a:gs>
                <a:gs pos="100000">
                  <a:srgbClr val="008000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2535" name="Rectangle 7"/>
            <p:cNvSpPr>
              <a:spLocks noChangeArrowheads="1"/>
            </p:cNvSpPr>
            <p:nvPr/>
          </p:nvSpPr>
          <p:spPr bwMode="auto">
            <a:xfrm>
              <a:off x="3360" y="1405"/>
              <a:ext cx="952" cy="46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rgbClr val="00FF00"/>
                </a:gs>
                <a:gs pos="100000">
                  <a:srgbClr val="008000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3360" y="546"/>
              <a:ext cx="952" cy="227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B8</a:t>
              </a:r>
              <a:endPara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2537" name="Rectangle 9"/>
            <p:cNvSpPr>
              <a:spLocks noChangeArrowheads="1"/>
            </p:cNvSpPr>
            <p:nvPr/>
          </p:nvSpPr>
          <p:spPr bwMode="auto">
            <a:xfrm>
              <a:off x="3360" y="768"/>
              <a:ext cx="952" cy="227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02</a:t>
              </a:r>
              <a:endPara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2538" name="Rectangle 10"/>
            <p:cNvSpPr>
              <a:spLocks noChangeArrowheads="1"/>
            </p:cNvSpPr>
            <p:nvPr/>
          </p:nvSpPr>
          <p:spPr bwMode="auto">
            <a:xfrm>
              <a:off x="3360" y="973"/>
              <a:ext cx="952" cy="227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00</a:t>
              </a:r>
              <a:endPara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2539" name="Rectangle 11"/>
            <p:cNvSpPr>
              <a:spLocks noChangeArrowheads="1"/>
            </p:cNvSpPr>
            <p:nvPr/>
          </p:nvSpPr>
          <p:spPr bwMode="auto">
            <a:xfrm>
              <a:off x="3360" y="1200"/>
              <a:ext cx="952" cy="227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3C</a:t>
              </a:r>
              <a:endPara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2540" name="Rectangle 12"/>
            <p:cNvSpPr>
              <a:spLocks noChangeArrowheads="1"/>
            </p:cNvSpPr>
            <p:nvPr/>
          </p:nvSpPr>
          <p:spPr bwMode="auto">
            <a:xfrm>
              <a:off x="3360" y="1855"/>
              <a:ext cx="952" cy="227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8F</a:t>
              </a:r>
              <a:endPara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2541" name="Rectangle 13"/>
            <p:cNvSpPr>
              <a:spLocks noChangeArrowheads="1"/>
            </p:cNvSpPr>
            <p:nvPr/>
          </p:nvSpPr>
          <p:spPr bwMode="auto">
            <a:xfrm>
              <a:off x="3360" y="2077"/>
              <a:ext cx="952" cy="227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A2</a:t>
              </a:r>
              <a:endPara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2542" name="Rectangle 14"/>
            <p:cNvSpPr>
              <a:spLocks noChangeArrowheads="1"/>
            </p:cNvSpPr>
            <p:nvPr/>
          </p:nvSpPr>
          <p:spPr bwMode="auto">
            <a:xfrm>
              <a:off x="3360" y="2282"/>
              <a:ext cx="952" cy="227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34</a:t>
              </a:r>
              <a:endPara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2543" name="Rectangle 15"/>
            <p:cNvSpPr>
              <a:spLocks noChangeArrowheads="1"/>
            </p:cNvSpPr>
            <p:nvPr/>
          </p:nvSpPr>
          <p:spPr bwMode="auto">
            <a:xfrm>
              <a:off x="3360" y="2496"/>
              <a:ext cx="952" cy="227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12</a:t>
              </a:r>
              <a:endPara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2544" name="Rectangle 16"/>
            <p:cNvSpPr>
              <a:spLocks noChangeArrowheads="1"/>
            </p:cNvSpPr>
            <p:nvPr/>
          </p:nvSpPr>
          <p:spPr bwMode="auto">
            <a:xfrm>
              <a:off x="3360" y="3120"/>
              <a:ext cx="952" cy="227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C9</a:t>
              </a:r>
              <a:endPara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2545" name="Freeform 17"/>
            <p:cNvSpPr/>
            <p:nvPr/>
          </p:nvSpPr>
          <p:spPr bwMode="auto">
            <a:xfrm>
              <a:off x="3291" y="1536"/>
              <a:ext cx="144" cy="4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96" y="24"/>
                </a:cxn>
                <a:cxn ang="0">
                  <a:pos x="240" y="312"/>
                </a:cxn>
                <a:cxn ang="0">
                  <a:pos x="336" y="168"/>
                </a:cxn>
              </a:cxnLst>
              <a:rect l="0" t="0" r="r" b="b"/>
              <a:pathLst>
                <a:path w="336" h="336">
                  <a:moveTo>
                    <a:pt x="0" y="168"/>
                  </a:moveTo>
                  <a:cubicBezTo>
                    <a:pt x="28" y="84"/>
                    <a:pt x="56" y="0"/>
                    <a:pt x="96" y="24"/>
                  </a:cubicBezTo>
                  <a:cubicBezTo>
                    <a:pt x="136" y="48"/>
                    <a:pt x="200" y="288"/>
                    <a:pt x="240" y="312"/>
                  </a:cubicBezTo>
                  <a:cubicBezTo>
                    <a:pt x="280" y="336"/>
                    <a:pt x="320" y="192"/>
                    <a:pt x="336" y="16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6" name="Freeform 18"/>
            <p:cNvSpPr/>
            <p:nvPr/>
          </p:nvSpPr>
          <p:spPr bwMode="auto">
            <a:xfrm>
              <a:off x="3294" y="1659"/>
              <a:ext cx="144" cy="4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96" y="24"/>
                </a:cxn>
                <a:cxn ang="0">
                  <a:pos x="240" y="312"/>
                </a:cxn>
                <a:cxn ang="0">
                  <a:pos x="336" y="168"/>
                </a:cxn>
              </a:cxnLst>
              <a:rect l="0" t="0" r="r" b="b"/>
              <a:pathLst>
                <a:path w="336" h="336">
                  <a:moveTo>
                    <a:pt x="0" y="168"/>
                  </a:moveTo>
                  <a:cubicBezTo>
                    <a:pt x="28" y="84"/>
                    <a:pt x="56" y="0"/>
                    <a:pt x="96" y="24"/>
                  </a:cubicBezTo>
                  <a:cubicBezTo>
                    <a:pt x="136" y="48"/>
                    <a:pt x="200" y="288"/>
                    <a:pt x="240" y="312"/>
                  </a:cubicBezTo>
                  <a:cubicBezTo>
                    <a:pt x="280" y="336"/>
                    <a:pt x="320" y="192"/>
                    <a:pt x="336" y="16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7" name="Line 19"/>
            <p:cNvSpPr>
              <a:spLocks noChangeShapeType="1"/>
            </p:cNvSpPr>
            <p:nvPr/>
          </p:nvSpPr>
          <p:spPr bwMode="auto">
            <a:xfrm>
              <a:off x="3360" y="13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8" name="Line 20"/>
            <p:cNvSpPr>
              <a:spLocks noChangeShapeType="1"/>
            </p:cNvSpPr>
            <p:nvPr/>
          </p:nvSpPr>
          <p:spPr bwMode="auto">
            <a:xfrm flipV="1">
              <a:off x="3360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9" name="Freeform 21"/>
            <p:cNvSpPr/>
            <p:nvPr/>
          </p:nvSpPr>
          <p:spPr bwMode="auto">
            <a:xfrm>
              <a:off x="4242" y="1536"/>
              <a:ext cx="144" cy="4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96" y="24"/>
                </a:cxn>
                <a:cxn ang="0">
                  <a:pos x="240" y="312"/>
                </a:cxn>
                <a:cxn ang="0">
                  <a:pos x="336" y="168"/>
                </a:cxn>
              </a:cxnLst>
              <a:rect l="0" t="0" r="r" b="b"/>
              <a:pathLst>
                <a:path w="336" h="336">
                  <a:moveTo>
                    <a:pt x="0" y="168"/>
                  </a:moveTo>
                  <a:cubicBezTo>
                    <a:pt x="28" y="84"/>
                    <a:pt x="56" y="0"/>
                    <a:pt x="96" y="24"/>
                  </a:cubicBezTo>
                  <a:cubicBezTo>
                    <a:pt x="136" y="48"/>
                    <a:pt x="200" y="288"/>
                    <a:pt x="240" y="312"/>
                  </a:cubicBezTo>
                  <a:cubicBezTo>
                    <a:pt x="280" y="336"/>
                    <a:pt x="320" y="192"/>
                    <a:pt x="336" y="16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0" name="Freeform 22"/>
            <p:cNvSpPr/>
            <p:nvPr/>
          </p:nvSpPr>
          <p:spPr bwMode="auto">
            <a:xfrm>
              <a:off x="4245" y="1659"/>
              <a:ext cx="144" cy="4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96" y="24"/>
                </a:cxn>
                <a:cxn ang="0">
                  <a:pos x="240" y="312"/>
                </a:cxn>
                <a:cxn ang="0">
                  <a:pos x="336" y="168"/>
                </a:cxn>
              </a:cxnLst>
              <a:rect l="0" t="0" r="r" b="b"/>
              <a:pathLst>
                <a:path w="336" h="336">
                  <a:moveTo>
                    <a:pt x="0" y="168"/>
                  </a:moveTo>
                  <a:cubicBezTo>
                    <a:pt x="28" y="84"/>
                    <a:pt x="56" y="0"/>
                    <a:pt x="96" y="24"/>
                  </a:cubicBezTo>
                  <a:cubicBezTo>
                    <a:pt x="136" y="48"/>
                    <a:pt x="200" y="288"/>
                    <a:pt x="240" y="312"/>
                  </a:cubicBezTo>
                  <a:cubicBezTo>
                    <a:pt x="280" y="336"/>
                    <a:pt x="320" y="192"/>
                    <a:pt x="336" y="16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1" name="Line 23"/>
            <p:cNvSpPr>
              <a:spLocks noChangeShapeType="1"/>
            </p:cNvSpPr>
            <p:nvPr/>
          </p:nvSpPr>
          <p:spPr bwMode="auto">
            <a:xfrm>
              <a:off x="4311" y="13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2" name="Line 24"/>
            <p:cNvSpPr>
              <a:spLocks noChangeShapeType="1"/>
            </p:cNvSpPr>
            <p:nvPr/>
          </p:nvSpPr>
          <p:spPr bwMode="auto">
            <a:xfrm flipV="1">
              <a:off x="4311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3" name="Freeform 25"/>
            <p:cNvSpPr/>
            <p:nvPr/>
          </p:nvSpPr>
          <p:spPr bwMode="auto">
            <a:xfrm>
              <a:off x="3291" y="2880"/>
              <a:ext cx="144" cy="4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96" y="24"/>
                </a:cxn>
                <a:cxn ang="0">
                  <a:pos x="240" y="312"/>
                </a:cxn>
                <a:cxn ang="0">
                  <a:pos x="336" y="168"/>
                </a:cxn>
              </a:cxnLst>
              <a:rect l="0" t="0" r="r" b="b"/>
              <a:pathLst>
                <a:path w="336" h="336">
                  <a:moveTo>
                    <a:pt x="0" y="168"/>
                  </a:moveTo>
                  <a:cubicBezTo>
                    <a:pt x="28" y="84"/>
                    <a:pt x="56" y="0"/>
                    <a:pt x="96" y="24"/>
                  </a:cubicBezTo>
                  <a:cubicBezTo>
                    <a:pt x="136" y="48"/>
                    <a:pt x="200" y="288"/>
                    <a:pt x="240" y="312"/>
                  </a:cubicBezTo>
                  <a:cubicBezTo>
                    <a:pt x="280" y="336"/>
                    <a:pt x="320" y="192"/>
                    <a:pt x="336" y="16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4" name="Freeform 26"/>
            <p:cNvSpPr/>
            <p:nvPr/>
          </p:nvSpPr>
          <p:spPr bwMode="auto">
            <a:xfrm>
              <a:off x="3294" y="3003"/>
              <a:ext cx="144" cy="4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96" y="24"/>
                </a:cxn>
                <a:cxn ang="0">
                  <a:pos x="240" y="312"/>
                </a:cxn>
                <a:cxn ang="0">
                  <a:pos x="336" y="168"/>
                </a:cxn>
              </a:cxnLst>
              <a:rect l="0" t="0" r="r" b="b"/>
              <a:pathLst>
                <a:path w="336" h="336">
                  <a:moveTo>
                    <a:pt x="0" y="168"/>
                  </a:moveTo>
                  <a:cubicBezTo>
                    <a:pt x="28" y="84"/>
                    <a:pt x="56" y="0"/>
                    <a:pt x="96" y="24"/>
                  </a:cubicBezTo>
                  <a:cubicBezTo>
                    <a:pt x="136" y="48"/>
                    <a:pt x="200" y="288"/>
                    <a:pt x="240" y="312"/>
                  </a:cubicBezTo>
                  <a:cubicBezTo>
                    <a:pt x="280" y="336"/>
                    <a:pt x="320" y="192"/>
                    <a:pt x="336" y="16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5" name="Line 27"/>
            <p:cNvSpPr>
              <a:spLocks noChangeShapeType="1"/>
            </p:cNvSpPr>
            <p:nvPr/>
          </p:nvSpPr>
          <p:spPr bwMode="auto">
            <a:xfrm>
              <a:off x="3360" y="27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6" name="Line 28"/>
            <p:cNvSpPr>
              <a:spLocks noChangeShapeType="1"/>
            </p:cNvSpPr>
            <p:nvPr/>
          </p:nvSpPr>
          <p:spPr bwMode="auto">
            <a:xfrm flipV="1">
              <a:off x="3360" y="30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7" name="Freeform 29"/>
            <p:cNvSpPr/>
            <p:nvPr/>
          </p:nvSpPr>
          <p:spPr bwMode="auto">
            <a:xfrm>
              <a:off x="4242" y="2880"/>
              <a:ext cx="144" cy="4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96" y="24"/>
                </a:cxn>
                <a:cxn ang="0">
                  <a:pos x="240" y="312"/>
                </a:cxn>
                <a:cxn ang="0">
                  <a:pos x="336" y="168"/>
                </a:cxn>
              </a:cxnLst>
              <a:rect l="0" t="0" r="r" b="b"/>
              <a:pathLst>
                <a:path w="336" h="336">
                  <a:moveTo>
                    <a:pt x="0" y="168"/>
                  </a:moveTo>
                  <a:cubicBezTo>
                    <a:pt x="28" y="84"/>
                    <a:pt x="56" y="0"/>
                    <a:pt x="96" y="24"/>
                  </a:cubicBezTo>
                  <a:cubicBezTo>
                    <a:pt x="136" y="48"/>
                    <a:pt x="200" y="288"/>
                    <a:pt x="240" y="312"/>
                  </a:cubicBezTo>
                  <a:cubicBezTo>
                    <a:pt x="280" y="336"/>
                    <a:pt x="320" y="192"/>
                    <a:pt x="336" y="16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8" name="Freeform 30"/>
            <p:cNvSpPr/>
            <p:nvPr/>
          </p:nvSpPr>
          <p:spPr bwMode="auto">
            <a:xfrm>
              <a:off x="4245" y="3003"/>
              <a:ext cx="144" cy="4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96" y="24"/>
                </a:cxn>
                <a:cxn ang="0">
                  <a:pos x="240" y="312"/>
                </a:cxn>
                <a:cxn ang="0">
                  <a:pos x="336" y="168"/>
                </a:cxn>
              </a:cxnLst>
              <a:rect l="0" t="0" r="r" b="b"/>
              <a:pathLst>
                <a:path w="336" h="336">
                  <a:moveTo>
                    <a:pt x="0" y="168"/>
                  </a:moveTo>
                  <a:cubicBezTo>
                    <a:pt x="28" y="84"/>
                    <a:pt x="56" y="0"/>
                    <a:pt x="96" y="24"/>
                  </a:cubicBezTo>
                  <a:cubicBezTo>
                    <a:pt x="136" y="48"/>
                    <a:pt x="200" y="288"/>
                    <a:pt x="240" y="312"/>
                  </a:cubicBezTo>
                  <a:cubicBezTo>
                    <a:pt x="280" y="336"/>
                    <a:pt x="320" y="192"/>
                    <a:pt x="336" y="16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9" name="Line 31"/>
            <p:cNvSpPr>
              <a:spLocks noChangeShapeType="1"/>
            </p:cNvSpPr>
            <p:nvPr/>
          </p:nvSpPr>
          <p:spPr bwMode="auto">
            <a:xfrm>
              <a:off x="4311" y="27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0" name="Line 32"/>
            <p:cNvSpPr>
              <a:spLocks noChangeShapeType="1"/>
            </p:cNvSpPr>
            <p:nvPr/>
          </p:nvSpPr>
          <p:spPr bwMode="auto">
            <a:xfrm flipV="1">
              <a:off x="4311" y="30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1" name="Text Box 33"/>
            <p:cNvSpPr txBox="1">
              <a:spLocks noChangeArrowheads="1"/>
            </p:cNvSpPr>
            <p:nvPr/>
          </p:nvSpPr>
          <p:spPr bwMode="auto">
            <a:xfrm>
              <a:off x="3600" y="288"/>
              <a:ext cx="480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ea typeface="微软雅黑" panose="020B0503020204020204" pitchFamily="34" charset="-122"/>
                </a:rPr>
                <a:t>内容</a:t>
              </a:r>
              <a:endParaRPr lang="zh-CN" altLang="en-US" b="1">
                <a:ea typeface="微软雅黑" panose="020B0503020204020204" pitchFamily="34" charset="-122"/>
              </a:endParaRPr>
            </a:p>
          </p:txBody>
        </p:sp>
        <p:sp>
          <p:nvSpPr>
            <p:cNvPr id="22562" name="Text Box 34"/>
            <p:cNvSpPr txBox="1">
              <a:spLocks noChangeArrowheads="1"/>
            </p:cNvSpPr>
            <p:nvPr/>
          </p:nvSpPr>
          <p:spPr bwMode="auto">
            <a:xfrm>
              <a:off x="2880" y="288"/>
              <a:ext cx="480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ea typeface="微软雅黑" panose="020B0503020204020204" pitchFamily="34" charset="-122"/>
                </a:rPr>
                <a:t>地址</a:t>
              </a:r>
              <a:endParaRPr lang="zh-CN" altLang="en-US" b="1">
                <a:ea typeface="微软雅黑" panose="020B0503020204020204" pitchFamily="34" charset="-122"/>
              </a:endParaRPr>
            </a:p>
          </p:txBody>
        </p:sp>
        <p:sp>
          <p:nvSpPr>
            <p:cNvPr id="22563" name="Text Box 35"/>
            <p:cNvSpPr txBox="1">
              <a:spLocks noChangeArrowheads="1"/>
            </p:cNvSpPr>
            <p:nvPr/>
          </p:nvSpPr>
          <p:spPr bwMode="auto">
            <a:xfrm>
              <a:off x="2853" y="567"/>
              <a:ext cx="528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0000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2564" name="Text Box 36"/>
            <p:cNvSpPr txBox="1">
              <a:spLocks noChangeArrowheads="1"/>
            </p:cNvSpPr>
            <p:nvPr/>
          </p:nvSpPr>
          <p:spPr bwMode="auto">
            <a:xfrm>
              <a:off x="2853" y="777"/>
              <a:ext cx="528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0001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2565" name="Text Box 37"/>
            <p:cNvSpPr txBox="1">
              <a:spLocks noChangeArrowheads="1"/>
            </p:cNvSpPr>
            <p:nvPr/>
          </p:nvSpPr>
          <p:spPr bwMode="auto">
            <a:xfrm>
              <a:off x="2853" y="1017"/>
              <a:ext cx="528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0002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2566" name="Text Box 38"/>
            <p:cNvSpPr txBox="1">
              <a:spLocks noChangeArrowheads="1"/>
            </p:cNvSpPr>
            <p:nvPr/>
          </p:nvSpPr>
          <p:spPr bwMode="auto">
            <a:xfrm>
              <a:off x="2853" y="1209"/>
              <a:ext cx="528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0003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2567" name="Text Box 39"/>
            <p:cNvSpPr txBox="1">
              <a:spLocks noChangeArrowheads="1"/>
            </p:cNvSpPr>
            <p:nvPr/>
          </p:nvSpPr>
          <p:spPr bwMode="auto">
            <a:xfrm>
              <a:off x="2850" y="1872"/>
              <a:ext cx="528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1200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2568" name="Text Box 40"/>
            <p:cNvSpPr txBox="1">
              <a:spLocks noChangeArrowheads="1"/>
            </p:cNvSpPr>
            <p:nvPr/>
          </p:nvSpPr>
          <p:spPr bwMode="auto">
            <a:xfrm>
              <a:off x="2850" y="2082"/>
              <a:ext cx="528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1201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2569" name="Text Box 41"/>
            <p:cNvSpPr txBox="1">
              <a:spLocks noChangeArrowheads="1"/>
            </p:cNvSpPr>
            <p:nvPr/>
          </p:nvSpPr>
          <p:spPr bwMode="auto">
            <a:xfrm>
              <a:off x="2850" y="2322"/>
              <a:ext cx="528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1202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2570" name="Text Box 42"/>
            <p:cNvSpPr txBox="1">
              <a:spLocks noChangeArrowheads="1"/>
            </p:cNvSpPr>
            <p:nvPr/>
          </p:nvSpPr>
          <p:spPr bwMode="auto">
            <a:xfrm>
              <a:off x="2850" y="2514"/>
              <a:ext cx="528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1203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2571" name="Text Box 43"/>
            <p:cNvSpPr txBox="1">
              <a:spLocks noChangeArrowheads="1"/>
            </p:cNvSpPr>
            <p:nvPr/>
          </p:nvSpPr>
          <p:spPr bwMode="auto">
            <a:xfrm>
              <a:off x="2850" y="3129"/>
              <a:ext cx="528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FFFF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B0F0"/>
                </a:solidFill>
              </a:rPr>
              <a:t>2.</a:t>
            </a:r>
            <a:r>
              <a:rPr altLang="zh-CN" dirty="0" smtClean="0">
                <a:solidFill>
                  <a:srgbClr val="00B0F0"/>
                </a:solidFill>
              </a:rPr>
              <a:t>存储器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5429250"/>
          </a:xfrm>
        </p:spPr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zh-CN" sz="3300" dirty="0" smtClean="0"/>
              <a:t>存储器的</a:t>
            </a:r>
            <a:r>
              <a:rPr lang="zh-CN" altLang="zh-CN" sz="3300" dirty="0" smtClean="0">
                <a:solidFill>
                  <a:srgbClr val="00B0F0"/>
                </a:solidFill>
              </a:rPr>
              <a:t>读</a:t>
            </a:r>
            <a:r>
              <a:rPr lang="zh-CN" altLang="en-US" sz="3300" dirty="0" smtClean="0">
                <a:solidFill>
                  <a:srgbClr val="00B0F0"/>
                </a:solidFill>
              </a:rPr>
              <a:t>操作</a:t>
            </a:r>
            <a:endParaRPr lang="en-US" altLang="zh-CN" sz="3300" dirty="0" smtClean="0">
              <a:solidFill>
                <a:srgbClr val="00B0F0"/>
              </a:solidFill>
            </a:endParaRP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先给出地址，如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1200H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，这由地址总线给出；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从控制总线向存储器发“读”控制命令；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选中单元（如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1200H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）的内容（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8FH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）出现在数据总线上，经数据总线送到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的数据寄存器中。</a:t>
            </a:r>
            <a:endParaRPr lang="zh-CN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3300" dirty="0" smtClean="0"/>
              <a:t>存储器的</a:t>
            </a:r>
            <a:r>
              <a:rPr lang="zh-CN" altLang="en-US" sz="3300" dirty="0" smtClean="0">
                <a:solidFill>
                  <a:srgbClr val="00B0F0"/>
                </a:solidFill>
              </a:rPr>
              <a:t>写操作</a:t>
            </a:r>
            <a:endParaRPr lang="en-US" altLang="zh-CN" sz="3300" dirty="0" smtClean="0">
              <a:solidFill>
                <a:srgbClr val="00B0F0"/>
              </a:solidFill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向存储器发地址信号，选中一个存储单元；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向存储器发“写”控制命令；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的数据寄存器中的内容经数据总线传送到所选中的存储单元中。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注意：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存储单元内容读出后，原来内容不会破坏，只有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新内容写入该单元后，才会覆盖原内容。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输入输出设备和接口电路</a:t>
            </a:r>
            <a:endParaRPr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968875"/>
          </a:xfrm>
        </p:spPr>
        <p:txBody>
          <a:bodyPr/>
          <a:lstStyle/>
          <a:p>
            <a:pPr algn="just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</a:t>
            </a:r>
            <a:endParaRPr lang="zh-C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将原始数据和程序传送到计算机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输入设备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键盘、鼠标、扫描仪、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CD-ROM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、数码相机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将计算机处理好的数据以各种形式（数字、字母、文字、图形、图像和声音等）送到外部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输出设备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激光打印机、显示终端、七段发光二极管显示器、液晶显示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屏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、扬声器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磁盘和磁带，既可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看成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存储设备，也可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当成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输入输出设备和接口电路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813" y="1357313"/>
            <a:ext cx="6900862" cy="4525962"/>
          </a:xfrm>
        </p:spPr>
        <p:txBody>
          <a:bodyPr/>
          <a:lstStyle/>
          <a:p>
            <a:pPr algn="just" fontAlgn="auto">
              <a:spcBef>
                <a:spcPts val="2400"/>
              </a:spcBef>
              <a:spcAft>
                <a:spcPts val="240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）接口电路（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设备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种类繁多，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速度、信号电平与主机不一致，要通过接口电路连到计算机。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接口电路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主机和外设间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桥梁，提供数据缓冲驱动、信号电平转换、信息转换、地址译码、定时控制等各种功能。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输入输出设备和接口电路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840288"/>
          </a:xfrm>
        </p:spPr>
        <p:txBody>
          <a:bodyPr/>
          <a:lstStyle/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厂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商都有与自己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配套的外设接口芯片，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例如，后面将分别学习的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可编程接口芯片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8255A 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通用并行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8253/8254 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计数器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定时器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8259A 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中断控制器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8251A 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串行通信接口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fontAlgn="auto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  DMA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控制器</a:t>
            </a:r>
            <a:endParaRPr lang="zh-CN" altLang="en-US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目前，它们已被集成到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的配套芯片中，其功能、控制方法和地址等均向前兼容。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总线</a:t>
            </a:r>
            <a:endParaRPr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75" y="1143000"/>
            <a:ext cx="7643813" cy="4668838"/>
          </a:xfrm>
        </p:spPr>
        <p:txBody>
          <a:bodyPr/>
          <a:lstStyle/>
          <a:p>
            <a:pPr algn="just" fontAlgn="auto">
              <a:spcBef>
                <a:spcPts val="1800"/>
              </a:spcBef>
              <a:spcAft>
                <a:spcPts val="0"/>
              </a:spcAft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接口芯片的内部各功能电路的连接，到计算机系统内部的各部件间的数据传送和通信，乃至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计算机主板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适配器卡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的连接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以及计算机与外部设备间的连接，都要通过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总线（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来实现。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Bef>
                <a:spcPts val="1800"/>
              </a:spcBef>
              <a:spcAft>
                <a:spcPts val="0"/>
              </a:spcAft>
              <a:defRPr/>
            </a:pP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总线标准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，是设计计算机部件、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设备甚至计算机软件的依据。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Bef>
                <a:spcPts val="1800"/>
              </a:spcBef>
              <a:spcAft>
                <a:spcPts val="0"/>
              </a:spcAft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按总线中传送的信息分为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地址总线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数据总线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控制总线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，还有电源和地。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altLang="zh-CN" dirty="0" smtClean="0">
                <a:solidFill>
                  <a:srgbClr val="FCFC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地址总线</a:t>
            </a:r>
            <a:r>
              <a:rPr dirty="0" smtClean="0">
                <a:solidFill>
                  <a:srgbClr val="FCFC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solidFill>
                  <a:srgbClr val="FCFC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Bus</a:t>
            </a:r>
            <a:r>
              <a:rPr dirty="0" smtClean="0">
                <a:solidFill>
                  <a:srgbClr val="FCFC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dirty="0">
              <a:solidFill>
                <a:srgbClr val="FCFC9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75" y="1357298"/>
            <a:ext cx="7472363" cy="5072077"/>
          </a:xfrm>
        </p:spPr>
        <p:txBody>
          <a:bodyPr>
            <a:normAutofit fontScale="92500" lnSpcReduction="10000"/>
          </a:bodyPr>
          <a:lstStyle/>
          <a:p>
            <a:pPr algn="just" fontAlgn="auto">
              <a:spcBef>
                <a:spcPts val="1800"/>
              </a:spcBef>
              <a:spcAft>
                <a:spcPts val="0"/>
              </a:spcAft>
              <a:defRPr/>
            </a:pPr>
            <a:r>
              <a:rPr lang="zh-CN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用于传送地址信息，是</a:t>
            </a:r>
            <a:r>
              <a:rPr lang="zh-CN" altLang="zh-CN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单向总线</a:t>
            </a:r>
            <a:r>
              <a:rPr lang="zh-CN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，总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指向存储器或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通过地址总线</a:t>
            </a:r>
            <a:r>
              <a:rPr lang="zh-CN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zh-CN" altLang="zh-CN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存储器或</a:t>
            </a:r>
            <a:r>
              <a:rPr lang="en-US" altLang="zh-CN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zh-CN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端口寻址</a:t>
            </a:r>
            <a:r>
              <a:rPr lang="zh-CN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地址总线数目决定了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能</a:t>
            </a:r>
            <a:r>
              <a:rPr lang="zh-CN" altLang="zh-CN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直接寻址的范围</a:t>
            </a:r>
            <a:r>
              <a:rPr lang="zh-CN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Bef>
                <a:spcPts val="600"/>
              </a:spcBef>
              <a:spcAft>
                <a:spcPts val="0"/>
              </a:spcAft>
              <a:buClr>
                <a:srgbClr val="00FF00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，如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8080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根地址线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15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，可直接寻址的范围为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=65536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字节单元，即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64KB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fontAlgn="auto">
              <a:spcBef>
                <a:spcPts val="600"/>
              </a:spcBef>
              <a:spcAft>
                <a:spcPts val="0"/>
              </a:spcAft>
              <a:buClr>
                <a:srgbClr val="00FF00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根地址线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19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，最大可寻址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=1048576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字节单元，即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1MB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fontAlgn="auto">
              <a:spcBef>
                <a:spcPts val="600"/>
              </a:spcBef>
              <a:spcAft>
                <a:spcPts val="0"/>
              </a:spcAft>
              <a:buClr>
                <a:srgbClr val="00FF00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80286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24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根地址线，可直接寻址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24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=16MB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fontAlgn="auto">
              <a:spcBef>
                <a:spcPts val="600"/>
              </a:spcBef>
              <a:spcAft>
                <a:spcPts val="0"/>
              </a:spcAft>
              <a:buClr>
                <a:srgbClr val="00FF00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80386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根地址线，可寻址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=4GB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fontAlgn="auto">
              <a:spcBef>
                <a:spcPts val="600"/>
              </a:spcBef>
              <a:spcAft>
                <a:spcPts val="0"/>
              </a:spcAft>
              <a:buClr>
                <a:srgbClr val="00FF00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Pentium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以上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36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根地址线，寻址范围高达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36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=64GB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altLang="zh-CN" dirty="0" smtClean="0">
                <a:solidFill>
                  <a:srgbClr val="FCFC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数据总线（</a:t>
            </a:r>
            <a:r>
              <a:rPr lang="en-US" altLang="zh-CN" dirty="0" smtClean="0">
                <a:solidFill>
                  <a:srgbClr val="FCFC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Bus</a:t>
            </a:r>
            <a:r>
              <a:rPr altLang="zh-CN" dirty="0" smtClean="0">
                <a:solidFill>
                  <a:srgbClr val="FCFC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dirty="0">
              <a:solidFill>
                <a:srgbClr val="FCFC9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 algn="just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用于传送数据信号的总线，是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双向总线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既可以通过它从存储单元或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端口读取数据，也可将数据传送到存储单元或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端口。</a:t>
            </a:r>
            <a:endParaRPr lang="zh-C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数据总线的多少决定了一台计算机的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字长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一次可并行传送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位数据，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位机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可传送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位数据。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8088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8088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内部有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根数据线，外部只有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故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它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准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80386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80486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Pentium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的微型计算机都是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位机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现在的主流微型机是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altLang="zh-CN" dirty="0" smtClean="0">
                <a:solidFill>
                  <a:srgbClr val="FCFC9E"/>
                </a:solidFill>
              </a:rPr>
              <a:t>控制总线（</a:t>
            </a:r>
            <a:r>
              <a:rPr lang="en-US" altLang="zh-CN" dirty="0" smtClean="0">
                <a:solidFill>
                  <a:srgbClr val="FCFC9E"/>
                </a:solidFill>
              </a:rPr>
              <a:t>Control Bus</a:t>
            </a:r>
            <a:r>
              <a:rPr altLang="zh-CN" dirty="0" smtClean="0">
                <a:solidFill>
                  <a:srgbClr val="FCFC9E"/>
                </a:solidFill>
              </a:rPr>
              <a:t>）</a:t>
            </a:r>
            <a:endParaRPr dirty="0">
              <a:solidFill>
                <a:srgbClr val="FCFC9E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38" y="1428750"/>
            <a:ext cx="7686675" cy="4525963"/>
          </a:xfrm>
        </p:spPr>
        <p:txBody>
          <a:bodyPr>
            <a:normAutofit fontScale="92500" lnSpcReduction="10000"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lang="zh-CN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控制总线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对存储器、外围芯片和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接口的控制以及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它们</a:t>
            </a:r>
            <a:r>
              <a:rPr lang="zh-CN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的应答、请求等信号组成的总线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Bef>
                <a:spcPts val="18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要从存储器或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端口读出数据时，就要向外部发读（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）信号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fontAlgn="auto">
              <a:spcBef>
                <a:spcPts val="18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想向外部写入数据，则要发写（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）信号。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fontAlgn="auto">
              <a:spcBef>
                <a:spcPts val="18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控制存储器和外设的信号          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，访问存储器时该信号为高电平，访问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端口时则为低电平。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643438" y="4857760"/>
          <a:ext cx="1071562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10058400" imgH="5181600" progId="">
                  <p:embed/>
                </p:oleObj>
              </mc:Choice>
              <mc:Fallback>
                <p:oleObj name="Equation" r:id="rId1" imgW="10058400" imgH="51816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3438" y="4857760"/>
                        <a:ext cx="1071562" cy="4587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428860" y="3714752"/>
          <a:ext cx="5715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6400800" imgH="4876800" progId="">
                  <p:embed/>
                </p:oleObj>
              </mc:Choice>
              <mc:Fallback>
                <p:oleObj name="Equation" r:id="rId3" imgW="6400800" imgH="4876800" progId="">
                  <p:embed/>
                  <p:pic>
                    <p:nvPicPr>
                      <p:cNvPr id="0" name="图片 102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8860" y="3714752"/>
                        <a:ext cx="571500" cy="4349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6357950" y="4357694"/>
          <a:ext cx="64293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5" imgW="7620000" imgH="5181600" progId="">
                  <p:embed/>
                </p:oleObj>
              </mc:Choice>
              <mc:Fallback>
                <p:oleObj name="Equation" r:id="rId5" imgW="7620000" imgH="5181600" progId="">
                  <p:embed/>
                  <p:pic>
                    <p:nvPicPr>
                      <p:cNvPr id="0" name="图片 102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57950" y="4357694"/>
                        <a:ext cx="642937" cy="4365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1071546"/>
            <a:ext cx="8229600" cy="471490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4900" b="1" dirty="0" smtClean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本章主要内容</a:t>
            </a:r>
            <a:r>
              <a:rPr lang="en-US" altLang="zh-CN" sz="4900" b="1" dirty="0" smtClean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br>
              <a:rPr lang="en-US" altLang="zh-CN" sz="4800" b="1" dirty="0" smtClean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4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§1.1  </a:t>
            </a:r>
            <a:r>
              <a:rPr sz="4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计算机中数的表示方法</a:t>
            </a:r>
            <a:br>
              <a:rPr lang="en-US" altLang="zh-CN" sz="400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</a:br>
            <a:r>
              <a:rPr lang="en-US" altLang="zh-CN" sz="4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§1.2  </a:t>
            </a:r>
            <a:r>
              <a:rPr altLang="zh-CN" sz="4000" dirty="0" err="1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计算机的基本结构</a:t>
            </a:r>
            <a:r>
              <a:rPr lang="zh-CN" altLang="en-US" sz="4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和软件</a:t>
            </a:r>
            <a:br>
              <a:rPr lang="en-US" altLang="zh-CN" sz="4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</a:br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§1.3  </a:t>
            </a:r>
            <a:r>
              <a:rPr altLang="zh-CN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微型计算机结构和系统</a:t>
            </a:r>
            <a:br>
              <a:rPr lang="en-US" altLang="zh-CN" sz="4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</a:br>
            <a:r>
              <a:rPr lang="en-US" altLang="zh-CN" sz="4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§1.4  </a:t>
            </a:r>
            <a:r>
              <a:rPr altLang="zh-CN" sz="4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微型计算机的发展概况</a:t>
            </a:r>
            <a:endParaRPr lang="zh-CN" altLang="en-US" sz="40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微处理器的组装形式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和应用状况</a:t>
            </a:r>
            <a:endParaRPr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768850"/>
          </a:xfrm>
        </p:spPr>
        <p:txBody>
          <a:bodyPr/>
          <a:lstStyle/>
          <a:p>
            <a:pPr fontAlgn="auto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）台式计算机</a:t>
            </a:r>
            <a:endParaRPr lang="zh-CN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机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最早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台式计算机（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 Computer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），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也称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桌面型系统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Bef>
                <a:spcPts val="1200"/>
              </a:spcBef>
              <a:spcAft>
                <a:spcPts val="1200"/>
              </a:spcAft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在一个配有电源和风扇的主机箱内安装一块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板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，在上面插上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和内存条，连接上软盘、硬盘和光盘驱动器，再配上键盘、鼠标，并在主板的总线扩展槽内插入显示卡，接上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CRT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（或液晶）显示器，就构成了一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台式计算机。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微处理器的组装形式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和应用状况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可根据需要选配激光打印机、扫描仪、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高保真音响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等外设，主机上有相应插口。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还可在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扩展槽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里插入其它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功能卡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来扩展功能，例如配置网卡、数据采集卡、声霸卡、视频采集卡和游戏用的高档显卡等。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现代的台式机还提供多个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，除了可连接键盘和鼠标外，还可连接数码相机、数字摄像机、移动硬盘、手机、打印机、扫描仪等许多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接口的外设。</a:t>
            </a:r>
            <a:endParaRPr lang="zh-C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微处理器的组装形式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和应用状况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38" y="1428750"/>
            <a:ext cx="7829550" cy="4697413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）工作站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和服务器</a:t>
            </a:r>
            <a:endParaRPr lang="zh-CN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Bef>
                <a:spcPts val="1200"/>
              </a:spcBef>
              <a:spcAft>
                <a:spcPts val="1200"/>
              </a:spcAft>
              <a:defRPr/>
            </a:pP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工作站（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Workstation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是一种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高档的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，通常配有高分辨率的大屏幕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显示器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及容量很大的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存储器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，以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个人计算机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和分布式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网络计算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为基础，具备强大的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数据运算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与图形、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图像处理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能力以及联网功能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为满足工程设计、动画制作、科学研究、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软件开发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、金融管理、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信息服务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、模拟仿真等专业领域而设计开发的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高性能计算机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微处理器的组装形式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和应用状况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25" y="1357313"/>
            <a:ext cx="8229600" cy="4840287"/>
          </a:xfrm>
        </p:spPr>
        <p:txBody>
          <a:bodyPr>
            <a:normAutofit fontScale="92500" lnSpcReduction="10000"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lang="zh-CN" altLang="zh-CN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服务器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是一种运行局域网管理软件以控制对网络或网络资源（磁盘驱动器、打印机等）进行访问的计算机，能为网络上的计算机提供资源管理，分为文件、数据库和应用程序服务器。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Bef>
                <a:spcPts val="18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小型、大型和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UNIX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服务器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，采用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RISC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（精简指令集）或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EPIC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（并行指令代码）处理器以及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Unix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或专用操作系统，价格昂贵、稳定性好、性能优越。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fontAlgn="auto">
              <a:spcBef>
                <a:spcPts val="18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服务器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的体系结构与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机相同，使用兼容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X86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指令集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的处理器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Windows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，其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芯片组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内存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、磁盘、网络等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硬件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配置比台式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机高，价格便宜、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兼容性好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，主要用在中小企业和非关键业务中。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微处理器的组装形式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和应用状况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829175"/>
          </a:xfrm>
        </p:spPr>
        <p:txBody>
          <a:bodyPr>
            <a:normAutofit fontScale="92500"/>
          </a:bodyPr>
          <a:lstStyle/>
          <a:p>
            <a:pPr algn="just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）便携式计算机</a:t>
            </a:r>
            <a:endParaRPr lang="en-US" altLang="zh-CN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Bef>
                <a:spcPts val="1800"/>
              </a:spcBef>
              <a:spcAft>
                <a:spcPts val="0"/>
              </a:spcAft>
              <a:defRPr/>
            </a:pP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手提式计算机（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Portable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膝上型电脑（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Laptop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笔记本电脑（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Notebook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统称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便携式计算机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Bef>
                <a:spcPts val="1800"/>
              </a:spcBef>
              <a:spcAft>
                <a:spcPts val="0"/>
              </a:spcAft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笔记本电脑与台式机有类似结构与功能，将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内存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键盘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硬盘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、显示屏和电源等组装一起，重量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仅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公斤，体积小、重量轻、省电和携带方便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Bef>
                <a:spcPts val="1800"/>
              </a:spcBef>
              <a:spcAft>
                <a:spcPts val="0"/>
              </a:spcAft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AMD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等针对笔记本电脑，专门推出了一系列功能强大的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芯片，微型机领域的先进技术几乎都应用在笔记本电脑上，超轻、超薄是当前笔记本电脑的主要发展方向。</a:t>
            </a:r>
            <a:endParaRPr lang="zh-C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微处理器的组装形式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和应用状况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7688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）单片机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单片机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单片微型计算机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的简称，是典型的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嵌入式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微控制器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 Unit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MCU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它将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、存储器和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接口电路、定时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计数器、中断控制器等都集成在一块芯片上，甚至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把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调制解调器、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A/D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D/A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转换器集成其中。这样，一块芯片配上必要外设，就构成了一台具有特定功能的计算机。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它体积小、重量轻、价格便宜，不仅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便于开发和应用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，也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便于我们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学习和掌握微型机的原理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微处理器的组装形式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和应用状况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74"/>
            <a:ext cx="8229600" cy="5311477"/>
          </a:xfrm>
        </p:spPr>
        <p:txBody>
          <a:bodyPr>
            <a:normAutofit fontScale="85000" lnSpcReduction="20000"/>
          </a:bodyPr>
          <a:lstStyle/>
          <a:p>
            <a:pPr algn="just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单片机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最早用于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工业控制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。它们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存储器容量不大，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接口不多，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常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需要扩充，但可安装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仪器仪表、智能电器、汽车等设备中。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现代电子产品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，如手机、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电话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计算器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、家用电器、电子玩具、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掌上电脑、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鼠标等，几乎都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个单片机。一辆现代化轿车上使用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多个单片机，复杂的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工业控制系统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上可能有数百个单片机在同时工作！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常用单片机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Clr>
                <a:srgbClr val="00FF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MCS-51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系列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位单片机（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8031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8051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8751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89C51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Clr>
                <a:srgbClr val="00FF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MCS-96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系列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位单片机（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8096/8098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8796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Clr>
                <a:srgbClr val="00FF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Motorola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位单片机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MC6805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Bef>
                <a:spcPts val="1200"/>
              </a:spcBef>
              <a:spcAft>
                <a:spcPts val="1200"/>
              </a:spcAft>
              <a:buClr>
                <a:srgbClr val="00FF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Zilog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Z-8  </a:t>
            </a:r>
            <a:endParaRPr lang="zh-CN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微处理器的组装形式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和应用状况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rmAutofit fontScale="92500" lnSpcReduction="10000"/>
          </a:bodyPr>
          <a:lstStyle/>
          <a:p>
            <a:pPr algn="just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zh-CN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）单板机</a:t>
            </a:r>
            <a:endParaRPr lang="zh-CN" altLang="zh-CN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Bef>
                <a:spcPts val="1800"/>
              </a:spcBef>
              <a:spcAft>
                <a:spcPts val="0"/>
              </a:spcAft>
              <a:defRPr/>
            </a:pP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单板机（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Single-board Computer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将计算机各部分组装在一块印制电路板上，包括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、存储器、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接口，还有小键盘、七段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显示器、插座等简单的外设，一般在板上留有可扩展功能（如增加存储容量或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接口数量）的空间。管理单板机的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监控程序（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安装在只读存储器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EPROM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Bef>
                <a:spcPts val="1800"/>
              </a:spcBef>
              <a:spcAft>
                <a:spcPts val="0"/>
              </a:spcAft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单板机功能比单片机强，可用来构成简易的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生产过程控制系统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Bef>
                <a:spcPts val="1800"/>
              </a:spcBef>
              <a:spcAft>
                <a:spcPts val="0"/>
              </a:spcAft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用户可以键入程序代码，并在上面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动态排错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和逐条运行，因此特别适用于教学实验，是学习微型机原理的极好平台。</a:t>
            </a:r>
            <a:endParaRPr lang="zh-C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微处理器的组装形式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和应用状况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428750"/>
            <a:ext cx="7829550" cy="4357688"/>
          </a:xfrm>
        </p:spPr>
        <p:txBody>
          <a:bodyPr>
            <a:normAutofit/>
          </a:bodyPr>
          <a:lstStyle/>
          <a:p>
            <a:pPr algn="just" fontAlgn="auto">
              <a:spcBef>
                <a:spcPts val="1800"/>
              </a:spcBef>
              <a:spcAft>
                <a:spcPts val="0"/>
              </a:spcAft>
              <a:defRPr/>
            </a:pP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早期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单板机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TP-801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Z80 CPU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ET-3400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M6800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）及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KD86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）等，广泛用于工业控制和计算机教学。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Bef>
                <a:spcPts val="1800"/>
              </a:spcBef>
              <a:spcAft>
                <a:spcPts val="0"/>
              </a:spcAft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随后出现了尺寸较小，并装有软盘和操作系统的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嵌入式单板机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Bef>
                <a:spcPts val="1800"/>
              </a:spcBef>
              <a:spcAft>
                <a:spcPts val="0"/>
              </a:spcAft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后来又推出了与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机兼容的单板机，如基于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 PC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ISA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总线）插件卡的单板机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PC/104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单板机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等，有的至今还在工业控制领域应用。</a:t>
            </a:r>
            <a:endParaRPr lang="zh-C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786" y="135729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§1.3  </a:t>
            </a:r>
            <a:r>
              <a:rPr altLang="zh-CN" sz="4000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微型计算机结构和系统</a:t>
            </a:r>
            <a:endParaRPr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3071813"/>
            <a:ext cx="7115175" cy="2840037"/>
          </a:xfrm>
        </p:spPr>
        <p:txBody>
          <a:bodyPr wrap="square" lIns="91440" tIns="45720" rIns="91440" bIns="45720" numCol="1" anchor="t" anchorCtr="0" compatLnSpc="1"/>
          <a:lstStyle/>
          <a:p>
            <a:pPr>
              <a:spcBef>
                <a:spcPts val="2400"/>
              </a:spcBef>
              <a:buFont typeface="Wingdings" panose="05000000000000000000" pitchFamily="2" charset="2"/>
              <a:buNone/>
            </a:pPr>
            <a:r>
              <a:rPr lang="en-US" altLang="zh-CN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1.3.1  </a:t>
            </a:r>
            <a:r>
              <a:rPr lang="zh-CN" altLang="zh-CN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微型计算机基本结构</a:t>
            </a:r>
            <a:endParaRPr lang="en-US" altLang="zh-CN" sz="4000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  <a:buFont typeface="Wingdings" panose="05000000000000000000" pitchFamily="2" charset="2"/>
              <a:buNone/>
            </a:pPr>
            <a:r>
              <a:rPr lang="en-US" altLang="zh-CN" sz="40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1.3.2  </a:t>
            </a:r>
            <a:r>
              <a:rPr lang="zh-CN" altLang="zh-CN" sz="40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微型计算机系统</a:t>
            </a:r>
            <a:endParaRPr lang="en-US" altLang="zh-CN" sz="4000" dirty="0" smtClean="0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ffectLst>
                <a:outerShdw blurRad="38100" dist="38100" dir="2700000" algn="tl">
                  <a:srgbClr val="000000"/>
                </a:outerShdw>
              </a:effectLst>
              <a:ea typeface="仿宋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786" y="135729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§1.3  </a:t>
            </a:r>
            <a:r>
              <a:rPr altLang="zh-CN" sz="4000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微型计算机结构和系统</a:t>
            </a:r>
            <a:endParaRPr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3071813"/>
            <a:ext cx="7115175" cy="2840037"/>
          </a:xfrm>
        </p:spPr>
        <p:txBody>
          <a:bodyPr wrap="square" lIns="91440" tIns="45720" rIns="91440" bIns="45720" numCol="1" anchor="t" anchorCtr="0" compatLnSpc="1"/>
          <a:lstStyle/>
          <a:p>
            <a:pPr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en-US" altLang="zh-CN" sz="40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1.3.1  </a:t>
            </a:r>
            <a:r>
              <a:rPr lang="zh-CN" altLang="zh-CN" sz="40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微型计算机基本结构</a:t>
            </a:r>
            <a:endParaRPr lang="en-US" altLang="zh-CN" sz="4000" dirty="0" smtClean="0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en-US" altLang="zh-CN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1.3.2  </a:t>
            </a:r>
            <a:r>
              <a:rPr lang="zh-CN" altLang="zh-CN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微型计算机系统</a:t>
            </a:r>
            <a:endParaRPr lang="en-US" altLang="zh-CN" sz="4000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ffectLst>
                <a:outerShdw blurRad="38100" dist="38100" dir="2700000" algn="tl">
                  <a:srgbClr val="000000"/>
                </a:outerShdw>
              </a:effectLst>
              <a:ea typeface="仿宋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76672"/>
            <a:ext cx="7776000" cy="109494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1.3.2  </a:t>
            </a:r>
            <a:r>
              <a:rPr altLang="zh-CN" sz="40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微型计算机系统</a:t>
            </a:r>
            <a:endParaRPr sz="4000" dirty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28675"/>
          </a:xfrm>
        </p:spPr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微型计算机的硬件和软件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构成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微型计算机系统</a:t>
            </a:r>
            <a:r>
              <a:rPr lang="en-US" altLang="zh-CN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(Microcomputer System)</a:t>
            </a:r>
            <a:endParaRPr lang="en-US" altLang="zh-CN" dirty="0" smtClean="0"/>
          </a:p>
        </p:txBody>
      </p:sp>
      <p:pic>
        <p:nvPicPr>
          <p:cNvPr id="43011" name="图片 3" descr="插图1.4 微型计算机系统.JPG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28750" y="2420938"/>
            <a:ext cx="55530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939784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1.3.2  </a:t>
            </a:r>
            <a:r>
              <a:rPr altLang="zh-CN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微型计算机系统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5214958"/>
          </a:xfrm>
        </p:spPr>
        <p:txBody>
          <a:bodyPr>
            <a:normAutofit fontScale="77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硬件</a:t>
            </a:r>
            <a:endParaRPr lang="en-US" altLang="zh-CN" sz="30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计算机工作的物质基础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，但须有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软件配合才能工作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软件</a:t>
            </a:r>
            <a:endParaRPr lang="en-US" altLang="zh-CN" sz="30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zh-CN" sz="31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系统软件</a:t>
            </a:r>
            <a:r>
              <a:rPr lang="en-US" altLang="zh-CN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zh-CN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使用和管理计算机的各种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r>
              <a:rPr lang="zh-CN" altLang="zh-CN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，通常由厂商提供，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zh-CN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为用户方便使用计算机提供的必要手段。</a:t>
            </a:r>
            <a:endParaRPr lang="en-US" altLang="zh-CN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4625" indent="-174625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操作系统</a:t>
            </a:r>
            <a:r>
              <a:rPr lang="en-US" altLang="zh-CN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DOS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Windows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Linux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等。</a:t>
            </a:r>
            <a:endParaRPr lang="en-US" altLang="zh-CN" sz="31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4625" indent="-174625" algn="just" fontAlgn="auto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在这些操作系统下运行的基本工具软件，如</a:t>
            </a:r>
            <a:r>
              <a:rPr lang="en-US" altLang="zh-CN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Windows Internet Explorer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、多媒体播放器</a:t>
            </a:r>
            <a:r>
              <a:rPr lang="en-US" altLang="zh-CN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Windows Media Player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等。</a:t>
            </a:r>
            <a:endParaRPr lang="en-US" altLang="zh-CN" sz="31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4625" indent="-174625" algn="just" fontAlgn="auto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开发</a:t>
            </a:r>
            <a:r>
              <a:rPr lang="zh-CN" altLang="zh-CN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汇编语言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程序的基本软件，包括</a:t>
            </a:r>
            <a:r>
              <a:rPr lang="en-US" altLang="zh-CN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MASM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汇编程序，连接程序</a:t>
            </a:r>
            <a:r>
              <a:rPr lang="en-US" altLang="zh-CN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LINK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，动态排错程序</a:t>
            </a:r>
            <a:r>
              <a:rPr lang="en-US" altLang="zh-CN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DEBUG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</a:t>
            </a:r>
            <a:r>
              <a:rPr lang="zh-CN" altLang="zh-CN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zh-CN" sz="31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1.3.2  </a:t>
            </a:r>
            <a:r>
              <a:rPr altLang="zh-CN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微型计算机系统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768850"/>
          </a:xfrm>
        </p:spPr>
        <p:txBody>
          <a:bodyPr>
            <a:normAutofit lnSpcReduction="10000"/>
          </a:bodyPr>
          <a:lstStyle/>
          <a:p>
            <a:pPr algn="just" fontAlgn="auto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应用软件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为某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应用目的而编制的程序，用来解决各种实际问题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例如，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网络浏览器、搜索引擎、办公自动化、企业管理、交通管理、工程设计、教育娱乐、金融软件等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软件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从事微型机应用人员的主要任务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在掌握了必要的计算机硬件和接口设计以及编程技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能</a:t>
            </a:r>
            <a:r>
              <a:rPr lang="zh-CN" altLang="zh-CN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基础上，进行各类应用软件的开发，以充分发挥微型计算机的作用。</a:t>
            </a:r>
            <a:endParaRPr lang="zh-CN" altLang="zh-CN" dirty="0" smtClean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428604"/>
            <a:ext cx="77760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1.3.1 </a:t>
            </a:r>
            <a:r>
              <a:rPr altLang="zh-CN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微型计算机</a:t>
            </a:r>
            <a:r>
              <a:rPr altLang="zh-CN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</a:t>
            </a:r>
            <a:r>
              <a:rPr altLang="zh-CN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  <a:endParaRPr dirty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500188"/>
            <a:ext cx="8229600" cy="5715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zh-CN" dirty="0" smtClean="0"/>
              <a:t>微</a:t>
            </a:r>
            <a:r>
              <a:rPr lang="zh-CN" altLang="zh-CN" dirty="0"/>
              <a:t>型计算</a:t>
            </a:r>
            <a:r>
              <a:rPr lang="zh-CN" altLang="zh-CN" dirty="0" smtClean="0"/>
              <a:t>机基</a:t>
            </a:r>
            <a:r>
              <a:rPr lang="zh-CN" altLang="zh-CN" dirty="0"/>
              <a:t>本结构</a:t>
            </a:r>
            <a:r>
              <a:rPr lang="zh-CN" altLang="zh-CN" dirty="0" smtClean="0"/>
              <a:t>框图</a:t>
            </a:r>
            <a:endParaRPr lang="en-US" altLang="zh-CN" dirty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" y="5286375"/>
            <a:ext cx="7961313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微型</a:t>
            </a:r>
            <a:r>
              <a:rPr lang="zh-CN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计算机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与</a:t>
            </a:r>
            <a:r>
              <a:rPr lang="zh-CN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冯·诺依曼结构计算机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无</a:t>
            </a:r>
            <a:r>
              <a:rPr lang="zh-CN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本质区别。</a:t>
            </a:r>
            <a:endParaRPr lang="en-US" altLang="zh-C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主要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不同：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采用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集成化的</a:t>
            </a:r>
            <a:r>
              <a:rPr lang="zh-CN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微处理器，各部件通过总线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相连，所有外设都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应</a:t>
            </a:r>
            <a:r>
              <a:rPr lang="zh-CN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接口电路才能连到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5366" name="Group 6"/>
          <p:cNvGrpSpPr/>
          <p:nvPr/>
        </p:nvGrpSpPr>
        <p:grpSpPr bwMode="auto">
          <a:xfrm>
            <a:off x="539750" y="2417763"/>
            <a:ext cx="7848600" cy="2667000"/>
            <a:chOff x="384" y="2352"/>
            <a:chExt cx="4944" cy="1680"/>
          </a:xfrm>
        </p:grpSpPr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4272" y="2400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地址总线</a:t>
              </a:r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5368" name="AutoShape 8"/>
            <p:cNvSpPr>
              <a:spLocks noChangeArrowheads="1"/>
            </p:cNvSpPr>
            <p:nvPr/>
          </p:nvSpPr>
          <p:spPr bwMode="auto">
            <a:xfrm>
              <a:off x="3312" y="2544"/>
              <a:ext cx="125" cy="288"/>
            </a:xfrm>
            <a:prstGeom prst="downArrow">
              <a:avLst>
                <a:gd name="adj1" fmla="val 50000"/>
                <a:gd name="adj2" fmla="val 576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9" name="AutoShape 9"/>
            <p:cNvSpPr>
              <a:spLocks noChangeArrowheads="1"/>
            </p:cNvSpPr>
            <p:nvPr/>
          </p:nvSpPr>
          <p:spPr bwMode="auto">
            <a:xfrm>
              <a:off x="2118" y="2544"/>
              <a:ext cx="125" cy="288"/>
            </a:xfrm>
            <a:prstGeom prst="downArrow">
              <a:avLst>
                <a:gd name="adj1" fmla="val 50000"/>
                <a:gd name="adj2" fmla="val 576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0" name="Rectangle 10"/>
            <p:cNvSpPr>
              <a:spLocks noChangeArrowheads="1"/>
            </p:cNvSpPr>
            <p:nvPr/>
          </p:nvSpPr>
          <p:spPr bwMode="auto">
            <a:xfrm>
              <a:off x="3852" y="2841"/>
              <a:ext cx="61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I/O</a:t>
              </a:r>
              <a:r>
                <a:rPr lang="zh-CN" altLang="en-US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总线</a:t>
              </a:r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5371" name="AutoShape 11"/>
            <p:cNvSpPr>
              <a:spLocks noChangeArrowheads="1"/>
            </p:cNvSpPr>
            <p:nvPr/>
          </p:nvSpPr>
          <p:spPr bwMode="auto">
            <a:xfrm>
              <a:off x="1296" y="2448"/>
              <a:ext cx="3024" cy="125"/>
            </a:xfrm>
            <a:prstGeom prst="rightArrow">
              <a:avLst>
                <a:gd name="adj1" fmla="val 54167"/>
                <a:gd name="adj2" fmla="val 7683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2" name="Rectangle 12"/>
            <p:cNvSpPr>
              <a:spLocks noChangeArrowheads="1"/>
            </p:cNvSpPr>
            <p:nvPr/>
          </p:nvSpPr>
          <p:spPr bwMode="auto">
            <a:xfrm>
              <a:off x="384" y="2352"/>
              <a:ext cx="912" cy="1680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微处理器</a:t>
              </a:r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 algn="ctr"/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 algn="ctr"/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CPU</a:t>
              </a:r>
              <a:endPara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 algn="ctr"/>
              <a:endPara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 algn="ctr"/>
              <a:endPara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/>
          </p:nvSpPr>
          <p:spPr bwMode="auto">
            <a:xfrm>
              <a:off x="1776" y="2832"/>
              <a:ext cx="768" cy="432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存储器</a:t>
              </a:r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/>
          </p:nvSpPr>
          <p:spPr bwMode="auto">
            <a:xfrm>
              <a:off x="2976" y="2832"/>
              <a:ext cx="768" cy="432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I/O</a:t>
              </a:r>
              <a:r>
                <a:rPr lang="zh-CN" altLang="en-US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接口</a:t>
              </a:r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/>
          </p:nvSpPr>
          <p:spPr bwMode="auto">
            <a:xfrm>
              <a:off x="4560" y="2832"/>
              <a:ext cx="768" cy="432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I/O</a:t>
              </a:r>
              <a:r>
                <a:rPr lang="zh-CN" altLang="en-US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设备</a:t>
              </a:r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5376" name="AutoShape 16"/>
            <p:cNvSpPr>
              <a:spLocks noChangeArrowheads="1"/>
            </p:cNvSpPr>
            <p:nvPr/>
          </p:nvSpPr>
          <p:spPr bwMode="auto">
            <a:xfrm>
              <a:off x="1296" y="3573"/>
              <a:ext cx="3024" cy="125"/>
            </a:xfrm>
            <a:prstGeom prst="leftRightArrow">
              <a:avLst>
                <a:gd name="adj1" fmla="val 47917"/>
                <a:gd name="adj2" fmla="val 952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7" name="AutoShape 17"/>
            <p:cNvSpPr>
              <a:spLocks noChangeArrowheads="1"/>
            </p:cNvSpPr>
            <p:nvPr/>
          </p:nvSpPr>
          <p:spPr bwMode="auto">
            <a:xfrm>
              <a:off x="3744" y="3024"/>
              <a:ext cx="816" cy="125"/>
            </a:xfrm>
            <a:prstGeom prst="leftRightArrow">
              <a:avLst>
                <a:gd name="adj1" fmla="val 57287"/>
                <a:gd name="adj2" fmla="val 7906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8" name="AutoShape 18"/>
            <p:cNvSpPr>
              <a:spLocks noChangeArrowheads="1"/>
            </p:cNvSpPr>
            <p:nvPr/>
          </p:nvSpPr>
          <p:spPr bwMode="auto">
            <a:xfrm rot="5400000">
              <a:off x="1827" y="3366"/>
              <a:ext cx="329" cy="125"/>
            </a:xfrm>
            <a:prstGeom prst="leftRightArrow">
              <a:avLst>
                <a:gd name="adj1" fmla="val 46880"/>
                <a:gd name="adj2" fmla="val 5825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9" name="AutoShape 19"/>
            <p:cNvSpPr>
              <a:spLocks noChangeArrowheads="1"/>
            </p:cNvSpPr>
            <p:nvPr/>
          </p:nvSpPr>
          <p:spPr bwMode="auto">
            <a:xfrm rot="5400000">
              <a:off x="3036" y="3366"/>
              <a:ext cx="329" cy="125"/>
            </a:xfrm>
            <a:prstGeom prst="leftRightArrow">
              <a:avLst>
                <a:gd name="adj1" fmla="val 46880"/>
                <a:gd name="adj2" fmla="val 5825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0" name="AutoShape 20"/>
            <p:cNvSpPr>
              <a:spLocks noChangeArrowheads="1"/>
            </p:cNvSpPr>
            <p:nvPr/>
          </p:nvSpPr>
          <p:spPr bwMode="auto">
            <a:xfrm>
              <a:off x="1296" y="3792"/>
              <a:ext cx="3024" cy="125"/>
            </a:xfrm>
            <a:prstGeom prst="leftRightArrow">
              <a:avLst>
                <a:gd name="adj1" fmla="val 47917"/>
                <a:gd name="adj2" fmla="val 952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1" name="AutoShape 21"/>
            <p:cNvSpPr>
              <a:spLocks noChangeArrowheads="1"/>
            </p:cNvSpPr>
            <p:nvPr/>
          </p:nvSpPr>
          <p:spPr bwMode="auto">
            <a:xfrm>
              <a:off x="2304" y="3264"/>
              <a:ext cx="125" cy="576"/>
            </a:xfrm>
            <a:prstGeom prst="upArrow">
              <a:avLst>
                <a:gd name="adj1" fmla="val 42500"/>
                <a:gd name="adj2" fmla="val 79211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2" name="AutoShape 22"/>
            <p:cNvSpPr>
              <a:spLocks noChangeArrowheads="1"/>
            </p:cNvSpPr>
            <p:nvPr/>
          </p:nvSpPr>
          <p:spPr bwMode="auto">
            <a:xfrm>
              <a:off x="3504" y="3264"/>
              <a:ext cx="125" cy="576"/>
            </a:xfrm>
            <a:prstGeom prst="upArrow">
              <a:avLst>
                <a:gd name="adj1" fmla="val 42500"/>
                <a:gd name="adj2" fmla="val 79211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3" name="Rectangle 23"/>
            <p:cNvSpPr>
              <a:spLocks noChangeArrowheads="1"/>
            </p:cNvSpPr>
            <p:nvPr/>
          </p:nvSpPr>
          <p:spPr bwMode="auto">
            <a:xfrm>
              <a:off x="2304" y="3838"/>
              <a:ext cx="96" cy="41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4" name="Rectangle 24"/>
            <p:cNvSpPr>
              <a:spLocks noChangeArrowheads="1"/>
            </p:cNvSpPr>
            <p:nvPr/>
          </p:nvSpPr>
          <p:spPr bwMode="auto">
            <a:xfrm>
              <a:off x="3513" y="3831"/>
              <a:ext cx="96" cy="41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5" name="Rectangle 25"/>
            <p:cNvSpPr>
              <a:spLocks noChangeArrowheads="1"/>
            </p:cNvSpPr>
            <p:nvPr/>
          </p:nvSpPr>
          <p:spPr bwMode="auto">
            <a:xfrm>
              <a:off x="4300" y="3513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数据总线</a:t>
              </a:r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5386" name="Rectangle 26"/>
            <p:cNvSpPr>
              <a:spLocks noChangeArrowheads="1"/>
            </p:cNvSpPr>
            <p:nvPr/>
          </p:nvSpPr>
          <p:spPr bwMode="auto">
            <a:xfrm>
              <a:off x="4300" y="3753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控制总线</a:t>
              </a:r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微处理器</a:t>
            </a:r>
            <a:endParaRPr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840288"/>
          </a:xfrm>
        </p:spPr>
        <p:txBody>
          <a:bodyPr>
            <a:normAutofit lnSpcReduction="10000"/>
          </a:bodyPr>
          <a:lstStyle/>
          <a:p>
            <a:pPr algn="just" fontAlgn="auto">
              <a:spcBef>
                <a:spcPts val="1800"/>
              </a:spcBef>
              <a:spcAft>
                <a:spcPts val="1200"/>
              </a:spcAft>
              <a:defRPr/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是微型机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中央处理单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(CPU)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，内含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算术逻辑单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(ALU)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通用寄存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器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(Register)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时序和控制部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件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部总线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微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处理器通过一组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(Bus)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存储器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口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相连，根据指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令的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制，选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中并控制它们。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器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工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作：控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制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它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存储器或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备间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交换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进行算术和逻辑运算等操作；判定和控制程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序流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虽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然这些操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作很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简单，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秒能执行几百万条指令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令组成的程序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可解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决非常复杂的问题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，使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机功能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十分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强大。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存储器</a:t>
            </a:r>
            <a:endParaRPr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840288"/>
          </a:xfrm>
        </p:spPr>
        <p:txBody>
          <a:bodyPr/>
          <a:lstStyle/>
          <a:p>
            <a:pPr algn="just" fontAlgn="auto">
              <a:spcBef>
                <a:spcPts val="1800"/>
              </a:spcBef>
              <a:spcAft>
                <a:spcPts val="600"/>
              </a:spcAft>
              <a:defRPr/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器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用来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放数据和指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令，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内容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进制表示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。每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个单元可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进制信息。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为了正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确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存取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存单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元，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要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每个单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储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器地址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(Memory Address)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地址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带符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号整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数，从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始，顺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序加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，到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最大值后又回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CPU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根地址线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，可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表示的地址范围为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=65536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个单元，地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址编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65535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FFFFH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7776000" cy="93978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存储器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5143500"/>
          </a:xfrm>
        </p:spPr>
        <p:txBody>
          <a:bodyPr wrap="square" lIns="91440" tIns="45720" rIns="91440" bIns="45720" numCol="1" anchor="t" anchorCtr="0" compatLnSpc="1"/>
          <a:lstStyle/>
          <a:p>
            <a:pPr algn="just">
              <a:lnSpc>
                <a:spcPct val="80000"/>
              </a:lnSpc>
            </a:pPr>
            <a:r>
              <a:rPr lang="zh-CN" altLang="zh-CN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常以</a:t>
            </a:r>
            <a:r>
              <a:rPr lang="zh-CN" altLang="zh-CN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字节（</a:t>
            </a:r>
            <a:r>
              <a:rPr lang="en-US" altLang="zh-CN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byte</a:t>
            </a:r>
            <a:r>
              <a:rPr lang="zh-CN" altLang="zh-CN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为单位来计量存储器的容量，并使用更大的单位：</a:t>
            </a:r>
            <a:endParaRPr lang="zh-CN" altLang="zh-CN" sz="2600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600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zh-CN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=1024</a:t>
            </a:r>
            <a:r>
              <a:rPr lang="zh-CN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=1KB</a:t>
            </a:r>
            <a:r>
              <a:rPr lang="zh-CN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Kilobyte</a:t>
            </a:r>
            <a:r>
              <a:rPr lang="zh-CN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，千字节）</a:t>
            </a:r>
            <a:endParaRPr lang="zh-CN" altLang="zh-CN" sz="2600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2</a:t>
            </a:r>
            <a:r>
              <a:rPr lang="en-US" altLang="zh-CN" sz="2600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lang="zh-CN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=1024KB=1MB</a:t>
            </a:r>
            <a:r>
              <a:rPr lang="zh-CN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Megabyte</a:t>
            </a:r>
            <a:r>
              <a:rPr lang="zh-CN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，兆字节）</a:t>
            </a:r>
            <a:endParaRPr lang="zh-CN" altLang="zh-CN" sz="2600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2</a:t>
            </a:r>
            <a:r>
              <a:rPr lang="en-US" altLang="zh-CN" sz="2600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30</a:t>
            </a:r>
            <a:r>
              <a:rPr lang="zh-CN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=1024MB=1GB</a:t>
            </a:r>
            <a:r>
              <a:rPr lang="zh-CN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Gigabyte</a:t>
            </a:r>
            <a:r>
              <a:rPr lang="zh-CN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，吉字节）</a:t>
            </a:r>
            <a:endParaRPr lang="zh-CN" altLang="zh-CN" sz="2600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ts val="1200"/>
              </a:spcBef>
            </a:pPr>
            <a:r>
              <a:rPr lang="zh-CN" altLang="zh-CN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随着存储器</a:t>
            </a:r>
            <a:r>
              <a:rPr lang="zh-CN" altLang="en-US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芯片</a:t>
            </a:r>
            <a:r>
              <a:rPr lang="zh-CN" altLang="zh-CN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单位面积存储单元数的急剧增加，更大的容量单位开始频繁出现。如</a:t>
            </a:r>
            <a:endParaRPr lang="en-US" altLang="zh-CN" sz="2600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TB</a:t>
            </a:r>
            <a:r>
              <a:rPr lang="zh-CN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600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GB</a:t>
            </a:r>
            <a:r>
              <a:rPr lang="zh-CN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TeraByte</a:t>
            </a:r>
            <a:r>
              <a:rPr lang="zh-CN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，太字节）</a:t>
            </a:r>
            <a:endParaRPr lang="en-US" altLang="zh-CN" sz="2600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PB</a:t>
            </a:r>
            <a:r>
              <a:rPr lang="zh-CN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600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TB, PetaByte</a:t>
            </a:r>
            <a:r>
              <a:rPr lang="zh-CN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，拍字节）</a:t>
            </a:r>
            <a:endParaRPr lang="en-US" altLang="zh-CN" sz="2600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EB</a:t>
            </a:r>
            <a:r>
              <a:rPr lang="zh-CN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600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PB, ExaByte</a:t>
            </a:r>
            <a:r>
              <a:rPr lang="zh-CN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，艾字节）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endParaRPr lang="en-US" altLang="zh-CN" sz="2600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ZB</a:t>
            </a:r>
            <a:r>
              <a:rPr lang="zh-CN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600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EB, ZettaByte</a:t>
            </a:r>
            <a:r>
              <a:rPr lang="zh-CN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，泽字节）</a:t>
            </a:r>
            <a:endParaRPr lang="en-US" altLang="zh-CN" sz="2600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YB</a:t>
            </a:r>
            <a:r>
              <a:rPr lang="zh-CN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600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ZB, YottaByte</a:t>
            </a:r>
            <a:r>
              <a:rPr lang="zh-CN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，尧字节）</a:t>
            </a:r>
            <a:endParaRPr lang="en-US" altLang="zh-CN" sz="2600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BB</a:t>
            </a:r>
            <a:r>
              <a:rPr lang="zh-CN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600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YB, BrontoByte</a:t>
            </a:r>
            <a:r>
              <a:rPr lang="zh-CN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，布朗多字节）</a:t>
            </a:r>
            <a:endParaRPr lang="zh-CN" altLang="zh-CN" sz="2600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endParaRPr lang="zh-CN" altLang="en-US" sz="2600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存储器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5072063"/>
          </a:xfrm>
        </p:spPr>
        <p:txBody>
          <a:bodyPr wrap="square" lIns="91440" tIns="45720" rIns="91440" bIns="45720" numCol="1" anchor="t" anchorCtr="0" compatLnSpc="1"/>
          <a:lstStyle/>
          <a:p>
            <a:pPr algn="just"/>
            <a:r>
              <a:rPr lang="zh-CN" altLang="zh-CN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习惯上用中文计量单位称呼存储器容量，如</a:t>
            </a:r>
            <a:endParaRPr lang="en-US" altLang="zh-CN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1KB</a:t>
            </a:r>
            <a:r>
              <a:rPr lang="zh-CN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为千（</a:t>
            </a:r>
            <a:r>
              <a:rPr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Thousand</a:t>
            </a:r>
            <a:r>
              <a:rPr lang="zh-CN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）字节</a:t>
            </a:r>
            <a:endParaRPr lang="en-US" altLang="zh-CN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1MB</a:t>
            </a:r>
            <a:r>
              <a:rPr lang="zh-CN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为百万（</a:t>
            </a:r>
            <a:r>
              <a:rPr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Million</a:t>
            </a:r>
            <a:r>
              <a:rPr lang="zh-CN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）字节</a:t>
            </a:r>
            <a:endParaRPr lang="en-US" altLang="zh-CN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1GB</a:t>
            </a:r>
            <a:r>
              <a:rPr lang="zh-CN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为十亿（</a:t>
            </a:r>
            <a:r>
              <a:rPr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Billion</a:t>
            </a:r>
            <a:r>
              <a:rPr lang="zh-CN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）字节</a:t>
            </a:r>
            <a:endParaRPr lang="en-US" altLang="zh-CN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1TB</a:t>
            </a:r>
            <a:r>
              <a:rPr lang="zh-CN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为万亿（</a:t>
            </a:r>
            <a:r>
              <a:rPr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Trillion</a:t>
            </a:r>
            <a:r>
              <a:rPr lang="zh-CN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）字节</a:t>
            </a:r>
            <a:endParaRPr lang="en-US" altLang="zh-CN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其实只是约数，它们的精确数量是</a:t>
            </a:r>
            <a:r>
              <a:rPr lang="en-US" altLang="zh-CN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aseline="300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zh-CN" altLang="zh-CN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aseline="300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lang="zh-CN" altLang="zh-CN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aseline="300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30</a:t>
            </a:r>
            <a:r>
              <a:rPr lang="zh-CN" altLang="zh-CN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aseline="300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40</a:t>
            </a:r>
            <a:r>
              <a:rPr lang="zh-CN" altLang="zh-CN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/>
            <a:endParaRPr lang="zh-CN" altLang="en-US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4"/>
          <p:cNvSpPr txBox="1">
            <a:spLocks noChangeArrowheads="1"/>
          </p:cNvSpPr>
          <p:nvPr/>
        </p:nvSpPr>
        <p:spPr bwMode="auto">
          <a:xfrm>
            <a:off x="4357688" y="1714500"/>
            <a:ext cx="4572000" cy="4094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个存储单元中存放的 信息称为该存储单元的</a:t>
            </a:r>
            <a:r>
              <a:rPr lang="zh-CN" altLang="en-US" sz="2600" b="1" dirty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内容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b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1.3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b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地址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0003H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单元中存放内容为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3CH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，记作：</a:t>
            </a:r>
            <a:b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0003H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3CH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b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同理</a:t>
            </a:r>
            <a:b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1200H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8FH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br>
              <a:rPr lang="en-US" altLang="zh-CN" sz="26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endParaRPr lang="zh-CN" altLang="en-US" sz="26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存储器</a:t>
            </a:r>
            <a:endParaRPr dirty="0"/>
          </a:p>
        </p:txBody>
      </p:sp>
      <p:grpSp>
        <p:nvGrpSpPr>
          <p:cNvPr id="20485" name="Group 5"/>
          <p:cNvGrpSpPr/>
          <p:nvPr/>
        </p:nvGrpSpPr>
        <p:grpSpPr bwMode="auto">
          <a:xfrm>
            <a:off x="1258888" y="1360488"/>
            <a:ext cx="2443162" cy="4876800"/>
            <a:chOff x="2850" y="288"/>
            <a:chExt cx="1539" cy="3072"/>
          </a:xfrm>
        </p:grpSpPr>
        <p:sp>
          <p:nvSpPr>
            <p:cNvPr id="20486" name="Rectangle 6"/>
            <p:cNvSpPr>
              <a:spLocks noChangeArrowheads="1"/>
            </p:cNvSpPr>
            <p:nvPr/>
          </p:nvSpPr>
          <p:spPr bwMode="auto">
            <a:xfrm>
              <a:off x="3360" y="2688"/>
              <a:ext cx="952" cy="432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rgbClr val="00FF00"/>
                </a:gs>
                <a:gs pos="100000">
                  <a:srgbClr val="008000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0487" name="Rectangle 7"/>
            <p:cNvSpPr>
              <a:spLocks noChangeArrowheads="1"/>
            </p:cNvSpPr>
            <p:nvPr/>
          </p:nvSpPr>
          <p:spPr bwMode="auto">
            <a:xfrm>
              <a:off x="3360" y="1405"/>
              <a:ext cx="952" cy="46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rgbClr val="00FF00"/>
                </a:gs>
                <a:gs pos="100000">
                  <a:srgbClr val="008000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0488" name="Rectangle 8"/>
            <p:cNvSpPr>
              <a:spLocks noChangeArrowheads="1"/>
            </p:cNvSpPr>
            <p:nvPr/>
          </p:nvSpPr>
          <p:spPr bwMode="auto">
            <a:xfrm>
              <a:off x="3360" y="546"/>
              <a:ext cx="952" cy="227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B8</a:t>
              </a:r>
              <a:endPara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3360" y="768"/>
              <a:ext cx="952" cy="227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02</a:t>
              </a:r>
              <a:endPara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>
              <a:off x="3360" y="973"/>
              <a:ext cx="952" cy="227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00</a:t>
              </a:r>
              <a:endPara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0491" name="Rectangle 11"/>
            <p:cNvSpPr>
              <a:spLocks noChangeArrowheads="1"/>
            </p:cNvSpPr>
            <p:nvPr/>
          </p:nvSpPr>
          <p:spPr bwMode="auto">
            <a:xfrm>
              <a:off x="3360" y="1200"/>
              <a:ext cx="952" cy="227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3C</a:t>
              </a:r>
              <a:endPara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0492" name="Rectangle 12"/>
            <p:cNvSpPr>
              <a:spLocks noChangeArrowheads="1"/>
            </p:cNvSpPr>
            <p:nvPr/>
          </p:nvSpPr>
          <p:spPr bwMode="auto">
            <a:xfrm>
              <a:off x="3360" y="1855"/>
              <a:ext cx="952" cy="227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8F</a:t>
              </a:r>
              <a:endPara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0493" name="Rectangle 13"/>
            <p:cNvSpPr>
              <a:spLocks noChangeArrowheads="1"/>
            </p:cNvSpPr>
            <p:nvPr/>
          </p:nvSpPr>
          <p:spPr bwMode="auto">
            <a:xfrm>
              <a:off x="3360" y="2077"/>
              <a:ext cx="952" cy="227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A2</a:t>
              </a:r>
              <a:endPara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0494" name="Rectangle 14"/>
            <p:cNvSpPr>
              <a:spLocks noChangeArrowheads="1"/>
            </p:cNvSpPr>
            <p:nvPr/>
          </p:nvSpPr>
          <p:spPr bwMode="auto">
            <a:xfrm>
              <a:off x="3360" y="2282"/>
              <a:ext cx="952" cy="227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34</a:t>
              </a:r>
              <a:endPara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0495" name="Rectangle 15"/>
            <p:cNvSpPr>
              <a:spLocks noChangeArrowheads="1"/>
            </p:cNvSpPr>
            <p:nvPr/>
          </p:nvSpPr>
          <p:spPr bwMode="auto">
            <a:xfrm>
              <a:off x="3360" y="2496"/>
              <a:ext cx="952" cy="227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12</a:t>
              </a:r>
              <a:endPara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0496" name="Rectangle 16"/>
            <p:cNvSpPr>
              <a:spLocks noChangeArrowheads="1"/>
            </p:cNvSpPr>
            <p:nvPr/>
          </p:nvSpPr>
          <p:spPr bwMode="auto">
            <a:xfrm>
              <a:off x="3360" y="3120"/>
              <a:ext cx="952" cy="227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C9</a:t>
              </a:r>
              <a:endPara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0497" name="Freeform 17"/>
            <p:cNvSpPr/>
            <p:nvPr/>
          </p:nvSpPr>
          <p:spPr bwMode="auto">
            <a:xfrm>
              <a:off x="3291" y="1536"/>
              <a:ext cx="144" cy="4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96" y="24"/>
                </a:cxn>
                <a:cxn ang="0">
                  <a:pos x="240" y="312"/>
                </a:cxn>
                <a:cxn ang="0">
                  <a:pos x="336" y="168"/>
                </a:cxn>
              </a:cxnLst>
              <a:rect l="0" t="0" r="r" b="b"/>
              <a:pathLst>
                <a:path w="336" h="336">
                  <a:moveTo>
                    <a:pt x="0" y="168"/>
                  </a:moveTo>
                  <a:cubicBezTo>
                    <a:pt x="28" y="84"/>
                    <a:pt x="56" y="0"/>
                    <a:pt x="96" y="24"/>
                  </a:cubicBezTo>
                  <a:cubicBezTo>
                    <a:pt x="136" y="48"/>
                    <a:pt x="200" y="288"/>
                    <a:pt x="240" y="312"/>
                  </a:cubicBezTo>
                  <a:cubicBezTo>
                    <a:pt x="280" y="336"/>
                    <a:pt x="320" y="192"/>
                    <a:pt x="336" y="16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8" name="Freeform 18"/>
            <p:cNvSpPr/>
            <p:nvPr/>
          </p:nvSpPr>
          <p:spPr bwMode="auto">
            <a:xfrm>
              <a:off x="3294" y="1659"/>
              <a:ext cx="144" cy="4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96" y="24"/>
                </a:cxn>
                <a:cxn ang="0">
                  <a:pos x="240" y="312"/>
                </a:cxn>
                <a:cxn ang="0">
                  <a:pos x="336" y="168"/>
                </a:cxn>
              </a:cxnLst>
              <a:rect l="0" t="0" r="r" b="b"/>
              <a:pathLst>
                <a:path w="336" h="336">
                  <a:moveTo>
                    <a:pt x="0" y="168"/>
                  </a:moveTo>
                  <a:cubicBezTo>
                    <a:pt x="28" y="84"/>
                    <a:pt x="56" y="0"/>
                    <a:pt x="96" y="24"/>
                  </a:cubicBezTo>
                  <a:cubicBezTo>
                    <a:pt x="136" y="48"/>
                    <a:pt x="200" y="288"/>
                    <a:pt x="240" y="312"/>
                  </a:cubicBezTo>
                  <a:cubicBezTo>
                    <a:pt x="280" y="336"/>
                    <a:pt x="320" y="192"/>
                    <a:pt x="336" y="16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9" name="Line 19"/>
            <p:cNvSpPr>
              <a:spLocks noChangeShapeType="1"/>
            </p:cNvSpPr>
            <p:nvPr/>
          </p:nvSpPr>
          <p:spPr bwMode="auto">
            <a:xfrm>
              <a:off x="3360" y="13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0" name="Line 20"/>
            <p:cNvSpPr>
              <a:spLocks noChangeShapeType="1"/>
            </p:cNvSpPr>
            <p:nvPr/>
          </p:nvSpPr>
          <p:spPr bwMode="auto">
            <a:xfrm flipV="1">
              <a:off x="3360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1" name="Freeform 21"/>
            <p:cNvSpPr/>
            <p:nvPr/>
          </p:nvSpPr>
          <p:spPr bwMode="auto">
            <a:xfrm>
              <a:off x="4242" y="1536"/>
              <a:ext cx="144" cy="4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96" y="24"/>
                </a:cxn>
                <a:cxn ang="0">
                  <a:pos x="240" y="312"/>
                </a:cxn>
                <a:cxn ang="0">
                  <a:pos x="336" y="168"/>
                </a:cxn>
              </a:cxnLst>
              <a:rect l="0" t="0" r="r" b="b"/>
              <a:pathLst>
                <a:path w="336" h="336">
                  <a:moveTo>
                    <a:pt x="0" y="168"/>
                  </a:moveTo>
                  <a:cubicBezTo>
                    <a:pt x="28" y="84"/>
                    <a:pt x="56" y="0"/>
                    <a:pt x="96" y="24"/>
                  </a:cubicBezTo>
                  <a:cubicBezTo>
                    <a:pt x="136" y="48"/>
                    <a:pt x="200" y="288"/>
                    <a:pt x="240" y="312"/>
                  </a:cubicBezTo>
                  <a:cubicBezTo>
                    <a:pt x="280" y="336"/>
                    <a:pt x="320" y="192"/>
                    <a:pt x="336" y="16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2" name="Freeform 22"/>
            <p:cNvSpPr/>
            <p:nvPr/>
          </p:nvSpPr>
          <p:spPr bwMode="auto">
            <a:xfrm>
              <a:off x="4245" y="1659"/>
              <a:ext cx="144" cy="4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96" y="24"/>
                </a:cxn>
                <a:cxn ang="0">
                  <a:pos x="240" y="312"/>
                </a:cxn>
                <a:cxn ang="0">
                  <a:pos x="336" y="168"/>
                </a:cxn>
              </a:cxnLst>
              <a:rect l="0" t="0" r="r" b="b"/>
              <a:pathLst>
                <a:path w="336" h="336">
                  <a:moveTo>
                    <a:pt x="0" y="168"/>
                  </a:moveTo>
                  <a:cubicBezTo>
                    <a:pt x="28" y="84"/>
                    <a:pt x="56" y="0"/>
                    <a:pt x="96" y="24"/>
                  </a:cubicBezTo>
                  <a:cubicBezTo>
                    <a:pt x="136" y="48"/>
                    <a:pt x="200" y="288"/>
                    <a:pt x="240" y="312"/>
                  </a:cubicBezTo>
                  <a:cubicBezTo>
                    <a:pt x="280" y="336"/>
                    <a:pt x="320" y="192"/>
                    <a:pt x="336" y="16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3" name="Line 23"/>
            <p:cNvSpPr>
              <a:spLocks noChangeShapeType="1"/>
            </p:cNvSpPr>
            <p:nvPr/>
          </p:nvSpPr>
          <p:spPr bwMode="auto">
            <a:xfrm>
              <a:off x="4311" y="13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4" name="Line 24"/>
            <p:cNvSpPr>
              <a:spLocks noChangeShapeType="1"/>
            </p:cNvSpPr>
            <p:nvPr/>
          </p:nvSpPr>
          <p:spPr bwMode="auto">
            <a:xfrm flipV="1">
              <a:off x="4311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5" name="Freeform 25"/>
            <p:cNvSpPr/>
            <p:nvPr/>
          </p:nvSpPr>
          <p:spPr bwMode="auto">
            <a:xfrm>
              <a:off x="3291" y="2880"/>
              <a:ext cx="144" cy="4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96" y="24"/>
                </a:cxn>
                <a:cxn ang="0">
                  <a:pos x="240" y="312"/>
                </a:cxn>
                <a:cxn ang="0">
                  <a:pos x="336" y="168"/>
                </a:cxn>
              </a:cxnLst>
              <a:rect l="0" t="0" r="r" b="b"/>
              <a:pathLst>
                <a:path w="336" h="336">
                  <a:moveTo>
                    <a:pt x="0" y="168"/>
                  </a:moveTo>
                  <a:cubicBezTo>
                    <a:pt x="28" y="84"/>
                    <a:pt x="56" y="0"/>
                    <a:pt x="96" y="24"/>
                  </a:cubicBezTo>
                  <a:cubicBezTo>
                    <a:pt x="136" y="48"/>
                    <a:pt x="200" y="288"/>
                    <a:pt x="240" y="312"/>
                  </a:cubicBezTo>
                  <a:cubicBezTo>
                    <a:pt x="280" y="336"/>
                    <a:pt x="320" y="192"/>
                    <a:pt x="336" y="16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6" name="Freeform 26"/>
            <p:cNvSpPr/>
            <p:nvPr/>
          </p:nvSpPr>
          <p:spPr bwMode="auto">
            <a:xfrm>
              <a:off x="3294" y="3003"/>
              <a:ext cx="144" cy="4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96" y="24"/>
                </a:cxn>
                <a:cxn ang="0">
                  <a:pos x="240" y="312"/>
                </a:cxn>
                <a:cxn ang="0">
                  <a:pos x="336" y="168"/>
                </a:cxn>
              </a:cxnLst>
              <a:rect l="0" t="0" r="r" b="b"/>
              <a:pathLst>
                <a:path w="336" h="336">
                  <a:moveTo>
                    <a:pt x="0" y="168"/>
                  </a:moveTo>
                  <a:cubicBezTo>
                    <a:pt x="28" y="84"/>
                    <a:pt x="56" y="0"/>
                    <a:pt x="96" y="24"/>
                  </a:cubicBezTo>
                  <a:cubicBezTo>
                    <a:pt x="136" y="48"/>
                    <a:pt x="200" y="288"/>
                    <a:pt x="240" y="312"/>
                  </a:cubicBezTo>
                  <a:cubicBezTo>
                    <a:pt x="280" y="336"/>
                    <a:pt x="320" y="192"/>
                    <a:pt x="336" y="16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7" name="Line 27"/>
            <p:cNvSpPr>
              <a:spLocks noChangeShapeType="1"/>
            </p:cNvSpPr>
            <p:nvPr/>
          </p:nvSpPr>
          <p:spPr bwMode="auto">
            <a:xfrm>
              <a:off x="3360" y="27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8" name="Line 28"/>
            <p:cNvSpPr>
              <a:spLocks noChangeShapeType="1"/>
            </p:cNvSpPr>
            <p:nvPr/>
          </p:nvSpPr>
          <p:spPr bwMode="auto">
            <a:xfrm flipV="1">
              <a:off x="3360" y="30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9" name="Freeform 29"/>
            <p:cNvSpPr/>
            <p:nvPr/>
          </p:nvSpPr>
          <p:spPr bwMode="auto">
            <a:xfrm>
              <a:off x="4242" y="2880"/>
              <a:ext cx="144" cy="4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96" y="24"/>
                </a:cxn>
                <a:cxn ang="0">
                  <a:pos x="240" y="312"/>
                </a:cxn>
                <a:cxn ang="0">
                  <a:pos x="336" y="168"/>
                </a:cxn>
              </a:cxnLst>
              <a:rect l="0" t="0" r="r" b="b"/>
              <a:pathLst>
                <a:path w="336" h="336">
                  <a:moveTo>
                    <a:pt x="0" y="168"/>
                  </a:moveTo>
                  <a:cubicBezTo>
                    <a:pt x="28" y="84"/>
                    <a:pt x="56" y="0"/>
                    <a:pt x="96" y="24"/>
                  </a:cubicBezTo>
                  <a:cubicBezTo>
                    <a:pt x="136" y="48"/>
                    <a:pt x="200" y="288"/>
                    <a:pt x="240" y="312"/>
                  </a:cubicBezTo>
                  <a:cubicBezTo>
                    <a:pt x="280" y="336"/>
                    <a:pt x="320" y="192"/>
                    <a:pt x="336" y="16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0" name="Freeform 30"/>
            <p:cNvSpPr/>
            <p:nvPr/>
          </p:nvSpPr>
          <p:spPr bwMode="auto">
            <a:xfrm>
              <a:off x="4245" y="3003"/>
              <a:ext cx="144" cy="4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96" y="24"/>
                </a:cxn>
                <a:cxn ang="0">
                  <a:pos x="240" y="312"/>
                </a:cxn>
                <a:cxn ang="0">
                  <a:pos x="336" y="168"/>
                </a:cxn>
              </a:cxnLst>
              <a:rect l="0" t="0" r="r" b="b"/>
              <a:pathLst>
                <a:path w="336" h="336">
                  <a:moveTo>
                    <a:pt x="0" y="168"/>
                  </a:moveTo>
                  <a:cubicBezTo>
                    <a:pt x="28" y="84"/>
                    <a:pt x="56" y="0"/>
                    <a:pt x="96" y="24"/>
                  </a:cubicBezTo>
                  <a:cubicBezTo>
                    <a:pt x="136" y="48"/>
                    <a:pt x="200" y="288"/>
                    <a:pt x="240" y="312"/>
                  </a:cubicBezTo>
                  <a:cubicBezTo>
                    <a:pt x="280" y="336"/>
                    <a:pt x="320" y="192"/>
                    <a:pt x="336" y="16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1" name="Line 31"/>
            <p:cNvSpPr>
              <a:spLocks noChangeShapeType="1"/>
            </p:cNvSpPr>
            <p:nvPr/>
          </p:nvSpPr>
          <p:spPr bwMode="auto">
            <a:xfrm>
              <a:off x="4311" y="27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2" name="Line 32"/>
            <p:cNvSpPr>
              <a:spLocks noChangeShapeType="1"/>
            </p:cNvSpPr>
            <p:nvPr/>
          </p:nvSpPr>
          <p:spPr bwMode="auto">
            <a:xfrm flipV="1">
              <a:off x="4311" y="30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3" name="Text Box 33"/>
            <p:cNvSpPr txBox="1">
              <a:spLocks noChangeArrowheads="1"/>
            </p:cNvSpPr>
            <p:nvPr/>
          </p:nvSpPr>
          <p:spPr bwMode="auto">
            <a:xfrm>
              <a:off x="3600" y="288"/>
              <a:ext cx="480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ea typeface="微软雅黑" panose="020B0503020204020204" pitchFamily="34" charset="-122"/>
                </a:rPr>
                <a:t>内容</a:t>
              </a:r>
              <a:endParaRPr lang="zh-CN" altLang="en-US" b="1">
                <a:ea typeface="微软雅黑" panose="020B0503020204020204" pitchFamily="34" charset="-122"/>
              </a:endParaRPr>
            </a:p>
          </p:txBody>
        </p:sp>
        <p:sp>
          <p:nvSpPr>
            <p:cNvPr id="20514" name="Text Box 34"/>
            <p:cNvSpPr txBox="1">
              <a:spLocks noChangeArrowheads="1"/>
            </p:cNvSpPr>
            <p:nvPr/>
          </p:nvSpPr>
          <p:spPr bwMode="auto">
            <a:xfrm>
              <a:off x="2880" y="288"/>
              <a:ext cx="480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ea typeface="微软雅黑" panose="020B0503020204020204" pitchFamily="34" charset="-122"/>
                </a:rPr>
                <a:t>地址</a:t>
              </a:r>
              <a:endParaRPr lang="zh-CN" altLang="en-US" b="1">
                <a:ea typeface="微软雅黑" panose="020B0503020204020204" pitchFamily="34" charset="-122"/>
              </a:endParaRPr>
            </a:p>
          </p:txBody>
        </p:sp>
        <p:sp>
          <p:nvSpPr>
            <p:cNvPr id="20515" name="Text Box 35"/>
            <p:cNvSpPr txBox="1">
              <a:spLocks noChangeArrowheads="1"/>
            </p:cNvSpPr>
            <p:nvPr/>
          </p:nvSpPr>
          <p:spPr bwMode="auto">
            <a:xfrm>
              <a:off x="2853" y="567"/>
              <a:ext cx="528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0000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0516" name="Text Box 36"/>
            <p:cNvSpPr txBox="1">
              <a:spLocks noChangeArrowheads="1"/>
            </p:cNvSpPr>
            <p:nvPr/>
          </p:nvSpPr>
          <p:spPr bwMode="auto">
            <a:xfrm>
              <a:off x="2853" y="777"/>
              <a:ext cx="528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0001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0517" name="Text Box 37"/>
            <p:cNvSpPr txBox="1">
              <a:spLocks noChangeArrowheads="1"/>
            </p:cNvSpPr>
            <p:nvPr/>
          </p:nvSpPr>
          <p:spPr bwMode="auto">
            <a:xfrm>
              <a:off x="2853" y="1017"/>
              <a:ext cx="528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0002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0518" name="Text Box 38"/>
            <p:cNvSpPr txBox="1">
              <a:spLocks noChangeArrowheads="1"/>
            </p:cNvSpPr>
            <p:nvPr/>
          </p:nvSpPr>
          <p:spPr bwMode="auto">
            <a:xfrm>
              <a:off x="2853" y="1209"/>
              <a:ext cx="528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0003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0519" name="Text Box 39"/>
            <p:cNvSpPr txBox="1">
              <a:spLocks noChangeArrowheads="1"/>
            </p:cNvSpPr>
            <p:nvPr/>
          </p:nvSpPr>
          <p:spPr bwMode="auto">
            <a:xfrm>
              <a:off x="2850" y="1872"/>
              <a:ext cx="528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1200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0520" name="Text Box 40"/>
            <p:cNvSpPr txBox="1">
              <a:spLocks noChangeArrowheads="1"/>
            </p:cNvSpPr>
            <p:nvPr/>
          </p:nvSpPr>
          <p:spPr bwMode="auto">
            <a:xfrm>
              <a:off x="2850" y="2082"/>
              <a:ext cx="528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1201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0521" name="Text Box 41"/>
            <p:cNvSpPr txBox="1">
              <a:spLocks noChangeArrowheads="1"/>
            </p:cNvSpPr>
            <p:nvPr/>
          </p:nvSpPr>
          <p:spPr bwMode="auto">
            <a:xfrm>
              <a:off x="2850" y="2322"/>
              <a:ext cx="528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1202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0522" name="Text Box 42"/>
            <p:cNvSpPr txBox="1">
              <a:spLocks noChangeArrowheads="1"/>
            </p:cNvSpPr>
            <p:nvPr/>
          </p:nvSpPr>
          <p:spPr bwMode="auto">
            <a:xfrm>
              <a:off x="2850" y="2514"/>
              <a:ext cx="528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1203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0523" name="Text Box 43"/>
            <p:cNvSpPr txBox="1">
              <a:spLocks noChangeArrowheads="1"/>
            </p:cNvSpPr>
            <p:nvPr/>
          </p:nvSpPr>
          <p:spPr bwMode="auto">
            <a:xfrm>
              <a:off x="2850" y="3129"/>
              <a:ext cx="528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FFFF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凤舞九天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0</TotalTime>
  <Words>5727</Words>
  <Application>WPS 演示</Application>
  <PresentationFormat>全屏显示(4:3)</PresentationFormat>
  <Paragraphs>362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32</vt:i4>
      </vt:variant>
    </vt:vector>
  </HeadingPairs>
  <TitlesOfParts>
    <vt:vector size="55" baseType="lpstr">
      <vt:lpstr>Arial</vt:lpstr>
      <vt:lpstr>宋体</vt:lpstr>
      <vt:lpstr>Wingdings</vt:lpstr>
      <vt:lpstr>楷体_GB2312</vt:lpstr>
      <vt:lpstr>新宋体</vt:lpstr>
      <vt:lpstr>黑体</vt:lpstr>
      <vt:lpstr>华文中宋</vt:lpstr>
      <vt:lpstr>Wingdings 2</vt:lpstr>
      <vt:lpstr>Arial</vt:lpstr>
      <vt:lpstr>Times New Roman</vt:lpstr>
      <vt:lpstr>华文隶书</vt:lpstr>
      <vt:lpstr>华文楷体</vt:lpstr>
      <vt:lpstr>仿宋_GB2312</vt:lpstr>
      <vt:lpstr>微软雅黑</vt:lpstr>
      <vt:lpstr>华文新魏</vt:lpstr>
      <vt:lpstr>Goudy Old Style</vt:lpstr>
      <vt:lpstr>Arial Unicode MS</vt:lpstr>
      <vt:lpstr>Calibri</vt:lpstr>
      <vt:lpstr>Footlight MT Light</vt:lpstr>
      <vt:lpstr>仿宋</vt:lpstr>
      <vt:lpstr>仿宋_GB2312</vt:lpstr>
      <vt:lpstr>楷体_GB2312</vt:lpstr>
      <vt:lpstr>凤舞九天</vt:lpstr>
      <vt:lpstr>PowerPoint 演示文稿</vt:lpstr>
      <vt:lpstr>本章主要内容: §1.1  计算机中数的表示方法 §1.2  计算机的基本结构和软件 §1.3  微型计算机结构和系统 §1.4  微型计算机的发展概况</vt:lpstr>
      <vt:lpstr>§1.3  微型计算机结构和系统</vt:lpstr>
      <vt:lpstr>1.3.1 微型计算机基本结构</vt:lpstr>
      <vt:lpstr>1.微处理器</vt:lpstr>
      <vt:lpstr>2.存储器</vt:lpstr>
      <vt:lpstr>2.存储器</vt:lpstr>
      <vt:lpstr>2.存储器</vt:lpstr>
      <vt:lpstr>2.存储器</vt:lpstr>
      <vt:lpstr>PowerPoint 演示文稿</vt:lpstr>
      <vt:lpstr>2.存储器</vt:lpstr>
      <vt:lpstr>2.存储器</vt:lpstr>
      <vt:lpstr>3.输入输出设备和接口电路</vt:lpstr>
      <vt:lpstr>3.输入输出设备和接口电路</vt:lpstr>
      <vt:lpstr>3.输入输出设备和接口电路</vt:lpstr>
      <vt:lpstr>4.总线</vt:lpstr>
      <vt:lpstr>地址总线（Address Bus）</vt:lpstr>
      <vt:lpstr>数据总线（Data Bus）</vt:lpstr>
      <vt:lpstr>控制总线（Control Bus）</vt:lpstr>
      <vt:lpstr>5.微处理器的组装形式和应用状况</vt:lpstr>
      <vt:lpstr>5.微处理器的组装形式和应用状况</vt:lpstr>
      <vt:lpstr>5.微处理器的组装形式和应用状况</vt:lpstr>
      <vt:lpstr>5.微处理器的组装形式和应用状况</vt:lpstr>
      <vt:lpstr>5.微处理器的组装形式和应用状况</vt:lpstr>
      <vt:lpstr>5.微处理器的组装形式和应用状况</vt:lpstr>
      <vt:lpstr>5.微处理器的组装形式和应用状况</vt:lpstr>
      <vt:lpstr>5.微处理器的组装形式和应用状况</vt:lpstr>
      <vt:lpstr>5.微处理器的组装形式和应用状况</vt:lpstr>
      <vt:lpstr>§1.3  微型计算机结构和系统</vt:lpstr>
      <vt:lpstr>1.3.2  微型计算机系统</vt:lpstr>
      <vt:lpstr>1.3.2  微型计算机系统</vt:lpstr>
      <vt:lpstr>1.3.2  微型计算机系统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绪论</dc:title>
  <dc:creator>冯周</dc:creator>
  <cp:lastModifiedBy>Jian Liu</cp:lastModifiedBy>
  <cp:revision>197</cp:revision>
  <dcterms:created xsi:type="dcterms:W3CDTF">2013-01-17T01:49:00Z</dcterms:created>
  <dcterms:modified xsi:type="dcterms:W3CDTF">2019-10-07T02:25:00Z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