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74" r:id="rId3"/>
    <p:sldId id="700" r:id="rId4"/>
    <p:sldId id="667" r:id="rId5"/>
    <p:sldId id="668" r:id="rId6"/>
    <p:sldId id="598" r:id="rId7"/>
    <p:sldId id="661" r:id="rId8"/>
    <p:sldId id="663" r:id="rId9"/>
    <p:sldId id="670" r:id="rId10"/>
    <p:sldId id="665" r:id="rId11"/>
    <p:sldId id="666" r:id="rId12"/>
    <p:sldId id="680" r:id="rId13"/>
    <p:sldId id="702" r:id="rId14"/>
    <p:sldId id="679" r:id="rId15"/>
    <p:sldId id="678" r:id="rId16"/>
    <p:sldId id="676" r:id="rId17"/>
    <p:sldId id="675" r:id="rId18"/>
    <p:sldId id="673" r:id="rId19"/>
    <p:sldId id="690" r:id="rId20"/>
    <p:sldId id="689" r:id="rId21"/>
    <p:sldId id="688" r:id="rId22"/>
    <p:sldId id="687" r:id="rId23"/>
    <p:sldId id="686" r:id="rId24"/>
    <p:sldId id="685" r:id="rId25"/>
    <p:sldId id="684" r:id="rId26"/>
    <p:sldId id="683" r:id="rId27"/>
    <p:sldId id="682" r:id="rId28"/>
    <p:sldId id="672" r:id="rId29"/>
    <p:sldId id="671" r:id="rId30"/>
    <p:sldId id="731" r:id="rId31"/>
    <p:sldId id="697" r:id="rId32"/>
    <p:sldId id="695" r:id="rId33"/>
    <p:sldId id="696" r:id="rId34"/>
    <p:sldId id="699" r:id="rId35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FF00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 autoAdjust="0"/>
    <p:restoredTop sz="94633" autoAdjust="0"/>
  </p:normalViewPr>
  <p:slideViewPr>
    <p:cSldViewPr>
      <p:cViewPr varScale="1">
        <p:scale>
          <a:sx n="77" d="100"/>
          <a:sy n="77" d="100"/>
        </p:scale>
        <p:origin x="-103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3.1  8086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寻址方式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93700" y="80645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寄存器寻址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   </a:t>
            </a:r>
            <a:r>
              <a:rPr lang="en-US" dirty="0" smtClean="0">
                <a:latin typeface="+mn-lt"/>
                <a:ea typeface="+mn-ea"/>
              </a:rPr>
              <a:t>MOV   CL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AH 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位数据传送到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寄存器。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源操作数的长度必须与目的操作数一致，否则会出错。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例如，</a:t>
            </a:r>
            <a:r>
              <a:rPr lang="en-US" dirty="0" smtClean="0">
                <a:latin typeface="+mn-lt"/>
              </a:rPr>
              <a:t>MOV  C</a:t>
            </a:r>
            <a:r>
              <a:rPr lang="en-US" altLang="zh-CN" dirty="0" smtClean="0">
                <a:latin typeface="+mn-lt"/>
              </a:rPr>
              <a:t>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AH  </a:t>
            </a:r>
            <a:r>
              <a:rPr lang="zh-CN" altLang="en-US" dirty="0" smtClean="0">
                <a:latin typeface="+mn-lt"/>
              </a:rPr>
              <a:t>是错误的。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</a:rPr>
              <a:t>虽然</a:t>
            </a:r>
            <a:r>
              <a:rPr lang="en-US" altLang="zh-CN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</a:rPr>
              <a:t>放得下</a:t>
            </a:r>
            <a:r>
              <a:rPr lang="en-US" altLang="zh-CN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altLang="zh-CN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位数据，但汇编程序不知道应该将它放入</a:t>
            </a:r>
            <a:r>
              <a:rPr lang="en-US" altLang="zh-CN" dirty="0" smtClean="0">
                <a:latin typeface="+mn-lt"/>
              </a:rPr>
              <a:t>CH</a:t>
            </a:r>
            <a:r>
              <a:rPr lang="zh-CN" altLang="en-US" dirty="0" smtClean="0">
                <a:latin typeface="+mn-lt"/>
              </a:rPr>
              <a:t>还是</a:t>
            </a:r>
            <a:r>
              <a:rPr lang="en-US" altLang="zh-CN" dirty="0" smtClean="0">
                <a:latin typeface="+mn-lt"/>
              </a:rPr>
              <a:t>CL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 smtClean="0">
                <a:solidFill>
                  <a:srgbClr val="FFFF00"/>
                </a:solidFill>
              </a:rPr>
              <a:t>.1 8086</a:t>
            </a:r>
            <a:r>
              <a:rPr lang="zh-CN" altLang="en-US" sz="5400" dirty="0" smtClean="0">
                <a:solidFill>
                  <a:srgbClr val="FFFF00"/>
                </a:solidFill>
              </a:rPr>
              <a:t>的寻址方式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.1.1 </a:t>
            </a:r>
            <a:r>
              <a:rPr lang="zh-CN" altLang="en-US" sz="3200" b="1" dirty="0" smtClean="0">
                <a:latin typeface="+mn-lt"/>
                <a:ea typeface="+mn-ea"/>
              </a:rPr>
              <a:t>立即寻址方式</a:t>
            </a:r>
            <a:endParaRPr lang="en-US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.1.2  </a:t>
            </a:r>
            <a:r>
              <a:rPr lang="zh-CN" altLang="en-US" sz="3200" b="1" dirty="0" smtClean="0">
                <a:latin typeface="+mn-lt"/>
                <a:ea typeface="+mn-ea"/>
              </a:rPr>
              <a:t>寄存器寻址方式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FF00"/>
                </a:solidFill>
                <a:latin typeface="+mn-lt"/>
                <a:ea typeface="+mn-ea"/>
              </a:rPr>
              <a:t>3.1.3  </a:t>
            </a:r>
            <a:r>
              <a:rPr lang="zh-CN" alt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存储器寻址方式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3.1.4  </a:t>
            </a:r>
            <a:r>
              <a:rPr lang="zh-CN" altLang="en-US" sz="3200" b="1" dirty="0" smtClean="0">
                <a:latin typeface="+mn-lt"/>
                <a:ea typeface="+mn-ea"/>
              </a:rPr>
              <a:t>其它寻址方式</a:t>
            </a:r>
            <a:endParaRPr lang="en-US" altLang="zh-CN" sz="32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38790"/>
            <a:ext cx="8372475" cy="495091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操作数都存放在存储器中，需用不同的方法求出操作数的物理地址，来获得操作数。又可以分成以下几种寻址方式：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1.</a:t>
            </a:r>
            <a:r>
              <a:rPr lang="zh-CN" altLang="en-US" dirty="0" smtClean="0"/>
              <a:t>直接寻址方式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2.</a:t>
            </a:r>
            <a:r>
              <a:rPr lang="zh-CN" altLang="en-US" dirty="0" smtClean="0"/>
              <a:t>寄存器间接寻址方式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3.</a:t>
            </a:r>
            <a:r>
              <a:rPr lang="zh-CN" altLang="en-US" dirty="0" smtClean="0"/>
              <a:t>寄存器相对寻址方式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4.</a:t>
            </a:r>
            <a:r>
              <a:rPr lang="zh-CN" altLang="en-US" dirty="0" smtClean="0"/>
              <a:t>基址变址寻址方式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5.</a:t>
            </a:r>
            <a:r>
              <a:rPr lang="zh-CN" altLang="en-US" dirty="0" smtClean="0"/>
              <a:t>相对基址变址寻址方式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1149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3.1.3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存储器寻址方式</a:t>
            </a:r>
            <a:b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kumimoji="0" lang="en-US" altLang="zh-CN" sz="3200" b="1" kern="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  <a:cs typeface="+mj-cs"/>
              </a:rPr>
              <a:t>Memory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 Addressing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5" y="332276"/>
            <a:ext cx="8372475" cy="6337084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直接寻址方式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）直接寻址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MOV	   AX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］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指令中直接给出有效地址</a:t>
            </a:r>
            <a:r>
              <a:rPr lang="en-US" sz="2400" dirty="0" smtClean="0">
                <a:latin typeface="+mn-lt"/>
              </a:rPr>
              <a:t>EA</a:t>
            </a:r>
            <a:r>
              <a:rPr lang="zh-CN" altLang="en-US" sz="2400" dirty="0" smtClean="0">
                <a:latin typeface="+mn-lt"/>
              </a:rPr>
              <a:t>，这里</a:t>
            </a:r>
            <a:r>
              <a:rPr lang="en-US" sz="2400" dirty="0" smtClean="0">
                <a:latin typeface="+mn-lt"/>
              </a:rPr>
              <a:t>EA=2000H</a:t>
            </a:r>
            <a:r>
              <a:rPr lang="zh-CN" altLang="en-US" sz="2400" dirty="0" smtClean="0">
                <a:latin typeface="+mn-lt"/>
              </a:rPr>
              <a:t>，必须加</a:t>
            </a:r>
            <a:r>
              <a:rPr lang="en-US" altLang="zh-CN" sz="2400" dirty="0" smtClean="0">
                <a:latin typeface="+mn-lt"/>
              </a:rPr>
              <a:t>[  ]</a:t>
            </a:r>
            <a:r>
              <a:rPr lang="zh-CN" altLang="en-US" sz="2400" dirty="0" smtClean="0">
                <a:latin typeface="+mn-lt"/>
              </a:rPr>
              <a:t>，表示不是立即数。</a:t>
            </a:r>
            <a:endParaRPr lang="zh-CN" altLang="en-US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设</a:t>
            </a:r>
            <a:r>
              <a:rPr lang="en-US" sz="2400" dirty="0" smtClean="0">
                <a:latin typeface="+mn-lt"/>
              </a:rPr>
              <a:t>DS=3000H</a:t>
            </a:r>
            <a:r>
              <a:rPr lang="zh-CN" altLang="en-US" sz="2400" dirty="0" smtClean="0">
                <a:latin typeface="+mn-lt"/>
              </a:rPr>
              <a:t>，则源操作数的物理地址</a:t>
            </a:r>
            <a:endParaRPr lang="en-US" altLang="zh-CN" sz="2400" dirty="0" smtClean="0">
              <a:latin typeface="+mn-lt"/>
            </a:endParaRPr>
          </a:p>
          <a:p>
            <a:pPr algn="just">
              <a:buNone/>
            </a:pPr>
            <a:r>
              <a:rPr lang="en-US" sz="2400" dirty="0" smtClean="0">
                <a:latin typeface="+mn-lt"/>
              </a:rPr>
              <a:t>               =16×3000H+2000H=32000H</a:t>
            </a:r>
            <a:endParaRPr lang="zh-CN" altLang="en-US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因目的操作数是</a:t>
            </a:r>
            <a:r>
              <a:rPr lang="en-US" sz="2400" dirty="0" smtClean="0">
                <a:latin typeface="+mn-lt"/>
              </a:rPr>
              <a:t>16</a:t>
            </a:r>
            <a:r>
              <a:rPr lang="zh-CN" altLang="en-US" sz="2400" dirty="0" smtClean="0">
                <a:latin typeface="+mn-lt"/>
              </a:rPr>
              <a:t>位寄存器</a:t>
            </a:r>
            <a:r>
              <a:rPr lang="en-US" sz="2400" dirty="0" smtClean="0">
                <a:latin typeface="+mn-lt"/>
              </a:rPr>
              <a:t>AX</a:t>
            </a:r>
            <a:r>
              <a:rPr lang="zh-CN" altLang="en-US" sz="2400" dirty="0" smtClean="0">
                <a:latin typeface="+mn-lt"/>
              </a:rPr>
              <a:t>，所以将存储单元中的一个字送进</a:t>
            </a:r>
            <a:r>
              <a:rPr lang="en-US" sz="2400" dirty="0" smtClean="0">
                <a:latin typeface="+mn-lt"/>
              </a:rPr>
              <a:t>AX</a:t>
            </a:r>
            <a:r>
              <a:rPr lang="zh-CN" altLang="en-US" sz="2400" dirty="0" smtClean="0">
                <a:latin typeface="+mn-lt"/>
              </a:rPr>
              <a:t>。</a:t>
            </a:r>
            <a:endParaRPr lang="zh-CN" altLang="en-US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若（</a:t>
            </a:r>
            <a:r>
              <a:rPr lang="en-US" sz="2400" dirty="0" smtClean="0">
                <a:latin typeface="+mn-lt"/>
              </a:rPr>
              <a:t>32000H</a:t>
            </a:r>
            <a:r>
              <a:rPr lang="zh-CN" altLang="en-US" sz="2400" dirty="0" smtClean="0">
                <a:latin typeface="+mn-lt"/>
              </a:rPr>
              <a:t>）＝</a:t>
            </a:r>
            <a:r>
              <a:rPr lang="en-US" sz="2400" dirty="0" smtClean="0">
                <a:latin typeface="+mn-lt"/>
              </a:rPr>
              <a:t>34H</a:t>
            </a:r>
            <a:r>
              <a:rPr lang="zh-CN" altLang="en-US" sz="2400" dirty="0" smtClean="0">
                <a:latin typeface="+mn-lt"/>
              </a:rPr>
              <a:t>，（</a:t>
            </a:r>
            <a:r>
              <a:rPr lang="en-US" sz="2400" dirty="0" smtClean="0">
                <a:latin typeface="+mn-lt"/>
              </a:rPr>
              <a:t>32001H</a:t>
            </a:r>
            <a:r>
              <a:rPr lang="zh-CN" altLang="en-US" sz="2400" dirty="0" smtClean="0">
                <a:latin typeface="+mn-lt"/>
              </a:rPr>
              <a:t>）＝</a:t>
            </a:r>
            <a:r>
              <a:rPr lang="en-US" sz="2400" dirty="0" smtClean="0">
                <a:latin typeface="+mn-lt"/>
              </a:rPr>
              <a:t>12H</a:t>
            </a:r>
            <a:r>
              <a:rPr lang="zh-CN" altLang="en-US" sz="2400" dirty="0" smtClean="0">
                <a:latin typeface="+mn-lt"/>
              </a:rPr>
              <a:t>，则执行指令后，</a:t>
            </a:r>
            <a:r>
              <a:rPr lang="en-US" sz="2400" dirty="0" smtClean="0">
                <a:latin typeface="+mn-lt"/>
              </a:rPr>
              <a:t>AX=1234H</a:t>
            </a:r>
            <a:r>
              <a:rPr lang="zh-CN" altLang="en-US" sz="2400" dirty="0" smtClean="0">
                <a:latin typeface="+mn-lt"/>
              </a:rPr>
              <a:t>。指令执行过程如图</a:t>
            </a:r>
            <a:r>
              <a:rPr lang="en-US" sz="2400" dirty="0" smtClean="0">
                <a:latin typeface="+mn-lt"/>
              </a:rPr>
              <a:t>3.2 </a:t>
            </a:r>
            <a:r>
              <a:rPr lang="en-US" sz="2400" dirty="0" smtClean="0">
                <a:latin typeface="+mn-lt"/>
                <a:sym typeface="Wingdings 3" panose="05040102010807070707"/>
              </a:rPr>
              <a:t></a:t>
            </a:r>
            <a:endParaRPr lang="en-US" sz="2400" dirty="0" smtClean="0">
              <a:latin typeface="+mn-lt"/>
              <a:sym typeface="Wingdings 3" panose="05040102010807070707"/>
            </a:endParaRPr>
          </a:p>
          <a:p>
            <a:pPr algn="just">
              <a:buNone/>
            </a:pPr>
            <a:r>
              <a:rPr lang="zh-CN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   </a:t>
            </a:r>
            <a:r>
              <a:rPr lang="en-US" sz="2400" dirty="0" smtClean="0">
                <a:latin typeface="+mn-lt"/>
                <a:ea typeface="+mn-ea"/>
              </a:rPr>
              <a:t>MOV   AL</a:t>
            </a:r>
            <a:r>
              <a:rPr lang="zh-CN" altLang="en-US" sz="2400" dirty="0" smtClean="0">
                <a:latin typeface="+mn-lt"/>
                <a:ea typeface="+mn-ea"/>
              </a:rPr>
              <a:t>，［</a:t>
            </a:r>
            <a:r>
              <a:rPr lang="en-US" sz="2400" dirty="0" smtClean="0">
                <a:latin typeface="+mn-lt"/>
                <a:ea typeface="+mn-ea"/>
              </a:rPr>
              <a:t>2000H</a:t>
            </a:r>
            <a:r>
              <a:rPr lang="zh-CN" altLang="en-US" sz="2400" dirty="0" smtClean="0">
                <a:latin typeface="+mn-lt"/>
                <a:ea typeface="+mn-ea"/>
              </a:rPr>
              <a:t>］</a:t>
            </a:r>
            <a:endParaRPr lang="zh-CN" altLang="en-US" sz="2400" dirty="0" smtClean="0">
              <a:latin typeface="+mn-lt"/>
              <a:ea typeface="+mn-ea"/>
            </a:endParaRPr>
          </a:p>
          <a:p>
            <a:pPr marL="0" indent="0" algn="just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假设条件同例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3.5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，指令执行后将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32000H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单元中的字节送到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，结果使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AL=34H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000" dirty="0" smtClean="0">
                <a:solidFill>
                  <a:schemeClr val="tx1"/>
                </a:solidFill>
              </a:rPr>
              <a:t>1</a:t>
            </a:r>
            <a:r>
              <a:rPr lang="zh-CN" altLang="en-US" sz="3000" dirty="0" smtClean="0">
                <a:solidFill>
                  <a:schemeClr val="tx1"/>
                </a:solidFill>
              </a:rPr>
              <a:t>）直接寻址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zh-CN" altLang="en-US" b="0" dirty="0" smtClean="0">
                <a:latin typeface="+mn-lt"/>
              </a:rPr>
              <a:t>图</a:t>
            </a:r>
            <a:r>
              <a:rPr lang="en-US" b="0" dirty="0" smtClean="0">
                <a:latin typeface="+mn-lt"/>
              </a:rPr>
              <a:t>3.2   </a:t>
            </a:r>
            <a:r>
              <a:rPr lang="zh-CN" altLang="en-US" b="0" dirty="0" smtClean="0">
                <a:latin typeface="+mn-lt"/>
              </a:rPr>
              <a:t>指令</a:t>
            </a:r>
            <a:r>
              <a:rPr lang="en-US" dirty="0" smtClean="0">
                <a:latin typeface="+mn-lt"/>
              </a:rPr>
              <a:t>MOV  AX</a:t>
            </a:r>
            <a:r>
              <a:rPr lang="zh-CN" altLang="en-US" dirty="0" smtClean="0">
                <a:latin typeface="+mn-lt"/>
              </a:rPr>
              <a:t>，［</a:t>
            </a:r>
            <a:r>
              <a:rPr lang="en-US" dirty="0" smtClean="0">
                <a:latin typeface="+mn-lt"/>
              </a:rPr>
              <a:t>2000H</a:t>
            </a:r>
            <a:r>
              <a:rPr lang="zh-CN" altLang="en-US" dirty="0" smtClean="0">
                <a:latin typeface="+mn-lt"/>
              </a:rPr>
              <a:t>］的</a:t>
            </a:r>
            <a:r>
              <a:rPr lang="zh-CN" altLang="en-US" b="0" dirty="0" smtClean="0">
                <a:latin typeface="+mn-lt"/>
              </a:rPr>
              <a:t>执行过程示意图</a:t>
            </a:r>
            <a:endParaRPr lang="zh-CN" altLang="en-US" b="0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5" name="图片 4" descr="LF3-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3699" y="1651000"/>
            <a:ext cx="8230457" cy="4622800"/>
          </a:xfrm>
          <a:prstGeom prst="rect">
            <a:avLst/>
          </a:prstGeom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28700"/>
            <a:ext cx="8372475" cy="57610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1.</a:t>
            </a:r>
            <a:r>
              <a:rPr lang="zh-CN" altLang="en-US" sz="3200" dirty="0" smtClean="0"/>
              <a:t>直接寻址方式</a:t>
            </a:r>
            <a:endParaRPr lang="en-US" sz="3200" dirty="0" smtClean="0"/>
          </a:p>
          <a:p>
            <a:pPr>
              <a:buNone/>
            </a:pPr>
            <a:r>
              <a:rPr lang="en-US" sz="3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</a:rPr>
              <a:t>）段超越前缀</a:t>
            </a:r>
            <a:endParaRPr lang="zh-CN" altLang="en-US" sz="30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zh-CN" altLang="en-US" dirty="0" smtClean="0">
                <a:latin typeface="+mn-lt"/>
              </a:rPr>
              <a:t>如果要对代码段、堆栈段或附加段寄存器所指出的存储区进行直接寻址，应在指令中指定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段超越前缀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+mn-lt"/>
              </a:rPr>
              <a:t>例如，</a:t>
            </a:r>
            <a:r>
              <a:rPr lang="zh-CN" altLang="en-US" dirty="0" smtClean="0">
                <a:latin typeface="+mn-lt"/>
              </a:rPr>
              <a:t>数据若放在附加段中，则应在有效地址前加说明符</a:t>
            </a:r>
            <a:r>
              <a:rPr lang="en-US" dirty="0" smtClean="0">
                <a:latin typeface="+mn-lt"/>
              </a:rPr>
              <a:t>“ES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，计算物理地址时要用</a:t>
            </a:r>
            <a:r>
              <a:rPr lang="en-US" dirty="0" smtClean="0">
                <a:latin typeface="+mn-lt"/>
              </a:rPr>
              <a:t>ES</a:t>
            </a:r>
            <a:r>
              <a:rPr lang="zh-CN" altLang="en-US" dirty="0" smtClean="0">
                <a:latin typeface="+mn-lt"/>
              </a:rPr>
              <a:t>作基地址，而不是默认值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</a:rPr>
              <a:t>3.7    </a:t>
            </a:r>
            <a:r>
              <a:rPr lang="en-US" dirty="0" smtClean="0">
                <a:latin typeface="+mn-lt"/>
                <a:ea typeface="+mn-ea"/>
              </a:rPr>
              <a:t>MOV 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ES</a:t>
            </a:r>
            <a:r>
              <a:rPr lang="zh-CN" altLang="en-US" dirty="0" smtClean="0">
                <a:latin typeface="+mn-lt"/>
                <a:ea typeface="+mn-ea"/>
              </a:rPr>
              <a:t>：［</a:t>
            </a:r>
            <a:r>
              <a:rPr lang="en-US" dirty="0" smtClean="0">
                <a:latin typeface="+mn-lt"/>
                <a:ea typeface="+mn-ea"/>
              </a:rPr>
              <a:t>500H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该指令的源操作数的物理地址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16×ES+500H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530" y="503675"/>
            <a:ext cx="8372475" cy="5806005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1.</a:t>
            </a:r>
            <a:r>
              <a:rPr lang="zh-CN" altLang="en-US" sz="3200" dirty="0" smtClean="0">
                <a:latin typeface="+mn-lt"/>
              </a:rPr>
              <a:t>直接寻址</a:t>
            </a:r>
            <a:r>
              <a:rPr lang="zh-CN" altLang="en-US" sz="3000" dirty="0" smtClean="0">
                <a:latin typeface="+mn-lt"/>
              </a:rPr>
              <a:t>方式</a:t>
            </a:r>
            <a:endParaRPr lang="en-US" sz="3000" dirty="0" smtClean="0">
              <a:latin typeface="+mn-lt"/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）符号地址</a:t>
            </a:r>
            <a:endParaRPr lang="zh-CN" altLang="en-US" sz="3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r>
              <a:rPr lang="zh-CN" altLang="en-US" dirty="0" smtClean="0">
                <a:latin typeface="+mn-lt"/>
              </a:rPr>
              <a:t>允许用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符号地址</a:t>
            </a:r>
            <a:r>
              <a:rPr lang="zh-CN" altLang="en-US" dirty="0" smtClean="0">
                <a:latin typeface="+mn-lt"/>
              </a:rPr>
              <a:t>代替数值地址，也就是给存储单元起一个名字，如</a:t>
            </a:r>
            <a:r>
              <a:rPr lang="en-US" dirty="0" smtClean="0">
                <a:latin typeface="+mn-lt"/>
              </a:rPr>
              <a:t>AREA1</a:t>
            </a:r>
            <a:r>
              <a:rPr lang="zh-CN" altLang="en-US" dirty="0" smtClean="0">
                <a:latin typeface="+mn-lt"/>
              </a:rPr>
              <a:t>，寻址时只要使用其名字，不必记住具体数值。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</a:rPr>
              <a:t>3.8   </a:t>
            </a:r>
            <a:r>
              <a:rPr lang="en-US" dirty="0" smtClean="0">
                <a:latin typeface="+mn-lt"/>
                <a:ea typeface="+mn-ea"/>
              </a:rPr>
              <a:t>MOV	 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AREA1</a:t>
            </a:r>
            <a:endParaRPr lang="zh-CN" altLang="en-US" dirty="0" smtClean="0">
              <a:latin typeface="+mn-lt"/>
              <a:ea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指令执行后，将从有效地址为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AREA1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的存储单元中取出一个字送到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中去。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en-US" dirty="0" smtClean="0"/>
              <a:t>程序中事先应用说明语句也叫做</a:t>
            </a:r>
            <a:r>
              <a:rPr lang="zh-CN" altLang="en-US" dirty="0" smtClean="0">
                <a:solidFill>
                  <a:srgbClr val="00FF00"/>
                </a:solidFill>
              </a:rPr>
              <a:t>伪指令</a:t>
            </a:r>
            <a:r>
              <a:rPr lang="zh-CN" altLang="en-US" dirty="0" smtClean="0"/>
              <a:t>来加以说明。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</a:rPr>
              <a:t>3.10   </a:t>
            </a:r>
            <a:r>
              <a:rPr lang="en-US" dirty="0" smtClean="0">
                <a:latin typeface="+mn-lt"/>
                <a:ea typeface="+mn-ea"/>
              </a:rPr>
              <a:t>AREA1	DW	   0867H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	              …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            MOV	   AX</a:t>
            </a:r>
            <a:r>
              <a:rPr lang="zh-CN" altLang="en-US" dirty="0" smtClean="0">
                <a:latin typeface="+mn-lt"/>
                <a:ea typeface="+mn-ea"/>
              </a:rPr>
              <a:t>， </a:t>
            </a:r>
            <a:r>
              <a:rPr lang="en-US" dirty="0" smtClean="0">
                <a:latin typeface="+mn-lt"/>
                <a:ea typeface="+mn-ea"/>
              </a:rPr>
              <a:t>AREA1</a:t>
            </a:r>
            <a:endParaRPr lang="zh-CN" altLang="en-US" dirty="0" smtClean="0">
              <a:latin typeface="+mn-lt"/>
              <a:ea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这里的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伪指令语句用来定义变量。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MOV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指令执行后将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AREA1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单元中内容送到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，结果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AX=0867H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460500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3.1.3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存储器寻址方式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538790"/>
            <a:ext cx="8008937" cy="4889500"/>
          </a:xfrm>
        </p:spPr>
        <p:txBody>
          <a:bodyPr/>
          <a:lstStyle/>
          <a:p>
            <a:pPr algn="just">
              <a:buNone/>
            </a:pPr>
            <a:r>
              <a:rPr lang="en-US" altLang="zh-CN" sz="3200" dirty="0" smtClean="0">
                <a:latin typeface="+mn-lt"/>
              </a:rPr>
              <a:t>2. </a:t>
            </a:r>
            <a:r>
              <a:rPr lang="zh-CN" altLang="en-US" sz="3200" dirty="0" smtClean="0">
                <a:latin typeface="+mn-lt"/>
              </a:rPr>
              <a:t>寄存器间接寻址方式</a:t>
            </a:r>
            <a:endParaRPr lang="en-US" altLang="zh-CN" sz="3200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指令中给出的寄存器中的值不是操作数本身，而是操作数的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有效地址</a:t>
            </a:r>
            <a:r>
              <a:rPr lang="en-US" dirty="0" smtClean="0">
                <a:latin typeface="+mn-lt"/>
              </a:rPr>
              <a:t>EA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寄存器名称外必须加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方括号</a:t>
            </a:r>
            <a:r>
              <a:rPr lang="zh-CN" altLang="en-US" dirty="0" smtClean="0">
                <a:latin typeface="+mn-lt"/>
              </a:rPr>
              <a:t>，可用的寄存器有：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BP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应遵守以下约定：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FFC000"/>
                </a:solidFill>
                <a:latin typeface="+mn-lt"/>
              </a:rPr>
              <a:t>约定</a:t>
            </a:r>
            <a:r>
              <a:rPr lang="en-US" dirty="0" smtClean="0">
                <a:solidFill>
                  <a:srgbClr val="FFC0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C000"/>
                </a:solidFill>
                <a:latin typeface="+mn-lt"/>
              </a:rPr>
              <a:t>：</a:t>
            </a:r>
            <a:r>
              <a:rPr lang="zh-CN" altLang="en-US" dirty="0" smtClean="0">
                <a:latin typeface="+mn-lt"/>
              </a:rPr>
              <a:t>如果指令中指定的寄存器是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默认操作数</a:t>
            </a:r>
            <a:r>
              <a:rPr lang="zh-CN" altLang="en-US" dirty="0" smtClean="0">
                <a:latin typeface="+mn-lt"/>
              </a:rPr>
              <a:t>存放在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数据段</a:t>
            </a:r>
            <a:r>
              <a:rPr lang="zh-CN" altLang="en-US" dirty="0" smtClean="0">
                <a:latin typeface="+mn-lt"/>
              </a:rPr>
              <a:t>中，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物理地址</a:t>
            </a:r>
            <a:r>
              <a:rPr lang="en-US" dirty="0" smtClean="0">
                <a:latin typeface="+mn-lt"/>
              </a:rPr>
              <a:t>=16×DS+BX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		        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=16×DS+SI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                 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=16×DS+DI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61950"/>
            <a:ext cx="8372475" cy="20891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3.11   </a:t>
            </a:r>
            <a:r>
              <a:rPr lang="en-US" dirty="0" smtClean="0">
                <a:latin typeface="+mn-lt"/>
                <a:ea typeface="+mn-ea"/>
              </a:rPr>
              <a:t>MOV   BX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DS=1000H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SI=2000H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(12000H)=318BH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 16×DS+SI = 10000H+2000H = 12000H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指令执行后，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 = 318BH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3.3</a:t>
            </a: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 smtClean="0">
              <a:latin typeface="+mn-lt"/>
              <a:ea typeface="+mn-ea"/>
            </a:endParaRPr>
          </a:p>
        </p:txBody>
      </p:sp>
      <p:pic>
        <p:nvPicPr>
          <p:cNvPr id="4" name="图片 3" descr="LF3-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2005" y="2540000"/>
            <a:ext cx="7245350" cy="4069495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06400"/>
            <a:ext cx="8229600" cy="67468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寄存器间接寻址方式</a:t>
            </a: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186737" cy="4978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C000"/>
                </a:solidFill>
                <a:latin typeface="+mn-lt"/>
              </a:rPr>
              <a:t>约定</a:t>
            </a:r>
            <a:r>
              <a:rPr lang="en-US" altLang="zh-CN" dirty="0" smtClean="0">
                <a:solidFill>
                  <a:srgbClr val="FFC0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C000"/>
                </a:solidFill>
                <a:latin typeface="+mn-lt"/>
              </a:rPr>
              <a:t>：</a:t>
            </a:r>
            <a:r>
              <a:rPr lang="zh-CN" altLang="en-US" dirty="0" smtClean="0">
                <a:latin typeface="+mn-lt"/>
              </a:rPr>
              <a:t>如果指令中用</a:t>
            </a:r>
            <a:r>
              <a:rPr lang="en-US" dirty="0" smtClean="0">
                <a:latin typeface="+mn-lt"/>
              </a:rPr>
              <a:t>BP</a:t>
            </a:r>
            <a:r>
              <a:rPr lang="zh-CN" altLang="en-US" dirty="0" smtClean="0">
                <a:latin typeface="+mn-lt"/>
              </a:rPr>
              <a:t>进行间接寻址，则默认操作数在堆栈段中。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例如：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dirty="0" smtClean="0">
                <a:latin typeface="+mn-lt"/>
                <a:ea typeface="+mn-ea"/>
              </a:rPr>
              <a:t>MOV  AX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BP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  	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；操作数的物理地址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			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=16×SS+BP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/>
              <a:t> 指令中也可以指定段超越前缀。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例如：</a:t>
            </a:r>
            <a:endParaRPr lang="zh-CN" alt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MOV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DS</a:t>
            </a:r>
            <a:r>
              <a:rPr lang="zh-CN" altLang="en-US" dirty="0" smtClean="0">
                <a:latin typeface="+mn-lt"/>
                <a:ea typeface="+mn-ea"/>
              </a:rPr>
              <a:t>：［</a:t>
            </a:r>
            <a:r>
              <a:rPr lang="en-US" dirty="0" smtClean="0">
                <a:latin typeface="+mn-lt"/>
                <a:ea typeface="+mn-ea"/>
              </a:rPr>
              <a:t>BP</a:t>
            </a:r>
            <a:r>
              <a:rPr lang="zh-CN" altLang="en-US" dirty="0" smtClean="0">
                <a:latin typeface="+mn-lt"/>
                <a:ea typeface="+mn-ea"/>
              </a:rPr>
              <a:t>］ </a:t>
            </a: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；源操作数物理地址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		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=16×DS+BP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MOV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ES</a:t>
            </a:r>
            <a:r>
              <a:rPr lang="zh-CN" altLang="en-US" dirty="0" smtClean="0">
                <a:latin typeface="+mn-lt"/>
                <a:ea typeface="+mn-ea"/>
              </a:rPr>
              <a:t>：［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  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；源操作数物理地址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		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=16×ES+SI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016000" y="1295400"/>
            <a:ext cx="7490248" cy="42862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sz="4000" dirty="0" smtClean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§3.1  8086</a:t>
            </a:r>
            <a:r>
              <a:rPr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的寻址方式</a:t>
            </a:r>
            <a:b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§3.2  </a:t>
            </a:r>
            <a:r>
              <a:rPr sz="4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指令的机器码表示方法</a:t>
            </a:r>
            <a:br>
              <a:rPr lang="en-US" altLang="zh-C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§3.3  8086</a:t>
            </a:r>
            <a:r>
              <a:rPr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的指令系统</a:t>
            </a:r>
            <a:b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90847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寄存器相对寻址方式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583795"/>
            <a:ext cx="8372475" cy="47053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它与寄存器间接寻址十分相似，但在有效地址上还要加一个</a:t>
            </a:r>
            <a:r>
              <a:rPr lang="en-US" sz="2800" dirty="0" smtClean="0">
                <a:latin typeface="+mn-lt"/>
              </a:rPr>
              <a:t>8/16</a:t>
            </a:r>
            <a:r>
              <a:rPr lang="zh-CN" altLang="en-US" sz="2800" dirty="0" smtClean="0">
                <a:latin typeface="+mn-lt"/>
              </a:rPr>
              <a:t>位的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位移量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3.12    </a:t>
            </a:r>
            <a:r>
              <a:rPr lang="en-US" dirty="0" smtClean="0">
                <a:latin typeface="+mn-lt"/>
                <a:ea typeface="楷体_GB2312" pitchFamily="49" charset="-122"/>
              </a:rPr>
              <a:t>MOV    BX</a:t>
            </a:r>
            <a:r>
              <a:rPr lang="zh-CN" altLang="en-US" dirty="0" smtClean="0"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latin typeface="+mn-lt"/>
                <a:ea typeface="楷体_GB2312" pitchFamily="49" charset="-122"/>
              </a:rPr>
              <a:t>COUNT</a:t>
            </a:r>
            <a:r>
              <a:rPr lang="zh-CN" altLang="en-US" dirty="0" smtClean="0">
                <a:latin typeface="+mn-lt"/>
                <a:ea typeface="楷体_GB2312" pitchFamily="49" charset="-122"/>
              </a:rPr>
              <a:t>［</a:t>
            </a:r>
            <a:r>
              <a:rPr lang="en-US" dirty="0" smtClean="0">
                <a:latin typeface="+mn-lt"/>
                <a:ea typeface="楷体_GB2312" pitchFamily="49" charset="-122"/>
              </a:rPr>
              <a:t>SI</a:t>
            </a:r>
            <a:r>
              <a:rPr lang="zh-CN" altLang="en-US" dirty="0" smtClean="0">
                <a:latin typeface="+mn-lt"/>
                <a:ea typeface="楷体_GB2312" pitchFamily="49" charset="-122"/>
              </a:rPr>
              <a:t>］</a:t>
            </a:r>
            <a:endParaRPr lang="zh-CN" altLang="en-US" dirty="0" smtClean="0"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DS=3000H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SI=2000H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，位移量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COUNT=4000H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(36000H)=5678H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，则：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物理地址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=16×DS+SI+COUNT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			=30000H+2000H+4000H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			=36000H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执行结果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BX=5678H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，执行过程如图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3.4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473700"/>
            <a:ext cx="8372475" cy="101600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上述指令也可用</a:t>
            </a:r>
            <a:r>
              <a:rPr lang="en-US" dirty="0" smtClean="0">
                <a:latin typeface="+mn-lt"/>
              </a:rPr>
              <a:t>MOV    BX</a:t>
            </a:r>
            <a:r>
              <a:rPr lang="zh-CN" altLang="en-US" dirty="0" smtClean="0">
                <a:latin typeface="+mn-lt"/>
              </a:rPr>
              <a:t>，［</a:t>
            </a:r>
            <a:r>
              <a:rPr lang="en-US" dirty="0" smtClean="0">
                <a:latin typeface="+mn-lt"/>
              </a:rPr>
              <a:t>COUNT+SI</a:t>
            </a:r>
            <a:r>
              <a:rPr lang="zh-CN" altLang="en-US" dirty="0" smtClean="0">
                <a:latin typeface="+mn-lt"/>
              </a:rPr>
              <a:t>］这种形式来表示。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5" name="图片 4" descr="LF3-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4850" y="1073150"/>
            <a:ext cx="7852529" cy="4245969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03547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基址变址寻址方式</a:t>
            </a: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448780"/>
            <a:ext cx="8231187" cy="47053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有效地址是一个基址寄存器</a:t>
            </a:r>
            <a:r>
              <a:rPr lang="en-US" sz="2800" dirty="0" smtClean="0">
                <a:latin typeface="+mn-lt"/>
              </a:rPr>
              <a:t>(BX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BP)</a:t>
            </a:r>
            <a:r>
              <a:rPr lang="zh-CN" altLang="en-US" sz="2800" dirty="0" smtClean="0">
                <a:latin typeface="+mn-lt"/>
              </a:rPr>
              <a:t>和一个变址寄存器</a:t>
            </a:r>
            <a:r>
              <a:rPr lang="en-US" sz="2800" dirty="0" smtClean="0">
                <a:latin typeface="+mn-lt"/>
              </a:rPr>
              <a:t>(SI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DI)</a:t>
            </a:r>
            <a:r>
              <a:rPr lang="zh-CN" altLang="en-US" sz="2800" dirty="0" smtClean="0">
                <a:latin typeface="+mn-lt"/>
              </a:rPr>
              <a:t>的内容之和，两个寄存器均由指令指定。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+mn-lt"/>
              </a:rPr>
              <a:t>若基址寄存器为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时，段址寄存器用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，则：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= 16×DS+BX+SI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		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或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= 16×DS+BX+DI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+mn-lt"/>
              </a:rPr>
              <a:t> </a:t>
            </a:r>
            <a:r>
              <a:rPr lang="zh-CN" altLang="en-US" dirty="0" smtClean="0">
                <a:latin typeface="+mn-lt"/>
              </a:rPr>
              <a:t>若基址寄存器为</a:t>
            </a:r>
            <a:r>
              <a:rPr lang="en-US" dirty="0" smtClean="0">
                <a:latin typeface="+mn-lt"/>
              </a:rPr>
              <a:t>BP</a:t>
            </a:r>
            <a:r>
              <a:rPr lang="zh-CN" altLang="en-US" dirty="0" smtClean="0">
                <a:latin typeface="+mn-lt"/>
              </a:rPr>
              <a:t>时，段址寄存器应使用</a:t>
            </a:r>
            <a:r>
              <a:rPr lang="en-US" dirty="0" smtClean="0">
                <a:latin typeface="+mn-lt"/>
              </a:rPr>
              <a:t>SS</a:t>
            </a:r>
            <a:r>
              <a:rPr lang="zh-CN" altLang="en-US" dirty="0" smtClean="0">
                <a:latin typeface="+mn-lt"/>
              </a:rPr>
              <a:t>，则：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= 16×SS+BP+SI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		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或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= 16×SS+BP+DI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248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3.13   </a:t>
            </a:r>
            <a:r>
              <a:rPr lang="en-US" dirty="0" smtClean="0">
                <a:latin typeface="+mn-lt"/>
                <a:ea typeface="+mn-ea"/>
              </a:rPr>
              <a:t>MOV    AX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DS=3000H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BX=1200H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SI=0500H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 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	   (31700H)=ABCDH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 16×DS+BX+SI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		          = 30000H+1200H+0500H = 31700H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执行结果：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AX=ABCDH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F3-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93750" y="2895600"/>
            <a:ext cx="6645310" cy="3733799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08048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相对基址变址寻址方式</a:t>
            </a: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739900"/>
            <a:ext cx="8186737" cy="4445000"/>
          </a:xfrm>
        </p:spPr>
        <p:txBody>
          <a:bodyPr/>
          <a:lstStyle/>
          <a:p>
            <a:r>
              <a:rPr lang="zh-CN" altLang="en-US" sz="2800" dirty="0" smtClean="0">
                <a:latin typeface="+mn-lt"/>
              </a:rPr>
              <a:t>有效地址是基址和变址寄存器的内容，再加上</a:t>
            </a:r>
            <a:r>
              <a:rPr lang="en-US" sz="2800" dirty="0" smtClean="0">
                <a:latin typeface="+mn-lt"/>
              </a:rPr>
              <a:t>8/16</a:t>
            </a:r>
            <a:r>
              <a:rPr lang="zh-CN" altLang="en-US" sz="2800" dirty="0" smtClean="0">
                <a:latin typeface="+mn-lt"/>
              </a:rPr>
              <a:t>位位移量之和。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当基址寄存器为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时，用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作段寄存器，则：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= 16×DS+BX+SI+8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位位移量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或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= 16×DS+BX+DI+8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位位移量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当基址寄存器为</a:t>
            </a:r>
            <a:r>
              <a:rPr lang="en-US" dirty="0" smtClean="0">
                <a:latin typeface="+mn-lt"/>
              </a:rPr>
              <a:t>BP</a:t>
            </a:r>
            <a:r>
              <a:rPr lang="zh-CN" altLang="en-US" dirty="0" smtClean="0">
                <a:latin typeface="+mn-lt"/>
              </a:rPr>
              <a:t>时，应使用</a:t>
            </a:r>
            <a:r>
              <a:rPr lang="en-US" dirty="0" smtClean="0">
                <a:latin typeface="+mn-lt"/>
              </a:rPr>
              <a:t>SS</a:t>
            </a:r>
            <a:r>
              <a:rPr lang="zh-CN" altLang="en-US" dirty="0" smtClean="0">
                <a:latin typeface="+mn-lt"/>
              </a:rPr>
              <a:t>作段寄存器，则：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 16×SS+BP+SI+8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位位移量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或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 16×SS+BP+DI+8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位位移量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361950"/>
            <a:ext cx="8372475" cy="248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3.14  </a:t>
            </a:r>
            <a:r>
              <a:rPr lang="en-US" dirty="0" smtClean="0">
                <a:latin typeface="+mn-lt"/>
                <a:ea typeface="+mn-ea"/>
              </a:rPr>
              <a:t>MOV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MASK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DS=2000H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BX=1500H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SI=0300H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MASK=0200H,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(21A00H)=26BFH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物理地址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=16×DS+BX+SI+MASK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=20000H+1500H+0300H+0200H=21A00H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执行结果：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AX=26BFH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3.6 </a:t>
            </a: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" name="图片 3" descr="LF3-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2650" y="2806700"/>
            <a:ext cx="6723333" cy="3821876"/>
          </a:xfrm>
          <a:prstGeom prst="rect">
            <a:avLst/>
          </a:prstGeom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6007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800" dirty="0" smtClean="0">
                <a:latin typeface="+mn-lt"/>
              </a:rPr>
              <a:t>涉及操作数的地址时，常使用方括号，带[</a:t>
            </a:r>
            <a:r>
              <a:rPr lang="en-US" altLang="zh-CN" sz="2800" dirty="0" smtClean="0">
                <a:latin typeface="+mn-lt"/>
              </a:rPr>
              <a:t> ]</a:t>
            </a:r>
            <a:r>
              <a:rPr lang="zh-CN" altLang="en-US" sz="2800" dirty="0" smtClean="0">
                <a:latin typeface="+mn-lt"/>
              </a:rPr>
              <a:t>的地址必须遵循下列规则：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(1) </a:t>
            </a:r>
            <a:r>
              <a:rPr lang="zh-CN" altLang="en-US" dirty="0" smtClean="0">
                <a:latin typeface="+mn-lt"/>
              </a:rPr>
              <a:t>立即数可以出现在方括号内，表示直接地址，例如：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［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］。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(2) </a:t>
            </a:r>
            <a:r>
              <a:rPr lang="zh-CN" altLang="en-US" dirty="0" smtClean="0">
                <a:latin typeface="+mn-lt"/>
              </a:rPr>
              <a:t>只有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BX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BP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SI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可以出现在［］内，既可单独出现，也可几个寄存器组合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只能相加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，或寄存器与常数相加，但</a:t>
            </a:r>
            <a:r>
              <a:rPr lang="en-US" dirty="0" smtClean="0">
                <a:solidFill>
                  <a:srgbClr val="00B0F0"/>
                </a:solidFill>
                <a:latin typeface="+mn-lt"/>
              </a:rPr>
              <a:t>BX</a:t>
            </a:r>
            <a:r>
              <a:rPr lang="zh-CN" altLang="en-US" dirty="0" smtClean="0">
                <a:solidFill>
                  <a:srgbClr val="00B0F0"/>
                </a:solidFill>
                <a:latin typeface="+mn-lt"/>
              </a:rPr>
              <a:t>和</a:t>
            </a:r>
            <a:r>
              <a:rPr lang="en-US" dirty="0" smtClean="0">
                <a:solidFill>
                  <a:srgbClr val="00B0F0"/>
                </a:solidFill>
                <a:latin typeface="+mn-lt"/>
              </a:rPr>
              <a:t>BP</a:t>
            </a:r>
            <a:r>
              <a:rPr lang="zh-CN" altLang="en-US" dirty="0" smtClean="0">
                <a:latin typeface="+mn-lt"/>
              </a:rPr>
              <a:t>不允许出现</a:t>
            </a:r>
            <a:r>
              <a:rPr lang="zh-CN" altLang="en-US" dirty="0" smtClean="0">
                <a:effectLst/>
                <a:latin typeface="+mn-lt"/>
              </a:rPr>
              <a:t>在同个</a:t>
            </a:r>
            <a:r>
              <a:rPr lang="zh-CN" altLang="en-US" dirty="0" smtClean="0">
                <a:latin typeface="+mn-lt"/>
              </a:rPr>
              <a:t>［］</a:t>
            </a:r>
            <a:r>
              <a:rPr lang="en-US" altLang="zh-CN" dirty="0" smtClean="0">
                <a:latin typeface="+mn-lt"/>
              </a:rPr>
              <a:t>内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solidFill>
                  <a:srgbClr val="00B0F0"/>
                </a:solidFill>
                <a:latin typeface="+mn-lt"/>
              </a:rPr>
              <a:t>SI</a:t>
            </a:r>
            <a:r>
              <a:rPr lang="zh-CN" altLang="en-US" dirty="0" smtClean="0">
                <a:solidFill>
                  <a:srgbClr val="00B0F0"/>
                </a:solidFill>
                <a:latin typeface="+mn-lt"/>
              </a:rPr>
              <a:t>和</a:t>
            </a:r>
            <a:r>
              <a:rPr lang="en-US" dirty="0" smtClean="0">
                <a:solidFill>
                  <a:srgbClr val="00B0F0"/>
                </a:solidFill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也不能同时出现。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(3) </a:t>
            </a:r>
            <a:r>
              <a:rPr lang="zh-CN" altLang="en-US" dirty="0" smtClean="0">
                <a:latin typeface="+mn-lt"/>
              </a:rPr>
              <a:t>方括号有相加的含义，故下面几种写法是等价的：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［B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X］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［S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I］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  /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 ［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X+6］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［S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I］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 ［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X+SI+6］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 smtClean="0">
                <a:latin typeface="+mn-lt"/>
              </a:rPr>
              <a:t>4) 若</a:t>
            </a:r>
            <a:r>
              <a:rPr lang="zh-CN" altLang="en-US" dirty="0" smtClean="0">
                <a:latin typeface="+mn-lt"/>
              </a:rPr>
              <a:t>[</a:t>
            </a:r>
            <a:r>
              <a:rPr lang="en-US" altLang="zh-CN" dirty="0" smtClean="0">
                <a:latin typeface="+mn-lt"/>
              </a:rPr>
              <a:t> ]</a:t>
            </a:r>
            <a:r>
              <a:rPr lang="zh-CN" altLang="en-US" dirty="0" smtClean="0">
                <a:latin typeface="+mn-lt"/>
              </a:rPr>
              <a:t>内</a:t>
            </a:r>
            <a:r>
              <a:rPr lang="en-US" altLang="zh-CN" dirty="0" smtClean="0">
                <a:latin typeface="+mn-lt"/>
              </a:rPr>
              <a:t>包</a:t>
            </a:r>
            <a:r>
              <a:rPr lang="zh-CN" altLang="en-US" dirty="0" smtClean="0">
                <a:latin typeface="+mn-lt"/>
              </a:rPr>
              <a:t>含B</a:t>
            </a:r>
            <a:r>
              <a:rPr lang="en-US" dirty="0" smtClean="0">
                <a:latin typeface="+mn-lt"/>
              </a:rPr>
              <a:t>P，</a:t>
            </a:r>
            <a:r>
              <a:rPr lang="zh-CN" altLang="en-US" dirty="0" smtClean="0">
                <a:latin typeface="+mn-lt"/>
              </a:rPr>
              <a:t>则隐含使用S</a:t>
            </a:r>
            <a:r>
              <a:rPr lang="en-US" dirty="0" smtClean="0">
                <a:latin typeface="+mn-lt"/>
              </a:rPr>
              <a:t>S提</a:t>
            </a:r>
            <a:r>
              <a:rPr lang="zh-CN" altLang="en-US" dirty="0" smtClean="0">
                <a:latin typeface="+mn-lt"/>
              </a:rPr>
              <a:t>供基地址，它们的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物理地址=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16×SS+EA。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18710"/>
            <a:ext cx="8223250" cy="5740400"/>
          </a:xfrm>
        </p:spPr>
        <p:txBody>
          <a:bodyPr/>
          <a:lstStyle/>
          <a:p>
            <a:r>
              <a:rPr lang="zh-CN" altLang="en-US" sz="2800" dirty="0" smtClean="0">
                <a:latin typeface="+mn-lt"/>
              </a:rPr>
              <a:t>包含</a:t>
            </a:r>
            <a:r>
              <a:rPr lang="en-US" sz="2800" dirty="0" smtClean="0">
                <a:latin typeface="+mn-lt"/>
              </a:rPr>
              <a:t>BP</a:t>
            </a:r>
            <a:r>
              <a:rPr lang="zh-CN" altLang="en-US" sz="2800" dirty="0" smtClean="0">
                <a:latin typeface="+mn-lt"/>
              </a:rPr>
              <a:t>的操作数有</a:t>
            </a:r>
            <a:r>
              <a:rPr lang="en-US" sz="2800" dirty="0" smtClean="0">
                <a:latin typeface="+mn-lt"/>
              </a:rPr>
              <a:t>3</a:t>
            </a:r>
            <a:r>
              <a:rPr lang="zh-CN" altLang="en-US" sz="2800" dirty="0" smtClean="0">
                <a:latin typeface="+mn-lt"/>
              </a:rPr>
              <a:t>种形式：</a:t>
            </a:r>
            <a:endParaRPr lang="zh-CN" altLang="en-US" sz="2800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 smtClean="0">
                <a:latin typeface="+mn-lt"/>
                <a:ea typeface="+mn-ea"/>
              </a:rPr>
              <a:t>	DISP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BP+SI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 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EA=BP+SI+DISP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 smtClean="0">
                <a:latin typeface="+mn-lt"/>
                <a:ea typeface="+mn-ea"/>
              </a:rPr>
              <a:t>	DISP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BP+DI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 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EA=BP+DI+DISP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 smtClean="0">
                <a:latin typeface="+mn-lt"/>
                <a:ea typeface="+mn-ea"/>
              </a:rPr>
              <a:t>	DISP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BP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 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EA=BP+DISP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其中，</a:t>
            </a:r>
            <a:r>
              <a:rPr lang="en-US" dirty="0" smtClean="0">
                <a:latin typeface="+mn-lt"/>
                <a:ea typeface="+mn-ea"/>
              </a:rPr>
              <a:t>DISP</a:t>
            </a:r>
            <a:r>
              <a:rPr lang="zh-CN" altLang="en-US" dirty="0" smtClean="0">
                <a:latin typeface="+mn-lt"/>
                <a:ea typeface="+mn-ea"/>
              </a:rPr>
              <a:t>表示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位或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位位移量，也可以为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+mn-lt"/>
              </a:rPr>
              <a:t>这种情况下，也允许用段超越前缀将</a:t>
            </a:r>
            <a:r>
              <a:rPr lang="en-US" dirty="0" smtClean="0">
                <a:latin typeface="+mn-lt"/>
              </a:rPr>
              <a:t>SS</a:t>
            </a:r>
            <a:r>
              <a:rPr lang="zh-CN" altLang="en-US" dirty="0" smtClean="0">
                <a:latin typeface="+mn-lt"/>
              </a:rPr>
              <a:t>修改为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ES</a:t>
            </a:r>
            <a:r>
              <a:rPr lang="zh-CN" altLang="en-US" dirty="0" smtClean="0">
                <a:latin typeface="+mn-lt"/>
              </a:rPr>
              <a:t>中的一个，计算物理地址时，应将上式中的</a:t>
            </a:r>
            <a:r>
              <a:rPr lang="en-US" dirty="0" smtClean="0">
                <a:latin typeface="+mn-lt"/>
              </a:rPr>
              <a:t>SS</a:t>
            </a:r>
            <a:r>
              <a:rPr lang="zh-CN" altLang="en-US" dirty="0" smtClean="0">
                <a:latin typeface="+mn-lt"/>
              </a:rPr>
              <a:t>改为相应的段寄存器。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其余情况均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隐含使用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提供基地址，它们的物理地址计算方法：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物理地址</a:t>
            </a:r>
            <a:r>
              <a:rPr lang="en-US" dirty="0" smtClean="0">
                <a:latin typeface="+mn-lt"/>
              </a:rPr>
              <a:t>=16×DS+EA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43735"/>
            <a:ext cx="8372475" cy="5445965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这类操作数可以有以下几种形式：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  ［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EA=DISP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　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BX+SI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EA=BX+SI+DISP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　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BX+DI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EA=BX+DI+DISP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　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EA=BX+DISP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　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EA=SI+DISP</a:t>
            </a:r>
            <a:endParaRPr lang="zh-CN" altLang="en-US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 smtClean="0">
                <a:latin typeface="+mn-lt"/>
              </a:rPr>
              <a:t>　</a:t>
            </a:r>
            <a:r>
              <a:rPr lang="en-US" dirty="0" smtClean="0">
                <a:latin typeface="+mn-lt"/>
              </a:rPr>
              <a:t>DISP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］</a:t>
            </a:r>
            <a:r>
              <a:rPr lang="en-US" dirty="0" smtClean="0">
                <a:latin typeface="+mn-lt"/>
              </a:rPr>
              <a:t>			</a:t>
            </a:r>
            <a:r>
              <a:rPr lang="zh-CN" altLang="en-US" dirty="0" smtClean="0">
                <a:latin typeface="+mn-lt"/>
              </a:rPr>
              <a:t>；</a:t>
            </a:r>
            <a:r>
              <a:rPr lang="en-US" dirty="0" smtClean="0">
                <a:latin typeface="+mn-lt"/>
              </a:rPr>
              <a:t>EA=DI+DISP</a:t>
            </a:r>
            <a:endParaRPr lang="zh-CN" altLang="en-US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同样，也可用段超越前缀将式中的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修改为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ES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SS</a:t>
            </a:r>
            <a:r>
              <a:rPr lang="zh-CN" altLang="en-US" dirty="0" smtClean="0">
                <a:latin typeface="+mn-lt"/>
              </a:rPr>
              <a:t>中的一个。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63545" y="763270"/>
            <a:ext cx="272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EA的24种表示方法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30960" y="1282065"/>
          <a:ext cx="639889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[BX]+[SI]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[BX]+[SI]+D8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[BX]+[SI]+D</a:t>
                      </a:r>
                      <a:r>
                        <a:rPr lang="en-US" sz="1800">
                          <a:sym typeface="+mn-ea"/>
                        </a:rPr>
                        <a:t>16</a:t>
                      </a:r>
                      <a:endParaRPr lang="en-US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[BX]+[DI]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[BX]+[DI]+D8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[BX]+[DI]+D</a:t>
                      </a:r>
                      <a:r>
                        <a:rPr lang="en-US" sz="1800">
                          <a:sym typeface="+mn-ea"/>
                        </a:rPr>
                        <a:t>16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[BP]+[SI]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[BP]+[SI]+D8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[BP]+[SI]+D8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[BP]+[DI]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[BP]+[DI]+D8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[BP]+[DI]+D8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[SI]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[SI]+D8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[SI]+D8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[DI]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[DI]+D8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[DI]+D8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D16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[BP]+D8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[BP]+D8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[BX]</a:t>
                      </a:r>
                      <a:endParaRPr lang="en-US" altLang="zh-CN" sz="1800">
                        <a:solidFill>
                          <a:schemeClr val="bg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[BX]+D8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[BX]+D8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1149350"/>
          </a:xfrm>
        </p:spPr>
        <p:txBody>
          <a:bodyPr/>
          <a:lstStyle/>
          <a:p>
            <a:r>
              <a:rPr lang="zh-CN" altLang="en-US" sz="3600" dirty="0" smtClean="0"/>
              <a:t>指令</a:t>
            </a:r>
            <a:br>
              <a:rPr lang="en-US" altLang="zh-CN" sz="3600" dirty="0" smtClean="0"/>
            </a:br>
            <a:r>
              <a:rPr lang="en-US" altLang="zh-CN" dirty="0" smtClean="0"/>
              <a:t>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949450"/>
            <a:ext cx="7956550" cy="42354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latin typeface="+mn-lt"/>
              </a:rPr>
              <a:t>计算机的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指令，</a:t>
            </a:r>
            <a:r>
              <a:rPr lang="zh-CN" altLang="en-US" sz="2800" dirty="0" smtClean="0">
                <a:latin typeface="+mn-lt"/>
              </a:rPr>
              <a:t>通常包含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操作码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Opcode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Operand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800" dirty="0" smtClean="0">
                <a:latin typeface="+mn-lt"/>
              </a:rPr>
              <a:t>两部分，操作码指出操作的性质，操作数给出操作的对象。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寻址方式</a:t>
            </a:r>
            <a:r>
              <a:rPr lang="zh-CN" altLang="en-US" sz="2800" dirty="0" smtClean="0">
                <a:latin typeface="+mn-lt"/>
              </a:rPr>
              <a:t>就是指令中说明操作数所在地址的方法。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latin typeface="+mn-lt"/>
              </a:rPr>
              <a:t>指令有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单</a:t>
            </a:r>
            <a:r>
              <a:rPr lang="zh-CN" altLang="en-US" sz="2800" dirty="0" smtClean="0">
                <a:latin typeface="+mn-lt"/>
              </a:rPr>
              <a:t>操作数、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双</a:t>
            </a:r>
            <a:r>
              <a:rPr lang="zh-CN" altLang="en-US" sz="2800" dirty="0" smtClean="0">
                <a:latin typeface="+mn-lt"/>
              </a:rPr>
              <a:t>操作数和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无</a:t>
            </a:r>
            <a:r>
              <a:rPr lang="zh-CN" altLang="en-US" sz="2800" dirty="0" smtClean="0">
                <a:latin typeface="+mn-lt"/>
              </a:rPr>
              <a:t>操作数之分。如果是双操作数，要用逗号分开，左边的为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源操作数</a:t>
            </a:r>
            <a:r>
              <a:rPr lang="zh-CN" altLang="en-US" sz="2800" dirty="0" smtClean="0">
                <a:latin typeface="+mn-lt"/>
              </a:rPr>
              <a:t>，右边的为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目的操作数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§</a:t>
            </a:r>
            <a:r>
              <a:rPr lang="en-US" altLang="zh-CN" dirty="0" smtClean="0"/>
              <a:t>3</a:t>
            </a:r>
            <a:r>
              <a:rPr lang="en-US" dirty="0" smtClean="0"/>
              <a:t>.1 8086</a:t>
            </a:r>
            <a:r>
              <a:rPr lang="zh-CN" altLang="en-US" dirty="0" smtClean="0"/>
              <a:t>的寻址方式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1660" y="2123855"/>
            <a:ext cx="59118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.1.1 </a:t>
            </a:r>
            <a:r>
              <a:rPr lang="zh-CN" altLang="en-US" sz="3200" b="1" dirty="0" smtClean="0">
                <a:latin typeface="+mn-lt"/>
                <a:ea typeface="+mn-ea"/>
              </a:rPr>
              <a:t>立即寻址方式</a:t>
            </a:r>
            <a:endParaRPr lang="en-US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.1.2  </a:t>
            </a:r>
            <a:r>
              <a:rPr lang="zh-CN" altLang="en-US" sz="3200" b="1" dirty="0" smtClean="0">
                <a:latin typeface="+mn-lt"/>
                <a:ea typeface="+mn-ea"/>
              </a:rPr>
              <a:t>寄存器寻址方式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3.1.3  </a:t>
            </a:r>
            <a:r>
              <a:rPr lang="zh-CN" altLang="en-US" sz="3200" b="1" dirty="0" smtClean="0">
                <a:latin typeface="+mn-lt"/>
                <a:ea typeface="+mn-ea"/>
              </a:rPr>
              <a:t>存储器寻址方式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FF00"/>
                </a:solidFill>
                <a:latin typeface="+mn-lt"/>
                <a:ea typeface="+mn-ea"/>
              </a:rPr>
              <a:t>3.1.4  </a:t>
            </a:r>
            <a:r>
              <a:rPr lang="zh-CN" alt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其它寻址方式</a:t>
            </a:r>
            <a:endParaRPr lang="en-US" altLang="zh-CN" sz="32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3.1.4 </a:t>
            </a:r>
            <a:r>
              <a:rPr lang="zh-CN" alt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其它寻址方式</a:t>
            </a:r>
            <a:endParaRPr lang="zh-CN" altLang="en-US" sz="3600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．隐含寻址</a:t>
            </a:r>
            <a:endParaRPr lang="zh-CN" alt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800" dirty="0" smtClean="0"/>
              <a:t>指令中不指明操作数，但具有隐含规定的寻址方式。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DAA  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它对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中的数据进行十进制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latin typeface="+mn-lt"/>
                <a:ea typeface="+mn-ea"/>
              </a:rPr>
              <a:t>；调整，结果仍保留在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38690"/>
            <a:ext cx="8372475" cy="585101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．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I/O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端口寻址</a:t>
            </a:r>
            <a:endParaRPr lang="zh-CN" altLang="en-US" sz="3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有直接端口和间接端口两种寻址方式：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）直接端口寻址方式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端口地址由指令直接提供，它是一个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位立即数</a:t>
            </a:r>
            <a:r>
              <a:rPr lang="en-US" dirty="0" smtClean="0">
                <a:latin typeface="+mn-lt"/>
                <a:ea typeface="+mn-ea"/>
              </a:rPr>
              <a:t>n= 00 ~ FFH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3.15   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IN	      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63H	; AL←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63H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中的内容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）间接端口寻址方式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被寻址的端口号由寄存器</a:t>
            </a:r>
            <a:r>
              <a:rPr lang="en-US" dirty="0" smtClean="0">
                <a:latin typeface="+mn-lt"/>
                <a:ea typeface="+mn-ea"/>
              </a:rPr>
              <a:t>DX</a:t>
            </a:r>
            <a:r>
              <a:rPr lang="zh-CN" altLang="en-US" dirty="0" smtClean="0">
                <a:latin typeface="+mn-lt"/>
                <a:ea typeface="+mn-ea"/>
              </a:rPr>
              <a:t>提供，端口号</a:t>
            </a:r>
            <a:r>
              <a:rPr lang="en-US" dirty="0" smtClean="0">
                <a:latin typeface="+mn-lt"/>
                <a:ea typeface="+mn-ea"/>
              </a:rPr>
              <a:t>=0000~ FFFFH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3.16</a:t>
            </a:r>
            <a:r>
              <a:rPr lang="zh-CN" altLang="en-US" dirty="0" smtClean="0">
                <a:latin typeface="+mn-lt"/>
                <a:ea typeface="+mn-ea"/>
              </a:rPr>
              <a:t>　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MOV  DX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213H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DX=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口地址号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213H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	IN	       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DX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213H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中的内容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08720"/>
            <a:ext cx="8372475" cy="558098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</a:t>
            </a:r>
            <a:r>
              <a:rPr lang="zh-CN" altLang="en-US" sz="3200" dirty="0" smtClean="0">
                <a:solidFill>
                  <a:schemeClr val="tx1"/>
                </a:solidFill>
              </a:rPr>
              <a:t>一条指令有几种寻址方式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上述寻址方式都针对源操作数。</a:t>
            </a:r>
            <a:endParaRPr lang="en-US" altLang="zh-CN" dirty="0" smtClean="0"/>
          </a:p>
          <a:p>
            <a:r>
              <a:rPr lang="zh-CN" altLang="en-US" dirty="0" smtClean="0"/>
              <a:t>目的操作数也可用除了立即寻址方式之外的所有寻址方式指定，所以一条指令可以有几种寻址方式。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3.17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MOV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］，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这里，源操作数为寄存器，目的操作数为寄存器相对寻址方式。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．转移类指令寻址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dirty="0" smtClean="0"/>
              <a:t>将在本章后面讨论控制转移指令时介绍。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964487" cy="54673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的寻</a:t>
            </a:r>
            <a:r>
              <a:rPr lang="zh-CN" altLang="en-US" sz="2800" dirty="0" smtClean="0"/>
              <a:t>址方式有以下几种：</a:t>
            </a:r>
            <a:endParaRPr lang="zh-CN" altLang="en-US" sz="2800" dirty="0" smtClean="0"/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B0F0"/>
                </a:solidFill>
              </a:rPr>
              <a:t>立即数寻址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可直接从指令队列中取数，指令执行速度较快；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B0F0"/>
                </a:solidFill>
              </a:rPr>
              <a:t>寄存器寻址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+mn-ea"/>
                <a:ea typeface="+mn-ea"/>
              </a:rPr>
              <a:t>操作数在寄存器中，执行速度最快； </a:t>
            </a:r>
            <a:endParaRPr lang="zh-CN" altLang="en-US" dirty="0" smtClean="0">
              <a:latin typeface="+mn-ea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B0F0"/>
                </a:solidFill>
              </a:rPr>
              <a:t>存储器寻址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+mn-ea"/>
                <a:ea typeface="+mn-ea"/>
              </a:rPr>
              <a:t>操作数在存储器中，又分几种形式，执行速度较慢；</a:t>
            </a:r>
            <a:endParaRPr lang="zh-CN" altLang="en-US" dirty="0" smtClean="0">
              <a:latin typeface="+mn-ea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B0F0"/>
                </a:solidFill>
              </a:rPr>
              <a:t>其它寻址 </a:t>
            </a:r>
            <a:r>
              <a:rPr lang="zh-CN" altLang="en-US" dirty="0" smtClean="0">
                <a:latin typeface="+mn-ea"/>
                <a:ea typeface="+mn-ea"/>
              </a:rPr>
              <a:t>隐含寻址、</a:t>
            </a:r>
            <a:r>
              <a:rPr lang="en-US" dirty="0" smtClean="0">
                <a:latin typeface="+mn-ea"/>
                <a:ea typeface="+mn-ea"/>
              </a:rPr>
              <a:t>I/O</a:t>
            </a:r>
            <a:r>
              <a:rPr lang="zh-CN" altLang="en-US" dirty="0" smtClean="0">
                <a:latin typeface="+mn-ea"/>
                <a:ea typeface="+mn-ea"/>
              </a:rPr>
              <a:t>端口寻址、转移类指令寻址</a:t>
            </a:r>
            <a:endParaRPr lang="en-US" altLang="zh-CN" dirty="0" smtClean="0">
              <a:latin typeface="+mn-ea"/>
              <a:ea typeface="+mn-ea"/>
            </a:endParaRPr>
          </a:p>
          <a:p>
            <a:pPr algn="just">
              <a:spcBef>
                <a:spcPts val="1800"/>
              </a:spcBef>
              <a:buFont typeface="Wingdings 3" panose="05040102010807070707" pitchFamily="18" charset="2"/>
              <a:buChar char="ä"/>
            </a:pPr>
            <a:r>
              <a:rPr lang="zh-CN" alt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下面主要以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MOV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指令（源操作数）为例来说明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的寻址方式。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8088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的指令与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完全兼容，各种寻址方式也完全相同。 </a:t>
            </a:r>
            <a:endParaRPr lang="en-US" altLang="zh-CN" dirty="0" smtClean="0">
              <a:solidFill>
                <a:srgbClr val="FF66FF"/>
              </a:solidFill>
              <a:latin typeface="+mn-ea"/>
              <a:ea typeface="+mn-ea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endParaRPr lang="zh-CN" altLang="en-US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 smtClean="0">
                <a:solidFill>
                  <a:srgbClr val="FFFF00"/>
                </a:solidFill>
              </a:rPr>
              <a:t>.1 8086</a:t>
            </a:r>
            <a:r>
              <a:rPr lang="zh-CN" altLang="en-US" sz="5400" dirty="0" smtClean="0">
                <a:solidFill>
                  <a:srgbClr val="FFFF00"/>
                </a:solidFill>
              </a:rPr>
              <a:t>的寻址方式</a:t>
            </a:r>
            <a:br>
              <a:rPr lang="en-US" altLang="zh-CN" sz="5400" dirty="0" smtClean="0">
                <a:solidFill>
                  <a:srgbClr val="FFFF00"/>
                </a:solidFill>
              </a:rPr>
            </a:b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.1.1 </a:t>
            </a:r>
            <a:r>
              <a:rPr lang="zh-CN" alt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立即寻址方式</a:t>
            </a:r>
            <a:endParaRPr lang="en-US" sz="32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.1.2  </a:t>
            </a:r>
            <a:r>
              <a:rPr lang="zh-CN" altLang="en-US" sz="3200" b="1" dirty="0" smtClean="0">
                <a:latin typeface="+mn-lt"/>
                <a:ea typeface="+mn-ea"/>
              </a:rPr>
              <a:t>寄存器寻址方式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3.1.3  </a:t>
            </a:r>
            <a:r>
              <a:rPr lang="zh-CN" altLang="en-US" sz="3200" b="1" dirty="0" smtClean="0">
                <a:latin typeface="+mn-lt"/>
                <a:ea typeface="+mn-ea"/>
              </a:rPr>
              <a:t>存储器寻址方式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3.1.4  </a:t>
            </a:r>
            <a:r>
              <a:rPr lang="zh-CN" altLang="en-US" sz="3200" b="1" dirty="0" smtClean="0">
                <a:latin typeface="+mn-lt"/>
                <a:ea typeface="+mn-ea"/>
              </a:rPr>
              <a:t>其它寻址方式</a:t>
            </a:r>
            <a:endParaRPr lang="en-US" altLang="zh-CN" sz="32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49350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3.1.1 </a:t>
            </a:r>
            <a:r>
              <a:rPr lang="zh-CN" alt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立即寻址方式</a:t>
            </a:r>
            <a:b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</a:br>
            <a:r>
              <a:rPr lang="en-US" sz="2800" dirty="0" smtClean="0"/>
              <a:t>(Immediate Addressing)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17650"/>
            <a:ext cx="8372475" cy="4445000"/>
          </a:xfrm>
        </p:spPr>
        <p:txBody>
          <a:bodyPr/>
          <a:lstStyle/>
          <a:p>
            <a:pPr marL="358775" indent="-358775" algn="just"/>
            <a:r>
              <a:rPr lang="zh-CN" altLang="en-US" sz="2800" dirty="0" smtClean="0">
                <a:latin typeface="+mn-lt"/>
              </a:rPr>
              <a:t>操作数直接包含在指令中，它是一个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位或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位的常数，也叫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立即数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  </a:t>
            </a:r>
            <a:r>
              <a:rPr lang="en-US" dirty="0" smtClean="0">
                <a:latin typeface="+mn-lt"/>
                <a:ea typeface="+mn-ea"/>
              </a:rPr>
              <a:t>MOV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26H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26H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寄存器中。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  </a:t>
            </a:r>
            <a:r>
              <a:rPr lang="en-US" dirty="0" smtClean="0">
                <a:latin typeface="+mn-lt"/>
                <a:ea typeface="+mn-ea"/>
              </a:rPr>
              <a:t>MOV	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2A50H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将立即数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2A50H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中，指令的机器码存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放及执行过程如图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图片 4" descr="LF3-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40881" y="3829050"/>
            <a:ext cx="4903119" cy="2418602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立即寻址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186737" cy="51752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latin typeface="+mn-lt"/>
              </a:rPr>
              <a:t>立即数可以送到寄存器中，还可送到一个存储单元</a:t>
            </a:r>
            <a:r>
              <a:rPr lang="en-US" sz="2800" dirty="0" smtClean="0">
                <a:latin typeface="+mn-lt"/>
              </a:rPr>
              <a:t>(8</a:t>
            </a:r>
            <a:r>
              <a:rPr lang="zh-CN" altLang="en-US" sz="2800" dirty="0" smtClean="0">
                <a:latin typeface="+mn-lt"/>
              </a:rPr>
              <a:t>位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中或两个连续的存储单元</a:t>
            </a:r>
            <a:r>
              <a:rPr lang="en-US" sz="2800" dirty="0" smtClean="0">
                <a:latin typeface="+mn-lt"/>
              </a:rPr>
              <a:t>(16</a:t>
            </a:r>
            <a:r>
              <a:rPr lang="zh-CN" altLang="en-US" sz="2800" dirty="0" smtClean="0">
                <a:latin typeface="+mn-lt"/>
              </a:rPr>
              <a:t>位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中去。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latin typeface="+mn-lt"/>
              </a:rPr>
              <a:t>立即数只能作源操作数，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不能作目的操作数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800" dirty="0" smtClean="0">
                <a:latin typeface="+mn-lt"/>
              </a:rPr>
              <a:t>以</a:t>
            </a:r>
            <a:r>
              <a:rPr lang="en-US" sz="2800" dirty="0" smtClean="0">
                <a:latin typeface="+mn-lt"/>
              </a:rPr>
              <a:t>A~F</a:t>
            </a:r>
            <a:r>
              <a:rPr lang="zh-CN" altLang="en-US" sz="2800" dirty="0" smtClean="0">
                <a:latin typeface="+mn-lt"/>
              </a:rPr>
              <a:t>开头的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进制数字出现在指令中时，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前面一定要加一个数字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0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。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例如，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FF00H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的指令必须写成：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sz="2800" dirty="0" smtClean="0">
                <a:latin typeface="+mn-lt"/>
                <a:ea typeface="+mn-ea"/>
              </a:rPr>
              <a:t>MOV  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0FF00H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 smtClean="0">
                <a:solidFill>
                  <a:srgbClr val="FFFF00"/>
                </a:solidFill>
              </a:rPr>
              <a:t>.1 8086</a:t>
            </a:r>
            <a:r>
              <a:rPr lang="zh-CN" altLang="en-US" sz="5400" dirty="0" smtClean="0">
                <a:solidFill>
                  <a:srgbClr val="FFFF00"/>
                </a:solidFill>
              </a:rPr>
              <a:t>的寻址方式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</a:t>
            </a:r>
            <a:r>
              <a:rPr lang="en-US" sz="3200" b="1" dirty="0" smtClean="0">
                <a:latin typeface="+mn-lt"/>
                <a:ea typeface="+mn-ea"/>
              </a:rPr>
              <a:t>.1.1 </a:t>
            </a:r>
            <a:r>
              <a:rPr lang="zh-CN" altLang="en-US" sz="3200" b="1" dirty="0" smtClean="0">
                <a:latin typeface="+mn-lt"/>
                <a:ea typeface="+mn-ea"/>
              </a:rPr>
              <a:t>立即寻址方式</a:t>
            </a:r>
            <a:endParaRPr lang="en-US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.1.2  </a:t>
            </a:r>
            <a:r>
              <a:rPr lang="zh-CN" altLang="en-US" sz="3200" b="1" dirty="0" smtClean="0">
                <a:solidFill>
                  <a:srgbClr val="00FF00"/>
                </a:solidFill>
                <a:latin typeface="+mn-lt"/>
                <a:ea typeface="+mn-ea"/>
              </a:rPr>
              <a:t>寄存器寻址方式</a:t>
            </a:r>
            <a:endParaRPr lang="en-US" altLang="zh-CN" sz="32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3.1.3  </a:t>
            </a:r>
            <a:r>
              <a:rPr lang="zh-CN" altLang="en-US" sz="3200" b="1" dirty="0" smtClean="0">
                <a:latin typeface="+mn-lt"/>
                <a:ea typeface="+mn-ea"/>
              </a:rPr>
              <a:t>存储器寻址方式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+mn-lt"/>
                <a:ea typeface="+mn-ea"/>
              </a:rPr>
              <a:t>3.1.4  </a:t>
            </a:r>
            <a:r>
              <a:rPr lang="zh-CN" altLang="en-US" sz="3200" b="1" dirty="0" smtClean="0">
                <a:latin typeface="+mn-lt"/>
                <a:ea typeface="+mn-ea"/>
              </a:rPr>
              <a:t>其它寻址方式</a:t>
            </a:r>
            <a:endParaRPr lang="en-US" altLang="zh-CN" sz="32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361950"/>
            <a:ext cx="8229600" cy="107473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3.1.2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寄存器寻址方式</a:t>
            </a:r>
            <a:b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sz="2800" dirty="0" smtClean="0"/>
              <a:t>(Register Addressing)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606550"/>
            <a:ext cx="8372475" cy="497840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操作数包含在寄存器中，由指令指定寄存器的名称。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位寄存器可以是 ：</a:t>
            </a:r>
            <a:endParaRPr lang="en-US" altLang="zh-CN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    AX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BX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DX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BP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位寄存器为：</a:t>
            </a:r>
            <a:endParaRPr lang="en-US" altLang="zh-CN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         AH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BH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BL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CH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DH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DL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3.3   </a:t>
            </a:r>
            <a:r>
              <a:rPr lang="en-US" dirty="0" smtClean="0">
                <a:latin typeface="+mn-lt"/>
                <a:ea typeface="楷体_GB2312" pitchFamily="49" charset="-122"/>
              </a:rPr>
              <a:t>MOV	   DX</a:t>
            </a:r>
            <a:r>
              <a:rPr lang="zh-CN" altLang="en-US" dirty="0" smtClean="0"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latin typeface="+mn-lt"/>
                <a:ea typeface="楷体_GB2312" pitchFamily="49" charset="-122"/>
              </a:rPr>
              <a:t>AX</a:t>
            </a:r>
            <a:endParaRPr lang="zh-CN" altLang="en-US" dirty="0" smtClean="0"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设指令执行前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AX=3A68H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DX=18C7H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则指令执行后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DX=3A68H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AX=3A68H (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保持不变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)</a:t>
            </a:r>
            <a:endParaRPr lang="zh-CN" altLang="en-US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bcbfb3d-df94-4181-bf08-d40511b4a679}"/>
</p:tagLst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5229</Words>
  <Application>WPS 演示</Application>
  <PresentationFormat>全屏显示(4:3)</PresentationFormat>
  <Paragraphs>345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黑体</vt:lpstr>
      <vt:lpstr>楷体_GB2312</vt:lpstr>
      <vt:lpstr>华文琥珀</vt:lpstr>
      <vt:lpstr>方正姚体</vt:lpstr>
      <vt:lpstr>华文中宋</vt:lpstr>
      <vt:lpstr>新宋体</vt:lpstr>
      <vt:lpstr>Wingdings 3</vt:lpstr>
      <vt:lpstr>Times New Roman</vt:lpstr>
      <vt:lpstr>微软雅黑</vt:lpstr>
      <vt:lpstr>Arial Unicode MS</vt:lpstr>
      <vt:lpstr>Wingdings 3</vt:lpstr>
      <vt:lpstr>楷体_GB2312</vt:lpstr>
      <vt:lpstr>微机模板</vt:lpstr>
      <vt:lpstr>PowerPoint 演示文稿</vt:lpstr>
      <vt:lpstr>PowerPoint 演示文稿</vt:lpstr>
      <vt:lpstr>指令 Instruction</vt:lpstr>
      <vt:lpstr>寻址方式</vt:lpstr>
      <vt:lpstr>§3.1 8086的寻址方式 </vt:lpstr>
      <vt:lpstr>3.1.1 立即寻址方式 (Immediate Addressing)</vt:lpstr>
      <vt:lpstr>立即寻址</vt:lpstr>
      <vt:lpstr>§3.1 8086的寻址方式</vt:lpstr>
      <vt:lpstr>3.1.2 寄存器寻址方式 (Register Addressing)</vt:lpstr>
      <vt:lpstr>寄存器寻址</vt:lpstr>
      <vt:lpstr>§3.1 8086的寻址方式</vt:lpstr>
      <vt:lpstr> </vt:lpstr>
      <vt:lpstr>PowerPoint 演示文稿</vt:lpstr>
      <vt:lpstr>1）直接寻址</vt:lpstr>
      <vt:lpstr>PowerPoint 演示文稿</vt:lpstr>
      <vt:lpstr>PowerPoint 演示文稿</vt:lpstr>
      <vt:lpstr>3.1.3 存储器寻址方式</vt:lpstr>
      <vt:lpstr>PowerPoint 演示文稿</vt:lpstr>
      <vt:lpstr>2.寄存器间接寻址方式</vt:lpstr>
      <vt:lpstr>3.寄存器相对寻址方式</vt:lpstr>
      <vt:lpstr>PowerPoint 演示文稿</vt:lpstr>
      <vt:lpstr>4.基址变址寻址方式</vt:lpstr>
      <vt:lpstr>PowerPoint 演示文稿</vt:lpstr>
      <vt:lpstr>5.相对基址变址寻址方式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§3.1 8086的寻址方式</vt:lpstr>
      <vt:lpstr>3.1.4 其它寻址方式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412</cp:revision>
  <dcterms:created xsi:type="dcterms:W3CDTF">2003-06-02T09:23:00Z</dcterms:created>
  <dcterms:modified xsi:type="dcterms:W3CDTF">2019-10-14T09:17:36Z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