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95"/>
  </p:handoutMasterIdLst>
  <p:sldIdLst>
    <p:sldId id="574" r:id="rId3"/>
    <p:sldId id="598" r:id="rId4"/>
    <p:sldId id="622" r:id="rId5"/>
    <p:sldId id="698" r:id="rId6"/>
    <p:sldId id="697" r:id="rId7"/>
    <p:sldId id="696" r:id="rId8"/>
    <p:sldId id="695" r:id="rId9"/>
    <p:sldId id="691" r:id="rId10"/>
    <p:sldId id="693" r:id="rId11"/>
    <p:sldId id="692" r:id="rId12"/>
    <p:sldId id="711" r:id="rId13"/>
    <p:sldId id="710" r:id="rId14"/>
    <p:sldId id="709" r:id="rId15"/>
    <p:sldId id="708" r:id="rId16"/>
    <p:sldId id="707" r:id="rId17"/>
    <p:sldId id="699" r:id="rId18"/>
    <p:sldId id="706" r:id="rId19"/>
    <p:sldId id="705" r:id="rId20"/>
    <p:sldId id="721" r:id="rId21"/>
    <p:sldId id="704" r:id="rId22"/>
    <p:sldId id="719" r:id="rId23"/>
    <p:sldId id="718" r:id="rId24"/>
    <p:sldId id="717" r:id="rId25"/>
    <p:sldId id="716" r:id="rId26"/>
    <p:sldId id="715" r:id="rId27"/>
    <p:sldId id="714" r:id="rId29"/>
    <p:sldId id="713" r:id="rId30"/>
    <p:sldId id="712" r:id="rId31"/>
    <p:sldId id="703" r:id="rId32"/>
    <p:sldId id="702" r:id="rId33"/>
    <p:sldId id="701" r:id="rId34"/>
    <p:sldId id="700" r:id="rId35"/>
    <p:sldId id="724" r:id="rId36"/>
    <p:sldId id="725" r:id="rId37"/>
    <p:sldId id="732" r:id="rId38"/>
    <p:sldId id="723" r:id="rId39"/>
    <p:sldId id="722" r:id="rId40"/>
    <p:sldId id="731" r:id="rId41"/>
    <p:sldId id="730" r:id="rId42"/>
    <p:sldId id="729" r:id="rId43"/>
    <p:sldId id="728" r:id="rId44"/>
    <p:sldId id="726" r:id="rId45"/>
    <p:sldId id="727" r:id="rId46"/>
    <p:sldId id="733" r:id="rId47"/>
    <p:sldId id="734" r:id="rId48"/>
    <p:sldId id="735" r:id="rId49"/>
    <p:sldId id="736" r:id="rId50"/>
    <p:sldId id="737" r:id="rId51"/>
    <p:sldId id="745" r:id="rId52"/>
    <p:sldId id="744" r:id="rId53"/>
    <p:sldId id="780" r:id="rId54"/>
    <p:sldId id="781" r:id="rId55"/>
    <p:sldId id="741" r:id="rId56"/>
    <p:sldId id="740" r:id="rId57"/>
    <p:sldId id="739" r:id="rId58"/>
    <p:sldId id="738" r:id="rId59"/>
    <p:sldId id="746" r:id="rId60"/>
    <p:sldId id="747" r:id="rId61"/>
    <p:sldId id="748" r:id="rId62"/>
    <p:sldId id="750" r:id="rId63"/>
    <p:sldId id="751" r:id="rId64"/>
    <p:sldId id="749" r:id="rId65"/>
    <p:sldId id="752" r:id="rId66"/>
    <p:sldId id="753" r:id="rId67"/>
    <p:sldId id="762" r:id="rId68"/>
    <p:sldId id="761" r:id="rId69"/>
    <p:sldId id="760" r:id="rId70"/>
    <p:sldId id="759" r:id="rId71"/>
    <p:sldId id="758" r:id="rId72"/>
    <p:sldId id="757" r:id="rId73"/>
    <p:sldId id="756" r:id="rId74"/>
    <p:sldId id="755" r:id="rId75"/>
    <p:sldId id="754" r:id="rId76"/>
    <p:sldId id="763" r:id="rId77"/>
    <p:sldId id="764" r:id="rId78"/>
    <p:sldId id="765" r:id="rId79"/>
    <p:sldId id="766" r:id="rId80"/>
    <p:sldId id="767" r:id="rId81"/>
    <p:sldId id="768" r:id="rId82"/>
    <p:sldId id="769" r:id="rId83"/>
    <p:sldId id="770" r:id="rId84"/>
    <p:sldId id="771" r:id="rId85"/>
    <p:sldId id="772" r:id="rId86"/>
    <p:sldId id="773" r:id="rId87"/>
    <p:sldId id="774" r:id="rId88"/>
    <p:sldId id="782" r:id="rId89"/>
    <p:sldId id="779" r:id="rId90"/>
    <p:sldId id="775" r:id="rId91"/>
    <p:sldId id="776" r:id="rId92"/>
    <p:sldId id="777" r:id="rId93"/>
    <p:sldId id="778" r:id="rId94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66FF"/>
    <a:srgbClr val="FFFF99"/>
    <a:srgbClr val="00FF00"/>
    <a:srgbClr val="FFFF66"/>
    <a:srgbClr val="66FF99"/>
    <a:srgbClr val="FF9933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58" d="100"/>
          <a:sy n="58" d="100"/>
        </p:scale>
        <p:origin x="-1288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02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指令系统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3.3  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指令系统</a:t>
            </a:r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-2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60350" y="10287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10302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br>
              <a:rPr lang="en-US" altLang="zh-CN" dirty="0" smtClean="0"/>
            </a:br>
            <a:r>
              <a:rPr lang="zh-CN" altLang="en-US" dirty="0" smtClean="0"/>
              <a:t>    </a:t>
            </a:r>
            <a:r>
              <a:rPr lang="en-US" dirty="0" smtClean="0"/>
              <a:t>(Shift Arithmetic and Shift Logical)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651000"/>
            <a:ext cx="8372475" cy="14668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可对寄存器或存储器中的字或字节的各位进行算术移位或逻辑移位，移动的次数由指令中的计数值决定，如图</a:t>
            </a:r>
            <a:r>
              <a:rPr lang="en-US" sz="2800" dirty="0" smtClean="0">
                <a:latin typeface="+mn-lt"/>
              </a:rPr>
              <a:t>3.16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</p:txBody>
      </p:sp>
      <p:pic>
        <p:nvPicPr>
          <p:cNvPr id="5" name="图片 4" descr="LF3-1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0350" y="3295650"/>
            <a:ext cx="8682494" cy="2933039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SAL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算术左移指令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Arithmetic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SAL 	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SHL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逻辑左移指令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Logic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SHL 	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指令功能：以上两条指令的功能完全相同。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均将目的操作数的各位左移，每移一次，最低位</a:t>
            </a:r>
            <a:r>
              <a:rPr lang="en-US" sz="2800" dirty="0" smtClean="0">
                <a:latin typeface="+mn-lt"/>
              </a:rPr>
              <a:t>LSB</a:t>
            </a:r>
            <a:r>
              <a:rPr lang="zh-CN" altLang="en-US" sz="2800" dirty="0" smtClean="0">
                <a:latin typeface="+mn-lt"/>
              </a:rPr>
              <a:t>补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，最高位</a:t>
            </a:r>
            <a:r>
              <a:rPr lang="en-US" sz="2800" dirty="0" smtClean="0">
                <a:latin typeface="+mn-lt"/>
              </a:rPr>
              <a:t>MSB</a:t>
            </a:r>
            <a:r>
              <a:rPr lang="zh-CN" altLang="en-US" sz="2800" dirty="0" smtClean="0">
                <a:latin typeface="+mn-lt"/>
              </a:rPr>
              <a:t>进标志位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。移动一次，相当于将目的操作数乘以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计数值表示移位次数，可以是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。若大于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，则用</a:t>
            </a:r>
            <a:r>
              <a:rPr lang="en-US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存放，并要事先将次数存入</a:t>
            </a:r>
            <a:r>
              <a:rPr lang="en-US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移位次数最多为</a:t>
            </a:r>
            <a:r>
              <a:rPr lang="en-US" sz="2800" dirty="0" smtClean="0">
                <a:latin typeface="+mn-lt"/>
              </a:rPr>
              <a:t>31(</a:t>
            </a:r>
            <a:r>
              <a:rPr lang="zh-CN" altLang="en-US" sz="2800" dirty="0" smtClean="0">
                <a:latin typeface="+mn-lt"/>
              </a:rPr>
              <a:t>即</a:t>
            </a:r>
            <a:r>
              <a:rPr lang="en-US" sz="2800" dirty="0" smtClean="0">
                <a:latin typeface="+mn-lt"/>
              </a:rPr>
              <a:t>00011111B)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3.67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AH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00000110B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AH=06H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SAL	   AH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内容左移一位后，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AH=0CH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CL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03H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CL←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移位次数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SHL	   DI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内容左移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次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SAL	   BYTE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］，</a:t>
            </a:r>
            <a:r>
              <a:rPr lang="en-US" sz="2800" dirty="0" smtClean="0">
                <a:latin typeface="+mn-lt"/>
                <a:ea typeface="+mn-ea"/>
              </a:rPr>
              <a:t>1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；将内存单元字节左移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位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497887" cy="5372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SHR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逻辑右移指令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Logic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SHR   </a:t>
            </a:r>
            <a:r>
              <a:rPr lang="zh-CN" altLang="en-US" dirty="0" smtClean="0">
                <a:latin typeface="+mn-lt"/>
              </a:rPr>
              <a:t>目的，计数值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指令功能：使目的操作数各位右移，每移一次，最低位进入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，最高位补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右移次数由计数值决定，同</a:t>
            </a:r>
            <a:r>
              <a:rPr lang="en-US" dirty="0" smtClean="0">
                <a:latin typeface="+mn-lt"/>
              </a:rPr>
              <a:t>SAL/SHL</a:t>
            </a:r>
            <a:r>
              <a:rPr lang="zh-CN" altLang="en-US" dirty="0" smtClean="0">
                <a:latin typeface="+mn-lt"/>
              </a:rPr>
              <a:t>指令一样。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若目的操作数为无符号数，每右移一次，使目的操作数除以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3.68  </a:t>
            </a:r>
            <a:r>
              <a:rPr lang="zh-CN" altLang="en-US" sz="2800" dirty="0" smtClean="0">
                <a:latin typeface="+mn-lt"/>
                <a:ea typeface="+mn-ea"/>
              </a:rPr>
              <a:t>用右移的方法做除法</a:t>
            </a:r>
            <a:r>
              <a:rPr lang="en-US" sz="2800" dirty="0" smtClean="0">
                <a:latin typeface="+mn-lt"/>
                <a:ea typeface="+mn-ea"/>
              </a:rPr>
              <a:t>133/8=16…5</a:t>
            </a:r>
            <a:r>
              <a:rPr lang="zh-CN" altLang="en-US" sz="2800" dirty="0" smtClean="0">
                <a:latin typeface="+mn-lt"/>
                <a:ea typeface="+mn-ea"/>
              </a:rPr>
              <a:t>，即：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	10000101B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AL=133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MOV	CL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	03H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CL=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移位次数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SHR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	CL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；右移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次，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AL=10H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，余数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丢失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28700"/>
            <a:ext cx="8186738" cy="546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SAR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算术右移指令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Arithmetic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SAR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指令功能：每移位一次，最低位进入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，但最高位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即符号位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保持不变，而不是补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。相当于对带符号数进行除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操作。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3.69  </a:t>
            </a: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en-US" sz="2800" dirty="0" smtClean="0">
                <a:latin typeface="+mn-lt"/>
                <a:ea typeface="+mn-ea"/>
              </a:rPr>
              <a:t>SAR</a:t>
            </a:r>
            <a:r>
              <a:rPr lang="zh-CN" altLang="en-US" sz="2800" dirty="0" smtClean="0">
                <a:latin typeface="+mn-lt"/>
                <a:ea typeface="+mn-ea"/>
              </a:rPr>
              <a:t>指令计算</a:t>
            </a:r>
            <a:r>
              <a:rPr lang="en-US" sz="2800" dirty="0" smtClean="0">
                <a:latin typeface="+mn-lt"/>
                <a:ea typeface="+mn-ea"/>
              </a:rPr>
              <a:t>-128/8=-16</a:t>
            </a:r>
            <a:r>
              <a:rPr lang="zh-CN" altLang="en-US" sz="2800" dirty="0" smtClean="0">
                <a:latin typeface="+mn-lt"/>
                <a:ea typeface="+mn-ea"/>
              </a:rPr>
              <a:t>的程序段如下：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10000000B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AL=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128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CL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03H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；右移次数为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SAR	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；算术右移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次后，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AL=0F0H=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16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(Rotate)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231188" cy="5422900"/>
          </a:xfrm>
        </p:spPr>
        <p:txBody>
          <a:bodyPr/>
          <a:lstStyle/>
          <a:p>
            <a:pPr algn="just"/>
            <a:r>
              <a:rPr lang="zh-CN" altLang="en-US" sz="2800" dirty="0" smtClean="0"/>
              <a:t>算术逻辑移位指令，移出的操作数数位均丢失。循环移位指令则把数位从操作数的一端移到其另一端，从操作数中移走的位不会丢失。</a:t>
            </a:r>
            <a:endParaRPr lang="zh-CN" altLang="en-US" sz="2800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ROL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循环左移指令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(Rotate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ROL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ROR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循环右移指令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(Rotate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ROR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7150" y="3473450"/>
            <a:ext cx="5734050" cy="894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150" y="5518150"/>
            <a:ext cx="5778500" cy="96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39850"/>
            <a:ext cx="7467600" cy="50165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RCL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通过进位位循环左移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   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(Rotate through Carry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RCL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en-US" dirty="0" smtClean="0">
              <a:latin typeface="+mn-lt"/>
            </a:endParaRPr>
          </a:p>
          <a:p>
            <a:pPr>
              <a:buNone/>
            </a:pP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RCR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通过进位位循环右移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(Rotate through Carry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RCR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0500" y="2940050"/>
            <a:ext cx="5911850" cy="84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050" y="5518150"/>
            <a:ext cx="5967578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(Rotate)</a:t>
            </a:r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231188" cy="53276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目的操作数可以是</a:t>
            </a:r>
            <a:r>
              <a:rPr lang="en-US" sz="2800" dirty="0" smtClean="0">
                <a:latin typeface="+mn-lt"/>
              </a:rPr>
              <a:t>8/16</a:t>
            </a:r>
            <a:r>
              <a:rPr lang="zh-CN" altLang="en-US" sz="2800" dirty="0" smtClean="0">
                <a:latin typeface="+mn-lt"/>
              </a:rPr>
              <a:t>位的寄存器操作数或内存操作数，计数值含义同上，即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或由</a:t>
            </a:r>
            <a:r>
              <a:rPr lang="en-US" altLang="zh-CN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指定。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ROL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ROR</a:t>
            </a:r>
            <a:r>
              <a:rPr lang="zh-CN" altLang="en-US" sz="2800" dirty="0" smtClean="0">
                <a:latin typeface="+mn-lt"/>
              </a:rPr>
              <a:t>为小循环移位指令，没有把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包含在循环中；</a:t>
            </a:r>
            <a:r>
              <a:rPr lang="en-US" sz="2800" dirty="0" smtClean="0">
                <a:latin typeface="+mn-lt"/>
              </a:rPr>
              <a:t>RCL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RCR</a:t>
            </a:r>
            <a:r>
              <a:rPr lang="zh-CN" altLang="en-US" sz="2800" dirty="0" smtClean="0">
                <a:latin typeface="+mn-lt"/>
              </a:rPr>
              <a:t>为大循环指令，把</a:t>
            </a:r>
            <a:r>
              <a:rPr lang="en-US" sz="2800" dirty="0" smtClean="0">
                <a:latin typeface="+mn-lt"/>
              </a:rPr>
              <a:t> CF</a:t>
            </a:r>
            <a:r>
              <a:rPr lang="zh-CN" altLang="en-US" sz="2800" dirty="0" smtClean="0">
                <a:latin typeface="+mn-lt"/>
              </a:rPr>
              <a:t>作为整个循环的一部分参加循环移位。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的值由最后一次被移出的值决定。</a:t>
            </a:r>
            <a:endParaRPr lang="zh-CN" altLang="en-US" dirty="0" smtClean="0"/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3.70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ROL	 BX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		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</a:t>
            </a:r>
            <a:endParaRPr 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中的数，不带进位位左移规定次数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ROR   WORD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latin typeface="+mn-lt"/>
                <a:ea typeface="+mn-ea"/>
              </a:rPr>
              <a:t>］，</a:t>
            </a:r>
            <a:r>
              <a:rPr lang="en-US" sz="2800" dirty="0" smtClean="0">
                <a:latin typeface="+mn-lt"/>
                <a:ea typeface="+mn-ea"/>
              </a:rPr>
              <a:t>1     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；将内存单元的字，不带进位右移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次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984250"/>
            <a:ext cx="8097838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3.71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 CF=1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AL=</a:t>
            </a:r>
            <a:r>
              <a:rPr 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sz="2800" dirty="0" smtClean="0">
                <a:latin typeface="+mn-lt"/>
                <a:ea typeface="+mn-ea"/>
              </a:rPr>
              <a:t>011 0100B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ROL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AL=0110 100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r>
              <a:rPr lang="en-US" sz="2800" dirty="0" smtClean="0">
                <a:latin typeface="+mn-lt"/>
                <a:ea typeface="+mn-ea"/>
              </a:rPr>
              <a:t>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OF=1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ROR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0</a:t>
            </a:r>
            <a:r>
              <a:rPr lang="en-US" sz="2800" dirty="0" smtClean="0">
                <a:latin typeface="+mn-lt"/>
                <a:ea typeface="+mn-ea"/>
              </a:rPr>
              <a:t>101 1010B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CF=0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OF=1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RCR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r>
              <a:rPr lang="en-US" sz="2800" dirty="0" smtClean="0">
                <a:latin typeface="+mn-lt"/>
                <a:ea typeface="+mn-ea"/>
              </a:rPr>
              <a:t>101 1010B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CF=0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OF=0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MOV  CL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3 </a:t>
            </a:r>
            <a:r>
              <a:rPr lang="zh-CN" altLang="en-US" sz="2800" dirty="0" smtClean="0">
                <a:latin typeface="+mn-lt"/>
                <a:ea typeface="+mn-ea"/>
              </a:rPr>
              <a:t>和 </a:t>
            </a:r>
            <a:r>
              <a:rPr lang="en-US" sz="2800" dirty="0" smtClean="0">
                <a:latin typeface="+mn-lt"/>
                <a:ea typeface="+mn-ea"/>
              </a:rPr>
              <a:t>RCL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AL=1010 0110B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</a:t>
            </a:r>
            <a:r>
              <a:rPr lang="zh-CN" altLang="en-US" sz="2800" dirty="0" smtClean="0">
                <a:latin typeface="+mn-lt"/>
                <a:ea typeface="+mn-ea"/>
              </a:rPr>
              <a:t>不确定。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CC00"/>
                </a:solidFill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solidFill>
                  <a:srgbClr val="00CC00"/>
                </a:solidFill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solidFill>
                <a:srgbClr val="00CC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CC00"/>
                </a:solidFill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solidFill>
                  <a:srgbClr val="00CC00"/>
                </a:solidFill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solidFill>
                <a:srgbClr val="00CC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3.3.4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字符串处理指令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+mn-lt"/>
              </a:rPr>
              <a:t>字符串是指一系列存放在存储器中的字或字节数据。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+mn-lt"/>
              </a:rPr>
              <a:t>使用字符串操作指令时，可用指令中的源串和目的串名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即操作数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来表明是字节还是字，也可在指令助记符后加</a:t>
            </a:r>
            <a:r>
              <a:rPr lang="en-US" dirty="0" smtClean="0">
                <a:latin typeface="+mn-lt"/>
              </a:rPr>
              <a:t>B</a:t>
            </a:r>
            <a:r>
              <a:rPr lang="zh-CN" altLang="en-US" dirty="0" smtClean="0">
                <a:latin typeface="+mn-lt"/>
              </a:rPr>
              <a:t>说明是字节，加</a:t>
            </a:r>
            <a:r>
              <a:rPr lang="en-US" dirty="0" smtClean="0">
                <a:latin typeface="+mn-lt"/>
              </a:rPr>
              <a:t>W</a:t>
            </a:r>
            <a:r>
              <a:rPr lang="zh-CN" altLang="en-US" dirty="0" smtClean="0">
                <a:latin typeface="+mn-lt"/>
              </a:rPr>
              <a:t>说明是字操作，每种指令就都有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种格式。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条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字节字符串操作指令见表</a:t>
            </a:r>
            <a:r>
              <a:rPr lang="en-US" dirty="0" smtClean="0">
                <a:latin typeface="+mn-lt"/>
              </a:rPr>
              <a:t>3.8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0400" y="3740150"/>
            <a:ext cx="8080126" cy="275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字符串指令执行时，必须遵守以下的隐含约定：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(1) </a:t>
            </a:r>
            <a:r>
              <a:rPr lang="zh-CN" altLang="en-US" dirty="0" smtClean="0">
                <a:latin typeface="+mn-lt"/>
              </a:rPr>
              <a:t>源串位于数据段中，源串字符的始址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或末址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(2) </a:t>
            </a:r>
            <a:r>
              <a:rPr lang="zh-CN" altLang="en-US" dirty="0" smtClean="0">
                <a:latin typeface="+mn-lt"/>
              </a:rPr>
              <a:t>目的串位于附加段中，目的串字符的始址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或末址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ES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(3) </a:t>
            </a:r>
            <a:r>
              <a:rPr lang="zh-CN" altLang="en-US" dirty="0" smtClean="0">
                <a:latin typeface="+mn-lt"/>
              </a:rPr>
              <a:t>每执行一次字符串指令，指针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会自动修改，指向下一待操作单元。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(4) DF</a:t>
            </a:r>
            <a:r>
              <a:rPr lang="zh-CN" altLang="en-US" dirty="0" smtClean="0">
                <a:latin typeface="+mn-lt"/>
              </a:rPr>
              <a:t>标志控制字符串处理的方向：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＝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递增。执行一次字节串操作，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en-US" altLang="zh-CN" dirty="0" smtClean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；字串操作，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en-US" altLang="zh-CN" dirty="0" smtClean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DF=1</a:t>
            </a:r>
            <a:r>
              <a:rPr lang="zh-CN" altLang="en-US" dirty="0" smtClean="0">
                <a:latin typeface="+mn-lt"/>
              </a:rPr>
              <a:t>递减。执行一次字节串操作，</a:t>
            </a:r>
            <a:r>
              <a:rPr lang="en-US" altLang="zh-CN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en-US" altLang="zh-CN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；字串操作，</a:t>
            </a:r>
            <a:r>
              <a:rPr lang="en-US" altLang="zh-CN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STD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DF=1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CLD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DF=0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(5) CX=</a:t>
            </a:r>
            <a:r>
              <a:rPr lang="zh-CN" altLang="en-US" dirty="0" smtClean="0">
                <a:latin typeface="+mn-lt"/>
              </a:rPr>
              <a:t>要处理的字符串长度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字节或字数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字符串处理指令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为加快串运算指令的执行速度，可在基本指令前加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重复前缀</a:t>
            </a:r>
            <a:r>
              <a:rPr lang="zh-CN" altLang="en-US" sz="2800" dirty="0" smtClean="0">
                <a:latin typeface="+mn-lt"/>
              </a:rPr>
              <a:t>，使数据串指令重复执行。每重复执行一次，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都根据方向标志自动修改，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的值则自动减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能与基本指令配合使用的重复前缀有：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REP			</a:t>
            </a:r>
            <a:r>
              <a:rPr lang="zh-CN" altLang="en-US" sz="2800" dirty="0" smtClean="0">
                <a:latin typeface="+mn-lt"/>
              </a:rPr>
              <a:t>无条件重复</a:t>
            </a:r>
            <a:r>
              <a:rPr lang="en-US" sz="2800" dirty="0" smtClean="0">
                <a:latin typeface="+mn-lt"/>
              </a:rPr>
              <a:t>			  </a:t>
            </a:r>
            <a:endParaRPr lang="en-US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(Repeat)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REPE/REPZ	 	</a:t>
            </a:r>
            <a:r>
              <a:rPr lang="zh-CN" altLang="en-US" sz="2800" dirty="0" smtClean="0">
                <a:latin typeface="+mn-lt"/>
              </a:rPr>
              <a:t>相等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结果为零则重复</a:t>
            </a:r>
            <a:r>
              <a:rPr lang="en-US" sz="2800" dirty="0" smtClean="0">
                <a:latin typeface="+mn-lt"/>
              </a:rPr>
              <a:t>	  </a:t>
            </a:r>
            <a:endParaRPr lang="en-US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(Repeat while Equal/Zero)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REPNE/REPNZ	</a:t>
            </a:r>
            <a:r>
              <a:rPr lang="zh-CN" altLang="en-US" sz="2800" dirty="0" smtClean="0">
                <a:latin typeface="+mn-lt"/>
              </a:rPr>
              <a:t>不相等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结果非零则重复</a:t>
            </a:r>
            <a:endParaRPr lang="en-US" altLang="zh-CN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dirty="0" smtClean="0">
                <a:latin typeface="+mn-lt"/>
              </a:rPr>
              <a:t>      </a:t>
            </a:r>
            <a:r>
              <a:rPr lang="zh-CN" altLang="en-US" sz="2800" dirty="0" smtClean="0">
                <a:latin typeface="+mn-lt"/>
              </a:rPr>
              <a:t>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(Repeat while Not Equal/Not Zero)</a:t>
            </a:r>
            <a:r>
              <a:rPr lang="en-US" sz="2400" dirty="0" smtClean="0">
                <a:solidFill>
                  <a:srgbClr val="FFFF99"/>
                </a:solidFill>
              </a:rPr>
              <a:t> </a:t>
            </a:r>
            <a:endParaRPr lang="zh-CN" altLang="en-US" sz="2400" dirty="0" smtClean="0">
              <a:solidFill>
                <a:srgbClr val="FFFF99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MOVS</a:t>
            </a:r>
            <a:r>
              <a:rPr lang="zh-CN" altLang="en-US" dirty="0" smtClean="0"/>
              <a:t>字符串传送指令</a:t>
            </a:r>
            <a:r>
              <a:rPr lang="en-US" dirty="0" smtClean="0"/>
              <a:t> (Move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MOVS    </a:t>
            </a:r>
            <a:r>
              <a:rPr lang="zh-CN" altLang="en-US" sz="2800" dirty="0" smtClean="0">
                <a:latin typeface="+mn-lt"/>
              </a:rPr>
              <a:t>目的串， 源串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指令功能：把源串中的一个字节或字，传送目的串中，且自动修改指针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利用</a:t>
            </a:r>
            <a:r>
              <a:rPr lang="en-US" sz="2800" dirty="0" smtClean="0">
                <a:latin typeface="+mn-lt"/>
              </a:rPr>
              <a:t>MOVS</a:t>
            </a:r>
            <a:r>
              <a:rPr lang="zh-CN" altLang="en-US" sz="2800" dirty="0" smtClean="0">
                <a:latin typeface="+mn-lt"/>
              </a:rPr>
              <a:t>指令，能很方便地将数据从内存的某一地址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源地址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传送到另一个地址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目的地址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，还能自动修改源和目的地址。若使用重复前缀，可用一条指令传送一批数据。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3.72  </a:t>
            </a:r>
            <a:r>
              <a:rPr lang="zh-CN" altLang="en-US" sz="2800" dirty="0" smtClean="0">
                <a:latin typeface="+mn-lt"/>
                <a:ea typeface="+mn-ea"/>
              </a:rPr>
              <a:t>要求把数据段中以</a:t>
            </a:r>
            <a:r>
              <a:rPr lang="en-US" sz="2800" dirty="0" smtClean="0">
                <a:latin typeface="+mn-lt"/>
                <a:ea typeface="+mn-ea"/>
              </a:rPr>
              <a:t>SRC-MESS</a:t>
            </a:r>
            <a:r>
              <a:rPr lang="zh-CN" altLang="en-US" sz="2800" dirty="0" smtClean="0">
                <a:latin typeface="+mn-lt"/>
                <a:ea typeface="+mn-ea"/>
              </a:rPr>
              <a:t>为偏移地址的一串字符</a:t>
            </a:r>
            <a:r>
              <a:rPr lang="en-US" sz="2800" dirty="0" smtClean="0">
                <a:latin typeface="+mn-lt"/>
                <a:ea typeface="+mn-ea"/>
              </a:rPr>
              <a:t>“HELLO!”</a:t>
            </a:r>
            <a:r>
              <a:rPr lang="zh-CN" altLang="en-US" sz="2800" dirty="0" smtClean="0">
                <a:latin typeface="+mn-lt"/>
                <a:ea typeface="+mn-ea"/>
              </a:rPr>
              <a:t>，传送到附加段中以</a:t>
            </a:r>
            <a:r>
              <a:rPr lang="en-US" sz="2800" dirty="0" smtClean="0">
                <a:latin typeface="+mn-lt"/>
                <a:ea typeface="+mn-ea"/>
              </a:rPr>
              <a:t>NEW-LOC</a:t>
            </a:r>
            <a:r>
              <a:rPr lang="zh-CN" altLang="en-US" sz="2800" dirty="0" smtClean="0">
                <a:latin typeface="+mn-lt"/>
                <a:ea typeface="+mn-ea"/>
              </a:rPr>
              <a:t>开始的单元中。实现该操作的程序如下：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500" y="361950"/>
            <a:ext cx="802486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6650" y="939800"/>
            <a:ext cx="2349500" cy="23558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CC00"/>
                </a:solidFill>
                <a:effectLst/>
                <a:latin typeface="+mn-lt"/>
              </a:rPr>
              <a:t>比较发现，使用有重复前缀</a:t>
            </a:r>
            <a:r>
              <a:rPr lang="en-US" sz="2400" dirty="0" smtClean="0">
                <a:solidFill>
                  <a:srgbClr val="00CC00"/>
                </a:solidFill>
                <a:effectLst/>
                <a:latin typeface="+mn-lt"/>
              </a:rPr>
              <a:t>REP</a:t>
            </a:r>
            <a:r>
              <a:rPr lang="zh-CN" altLang="en-US" sz="2400" dirty="0" smtClean="0">
                <a:solidFill>
                  <a:srgbClr val="00CC00"/>
                </a:solidFill>
                <a:effectLst/>
                <a:latin typeface="+mn-lt"/>
              </a:rPr>
              <a:t>的</a:t>
            </a:r>
            <a:r>
              <a:rPr lang="en-US" sz="2400" dirty="0" smtClean="0">
                <a:solidFill>
                  <a:srgbClr val="00CC00"/>
                </a:solidFill>
                <a:effectLst/>
                <a:latin typeface="+mn-lt"/>
              </a:rPr>
              <a:t>MOVSB</a:t>
            </a:r>
            <a:r>
              <a:rPr lang="zh-CN" altLang="en-US" sz="2400" dirty="0" smtClean="0">
                <a:solidFill>
                  <a:srgbClr val="00CC00"/>
                </a:solidFill>
                <a:effectLst/>
                <a:latin typeface="+mn-lt"/>
              </a:rPr>
              <a:t>指令，程序更简洁。</a:t>
            </a:r>
            <a:endParaRPr lang="zh-CN" altLang="en-US" sz="2400" dirty="0" smtClean="0">
              <a:solidFill>
                <a:srgbClr val="00CC00"/>
              </a:solidFill>
              <a:effectLst/>
              <a:latin typeface="+mn-lt"/>
            </a:endParaRPr>
          </a:p>
          <a:p>
            <a:endParaRPr lang="zh-CN" altLang="en-US" sz="2000" b="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2. CMPS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</a:rPr>
              <a:t>字符串比较指令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(Compare String)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CMPS	  </a:t>
            </a:r>
            <a:r>
              <a:rPr lang="zh-CN" altLang="en-US" dirty="0" smtClean="0">
                <a:latin typeface="+mn-lt"/>
              </a:rPr>
              <a:t>目的串， 源串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指令功能：将源串中数据减去目的串数据，但不改变两数据串的原始值，结果反映在标志位上。操作后源串和目的串指针会自动修改。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常用此指令来比较两个串是否相同，并由其后的条件转移指令，根据</a:t>
            </a:r>
            <a:r>
              <a:rPr lang="en-US" dirty="0" smtClean="0">
                <a:latin typeface="+mn-lt"/>
              </a:rPr>
              <a:t>CMPS</a:t>
            </a:r>
            <a:r>
              <a:rPr lang="zh-CN" altLang="en-US" dirty="0" smtClean="0">
                <a:latin typeface="+mn-lt"/>
              </a:rPr>
              <a:t>执行后的标志位值，决定程序的转向。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CMPS</a:t>
            </a:r>
            <a:r>
              <a:rPr lang="zh-CN" altLang="en-US" dirty="0" smtClean="0">
                <a:latin typeface="+mn-lt"/>
              </a:rPr>
              <a:t>指令前可加重复前缀</a:t>
            </a:r>
            <a:r>
              <a:rPr lang="en-US" altLang="zh-CN" dirty="0" smtClean="0">
                <a:latin typeface="+mn-lt"/>
              </a:rPr>
              <a:t>,  </a:t>
            </a:r>
            <a:r>
              <a:rPr lang="zh-CN" altLang="en-US" dirty="0" smtClean="0">
                <a:latin typeface="+mn-lt"/>
              </a:rPr>
              <a:t>下面每两条指令功能相同</a:t>
            </a:r>
            <a:r>
              <a:rPr lang="en-US" altLang="zh-CN" dirty="0" smtClean="0">
                <a:latin typeface="+mn-lt"/>
              </a:rPr>
              <a:t>: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REPE  CMPS</a:t>
            </a: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；若</a:t>
            </a:r>
            <a:r>
              <a:rPr lang="en-US" dirty="0" smtClean="0">
                <a:latin typeface="+mn-lt"/>
                <a:ea typeface="+mn-ea"/>
              </a:rPr>
              <a:t>CX≠0(</a:t>
            </a:r>
            <a:r>
              <a:rPr lang="zh-CN" altLang="en-US" dirty="0" smtClean="0">
                <a:latin typeface="+mn-lt"/>
                <a:ea typeface="+mn-ea"/>
              </a:rPr>
              <a:t>未比完</a:t>
            </a:r>
            <a:r>
              <a:rPr lang="en-US" dirty="0" smtClean="0"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 REPZ    CMPS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altLang="zh-CN" dirty="0" smtClean="0">
                <a:latin typeface="+mn-lt"/>
                <a:ea typeface="+mn-ea"/>
              </a:rPr>
              <a:t>Z</a:t>
            </a:r>
            <a:r>
              <a:rPr lang="en-US" dirty="0" smtClean="0">
                <a:latin typeface="+mn-lt"/>
                <a:ea typeface="+mn-ea"/>
              </a:rPr>
              <a:t>F</a:t>
            </a:r>
            <a:r>
              <a:rPr lang="zh-CN" altLang="en-US" dirty="0" smtClean="0">
                <a:latin typeface="+mn-lt"/>
                <a:ea typeface="+mn-ea"/>
              </a:rPr>
              <a:t>＝</a:t>
            </a:r>
            <a:r>
              <a:rPr lang="en-US" dirty="0" smtClean="0">
                <a:latin typeface="+mn-lt"/>
                <a:ea typeface="+mn-ea"/>
              </a:rPr>
              <a:t>1(</a:t>
            </a:r>
            <a:r>
              <a:rPr lang="zh-CN" altLang="en-US" dirty="0" smtClean="0">
                <a:latin typeface="+mn-lt"/>
                <a:ea typeface="+mn-ea"/>
              </a:rPr>
              <a:t>两串相等</a:t>
            </a:r>
            <a:r>
              <a:rPr lang="en-US" dirty="0" smtClean="0"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，则重复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REPNE  CMPS</a:t>
            </a:r>
            <a:r>
              <a:rPr lang="en-US" altLang="zh-CN" dirty="0" smtClean="0">
                <a:solidFill>
                  <a:srgbClr val="FF66FF"/>
                </a:solidFill>
                <a:latin typeface="+mn-lt"/>
              </a:rPr>
              <a:t>	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；若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CX≠0(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串没有结束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和串不相等</a:t>
            </a:r>
            <a:endParaRPr lang="en-US" altLang="zh-CN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66FF"/>
                </a:solidFill>
                <a:latin typeface="+mn-lt"/>
                <a:ea typeface="+mn-ea"/>
              </a:rPr>
              <a:t>REPNZ    CMPS       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(ZF=0)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，则重复比较。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CMPS </a:t>
            </a:r>
            <a:r>
              <a:rPr lang="zh-CN" altLang="en-US" dirty="0" smtClean="0"/>
              <a:t>字符串比较指令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3.73  </a:t>
            </a:r>
            <a:r>
              <a:rPr lang="zh-CN" altLang="en-US" dirty="0" smtClean="0">
                <a:latin typeface="+mn-lt"/>
                <a:ea typeface="+mn-ea"/>
              </a:rPr>
              <a:t>比较两个字符串，一个是在程序中设定的口令串</a:t>
            </a:r>
            <a:r>
              <a:rPr lang="en-US" dirty="0" smtClean="0">
                <a:latin typeface="+mn-lt"/>
                <a:ea typeface="+mn-ea"/>
              </a:rPr>
              <a:t>PASSWORD</a:t>
            </a:r>
            <a:r>
              <a:rPr lang="zh-CN" altLang="en-US" dirty="0" smtClean="0">
                <a:latin typeface="+mn-lt"/>
                <a:ea typeface="+mn-ea"/>
              </a:rPr>
              <a:t>，另一个是从键盘输入的字符串</a:t>
            </a:r>
            <a:r>
              <a:rPr lang="en-US" dirty="0" smtClean="0">
                <a:latin typeface="+mn-lt"/>
                <a:ea typeface="+mn-ea"/>
              </a:rPr>
              <a:t>IN-WORD</a:t>
            </a:r>
            <a:r>
              <a:rPr lang="zh-CN" altLang="en-US" dirty="0" smtClean="0">
                <a:latin typeface="+mn-lt"/>
                <a:ea typeface="+mn-ea"/>
              </a:rPr>
              <a:t>，若输入串与口令串相同，程序开始执行。否则程序驱动扬声器发声，警告用户口令不符，拒绝往下执行。这可以用</a:t>
            </a:r>
            <a:r>
              <a:rPr lang="en-US" dirty="0" smtClean="0">
                <a:latin typeface="+mn-lt"/>
                <a:ea typeface="+mn-ea"/>
              </a:rPr>
              <a:t>CMPS</a:t>
            </a:r>
            <a:r>
              <a:rPr lang="zh-CN" altLang="en-US" dirty="0" smtClean="0">
                <a:latin typeface="+mn-lt"/>
                <a:ea typeface="+mn-ea"/>
              </a:rPr>
              <a:t>指令来实现，有关程序段如下：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DATA            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latin typeface="+mn-lt"/>
                <a:ea typeface="+mn-ea"/>
              </a:rPr>
              <a:t>；数据段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PASSWORD DB 	‘8086 CPUI’		</a:t>
            </a:r>
            <a:r>
              <a:rPr lang="zh-CN" altLang="en-US" dirty="0" smtClean="0">
                <a:latin typeface="+mn-lt"/>
                <a:ea typeface="+mn-ea"/>
              </a:rPr>
              <a:t>；口令串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IN_WORD	  DB 	‘8088 CPU’		</a:t>
            </a:r>
            <a:r>
              <a:rPr lang="zh-CN" altLang="en-US" dirty="0" smtClean="0">
                <a:latin typeface="+mn-lt"/>
                <a:ea typeface="+mn-ea"/>
              </a:rPr>
              <a:t>；从键盘输入的串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COUNT	  EQU	  8			</a:t>
            </a:r>
            <a:r>
              <a:rPr lang="zh-CN" altLang="en-US" dirty="0" smtClean="0">
                <a:latin typeface="+mn-lt"/>
                <a:ea typeface="+mn-ea"/>
              </a:rPr>
              <a:t>；串长度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DATA	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  ENDS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CMPS </a:t>
            </a:r>
            <a:r>
              <a:rPr lang="zh-CN" altLang="en-US" dirty="0" smtClean="0"/>
              <a:t>字符串比较指令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CODE     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；代码段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ASSUME  DS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DATA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ES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DATA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   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LEA   SI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PASSWORD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；源串指针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en-US" dirty="0" smtClean="0">
                <a:latin typeface="+mn-lt"/>
                <a:ea typeface="+mn-ea"/>
              </a:rPr>
              <a:t>      LEA 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IN_WORD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；目的串指针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MOV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COUNT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；串长度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CLD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；地址增量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      REPZ CMPSB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CX≠0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且串相等时重复比较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JNE    SOUND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；若不相等，转发声程序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OK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	…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；比完且相等，往下执行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	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SOUND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 	…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；使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PC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机扬声器发声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			…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；并退出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CODE      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SCAS </a:t>
            </a:r>
            <a:r>
              <a:rPr lang="zh-CN" altLang="en-US" dirty="0" smtClean="0"/>
              <a:t>字符串扫描指令</a:t>
            </a:r>
            <a:r>
              <a:rPr lang="en-US" dirty="0" smtClean="0"/>
              <a:t> (Scan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SCAS   </a:t>
            </a:r>
            <a:r>
              <a:rPr lang="zh-CN" altLang="en-US" sz="2800" dirty="0" smtClean="0">
                <a:latin typeface="+mn-lt"/>
              </a:rPr>
              <a:t>目的串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指令功能：从</a:t>
            </a:r>
            <a:r>
              <a:rPr lang="en-US" sz="2800" dirty="0" smtClean="0">
                <a:latin typeface="+mn-lt"/>
              </a:rPr>
              <a:t>AL(</a:t>
            </a:r>
            <a:r>
              <a:rPr lang="zh-CN" altLang="en-US" sz="2800" dirty="0" smtClean="0">
                <a:latin typeface="+mn-lt"/>
              </a:rPr>
              <a:t>字节操作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AX(</a:t>
            </a:r>
            <a:r>
              <a:rPr lang="zh-CN" altLang="en-US" sz="2800" dirty="0" smtClean="0">
                <a:latin typeface="+mn-lt"/>
              </a:rPr>
              <a:t>字操作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寄存器的内容，减去</a:t>
            </a:r>
            <a:r>
              <a:rPr lang="en-US" sz="2800" dirty="0" smtClean="0">
                <a:latin typeface="+mn-lt"/>
              </a:rPr>
              <a:t>ES:DI</a:t>
            </a:r>
            <a:r>
              <a:rPr lang="zh-CN" altLang="en-US" sz="2800" dirty="0" smtClean="0">
                <a:latin typeface="+mn-lt"/>
              </a:rPr>
              <a:t>为指针的目的串元素，结果反映在标志位上，但不改变源操作数。串操作后目的串指针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会自动修改。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利用</a:t>
            </a:r>
            <a:r>
              <a:rPr lang="en-US" sz="2800" dirty="0" smtClean="0">
                <a:latin typeface="+mn-lt"/>
              </a:rPr>
              <a:t>SCAS</a:t>
            </a:r>
            <a:r>
              <a:rPr lang="zh-CN" altLang="en-US" sz="2800" dirty="0" smtClean="0">
                <a:latin typeface="+mn-lt"/>
              </a:rPr>
              <a:t>指令，可在内存中搜索所需要的数据（关键字）。指令执行前，必须事先将它存在</a:t>
            </a:r>
            <a:r>
              <a:rPr lang="en-US" sz="2800" dirty="0" smtClean="0">
                <a:latin typeface="+mn-lt"/>
              </a:rPr>
              <a:t>AL(</a:t>
            </a:r>
            <a:r>
              <a:rPr lang="zh-CN" altLang="en-US" sz="2800" dirty="0" smtClean="0">
                <a:latin typeface="+mn-lt"/>
              </a:rPr>
              <a:t>字节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AX(</a:t>
            </a:r>
            <a:r>
              <a:rPr lang="zh-CN" altLang="en-US" sz="2800" dirty="0" smtClean="0">
                <a:latin typeface="+mn-lt"/>
              </a:rPr>
              <a:t>字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中。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SCAS</a:t>
            </a:r>
            <a:r>
              <a:rPr lang="zh-CN" altLang="en-US" sz="2800" dirty="0" smtClean="0">
                <a:latin typeface="+mn-lt"/>
              </a:rPr>
              <a:t>指令前也可加重复前缀。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SCAS </a:t>
            </a:r>
            <a:r>
              <a:rPr lang="zh-CN" altLang="en-US" dirty="0" smtClean="0"/>
              <a:t>字符串扫描指令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6896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3.74  </a:t>
            </a:r>
            <a:r>
              <a:rPr lang="zh-CN" altLang="en-US" dirty="0" smtClean="0">
                <a:latin typeface="+mn-lt"/>
                <a:ea typeface="+mn-ea"/>
              </a:rPr>
              <a:t>在某字符串中搜寻字符</a:t>
            </a:r>
            <a:r>
              <a:rPr lang="en-US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。若有，搜索次数送到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；若无，将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清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。设字符串始址</a:t>
            </a:r>
            <a:r>
              <a:rPr lang="en-US" dirty="0" smtClean="0">
                <a:latin typeface="+mn-lt"/>
                <a:ea typeface="+mn-ea"/>
              </a:rPr>
              <a:t>STRING</a:t>
            </a:r>
            <a:r>
              <a:rPr lang="zh-CN" altLang="en-US" dirty="0" smtClean="0">
                <a:latin typeface="+mn-lt"/>
                <a:ea typeface="+mn-ea"/>
              </a:rPr>
              <a:t>的偏址为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，字符串长度为</a:t>
            </a:r>
            <a:r>
              <a:rPr lang="en-US" dirty="0" smtClean="0">
                <a:latin typeface="+mn-lt"/>
                <a:ea typeface="+mn-ea"/>
              </a:rPr>
              <a:t>CX</a:t>
            </a:r>
            <a:r>
              <a:rPr lang="zh-CN" altLang="en-US" dirty="0" smtClean="0">
                <a:latin typeface="+mn-lt"/>
                <a:ea typeface="+mn-ea"/>
              </a:rPr>
              <a:t>。程序段如下：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STRING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DI=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字符串偏移地址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COUNT	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字符串长度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‘A’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AL=</a:t>
            </a:r>
            <a:r>
              <a:rPr lang="zh-CN" altLang="en-US" dirty="0" smtClean="0">
                <a:latin typeface="+mn-lt"/>
                <a:ea typeface="+mn-ea"/>
              </a:rPr>
              <a:t>关键字</a:t>
            </a:r>
            <a:r>
              <a:rPr lang="en-US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CLD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；清方向标志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REPNE  SCASB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CX≠0(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没查完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ZF=0(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不相等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时重复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JZ  FIND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ZF=1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，已搜到，转出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ZF=0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，没搜到，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DI←0</a:t>
            </a:r>
            <a:endParaRPr 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FIND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DI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BX←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搜索次数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HLT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；停机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3.3.3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逻辑运算和移位指令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1314450"/>
            <a:ext cx="2452687" cy="2514600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逻辑运算和移位指令，对字节或字操作数进行按位操作，见表</a:t>
            </a:r>
            <a:r>
              <a:rPr lang="en-US" dirty="0" smtClean="0">
                <a:latin typeface="+mn-lt"/>
              </a:rPr>
              <a:t>3.7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94100" y="1117600"/>
            <a:ext cx="4261950" cy="546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LODS </a:t>
            </a:r>
            <a:r>
              <a:rPr lang="zh-CN" altLang="en-US" dirty="0" smtClean="0"/>
              <a:t>数据串装入指令</a:t>
            </a:r>
            <a:r>
              <a:rPr lang="en-US" dirty="0" smtClean="0"/>
              <a:t>(Load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53387" cy="51752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LODS   </a:t>
            </a:r>
            <a:r>
              <a:rPr lang="zh-CN" altLang="en-US" sz="2800" dirty="0" smtClean="0">
                <a:latin typeface="+mn-lt"/>
              </a:rPr>
              <a:t>源串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指令功能：把数据段中以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作为指针的串元素，传送到</a:t>
            </a:r>
            <a:r>
              <a:rPr lang="en-US" sz="2800" dirty="0" smtClean="0">
                <a:latin typeface="+mn-lt"/>
              </a:rPr>
              <a:t>AL(</a:t>
            </a:r>
            <a:r>
              <a:rPr lang="zh-CN" altLang="en-US" sz="2800" dirty="0" smtClean="0">
                <a:latin typeface="+mn-lt"/>
              </a:rPr>
              <a:t>字节操作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AX(</a:t>
            </a:r>
            <a:r>
              <a:rPr lang="zh-CN" altLang="en-US" sz="2800" dirty="0" smtClean="0">
                <a:latin typeface="+mn-lt"/>
              </a:rPr>
              <a:t>字操作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中，同时修改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为该指令加重复前缀没有意义。因为每重复传送一次数据，累加器中的内容就被改写，执行重复传送操作后，只能保留最后写入的那个数据。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 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 STOS </a:t>
            </a:r>
            <a:r>
              <a:rPr lang="zh-CN" altLang="en-US" dirty="0" smtClean="0"/>
              <a:t>数据串存储指令</a:t>
            </a:r>
            <a:r>
              <a:rPr lang="en-US" dirty="0" smtClean="0"/>
              <a:t> (Store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STOS  </a:t>
            </a:r>
            <a:r>
              <a:rPr lang="zh-CN" altLang="en-US" sz="2800" dirty="0" smtClean="0">
                <a:latin typeface="+mn-lt"/>
              </a:rPr>
              <a:t>目的串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指令功能：将累加器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中的一个字节或字，传送到以</a:t>
            </a:r>
            <a:r>
              <a:rPr lang="en-US" sz="2800" dirty="0" smtClean="0">
                <a:latin typeface="+mn-lt"/>
              </a:rPr>
              <a:t>ES:DI</a:t>
            </a:r>
            <a:r>
              <a:rPr lang="zh-CN" altLang="en-US" sz="2800" dirty="0" smtClean="0">
                <a:latin typeface="+mn-lt"/>
              </a:rPr>
              <a:t>为目标指针的目的串中，同时修改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，以指向串中的下一个单元。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STOS</a:t>
            </a:r>
            <a:r>
              <a:rPr lang="zh-CN" altLang="en-US" sz="2800" dirty="0" smtClean="0">
                <a:latin typeface="+mn-lt"/>
              </a:rPr>
              <a:t>指令与</a:t>
            </a:r>
            <a:r>
              <a:rPr lang="en-US" sz="2800" dirty="0" smtClean="0">
                <a:latin typeface="+mn-lt"/>
              </a:rPr>
              <a:t>REP</a:t>
            </a:r>
            <a:r>
              <a:rPr lang="zh-CN" altLang="en-US" sz="2800" dirty="0" smtClean="0">
                <a:latin typeface="+mn-lt"/>
              </a:rPr>
              <a:t>重复前缀连用，即执行指令</a:t>
            </a:r>
            <a:r>
              <a:rPr lang="en-US" sz="2800" dirty="0" smtClean="0">
                <a:latin typeface="+mn-lt"/>
              </a:rPr>
              <a:t>REP STOS</a:t>
            </a:r>
            <a:r>
              <a:rPr lang="zh-CN" altLang="en-US" sz="2800" dirty="0" smtClean="0">
                <a:latin typeface="+mn-lt"/>
              </a:rPr>
              <a:t>，能方便地用累加器中的一个常数，对一个数据串进行初始化。例如，初始化为全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的串。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5. STOS </a:t>
            </a:r>
            <a:r>
              <a:rPr lang="zh-CN" altLang="en-US" dirty="0" smtClean="0"/>
              <a:t>数据串存储指令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600700"/>
          </a:xfrm>
        </p:spPr>
        <p:txBody>
          <a:bodyPr/>
          <a:lstStyle/>
          <a:p>
            <a:pPr marL="342900" indent="-342900"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3.75  </a:t>
            </a:r>
            <a:r>
              <a:rPr lang="zh-CN" altLang="en-US" dirty="0" smtClean="0">
                <a:latin typeface="+mn-ea"/>
                <a:ea typeface="+mn-ea"/>
              </a:rPr>
              <a:t>数据段中有个数据块，</a:t>
            </a:r>
            <a:r>
              <a:rPr lang="en-US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存有</a:t>
            </a:r>
            <a:r>
              <a:rPr lang="en-US" dirty="0" smtClean="0">
                <a:latin typeface="+mn-ea"/>
                <a:ea typeface="+mn-ea"/>
              </a:rPr>
              <a:t>8</a:t>
            </a:r>
            <a:r>
              <a:rPr lang="zh-CN" altLang="en-US" dirty="0" smtClean="0">
                <a:latin typeface="+mn-ea"/>
                <a:ea typeface="+mn-ea"/>
              </a:rPr>
              <a:t>位带符号数，始址</a:t>
            </a:r>
            <a:r>
              <a:rPr lang="en-US" dirty="0" smtClean="0">
                <a:latin typeface="+mn-ea"/>
                <a:ea typeface="+mn-ea"/>
              </a:rPr>
              <a:t>BLOCK</a:t>
            </a:r>
            <a:r>
              <a:rPr lang="zh-CN" altLang="en-US" dirty="0" smtClean="0">
                <a:latin typeface="+mn-ea"/>
                <a:ea typeface="+mn-ea"/>
              </a:rPr>
              <a:t>，要求将正、负数分开，正数送到附加段中始址为</a:t>
            </a:r>
            <a:r>
              <a:rPr lang="en-US" dirty="0" smtClean="0">
                <a:latin typeface="+mn-ea"/>
                <a:ea typeface="+mn-ea"/>
              </a:rPr>
              <a:t>PLUS_DATA</a:t>
            </a:r>
            <a:r>
              <a:rPr lang="zh-CN" altLang="en-US" dirty="0" smtClean="0">
                <a:latin typeface="+mn-ea"/>
                <a:ea typeface="+mn-ea"/>
              </a:rPr>
              <a:t>的缓冲区，负数送到附加段中始址为</a:t>
            </a:r>
            <a:r>
              <a:rPr lang="en-US" dirty="0" smtClean="0">
                <a:latin typeface="+mn-ea"/>
                <a:ea typeface="+mn-ea"/>
              </a:rPr>
              <a:t>MINUS_DATA</a:t>
            </a:r>
            <a:r>
              <a:rPr lang="zh-CN" altLang="en-US" dirty="0" smtClean="0">
                <a:latin typeface="+mn-ea"/>
                <a:ea typeface="+mn-ea"/>
              </a:rPr>
              <a:t>的缓冲区。</a:t>
            </a:r>
            <a:endParaRPr lang="zh-CN" altLang="en-US" dirty="0" smtClean="0">
              <a:latin typeface="+mn-ea"/>
              <a:ea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   数据块可看成一个数据串，用</a:t>
            </a:r>
            <a:r>
              <a:rPr lang="en-US" dirty="0" smtClean="0">
                <a:latin typeface="+mn-ea"/>
                <a:ea typeface="+mn-ea"/>
              </a:rPr>
              <a:t>SI</a:t>
            </a:r>
            <a:r>
              <a:rPr lang="zh-CN" altLang="en-US" dirty="0" smtClean="0">
                <a:latin typeface="+mn-ea"/>
                <a:ea typeface="+mn-ea"/>
              </a:rPr>
              <a:t>作源串指针，</a:t>
            </a:r>
            <a:r>
              <a:rPr lang="en-US" dirty="0" smtClean="0">
                <a:latin typeface="+mn-ea"/>
                <a:ea typeface="+mn-ea"/>
              </a:rPr>
              <a:t>DI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dirty="0" smtClean="0">
                <a:latin typeface="+mn-ea"/>
                <a:ea typeface="+mn-ea"/>
              </a:rPr>
              <a:t>BX</a:t>
            </a:r>
            <a:r>
              <a:rPr lang="zh-CN" altLang="en-US" dirty="0" smtClean="0">
                <a:latin typeface="+mn-ea"/>
                <a:ea typeface="+mn-ea"/>
              </a:rPr>
              <a:t>作正、负数目的缓冲区指针，</a:t>
            </a:r>
            <a:r>
              <a:rPr lang="en-US" dirty="0" smtClean="0">
                <a:latin typeface="+mn-ea"/>
                <a:ea typeface="+mn-ea"/>
              </a:rPr>
              <a:t>CX</a:t>
            </a:r>
            <a:r>
              <a:rPr lang="zh-CN" altLang="en-US" dirty="0" smtClean="0">
                <a:latin typeface="+mn-ea"/>
                <a:ea typeface="+mn-ea"/>
              </a:rPr>
              <a:t>控制循环次数。</a:t>
            </a:r>
            <a:r>
              <a:rPr lang="zh-CN" altLang="en-US" dirty="0" smtClean="0">
                <a:latin typeface="+mn-lt"/>
                <a:ea typeface="+mn-ea"/>
              </a:rPr>
              <a:t>程序段如下：</a:t>
            </a:r>
            <a:r>
              <a:rPr lang="en-US" dirty="0" smtClean="0">
                <a:latin typeface="+mn-lt"/>
                <a:ea typeface="+mn-ea"/>
              </a:rPr>
              <a:t> 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START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SI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 BLOCK 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SI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为源串指针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 PLUS_DATA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DI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为正数目的区指针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MINUS_DATA 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为负数目的区指针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372475" cy="6496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COUNT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放循环次数 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CLD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GOON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LODS  BLOCK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取源串的一个字节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TEST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；是负数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?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JNZ	     MINUS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MINUS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STOSB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；非负数，将字节送正数区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JMP     AGAIN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；处理下一个字节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MINUS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XCHG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DI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；交换正负数指针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   STOSB	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；负数送入负数区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XCHG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DI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；恢复正负数指针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AGAIN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DEC      CX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；次数减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JNZ	      GOON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；未处理完，继续传送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HLT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；已完，停机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 STOS </a:t>
            </a:r>
            <a:r>
              <a:rPr lang="zh-CN" altLang="en-US" dirty="0" smtClean="0"/>
              <a:t>数据串存储指令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1" y="1162050"/>
            <a:ext cx="8045450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程序中，正负数的存储均使用</a:t>
            </a:r>
            <a:r>
              <a:rPr lang="en-US" dirty="0" smtClean="0">
                <a:latin typeface="+mn-lt"/>
              </a:rPr>
              <a:t>STOSB</a:t>
            </a:r>
            <a:r>
              <a:rPr lang="zh-CN" altLang="en-US" dirty="0" smtClean="0">
                <a:latin typeface="+mn-lt"/>
              </a:rPr>
              <a:t>指令，该指令必须以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为源指针，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为目的指针。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但存储负数时，负数区的目的指针在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中，因此要用</a:t>
            </a:r>
            <a:r>
              <a:rPr lang="en-US" dirty="0" smtClean="0">
                <a:latin typeface="+mn-lt"/>
              </a:rPr>
              <a:t>XCHG</a:t>
            </a:r>
            <a:r>
              <a:rPr lang="zh-CN" altLang="en-US" dirty="0" smtClean="0">
                <a:latin typeface="+mn-lt"/>
              </a:rPr>
              <a:t>指令将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内容送进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，让</a:t>
            </a:r>
            <a:r>
              <a:rPr lang="en-US" dirty="0" smtClean="0">
                <a:latin typeface="+mn-lt"/>
              </a:rPr>
              <a:t>DI </a:t>
            </a:r>
            <a:r>
              <a:rPr lang="zh-CN" altLang="en-US" dirty="0" smtClean="0">
                <a:latin typeface="+mn-lt"/>
              </a:rPr>
              <a:t>指向负数区，同时也把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中的正数区目的指针保护起来。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执行</a:t>
            </a:r>
            <a:r>
              <a:rPr lang="en-US" dirty="0" smtClean="0">
                <a:latin typeface="+mn-lt"/>
              </a:rPr>
              <a:t>STOSB</a:t>
            </a:r>
            <a:r>
              <a:rPr lang="zh-CN" altLang="en-US" dirty="0" smtClean="0">
                <a:latin typeface="+mn-lt"/>
              </a:rPr>
              <a:t>指令后，再用</a:t>
            </a:r>
            <a:r>
              <a:rPr lang="en-US" dirty="0" smtClean="0">
                <a:latin typeface="+mn-lt"/>
              </a:rPr>
              <a:t>XCHG</a:t>
            </a:r>
            <a:r>
              <a:rPr lang="zh-CN" altLang="en-US" dirty="0" smtClean="0">
                <a:latin typeface="+mn-lt"/>
              </a:rPr>
              <a:t>指令将</a:t>
            </a:r>
            <a:r>
              <a:rPr lang="en-US" altLang="zh-CN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交换回来，以便下次转回</a:t>
            </a:r>
            <a:r>
              <a:rPr lang="en-US" dirty="0" smtClean="0">
                <a:latin typeface="+mn-lt"/>
              </a:rPr>
              <a:t>GOON</a:t>
            </a:r>
            <a:r>
              <a:rPr lang="zh-CN" altLang="en-US" dirty="0" smtClean="0">
                <a:latin typeface="+mn-lt"/>
              </a:rPr>
              <a:t>标号后，</a:t>
            </a:r>
            <a:r>
              <a:rPr lang="en-US" dirty="0" smtClean="0">
                <a:latin typeface="+mn-lt"/>
              </a:rPr>
              <a:t>LODS</a:t>
            </a:r>
            <a:r>
              <a:rPr lang="zh-CN" altLang="en-US" dirty="0" smtClean="0">
                <a:latin typeface="+mn-lt"/>
              </a:rPr>
              <a:t>指令仍能正确执行。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CC00"/>
                </a:solidFill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solidFill>
                  <a:srgbClr val="00CC00"/>
                </a:solidFill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solidFill>
                <a:srgbClr val="00CC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3.3.5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控制转移指令</a:t>
            </a:r>
            <a:endParaRPr lang="en-US" altLang="zh-CN" sz="36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通常，程序中的指令都是顺序地逐条执行的，执行顺序由</a:t>
            </a:r>
            <a:r>
              <a:rPr lang="en-US" sz="2800" dirty="0" smtClean="0">
                <a:latin typeface="+mn-lt"/>
              </a:rPr>
              <a:t>CS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决定，每取出一条指令，指令指针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自动进行调整，指向下一个存储单元。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利用控制转移指令可以改变</a:t>
            </a:r>
            <a:r>
              <a:rPr lang="en-US" sz="2800" dirty="0" smtClean="0">
                <a:latin typeface="+mn-lt"/>
              </a:rPr>
              <a:t>CS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的值，从而改变指令的执行顺序。</a:t>
            </a: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提供了</a:t>
            </a: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类转移指令，如表</a:t>
            </a:r>
            <a:r>
              <a:rPr lang="en-US" sz="2800" dirty="0" smtClean="0">
                <a:latin typeface="+mn-lt"/>
              </a:rPr>
              <a:t>3.9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控制转移指令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99501" y="1028700"/>
            <a:ext cx="6570265" cy="555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04900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无条件转移和过程调用指令</a:t>
            </a:r>
            <a:br>
              <a:rPr lang="en-US" altLang="zh-CN" dirty="0" smtClean="0"/>
            </a:br>
            <a:r>
              <a:rPr lang="en-US" altLang="zh-CN" sz="2800" dirty="0" smtClean="0"/>
              <a:t>    </a:t>
            </a:r>
            <a:r>
              <a:rPr lang="en-US" sz="2800" dirty="0" smtClean="0"/>
              <a:t> (Unconditional Transfer and Call)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473200"/>
            <a:ext cx="8372475" cy="50165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JMP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无条件转移指令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(Jump)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JMP	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 无条件地转移到目的地址去执行。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这类指令又分成两种类型：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段内转移</a:t>
            </a:r>
            <a:r>
              <a:rPr lang="zh-CN" altLang="en-US" dirty="0" smtClean="0">
                <a:latin typeface="+mn-lt"/>
              </a:rPr>
              <a:t>或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近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(NEAR)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转移</a:t>
            </a:r>
            <a:r>
              <a:rPr lang="zh-CN" altLang="en-US" dirty="0" smtClean="0">
                <a:latin typeface="+mn-lt"/>
              </a:rPr>
              <a:t>。转移指令的目的地址和</a:t>
            </a:r>
            <a:r>
              <a:rPr lang="en-US" dirty="0" smtClean="0">
                <a:latin typeface="+mn-lt"/>
              </a:rPr>
              <a:t>JMP</a:t>
            </a:r>
            <a:r>
              <a:rPr lang="zh-CN" altLang="en-US" dirty="0" smtClean="0">
                <a:latin typeface="+mn-lt"/>
              </a:rPr>
              <a:t>指令在同一代码段中，转移时仅改变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的内容，段地址</a:t>
            </a:r>
            <a:r>
              <a:rPr lang="en-US" dirty="0" smtClean="0">
                <a:solidFill>
                  <a:srgbClr val="FF66FF"/>
                </a:solidFill>
                <a:latin typeface="+mn-lt"/>
              </a:rPr>
              <a:t>CS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的值不变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段间转移</a:t>
            </a:r>
            <a:r>
              <a:rPr lang="zh-CN" altLang="en-US" dirty="0" smtClean="0">
                <a:latin typeface="+mn-lt"/>
              </a:rPr>
              <a:t>，又称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远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(FAR)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转移</a:t>
            </a:r>
            <a:r>
              <a:rPr lang="zh-CN" altLang="en-US" dirty="0" smtClean="0">
                <a:latin typeface="+mn-lt"/>
              </a:rPr>
              <a:t>。转移指令的目的地址和</a:t>
            </a:r>
            <a:r>
              <a:rPr lang="en-US" dirty="0" smtClean="0">
                <a:latin typeface="+mn-lt"/>
              </a:rPr>
              <a:t>JMP</a:t>
            </a:r>
            <a:r>
              <a:rPr lang="zh-CN" altLang="en-US" dirty="0" smtClean="0">
                <a:latin typeface="+mn-lt"/>
              </a:rPr>
              <a:t>指令不在同一段中，转移时，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的值都要改变，程序要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转移到另一个代码段</a:t>
            </a:r>
            <a:r>
              <a:rPr lang="zh-CN" altLang="en-US" dirty="0" smtClean="0">
                <a:latin typeface="+mn-lt"/>
              </a:rPr>
              <a:t>去执行。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142287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就转移地址提供的方式而言，又可分为两种方式：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直接转移</a:t>
            </a:r>
            <a:r>
              <a:rPr lang="zh-CN" altLang="en-US" dirty="0" smtClean="0">
                <a:latin typeface="+mn-lt"/>
              </a:rPr>
              <a:t>。在指令码中直接给出转移的目的地址，目的操作数用一个标号来表示。它又可分为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段内直接转移</a:t>
            </a:r>
            <a:r>
              <a:rPr lang="zh-CN" altLang="en-US" dirty="0" smtClean="0">
                <a:latin typeface="+mn-lt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段间直接转移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间接转移</a:t>
            </a:r>
            <a:r>
              <a:rPr lang="zh-CN" altLang="en-US" dirty="0" smtClean="0">
                <a:latin typeface="+mn-lt"/>
              </a:rPr>
              <a:t>。目的地址包含在某个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位寄存器或存储单元中，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必须根据寄存器或存储器寻址方式，间接地求出转移地址。同样，这种转移类型又可分为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段内间接转移</a:t>
            </a:r>
            <a:r>
              <a:rPr lang="zh-CN" altLang="en-US" dirty="0" smtClean="0">
                <a:latin typeface="+mn-lt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段间间接转移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所以无条件转移指令可分成段内直接转移、段内间接转移、段间直接转移和段间间接转移四种不同类型和方式，如表</a:t>
            </a:r>
            <a:r>
              <a:rPr lang="en-US" dirty="0" smtClean="0">
                <a:latin typeface="+mn-lt"/>
              </a:rPr>
              <a:t>3.10</a:t>
            </a:r>
            <a:r>
              <a:rPr lang="zh-CN" altLang="en-US" dirty="0" smtClean="0">
                <a:latin typeface="+mn-lt"/>
              </a:rPr>
              <a:t>所示。</a:t>
            </a:r>
            <a:endParaRPr lang="zh-CN" altLang="en-US" dirty="0" smtClean="0">
              <a:latin typeface="+mn-lt"/>
            </a:endParaRPr>
          </a:p>
          <a:p>
            <a:pPr algn="just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r>
              <a:rPr lang="en-US" dirty="0" smtClean="0"/>
              <a:t>  (Logical Operations)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509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NOT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取反指令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(Logical Not)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NOT	  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指令功能：目的</a:t>
            </a:r>
            <a:r>
              <a:rPr lang="en-US" sz="2800" dirty="0" smtClean="0">
                <a:latin typeface="+mn-lt"/>
              </a:rPr>
              <a:t>←</a:t>
            </a:r>
            <a:r>
              <a:rPr lang="zh-CN" altLang="en-US" sz="2800" dirty="0" smtClean="0">
                <a:latin typeface="+mn-lt"/>
              </a:rPr>
              <a:t>目的取反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目的操作数可以是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位或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位寄存器或存储器，对存储器操作数要说明类型。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3.63  </a:t>
            </a:r>
            <a:r>
              <a:rPr lang="en-US" dirty="0" smtClean="0">
                <a:latin typeface="+mn-lt"/>
                <a:ea typeface="+mn-ea"/>
              </a:rPr>
              <a:t>NOT</a:t>
            </a:r>
            <a:r>
              <a:rPr lang="zh-CN" altLang="en-US" dirty="0" smtClean="0">
                <a:latin typeface="+mn-lt"/>
                <a:ea typeface="+mn-ea"/>
              </a:rPr>
              <a:t>指令只有一个操作数，介绍几种用法。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NOT    AX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AX←AX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取反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NOT    BL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BL←BL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取反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NOT    BYTE  PTR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		     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；对存储器</a:t>
            </a:r>
            <a:r>
              <a:rPr lang="zh-CN" altLang="en-US" dirty="0" smtClean="0">
                <a:solidFill>
                  <a:srgbClr val="00CC00"/>
                </a:solidFill>
                <a:latin typeface="+mn-lt"/>
                <a:ea typeface="+mn-ea"/>
              </a:rPr>
              <a:t>字节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单元内容取反后送回该单元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1606550"/>
            <a:ext cx="8618622" cy="365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28700"/>
            <a:ext cx="8372475" cy="56007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(1) 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段内直接转移指令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endParaRPr lang="en-US" altLang="zh-CN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    JMP   SHORT 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    JMP   NEAR  PTR  </a:t>
            </a:r>
            <a:r>
              <a:rPr lang="zh-CN" altLang="en-US" sz="2800" dirty="0" smtClean="0">
                <a:latin typeface="+mn-lt"/>
              </a:rPr>
              <a:t>标号</a:t>
            </a:r>
            <a:r>
              <a:rPr lang="en-US" sz="2800" dirty="0" smtClean="0">
                <a:latin typeface="+mn-lt"/>
              </a:rPr>
              <a:t>  (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JMP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标号</a:t>
            </a:r>
            <a:r>
              <a:rPr lang="en-US" sz="2800" dirty="0" smtClean="0">
                <a:latin typeface="+mn-lt"/>
              </a:rPr>
              <a:t>)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段内相对转移指令，目的操作数均用标号表示。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转向的有效地址</a:t>
            </a:r>
            <a:r>
              <a:rPr lang="en-US" altLang="zh-CN" sz="2800" dirty="0" smtClean="0">
                <a:latin typeface="+mn-lt"/>
              </a:rPr>
              <a:t>=</a:t>
            </a:r>
            <a:r>
              <a:rPr lang="en-US" sz="2800" dirty="0" smtClean="0">
                <a:latin typeface="+mn-lt"/>
              </a:rPr>
              <a:t>IP+8</a:t>
            </a:r>
            <a:r>
              <a:rPr lang="zh-CN" altLang="en-US" sz="2800" dirty="0" smtClean="0">
                <a:latin typeface="+mn-lt"/>
              </a:rPr>
              <a:t>位</a:t>
            </a:r>
            <a:r>
              <a:rPr lang="en-US" altLang="zh-CN" sz="2800" dirty="0" smtClean="0">
                <a:latin typeface="+mn-lt"/>
              </a:rPr>
              <a:t>/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位位移量</a:t>
            </a:r>
            <a:r>
              <a:rPr lang="en-US" sz="2800" dirty="0" smtClean="0">
                <a:latin typeface="+mn-lt"/>
              </a:rPr>
              <a:t>(DISP)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若转移范围在</a:t>
            </a:r>
            <a:r>
              <a:rPr lang="en-US" dirty="0" smtClean="0">
                <a:latin typeface="+mn-lt"/>
              </a:rPr>
              <a:t>-128~+127</a:t>
            </a:r>
            <a:r>
              <a:rPr lang="zh-CN" altLang="en-US" dirty="0" smtClean="0">
                <a:latin typeface="+mn-lt"/>
              </a:rPr>
              <a:t>字节内，称为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短转移</a:t>
            </a:r>
            <a:r>
              <a:rPr lang="zh-CN" altLang="en-US" dirty="0" smtClean="0">
                <a:latin typeface="+mn-lt"/>
              </a:rPr>
              <a:t>，指令中只需要用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位位移量，在标号前加说明符</a:t>
            </a:r>
            <a:r>
              <a:rPr lang="en-US" dirty="0" smtClean="0">
                <a:latin typeface="+mn-lt"/>
              </a:rPr>
              <a:t>SHORT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若位移量是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位，称为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近转移</a:t>
            </a:r>
            <a:r>
              <a:rPr lang="zh-CN" altLang="en-US" dirty="0" smtClean="0">
                <a:latin typeface="+mn-lt"/>
              </a:rPr>
              <a:t>，目的地址与当前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的距离在</a:t>
            </a:r>
            <a:r>
              <a:rPr lang="en-US" dirty="0" smtClean="0">
                <a:latin typeface="+mn-lt"/>
              </a:rPr>
              <a:t>-32768~+32767</a:t>
            </a:r>
            <a:r>
              <a:rPr lang="zh-CN" altLang="en-US" dirty="0" smtClean="0">
                <a:latin typeface="+mn-lt"/>
              </a:rPr>
              <a:t>字节之间。可加说明符</a:t>
            </a:r>
            <a:r>
              <a:rPr lang="en-US" dirty="0" smtClean="0">
                <a:latin typeface="+mn-lt"/>
              </a:rPr>
              <a:t>NEAR  PTR</a:t>
            </a:r>
            <a:r>
              <a:rPr lang="zh-CN" altLang="en-US" dirty="0" smtClean="0">
                <a:latin typeface="+mn-lt"/>
              </a:rPr>
              <a:t>，也可省略。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这类指令用得最多。</a:t>
            </a:r>
            <a:endParaRPr lang="zh-CN" altLang="en-US" dirty="0" smtClean="0">
              <a:solidFill>
                <a:srgbClr val="FF66FF"/>
              </a:solidFill>
              <a:latin typeface="+mn-lt"/>
            </a:endParaRPr>
          </a:p>
          <a:p>
            <a:pPr algn="just"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3.76   </a:t>
            </a:r>
            <a:r>
              <a:rPr lang="zh-CN" altLang="en-US" dirty="0" smtClean="0">
                <a:latin typeface="+mn-lt"/>
                <a:ea typeface="+mn-ea"/>
              </a:rPr>
              <a:t>给出一个含有一条无条件转移指令的简单程序的列表文件，它是由汇编语言源程序经汇编程序翻译后产生的。即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对程序的解释请参看教材。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2600" y="2317750"/>
            <a:ext cx="8439944" cy="360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）段内间接转移指令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      转向的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位地址存放在一个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位寄存器或字存储器单元中。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用寄存器间接寻址的段内转移指令，转向的地址存放在寄存器中，执行操作：</a:t>
            </a:r>
            <a:r>
              <a:rPr lang="en-US" sz="2800" dirty="0" smtClean="0">
                <a:latin typeface="+mn-lt"/>
              </a:rPr>
              <a:t>IP←</a:t>
            </a:r>
            <a:r>
              <a:rPr lang="zh-CN" altLang="en-US" sz="2800" dirty="0" smtClean="0">
                <a:latin typeface="+mn-lt"/>
              </a:rPr>
              <a:t>寄存器内容。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3.77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      JMP  BX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若指令执行前，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BX=4500H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  指令执行时，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IP←4500H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，程序转到代码段内偏移地址为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4500H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处执行。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用存储器间接寻址的段内转移指令，先计算出存储单元的物理地址，再从中取一个字送到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。即</a:t>
            </a:r>
            <a:r>
              <a:rPr lang="en-US" sz="2800" dirty="0" smtClean="0">
                <a:latin typeface="+mn-lt"/>
              </a:rPr>
              <a:t>IP←</a:t>
            </a:r>
            <a:r>
              <a:rPr lang="zh-CN" altLang="en-US" sz="2800" dirty="0" smtClean="0">
                <a:latin typeface="+mn-lt"/>
              </a:rPr>
              <a:t>字存储单元内容。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3.78</a:t>
            </a:r>
            <a:endParaRPr lang="zh-CN" altLang="en-US" sz="2800" dirty="0" smtClean="0">
              <a:solidFill>
                <a:schemeClr val="bg1">
                  <a:lumMod val="25000"/>
                  <a:lumOff val="7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JMP  WORD  PTR 5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sz="2800" dirty="0" smtClean="0">
                <a:latin typeface="+mn-lt"/>
                <a:ea typeface="+mn-ea"/>
              </a:rPr>
              <a:t>	 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WORD  PTR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说明是字操作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设指令执行前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DS=2000H,  BX=100H,  (20105H)=4F0H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则指令执行后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IP=(20000H+100H+5H) = (20105H)=4F0H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FF99"/>
                </a:solidFill>
                <a:latin typeface="+mn-lt"/>
                <a:ea typeface="+mn-ea"/>
              </a:rPr>
              <a:t>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转到段内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IP=4F0H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处执行。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55118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）段间直接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(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远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)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       指令中用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远标号</a:t>
            </a:r>
            <a:r>
              <a:rPr lang="zh-CN" altLang="en-US" dirty="0" smtClean="0">
                <a:latin typeface="+mn-lt"/>
              </a:rPr>
              <a:t>直接给出转向的</a:t>
            </a:r>
            <a:r>
              <a:rPr lang="en-US" dirty="0" smtClean="0">
                <a:latin typeface="+mn-lt"/>
              </a:rPr>
              <a:t>CS:IP</a:t>
            </a:r>
            <a:r>
              <a:rPr lang="zh-CN" altLang="en-US" dirty="0" smtClean="0">
                <a:latin typeface="+mn-lt"/>
              </a:rPr>
              <a:t>，程序从一个代码段转到另一个代码段。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3.79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JMP  FAR  PTR  PROG_F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FAR  PTR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说明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PROG_F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为远标号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指令执行的操作：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IP← PROG_F</a:t>
            </a:r>
            <a:r>
              <a:rPr lang="zh-CN" altLang="en-US" dirty="0" smtClean="0">
                <a:latin typeface="+mn-lt"/>
                <a:ea typeface="+mn-ea"/>
              </a:rPr>
              <a:t>的段内偏移量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CS←PROG_F</a:t>
            </a:r>
            <a:r>
              <a:rPr lang="zh-CN" altLang="en-US" dirty="0" smtClean="0">
                <a:latin typeface="+mn-lt"/>
                <a:ea typeface="+mn-ea"/>
              </a:rPr>
              <a:t>所在段的段地址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设标号</a:t>
            </a:r>
            <a:r>
              <a:rPr lang="en-US" dirty="0" smtClean="0">
                <a:latin typeface="+mn-lt"/>
                <a:ea typeface="+mn-ea"/>
              </a:rPr>
              <a:t>PROG_F</a:t>
            </a:r>
            <a:r>
              <a:rPr lang="zh-CN" altLang="en-US" dirty="0" smtClean="0">
                <a:latin typeface="+mn-lt"/>
                <a:ea typeface="+mn-ea"/>
              </a:rPr>
              <a:t>的逻辑地址</a:t>
            </a:r>
            <a:r>
              <a:rPr lang="en-US" dirty="0" smtClean="0">
                <a:latin typeface="+mn-lt"/>
                <a:ea typeface="+mn-ea"/>
              </a:rPr>
              <a:t>=3500H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080AH</a:t>
            </a:r>
            <a:r>
              <a:rPr lang="zh-CN" altLang="en-US" dirty="0" smtClean="0">
                <a:latin typeface="+mn-lt"/>
                <a:ea typeface="+mn-ea"/>
              </a:rPr>
              <a:t>，则：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指令执行后，</a:t>
            </a:r>
            <a:r>
              <a:rPr lang="en-US" dirty="0" smtClean="0">
                <a:latin typeface="+mn-lt"/>
                <a:ea typeface="+mn-ea"/>
              </a:rPr>
              <a:t>IP=080AH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CS=3500H</a:t>
            </a:r>
            <a:r>
              <a:rPr lang="zh-CN" altLang="en-US" dirty="0" smtClean="0">
                <a:latin typeface="+mn-lt"/>
                <a:ea typeface="+mn-ea"/>
              </a:rPr>
              <a:t>，程序转到</a:t>
            </a:r>
            <a:r>
              <a:rPr lang="en-US" dirty="0" smtClean="0">
                <a:latin typeface="+mn-lt"/>
                <a:ea typeface="+mn-ea"/>
              </a:rPr>
              <a:t>3500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080AH</a:t>
            </a:r>
            <a:r>
              <a:rPr lang="zh-CN" altLang="en-US" dirty="0" smtClean="0">
                <a:latin typeface="+mn-lt"/>
                <a:ea typeface="+mn-ea"/>
              </a:rPr>
              <a:t>处执行。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）段间间接转移指令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dirty="0" smtClean="0"/>
              <a:t>   </a:t>
            </a:r>
            <a:r>
              <a:rPr lang="zh-CN" altLang="en-US" sz="2800" dirty="0" smtClean="0">
                <a:latin typeface="+mn-lt"/>
              </a:rPr>
              <a:t>操作数为存储器，要转移的目的地址</a:t>
            </a:r>
            <a:r>
              <a:rPr lang="en-US" sz="2800" dirty="0" smtClean="0">
                <a:latin typeface="+mn-lt"/>
              </a:rPr>
              <a:t>CS:IP</a:t>
            </a:r>
            <a:r>
              <a:rPr lang="zh-CN" altLang="en-US" sz="2800" dirty="0" smtClean="0">
                <a:latin typeface="+mn-lt"/>
              </a:rPr>
              <a:t>存放在存储器中。需加说明符</a:t>
            </a:r>
            <a:r>
              <a:rPr lang="en-US" sz="2800" dirty="0" smtClean="0">
                <a:latin typeface="+mn-lt"/>
              </a:rPr>
              <a:t>DWORD PTR</a:t>
            </a:r>
            <a:r>
              <a:rPr lang="zh-CN" altLang="en-US" sz="2800" dirty="0" smtClean="0">
                <a:latin typeface="+mn-lt"/>
              </a:rPr>
              <a:t>，表示转向地址需取双字。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3.80   </a:t>
            </a:r>
            <a:r>
              <a:rPr lang="en-US" sz="2800" dirty="0" smtClean="0">
                <a:latin typeface="+mn-lt"/>
                <a:ea typeface="+mn-ea"/>
              </a:rPr>
              <a:t>JMP  DWORD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SI+0125H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设指令执行前，</a:t>
            </a:r>
            <a:r>
              <a:rPr lang="en-US" sz="2800" dirty="0" smtClean="0">
                <a:latin typeface="+mn-lt"/>
                <a:ea typeface="+mn-ea"/>
              </a:rPr>
              <a:t>CS=1200H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IP=05H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DS=2500H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SI=1300H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内存单元</a:t>
            </a:r>
            <a:r>
              <a:rPr lang="en-US" sz="2800" dirty="0" smtClean="0">
                <a:latin typeface="+mn-lt"/>
                <a:ea typeface="+mn-ea"/>
              </a:rPr>
              <a:t>(26425H)=4500H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(26427H)=32F0H</a:t>
            </a:r>
            <a:r>
              <a:rPr lang="zh-CN" altLang="en-US" sz="2800" dirty="0" smtClean="0">
                <a:latin typeface="+mn-lt"/>
                <a:ea typeface="+mn-ea"/>
              </a:rPr>
              <a:t>，指令中的位移量</a:t>
            </a:r>
            <a:r>
              <a:rPr lang="en-US" sz="2800" dirty="0" smtClean="0">
                <a:latin typeface="+mn-lt"/>
                <a:ea typeface="+mn-ea"/>
              </a:rPr>
              <a:t>DISP=0125H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指令的执行过程如图</a:t>
            </a:r>
            <a:r>
              <a:rPr lang="en-US" sz="2800" dirty="0" smtClean="0">
                <a:latin typeface="+mn-lt"/>
                <a:ea typeface="+mn-ea"/>
              </a:rPr>
              <a:t>3.19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361950"/>
            <a:ext cx="8372475" cy="71120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rgbClr val="FFFF99"/>
                </a:solidFill>
              </a:rPr>
              <a:t>无条件转移指令</a:t>
            </a:r>
            <a:endParaRPr lang="zh-CN" altLang="en-US" sz="3200" dirty="0">
              <a:solidFill>
                <a:srgbClr val="FFFF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1580" y="998730"/>
            <a:ext cx="7610010" cy="549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594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过程调用和返回指令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(Call and Return)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把某些能完成特定功能又常用的程序段，编写成独立模块，称为过程</a:t>
            </a:r>
            <a:r>
              <a:rPr lang="en-US" dirty="0" smtClean="0">
                <a:latin typeface="+mn-lt"/>
              </a:rPr>
              <a:t>(Procedure)</a:t>
            </a:r>
            <a:r>
              <a:rPr lang="zh-CN" altLang="en-US" dirty="0" smtClean="0">
                <a:latin typeface="+mn-lt"/>
              </a:rPr>
              <a:t>或子程序</a:t>
            </a:r>
            <a:r>
              <a:rPr lang="en-US" dirty="0" smtClean="0">
                <a:latin typeface="+mn-lt"/>
              </a:rPr>
              <a:t>(Subroutine)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在主程序中用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语句调用这些过程，格式为：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400"/>
              </a:spcBef>
              <a:buNone/>
            </a:pPr>
            <a:r>
              <a:rPr lang="en-US" dirty="0" smtClean="0">
                <a:latin typeface="+mn-lt"/>
              </a:rPr>
              <a:t>	         CALL  </a:t>
            </a:r>
            <a:r>
              <a:rPr lang="zh-CN" altLang="en-US" dirty="0" smtClean="0">
                <a:latin typeface="+mn-lt"/>
              </a:rPr>
              <a:t>过程名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过程以</a:t>
            </a:r>
            <a:r>
              <a:rPr lang="en-US" dirty="0" smtClean="0">
                <a:latin typeface="+mn-lt"/>
              </a:rPr>
              <a:t>PROC</a:t>
            </a:r>
            <a:r>
              <a:rPr lang="zh-CN" altLang="en-US" dirty="0" smtClean="0">
                <a:latin typeface="+mn-lt"/>
              </a:rPr>
              <a:t>开头，</a:t>
            </a:r>
            <a:r>
              <a:rPr lang="en-US" dirty="0" smtClean="0">
                <a:latin typeface="+mn-lt"/>
              </a:rPr>
              <a:t>ENDP</a:t>
            </a:r>
            <a:r>
              <a:rPr lang="zh-CN" altLang="en-US" dirty="0" smtClean="0">
                <a:latin typeface="+mn-lt"/>
              </a:rPr>
              <a:t>结束。过程中要安排一条返回指令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，过程执行完后能正确返回主程序。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若在过程运行中又调用另一过程，称为过程嵌套。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主程序和过程在同一代码段，称为近调用，不在同一段则称为远调用。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过程调用的寻址方式与转移指令类似，但没有段内短调用。由于调用结束后需返回原程序继续运行，要执行保护和恢复返址操作，比转移复杂。</a:t>
            </a: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895350"/>
            <a:ext cx="8186738" cy="559435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指令分两步执行：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第一步：返址入栈，将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下面指令的地址推入堆栈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</a:rPr>
              <a:t>近调用执行的操作：</a:t>
            </a:r>
            <a:r>
              <a:rPr lang="en-US" dirty="0" smtClean="0">
                <a:latin typeface="+mn-lt"/>
              </a:rPr>
              <a:t>SP←SP-2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入栈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</a:rPr>
              <a:t>远调用执行的操作：</a:t>
            </a:r>
            <a:r>
              <a:rPr lang="en-US" dirty="0" smtClean="0">
                <a:latin typeface="+mn-lt"/>
              </a:rPr>
              <a:t>SP←SP-2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入栈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                 		           SP←SP-2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入栈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第二步：转到子程序入口执行相应的子程序。入口地址由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指令的目的操作数提供，寻址方法与</a:t>
            </a:r>
            <a:r>
              <a:rPr lang="en-US" dirty="0" smtClean="0">
                <a:latin typeface="+mn-lt"/>
              </a:rPr>
              <a:t>JMP</a:t>
            </a:r>
            <a:r>
              <a:rPr lang="zh-CN" altLang="en-US" dirty="0" smtClean="0">
                <a:latin typeface="+mn-lt"/>
              </a:rPr>
              <a:t>指令类似。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执行过程中的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指令时，从栈中弹出返址，使程序返回主程序继续执行。也有两种情况：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从近过程返回，从栈中弹出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</a:t>
            </a:r>
            <a:r>
              <a:rPr lang="en-US" dirty="0" smtClean="0">
                <a:latin typeface="+mn-lt"/>
              </a:rPr>
              <a:t>→IP</a:t>
            </a:r>
            <a:r>
              <a:rPr lang="zh-CN" altLang="en-US" dirty="0" smtClean="0">
                <a:latin typeface="+mn-lt"/>
              </a:rPr>
              <a:t>，并且使</a:t>
            </a:r>
            <a:r>
              <a:rPr lang="en-US" dirty="0" smtClean="0">
                <a:latin typeface="+mn-lt"/>
              </a:rPr>
              <a:t>SP←SP+2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从远过程返回，先从栈中弹出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</a:t>
            </a:r>
            <a:r>
              <a:rPr lang="en-US" dirty="0" smtClean="0">
                <a:latin typeface="+mn-lt"/>
              </a:rPr>
              <a:t>→IP</a:t>
            </a:r>
            <a:r>
              <a:rPr lang="zh-CN" altLang="en-US" dirty="0" smtClean="0">
                <a:latin typeface="+mn-lt"/>
              </a:rPr>
              <a:t>，并且使</a:t>
            </a:r>
            <a:r>
              <a:rPr lang="en-US" dirty="0" smtClean="0">
                <a:latin typeface="+mn-lt"/>
              </a:rPr>
              <a:t>SP←SP+2</a:t>
            </a:r>
            <a:r>
              <a:rPr lang="zh-CN" altLang="en-US" dirty="0" smtClean="0">
                <a:latin typeface="+mn-lt"/>
              </a:rPr>
              <a:t>；再弹出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</a:t>
            </a:r>
            <a:r>
              <a:rPr lang="en-US" dirty="0" smtClean="0">
                <a:latin typeface="+mn-lt"/>
              </a:rPr>
              <a:t>→CS</a:t>
            </a:r>
            <a:r>
              <a:rPr lang="zh-CN" altLang="en-US" dirty="0" smtClean="0">
                <a:latin typeface="+mn-lt"/>
              </a:rPr>
              <a:t>，并使</a:t>
            </a:r>
            <a:r>
              <a:rPr lang="en-US" dirty="0" smtClean="0">
                <a:latin typeface="+mn-lt"/>
              </a:rPr>
              <a:t>SP←SP+2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223000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rgbClr val="FF66FF"/>
              </a:buClr>
            </a:pPr>
            <a:r>
              <a:rPr lang="zh-CN" altLang="en-US" dirty="0" smtClean="0">
                <a:latin typeface="+mn-lt"/>
              </a:rPr>
              <a:t>以下为双操作数指令。源操作数可以是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位立即数、寄存器、存储器，目的操作数只能是寄存器或存储器，两个操作数不能同时为存储器。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Clr>
                <a:srgbClr val="FF66FF"/>
              </a:buClr>
            </a:pPr>
            <a:r>
              <a:rPr lang="zh-CN" altLang="en-US" dirty="0" smtClean="0">
                <a:latin typeface="+mn-lt"/>
              </a:rPr>
              <a:t>指令执行后，均将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反映操作结果，</a:t>
            </a:r>
            <a:r>
              <a:rPr lang="en-US" dirty="0" smtClean="0">
                <a:latin typeface="+mn-lt"/>
              </a:rPr>
              <a:t>AF</a:t>
            </a:r>
            <a:r>
              <a:rPr lang="zh-CN" altLang="en-US" dirty="0" smtClean="0">
                <a:latin typeface="+mn-lt"/>
              </a:rPr>
              <a:t>未定义，源操作数不变。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AND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逻辑与指令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(Logical AND)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AND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指令功能：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∧</a:t>
            </a:r>
            <a:r>
              <a:rPr lang="zh-CN" altLang="en-US" dirty="0" smtClean="0">
                <a:latin typeface="+mn-lt"/>
              </a:rPr>
              <a:t>源 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主要用于使操作数的某些位保留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“1”</a:t>
            </a:r>
            <a:r>
              <a:rPr lang="zh-CN" altLang="en-US" dirty="0" smtClean="0">
                <a:latin typeface="+mn-lt"/>
              </a:rPr>
              <a:t>相与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，而使某些位清除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“0”</a:t>
            </a:r>
            <a:r>
              <a:rPr lang="zh-CN" altLang="en-US" dirty="0" smtClean="0">
                <a:latin typeface="+mn-lt"/>
              </a:rPr>
              <a:t>相与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3.63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中是数字</a:t>
            </a:r>
            <a:r>
              <a:rPr lang="en-US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码，即</a:t>
            </a:r>
            <a:r>
              <a:rPr lang="en-US" dirty="0" smtClean="0">
                <a:latin typeface="+mn-lt"/>
                <a:ea typeface="+mn-ea"/>
              </a:rPr>
              <a:t>AX=3538H</a:t>
            </a:r>
            <a:r>
              <a:rPr lang="zh-CN" altLang="en-US" dirty="0" smtClean="0">
                <a:latin typeface="+mn-lt"/>
                <a:ea typeface="+mn-ea"/>
              </a:rPr>
              <a:t>，将它们转换成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码，结果仍放回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。指令如下：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AND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0F0FH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AX←0508H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。屏蔽高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位，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；截得低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4851400"/>
            <a:ext cx="8045450" cy="137795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设调用前：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IP=2000H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1050H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SS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SP=5000H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0100H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PROG-N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与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CALL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指令之间的字节距离等于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1234H (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即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DISP=1234H)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。</a:t>
            </a:r>
            <a:endParaRPr lang="zh-CN" altLang="en-US" sz="2600" dirty="0">
              <a:solidFill>
                <a:srgbClr val="FF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231188" cy="26225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下面举例说明</a:t>
            </a:r>
            <a:r>
              <a:rPr lang="en-US" sz="2800" dirty="0" smtClean="0">
                <a:latin typeface="+mn-lt"/>
              </a:rPr>
              <a:t>CALL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RET</a:t>
            </a:r>
            <a:r>
              <a:rPr lang="zh-CN" altLang="en-US" sz="2800" dirty="0" smtClean="0">
                <a:latin typeface="+mn-lt"/>
              </a:rPr>
              <a:t>指令的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种寻址方式。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）段内直接调用和返回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3.81</a:t>
            </a:r>
            <a:endParaRPr lang="zh-CN" alt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CALL   PROG-N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PROG-N</a:t>
            </a:r>
            <a:r>
              <a:rPr lang="zh-CN" altLang="en-US" dirty="0" smtClean="0">
                <a:latin typeface="+mn-lt"/>
                <a:ea typeface="+mn-ea"/>
              </a:rPr>
              <a:t>是一个近标号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    该指令含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个字节，编码格式为：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6000" y="3829050"/>
            <a:ext cx="6753152" cy="85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过程调用指令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1750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3.82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39800"/>
            <a:ext cx="8275638" cy="55499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则执行</a:t>
            </a:r>
            <a:r>
              <a:rPr lang="en-US" altLang="zh-CN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指令的过程：</a:t>
            </a:r>
            <a:endParaRPr lang="en-US" altLang="zh-CN" dirty="0" smtClean="0">
              <a:latin typeface="+mn-lt"/>
            </a:endParaRPr>
          </a:p>
          <a:p>
            <a:pPr>
              <a:buFont typeface="Wingdings 3" panose="05040102010807070707"/>
              <a:buChar char="´"/>
            </a:pPr>
            <a:r>
              <a:rPr lang="en-US" sz="2800" dirty="0" smtClean="0">
                <a:latin typeface="+mn-lt"/>
              </a:rPr>
              <a:t>SP←SP-2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即新的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SP=0100H-2=00FEH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sym typeface="Wingdings 3" panose="05040102010807070707"/>
              </a:rPr>
              <a:t></a:t>
            </a:r>
            <a:r>
              <a:rPr lang="en-US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返回地址的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入栈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      由于存放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CALL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指令的内存首地址为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IP=2000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1050H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，该指令占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字节，所以返回地址为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2000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1053H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IP=1053H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。于是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1053H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被推入堆栈。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sym typeface="Wingdings 3" panose="05040102010807070707"/>
              </a:rPr>
              <a:t> </a:t>
            </a:r>
            <a:r>
              <a:rPr lang="zh-CN" altLang="en-US" sz="2800" dirty="0" smtClean="0">
                <a:latin typeface="+mn-lt"/>
              </a:rPr>
              <a:t>根据当前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值和位移量</a:t>
            </a:r>
            <a:r>
              <a:rPr lang="en-US" sz="2800" dirty="0" smtClean="0">
                <a:latin typeface="+mn-lt"/>
              </a:rPr>
              <a:t>DISP</a:t>
            </a:r>
            <a:r>
              <a:rPr lang="zh-CN" altLang="en-US" sz="2800" dirty="0" smtClean="0">
                <a:latin typeface="+mn-lt"/>
              </a:rPr>
              <a:t>计算出新的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值，作为子程序的入口地址，</a:t>
            </a:r>
            <a:r>
              <a:rPr lang="zh-CN" altLang="en-US" dirty="0" smtClean="0">
                <a:solidFill>
                  <a:srgbClr val="FFFF99"/>
                </a:solidFill>
                <a:latin typeface="+mn-ea"/>
                <a:ea typeface="+mn-ea"/>
              </a:rPr>
              <a:t>即</a:t>
            </a:r>
            <a:endParaRPr lang="zh-CN" altLang="en-US" dirty="0" smtClean="0">
              <a:solidFill>
                <a:srgbClr val="FFFF99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rgbClr val="FFFF99"/>
                </a:solidFill>
                <a:latin typeface="+mn-lt"/>
              </a:rPr>
              <a:t>       IP = IP+DISP = 1053H+1234H = 2287H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sym typeface="Wingdings 3" panose="05040102010807070707"/>
              </a:rPr>
              <a:t> </a:t>
            </a:r>
            <a:r>
              <a:rPr lang="zh-CN" altLang="en-US" sz="2800" dirty="0" smtClean="0">
                <a:latin typeface="+mn-lt"/>
              </a:rPr>
              <a:t>程序转到本代码段中偏移地址为</a:t>
            </a:r>
            <a:r>
              <a:rPr lang="en-US" sz="2800" dirty="0" smtClean="0">
                <a:latin typeface="+mn-lt"/>
              </a:rPr>
              <a:t>2287H</a:t>
            </a:r>
            <a:r>
              <a:rPr lang="zh-CN" altLang="en-US" sz="2800" dirty="0" smtClean="0">
                <a:latin typeface="+mn-lt"/>
              </a:rPr>
              <a:t>处执行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372475" cy="6477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指令</a:t>
            </a:r>
            <a:r>
              <a:rPr lang="en-US" dirty="0" smtClean="0">
                <a:latin typeface="+mn-lt"/>
                <a:ea typeface="+mn-ea"/>
              </a:rPr>
              <a:t>CALLPROG_N</a:t>
            </a:r>
            <a:r>
              <a:rPr lang="zh-CN" altLang="en-US" dirty="0" smtClean="0">
                <a:latin typeface="+mn-lt"/>
                <a:ea typeface="+mn-ea"/>
              </a:rPr>
              <a:t>的执行过程如图</a:t>
            </a:r>
            <a:r>
              <a:rPr lang="en-US" dirty="0" smtClean="0">
                <a:latin typeface="+mn-lt"/>
                <a:ea typeface="+mn-ea"/>
              </a:rPr>
              <a:t>3.20(a) </a:t>
            </a:r>
            <a:r>
              <a:rPr lang="zh-CN" altLang="en-US" dirty="0" smtClean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1540" y="1178750"/>
            <a:ext cx="828740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50950"/>
            <a:ext cx="8097838" cy="52387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+mn-lt"/>
              </a:rPr>
              <a:t>RET</a:t>
            </a:r>
            <a:r>
              <a:rPr lang="zh-CN" altLang="en-US" sz="2800" dirty="0" smtClean="0">
                <a:latin typeface="+mn-lt"/>
              </a:rPr>
              <a:t>指令的寻址方式与</a:t>
            </a:r>
            <a:r>
              <a:rPr lang="en-US" sz="2800" dirty="0" smtClean="0">
                <a:latin typeface="+mn-lt"/>
              </a:rPr>
              <a:t>CALL</a:t>
            </a:r>
            <a:r>
              <a:rPr lang="zh-CN" altLang="en-US" sz="2800" dirty="0" smtClean="0">
                <a:latin typeface="+mn-lt"/>
              </a:rPr>
              <a:t>一样，在本例中也是段内直接调用。执行过程如下：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sym typeface="Wingdings 3" panose="05040102010807070707"/>
              </a:rPr>
              <a:t>  </a:t>
            </a:r>
            <a:r>
              <a:rPr lang="en-US" sz="2800" dirty="0" smtClean="0">
                <a:latin typeface="+mn-lt"/>
              </a:rPr>
              <a:t>IP←(SP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SP+1)</a:t>
            </a:r>
            <a:r>
              <a:rPr lang="zh-CN" altLang="en-US" sz="2800" dirty="0" smtClean="0">
                <a:latin typeface="+mn-lt"/>
              </a:rPr>
              <a:t>单元内容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 即返址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IP=1053H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从栈中弹出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 3" panose="05040102010807070707"/>
              <a:buChar char="´"/>
            </a:pPr>
            <a:r>
              <a:rPr lang="en-US" sz="2800" dirty="0" smtClean="0">
                <a:latin typeface="+mn-lt"/>
              </a:rPr>
              <a:t>SP←SP+2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 SP=00FEH+2=0100H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，即恢复原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SP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结果，返回</a:t>
            </a:r>
            <a:r>
              <a:rPr lang="en-US" sz="2800" dirty="0" smtClean="0">
                <a:latin typeface="+mn-lt"/>
              </a:rPr>
              <a:t>CALL</a:t>
            </a:r>
            <a:r>
              <a:rPr lang="zh-CN" altLang="en-US" sz="2800" dirty="0" smtClean="0">
                <a:latin typeface="+mn-lt"/>
              </a:rPr>
              <a:t>下面的那条指令，即从</a:t>
            </a:r>
            <a:r>
              <a:rPr lang="en-US" sz="2800" dirty="0" smtClean="0">
                <a:latin typeface="+mn-lt"/>
              </a:rPr>
              <a:t>2000</a:t>
            </a:r>
            <a:r>
              <a:rPr lang="zh-CN" altLang="en-US" sz="2800" dirty="0" smtClean="0">
                <a:latin typeface="+mn-lt"/>
              </a:rPr>
              <a:t>：</a:t>
            </a:r>
            <a:r>
              <a:rPr lang="en-US" sz="2800" dirty="0" smtClean="0">
                <a:latin typeface="+mn-lt"/>
              </a:rPr>
              <a:t>1053</a:t>
            </a:r>
            <a:r>
              <a:rPr lang="zh-CN" altLang="en-US" sz="2800" dirty="0" smtClean="0">
                <a:latin typeface="+mn-lt"/>
              </a:rPr>
              <a:t>处继续执行程序，如图</a:t>
            </a:r>
            <a:r>
              <a:rPr lang="en-US" sz="2800" dirty="0" smtClean="0">
                <a:latin typeface="+mn-lt"/>
              </a:rPr>
              <a:t>3.21(b)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）段内间接调用和返回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3.82  </a:t>
            </a:r>
            <a:r>
              <a:rPr lang="zh-CN" altLang="en-US" dirty="0" smtClean="0">
                <a:latin typeface="+mn-ea"/>
                <a:ea typeface="+mn-ea"/>
              </a:rPr>
              <a:t>下面是两条段内间接调用指令的例子，返址在寄存器或内存中。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CALL	BX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CALL	WORD  PTR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BX+SI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它们执行的操作分三步，前两步与直接调用相同，第三步不同，具体为：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 smtClean="0">
                <a:latin typeface="+mn-lt"/>
                <a:ea typeface="+mn-ea"/>
              </a:rPr>
              <a:t>SP←SP-2  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入栈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 smtClean="0">
                <a:latin typeface="+mn-lt"/>
                <a:ea typeface="+mn-ea"/>
              </a:rPr>
              <a:t>IP←EA</a:t>
            </a:r>
            <a:r>
              <a:rPr lang="zh-CN" altLang="en-US" dirty="0" smtClean="0">
                <a:latin typeface="+mn-lt"/>
                <a:ea typeface="+mn-ea"/>
              </a:rPr>
              <a:t>，计算出目的地址的有效地址</a:t>
            </a:r>
            <a:r>
              <a:rPr lang="en-US" dirty="0" smtClean="0">
                <a:latin typeface="+mn-lt"/>
                <a:ea typeface="+mn-ea"/>
              </a:rPr>
              <a:t>EA</a:t>
            </a:r>
            <a:r>
              <a:rPr lang="zh-CN" altLang="en-US" dirty="0" smtClean="0">
                <a:latin typeface="+mn-lt"/>
                <a:ea typeface="+mn-ea"/>
              </a:rPr>
              <a:t>，送入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，以此转移。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设：</a:t>
            </a:r>
            <a:r>
              <a:rPr lang="en-US" dirty="0" smtClean="0">
                <a:latin typeface="+mn-lt"/>
                <a:ea typeface="+mn-ea"/>
              </a:rPr>
              <a:t>DS=1000H,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BX=200H</a:t>
            </a:r>
            <a:r>
              <a:rPr lang="en-US" dirty="0" smtClean="0">
                <a:latin typeface="+mn-lt"/>
                <a:ea typeface="+mn-ea"/>
              </a:rPr>
              <a:t>, SI=300H,  (10500H)=3210H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CALL BX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      转移地址在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中，此调用指令执行后，</a:t>
            </a:r>
            <a:r>
              <a:rPr lang="en-US" dirty="0" smtClean="0">
                <a:latin typeface="+mn-lt"/>
                <a:ea typeface="+mn-ea"/>
              </a:rPr>
              <a:t>IP←0200H</a:t>
            </a:r>
            <a:r>
              <a:rPr lang="zh-CN" altLang="en-US" dirty="0" smtClean="0">
                <a:latin typeface="+mn-lt"/>
                <a:ea typeface="+mn-ea"/>
              </a:rPr>
              <a:t>，转到段内偏移地址为</a:t>
            </a:r>
            <a:r>
              <a:rPr lang="en-US" dirty="0" smtClean="0">
                <a:latin typeface="+mn-lt"/>
                <a:ea typeface="+mn-ea"/>
              </a:rPr>
              <a:t>0200H</a:t>
            </a:r>
            <a:r>
              <a:rPr lang="zh-CN" altLang="en-US" dirty="0" smtClean="0">
                <a:latin typeface="+mn-lt"/>
                <a:ea typeface="+mn-ea"/>
              </a:rPr>
              <a:t>处执行。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CALL   WORD  PTR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BX+SI</a:t>
            </a:r>
            <a:r>
              <a:rPr lang="zh-CN" altLang="en-US" dirty="0" smtClean="0">
                <a:latin typeface="+mn-lt"/>
              </a:rPr>
              <a:t>］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子程序入口地址在内存字单元中，其值为 </a:t>
            </a:r>
            <a:r>
              <a:rPr lang="en-US" dirty="0" smtClean="0">
                <a:latin typeface="+mn-lt"/>
              </a:rPr>
              <a:t>(16×DS+BX+SI) = (10000H+0200H+0300H)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        = (10500H) = 3210H</a:t>
            </a:r>
            <a:r>
              <a:rPr lang="zh-CN" altLang="en-US" dirty="0" smtClean="0">
                <a:latin typeface="+mn-lt"/>
              </a:rPr>
              <a:t>， </a:t>
            </a:r>
            <a:r>
              <a:rPr lang="zh-CN" altLang="en-US" dirty="0" smtClean="0">
                <a:latin typeface="+mn-lt"/>
                <a:ea typeface="+mn-ea"/>
              </a:rPr>
              <a:t>即</a:t>
            </a:r>
            <a:r>
              <a:rPr lang="en-US" dirty="0" smtClean="0">
                <a:latin typeface="+mn-lt"/>
                <a:ea typeface="+mn-ea"/>
              </a:rPr>
              <a:t>EA=3210H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      此指令执行后，</a:t>
            </a:r>
            <a:r>
              <a:rPr lang="en-US" dirty="0" smtClean="0">
                <a:latin typeface="+mn-lt"/>
                <a:ea typeface="+mn-ea"/>
              </a:rPr>
              <a:t>IP←3210H</a:t>
            </a:r>
            <a:r>
              <a:rPr lang="zh-CN" altLang="en-US" dirty="0" smtClean="0">
                <a:latin typeface="+mn-lt"/>
                <a:ea typeface="+mn-ea"/>
              </a:rPr>
              <a:t>，转到段内偏移地址为</a:t>
            </a:r>
            <a:r>
              <a:rPr lang="en-US" dirty="0" smtClean="0">
                <a:latin typeface="+mn-lt"/>
                <a:ea typeface="+mn-ea"/>
              </a:rPr>
              <a:t>3210H </a:t>
            </a:r>
            <a:r>
              <a:rPr lang="zh-CN" altLang="en-US" dirty="0" smtClean="0">
                <a:latin typeface="+mn-lt"/>
                <a:ea typeface="+mn-ea"/>
              </a:rPr>
              <a:t>处执行。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对应的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指令执行的操作与段内直接过程的返回指令类似。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939800"/>
            <a:ext cx="8229600" cy="200025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） 段间直接调用</a:t>
            </a:r>
            <a:br>
              <a:rPr lang="zh-CN" altLang="en-US" sz="2400" dirty="0" smtClean="0"/>
            </a:br>
            <a:r>
              <a:rPr lang="zh-CN" altLang="en-US" sz="2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例</a:t>
            </a:r>
            <a:r>
              <a:rPr lang="en-US" sz="2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3.83</a:t>
            </a:r>
            <a:br>
              <a:rPr lang="zh-CN" altLang="en-US" sz="2600" dirty="0" smtClean="0"/>
            </a:br>
            <a:r>
              <a:rPr lang="en-US" sz="2600" dirty="0" smtClean="0">
                <a:solidFill>
                  <a:srgbClr val="FFFF00"/>
                </a:solidFill>
              </a:rPr>
              <a:t>CALL   FAR  PTR  PROG_F 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>PROG_F</a:t>
            </a:r>
            <a:r>
              <a:rPr lang="zh-CN" altLang="en-US" sz="2600" dirty="0" smtClean="0"/>
              <a:t>是一个远标号</a:t>
            </a:r>
            <a:br>
              <a:rPr lang="zh-CN" altLang="en-US" sz="2600" dirty="0" smtClean="0"/>
            </a:br>
            <a:r>
              <a:rPr lang="zh-CN" altLang="en-US" sz="2600" dirty="0" smtClean="0"/>
              <a:t>该指令含</a:t>
            </a:r>
            <a:r>
              <a:rPr lang="en-US" sz="2600" dirty="0" smtClean="0"/>
              <a:t>5</a:t>
            </a:r>
            <a:r>
              <a:rPr lang="zh-CN" altLang="en-US" sz="2600" dirty="0" smtClean="0"/>
              <a:t>个字节，编码格式为：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51300"/>
            <a:ext cx="8372475" cy="24892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设调用前：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IP=1000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205AH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SS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SP=2500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0050H</a:t>
            </a:r>
            <a:r>
              <a:rPr lang="zh-CN" altLang="en-US" dirty="0" smtClean="0">
                <a:latin typeface="+mn-lt"/>
                <a:ea typeface="+mn-ea"/>
              </a:rPr>
              <a:t>，标号</a:t>
            </a:r>
            <a:r>
              <a:rPr lang="en-US" dirty="0" smtClean="0">
                <a:latin typeface="+mn-lt"/>
                <a:ea typeface="+mn-ea"/>
              </a:rPr>
              <a:t>PROG-F</a:t>
            </a:r>
            <a:r>
              <a:rPr lang="zh-CN" altLang="en-US" dirty="0" smtClean="0">
                <a:latin typeface="+mn-lt"/>
                <a:ea typeface="+mn-ea"/>
              </a:rPr>
              <a:t>所在单元的地址指针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IP=3000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0500H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存放</a:t>
            </a:r>
            <a:r>
              <a:rPr lang="en-US" dirty="0" smtClean="0">
                <a:latin typeface="+mn-lt"/>
                <a:ea typeface="+mn-ea"/>
              </a:rPr>
              <a:t>CALL</a:t>
            </a:r>
            <a:r>
              <a:rPr lang="zh-CN" altLang="en-US" dirty="0" smtClean="0">
                <a:latin typeface="+mn-lt"/>
                <a:ea typeface="+mn-ea"/>
              </a:rPr>
              <a:t>指令的内存首址为</a:t>
            </a:r>
            <a:r>
              <a:rPr lang="en-US" dirty="0" smtClean="0">
                <a:latin typeface="+mn-lt"/>
                <a:ea typeface="+mn-ea"/>
              </a:rPr>
              <a:t>1000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205AH</a:t>
            </a:r>
            <a:r>
              <a:rPr lang="zh-CN" altLang="en-US" dirty="0" smtClean="0">
                <a:latin typeface="+mn-lt"/>
                <a:ea typeface="+mn-ea"/>
              </a:rPr>
              <a:t>，由于该指令长度为</a:t>
            </a:r>
            <a:r>
              <a:rPr lang="en-US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个字节，所以返回地址应为</a:t>
            </a:r>
            <a:r>
              <a:rPr lang="en-US" dirty="0" smtClean="0">
                <a:latin typeface="+mn-lt"/>
                <a:ea typeface="+mn-ea"/>
              </a:rPr>
              <a:t>1000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205FH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3162300"/>
            <a:ext cx="8299450" cy="726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过程调用指令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执行远调用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指令的过程如图</a:t>
            </a:r>
            <a:r>
              <a:rPr lang="en-US" dirty="0" smtClean="0">
                <a:latin typeface="+mn-lt"/>
              </a:rPr>
              <a:t>3.22</a:t>
            </a:r>
            <a:r>
              <a:rPr lang="zh-CN" altLang="en-US" dirty="0" smtClean="0">
                <a:latin typeface="+mn-lt"/>
              </a:rPr>
              <a:t>所示，具体为：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SP←SP-2		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SP=0050H-2=004EH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入栈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CS=1000H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入栈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  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SP←SP-2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SP←004CH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入栈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IP=205FH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入栈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</a:t>
            </a:r>
            <a:r>
              <a:rPr lang="zh-CN" altLang="en-US" dirty="0" smtClean="0">
                <a:latin typeface="+mn-lt"/>
                <a:ea typeface="+mn-ea"/>
              </a:rPr>
              <a:t>转子程序入口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PROG-F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的段地址和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偏移地址送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CS←3000H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IP←0500H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</a:t>
            </a:r>
            <a:r>
              <a:rPr lang="zh-CN" altLang="en-US" dirty="0" smtClean="0">
                <a:latin typeface="+mn-lt"/>
                <a:ea typeface="+mn-ea"/>
              </a:rPr>
              <a:t>执行子程序</a:t>
            </a:r>
            <a:r>
              <a:rPr lang="en-US" altLang="zh-CN" dirty="0" smtClean="0">
                <a:latin typeface="+mn-lt"/>
                <a:ea typeface="+mn-ea"/>
              </a:rPr>
              <a:t>PROG-F</a:t>
            </a:r>
            <a:endParaRPr lang="zh-CN" altLang="en-US" i="1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过程</a:t>
            </a:r>
            <a:r>
              <a:rPr lang="en-US" dirty="0" smtClean="0">
                <a:latin typeface="+mn-lt"/>
              </a:rPr>
              <a:t>PROG-F</a:t>
            </a:r>
            <a:r>
              <a:rPr lang="zh-CN" altLang="en-US" dirty="0" smtClean="0">
                <a:latin typeface="+mn-lt"/>
              </a:rPr>
              <a:t>中的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指令的寻址方式也是段间直接调用，返回时执行的操作为：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SP←SP+2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SP←004C+2=004EH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IP←</a:t>
            </a:r>
            <a:r>
              <a:rPr lang="zh-CN" altLang="en-US" dirty="0" smtClean="0">
                <a:latin typeface="+mn-lt"/>
                <a:ea typeface="+mn-ea"/>
              </a:rPr>
              <a:t>栈中内容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IP←205FH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SP←SP+2		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SP←004EH+2=0050H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CS←</a:t>
            </a:r>
            <a:r>
              <a:rPr lang="zh-CN" altLang="en-US" dirty="0" smtClean="0">
                <a:latin typeface="+mn-lt"/>
                <a:ea typeface="+mn-ea"/>
              </a:rPr>
              <a:t>栈中内容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CS←1000H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所以程序转返回地址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IP=1000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205FH</a:t>
            </a:r>
            <a:r>
              <a:rPr lang="zh-CN" altLang="en-US" dirty="0" smtClean="0">
                <a:latin typeface="+mn-lt"/>
              </a:rPr>
              <a:t>处执行。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650" y="1028700"/>
            <a:ext cx="7139143" cy="558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2387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OR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逻辑或指令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(Logical OR)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OR	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目的</a:t>
            </a:r>
            <a:r>
              <a:rPr lang="en-US" sz="2800" dirty="0" smtClean="0">
                <a:latin typeface="+mn-lt"/>
              </a:rPr>
              <a:t>←</a:t>
            </a:r>
            <a:r>
              <a:rPr lang="zh-CN" altLang="en-US" sz="2800" dirty="0" smtClean="0">
                <a:latin typeface="+mn-lt"/>
              </a:rPr>
              <a:t>目的</a:t>
            </a:r>
            <a:r>
              <a:rPr lang="en-US" sz="2800" dirty="0" smtClean="0">
                <a:latin typeface="+mn-lt"/>
              </a:rPr>
              <a:t>∨</a:t>
            </a:r>
            <a:r>
              <a:rPr lang="zh-CN" altLang="en-US" sz="2800" dirty="0" smtClean="0">
                <a:latin typeface="+mn-lt"/>
              </a:rPr>
              <a:t>源 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它主要用于使操作数的某些位保留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“0”</a:t>
            </a:r>
            <a:r>
              <a:rPr lang="zh-CN" altLang="en-US" sz="2800" dirty="0" smtClean="0">
                <a:latin typeface="+mn-lt"/>
              </a:rPr>
              <a:t>相或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，而使某些位置</a:t>
            </a:r>
            <a:r>
              <a:rPr lang="en-US" sz="2800" dirty="0" smtClean="0">
                <a:latin typeface="+mn-lt"/>
              </a:rPr>
              <a:t>1(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“1”</a:t>
            </a:r>
            <a:r>
              <a:rPr lang="zh-CN" altLang="en-US" sz="2800" dirty="0" smtClean="0">
                <a:latin typeface="+mn-lt"/>
              </a:rPr>
              <a:t>相或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3.64  </a:t>
            </a: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AX</a:t>
            </a:r>
            <a:r>
              <a:rPr lang="zh-CN" altLang="en-US" sz="2800" dirty="0" smtClean="0">
                <a:latin typeface="+mn-lt"/>
                <a:ea typeface="+mn-ea"/>
              </a:rPr>
              <a:t>中存有两个</a:t>
            </a:r>
            <a:r>
              <a:rPr lang="en-US" sz="2800" dirty="0" smtClean="0">
                <a:latin typeface="+mn-lt"/>
                <a:ea typeface="+mn-ea"/>
              </a:rPr>
              <a:t>BCD</a:t>
            </a:r>
            <a:r>
              <a:rPr lang="zh-CN" altLang="en-US" sz="2800" dirty="0" smtClean="0">
                <a:latin typeface="+mn-lt"/>
                <a:ea typeface="+mn-ea"/>
              </a:rPr>
              <a:t>数</a:t>
            </a:r>
            <a:r>
              <a:rPr lang="en-US" sz="2800" dirty="0" smtClean="0">
                <a:latin typeface="+mn-lt"/>
                <a:ea typeface="+mn-ea"/>
              </a:rPr>
              <a:t>0508H</a:t>
            </a:r>
            <a:r>
              <a:rPr lang="zh-CN" altLang="en-US" sz="2800" dirty="0" smtClean="0">
                <a:latin typeface="+mn-lt"/>
                <a:ea typeface="+mn-ea"/>
              </a:rPr>
              <a:t>，要将它们分别转换成</a:t>
            </a:r>
            <a:r>
              <a:rPr lang="en-US" sz="2800" dirty="0" smtClean="0">
                <a:latin typeface="+mn-lt"/>
                <a:ea typeface="+mn-ea"/>
              </a:rPr>
              <a:t>ASCII</a:t>
            </a:r>
            <a:r>
              <a:rPr lang="zh-CN" altLang="en-US" sz="2800" dirty="0" smtClean="0">
                <a:latin typeface="+mn-lt"/>
                <a:ea typeface="+mn-ea"/>
              </a:rPr>
              <a:t>码，结果仍在</a:t>
            </a:r>
            <a:r>
              <a:rPr lang="en-US" sz="2800" dirty="0" smtClean="0">
                <a:latin typeface="+mn-lt"/>
                <a:ea typeface="+mn-ea"/>
              </a:rPr>
              <a:t> AX</a:t>
            </a:r>
            <a:r>
              <a:rPr lang="zh-CN" altLang="en-US" sz="2800" dirty="0" smtClean="0">
                <a:latin typeface="+mn-lt"/>
                <a:ea typeface="+mn-ea"/>
              </a:rPr>
              <a:t>中。可用如下指令实现：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OR	    AX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3030H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AX←3538H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） 段间间接调用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操作数必须是存储单元，从该单元开始存放的双字表示过程的入口地址，指令中用</a:t>
            </a:r>
            <a:r>
              <a:rPr lang="en-US" dirty="0" smtClean="0">
                <a:latin typeface="+mn-lt"/>
              </a:rPr>
              <a:t>DWORD  PTR</a:t>
            </a:r>
            <a:r>
              <a:rPr lang="zh-CN" altLang="en-US" dirty="0" smtClean="0">
                <a:latin typeface="+mn-lt"/>
              </a:rPr>
              <a:t>说明是对存储单元进行双字操作。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3.84   </a:t>
            </a:r>
            <a:r>
              <a:rPr lang="en-US" sz="2800" dirty="0" smtClean="0">
                <a:latin typeface="+mn-lt"/>
                <a:ea typeface="+mn-ea"/>
              </a:rPr>
              <a:t>CALL   DWORD 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设调用前，</a:t>
            </a:r>
            <a:r>
              <a:rPr lang="en-US" dirty="0" smtClean="0">
                <a:latin typeface="+mn-lt"/>
                <a:ea typeface="+mn-ea"/>
              </a:rPr>
              <a:t>DS=1000H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BX=200H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(10200H)=31F4H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(10202)=5200H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执行时先将返址的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推入堆栈，再转向过程入口。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指令中操作数地址</a:t>
            </a:r>
            <a:r>
              <a:rPr lang="en-US" dirty="0" smtClean="0">
                <a:latin typeface="+mn-lt"/>
                <a:ea typeface="+mn-ea"/>
              </a:rPr>
              <a:t>=DS×16+BX=10000H+200H=10200H</a:t>
            </a:r>
            <a:r>
              <a:rPr lang="zh-CN" altLang="en-US" dirty="0" smtClean="0">
                <a:latin typeface="+mn-lt"/>
                <a:ea typeface="+mn-ea"/>
              </a:rPr>
              <a:t>从中取得的双字就是过程入口地址，即：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IP←(10200H)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IP=31F4H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CS←(10202H)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CS=5200H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7875587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还有另一种带参数的返回指令，形式为：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            RET  n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      n</a:t>
            </a:r>
            <a:r>
              <a:rPr lang="zh-CN" altLang="en-US" sz="2800" dirty="0" smtClean="0">
                <a:latin typeface="+mn-lt"/>
              </a:rPr>
              <a:t>称为弹出值，它让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在弹出返回地址后，再从堆栈中弹出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个字节的数据，也就是让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再加上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。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可以是</a:t>
            </a:r>
            <a:r>
              <a:rPr lang="en-US" sz="2800" dirty="0" smtClean="0">
                <a:latin typeface="+mn-lt"/>
              </a:rPr>
              <a:t>0000~FFFFH</a:t>
            </a:r>
            <a:r>
              <a:rPr lang="zh-CN" altLang="en-US" sz="2800" dirty="0" smtClean="0">
                <a:latin typeface="+mn-lt"/>
              </a:rPr>
              <a:t>范围内的任何一个偶数。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latin typeface="+mn-lt"/>
                <a:ea typeface="+mn-ea"/>
              </a:rPr>
              <a:t>指令</a:t>
            </a:r>
            <a:r>
              <a:rPr lang="en-US" sz="2800" dirty="0" smtClean="0">
                <a:latin typeface="+mn-lt"/>
                <a:ea typeface="+mn-ea"/>
              </a:rPr>
              <a:t>RET 8</a:t>
            </a:r>
            <a:r>
              <a:rPr lang="zh-CN" altLang="en-US" sz="2800" dirty="0" smtClean="0">
                <a:latin typeface="+mn-lt"/>
                <a:ea typeface="+mn-ea"/>
              </a:rPr>
              <a:t>，表示从堆栈中弹出地址后，再使</a:t>
            </a:r>
            <a:r>
              <a:rPr lang="en-US" sz="2800" dirty="0" smtClean="0">
                <a:latin typeface="+mn-lt"/>
                <a:ea typeface="+mn-ea"/>
              </a:rPr>
              <a:t>SP</a:t>
            </a:r>
            <a:r>
              <a:rPr lang="zh-CN" altLang="en-US" sz="2800" dirty="0" smtClean="0">
                <a:latin typeface="+mn-lt"/>
                <a:ea typeface="+mn-ea"/>
              </a:rPr>
              <a:t>的值加上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r>
              <a:rPr lang="en-US" dirty="0" smtClean="0"/>
              <a:t> (Conditional Transfer)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142287" cy="5283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将上条指令执行后的状态标志，作为测试条件，来决定是否转移。当条件成立，程序转向指令中给出的目的地址去执行；否则，仍顺序执行。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条件转移均为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段内短转移</a:t>
            </a:r>
            <a:r>
              <a:rPr lang="zh-CN" altLang="en-US" dirty="0" smtClean="0">
                <a:latin typeface="+mn-lt"/>
              </a:rPr>
              <a:t>，转移指令与目的地址必须在同一代码段中。转移距离范围为</a:t>
            </a:r>
            <a:r>
              <a:rPr lang="en-US" dirty="0" smtClean="0">
                <a:latin typeface="+mn-lt"/>
              </a:rPr>
              <a:t>-128</a:t>
            </a:r>
            <a:r>
              <a:rPr lang="zh-CN" altLang="en-US" dirty="0" smtClean="0">
                <a:latin typeface="+mn-lt"/>
              </a:rPr>
              <a:t>～</a:t>
            </a:r>
            <a:r>
              <a:rPr lang="en-US" dirty="0" smtClean="0">
                <a:latin typeface="+mn-lt"/>
              </a:rPr>
              <a:t>+127</a:t>
            </a:r>
            <a:r>
              <a:rPr lang="zh-CN" altLang="en-US" dirty="0" smtClean="0">
                <a:latin typeface="+mn-lt"/>
              </a:rPr>
              <a:t>字节。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位偏移量需用符号扩展法扩展到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位后才能与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相加。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在指令中，目的地址均用标号表示，指令格式：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条件操作符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标号</a:t>
            </a:r>
            <a:endParaRPr lang="en-US" altLang="zh-CN" sz="2800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/>
              <a:t>条件转移指令共</a:t>
            </a:r>
            <a:r>
              <a:rPr lang="en-US" dirty="0" smtClean="0"/>
              <a:t>18</a:t>
            </a:r>
            <a:r>
              <a:rPr lang="zh-CN" altLang="en-US" dirty="0" smtClean="0"/>
              <a:t>条，归类成</a:t>
            </a:r>
            <a:r>
              <a:rPr lang="zh-CN" altLang="en-US" dirty="0" smtClean="0">
                <a:solidFill>
                  <a:srgbClr val="00FF00"/>
                </a:solidFill>
              </a:rPr>
              <a:t>直接标志转移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FF00"/>
                </a:solidFill>
              </a:rPr>
              <a:t>间接标志转移</a:t>
            </a:r>
            <a:r>
              <a:rPr lang="zh-CN" altLang="en-US" dirty="0" smtClean="0"/>
              <a:t>两大类。</a:t>
            </a:r>
            <a:endParaRPr lang="zh-CN" altLang="en-US" dirty="0" smtClean="0"/>
          </a:p>
          <a:p>
            <a:pPr algn="just">
              <a:buNone/>
            </a:pPr>
            <a:endParaRPr lang="zh-CN" altLang="en-US" dirty="0" smtClean="0"/>
          </a:p>
          <a:p>
            <a:pPr algn="just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 </a:t>
            </a:r>
            <a:endParaRPr lang="zh-CN" altLang="en-US" dirty="0" smtClean="0"/>
          </a:p>
          <a:p>
            <a:pPr algn="just"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algn="just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2133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</a:rPr>
              <a:t>1) </a:t>
            </a:r>
            <a:r>
              <a:rPr lang="zh-CN" altLang="en-US" sz="2800" dirty="0" smtClean="0">
                <a:solidFill>
                  <a:srgbClr val="FF66FF"/>
                </a:solidFill>
              </a:rPr>
              <a:t>直接标志转移指令</a:t>
            </a:r>
            <a:endParaRPr lang="zh-CN" altLang="en-US" sz="2800" dirty="0" smtClean="0">
              <a:solidFill>
                <a:srgbClr val="FF66FF"/>
              </a:solidFill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助记符中直接给出标志状态测试条件，以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等</a:t>
            </a: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个标志的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种状态为判断条件，形成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条指令，如表</a:t>
            </a:r>
            <a:r>
              <a:rPr lang="en-US" dirty="0" smtClean="0">
                <a:latin typeface="+mn-lt"/>
              </a:rPr>
              <a:t>3.11</a:t>
            </a:r>
            <a:r>
              <a:rPr lang="zh-CN" altLang="en-US" dirty="0" smtClean="0">
                <a:latin typeface="+mn-lt"/>
              </a:rPr>
              <a:t>。有的指令有两种助记符，代表同样的指令，如</a:t>
            </a:r>
            <a:r>
              <a:rPr lang="en-US" dirty="0" smtClean="0">
                <a:latin typeface="+mn-lt"/>
              </a:rPr>
              <a:t>JZ/JE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9350" y="2569269"/>
            <a:ext cx="5911850" cy="428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3.85  </a:t>
            </a:r>
            <a:r>
              <a:rPr lang="zh-CN" altLang="en-US" sz="2800" dirty="0" smtClean="0">
                <a:latin typeface="+mn-lt"/>
                <a:ea typeface="+mn-ea"/>
              </a:rPr>
              <a:t>求</a:t>
            </a:r>
            <a:r>
              <a:rPr lang="en-US" sz="2800" dirty="0" smtClean="0"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BL</a:t>
            </a:r>
            <a:r>
              <a:rPr lang="zh-CN" altLang="en-US" sz="2800" dirty="0" smtClean="0">
                <a:latin typeface="+mn-lt"/>
                <a:ea typeface="+mn-ea"/>
              </a:rPr>
              <a:t>中的两数之和，若有进位，则</a:t>
            </a:r>
            <a:r>
              <a:rPr lang="en-US" sz="2800" dirty="0" smtClean="0"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latin typeface="+mn-lt"/>
                <a:ea typeface="+mn-ea"/>
              </a:rPr>
              <a:t>置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，否则</a:t>
            </a:r>
            <a:r>
              <a:rPr lang="en-US" sz="2800" dirty="0" smtClean="0"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latin typeface="+mn-lt"/>
                <a:ea typeface="+mn-ea"/>
              </a:rPr>
              <a:t>清</a:t>
            </a:r>
            <a:r>
              <a:rPr lang="en-US" sz="2800" dirty="0" smtClean="0">
                <a:latin typeface="+mn-lt"/>
                <a:ea typeface="+mn-ea"/>
              </a:rPr>
              <a:t>0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latin typeface="+mn-lt"/>
                <a:ea typeface="+mn-ea"/>
              </a:rPr>
              <a:t>程序如下：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ADD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；两数相加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JC	NEXT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；若有进位，转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NEXT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；无进位，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JMP	EXIT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；有进位，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置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EXIT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    …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；程序继续进行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956550" cy="4978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间接标志转移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不在指令助记符中直接给出标志状态位的测试条件，但仍以某一个或几个标志的状态组合为测试条件，若条件成立则转移，否则顺序往下执行。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间接标志转移指令共有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条，列于表</a:t>
            </a:r>
            <a:r>
              <a:rPr lang="en-US" sz="2800" dirty="0" smtClean="0">
                <a:latin typeface="+mn-lt"/>
              </a:rPr>
              <a:t>3.12</a:t>
            </a:r>
            <a:r>
              <a:rPr lang="zh-CN" altLang="en-US" sz="2800" dirty="0" smtClean="0">
                <a:latin typeface="+mn-lt"/>
              </a:rPr>
              <a:t>中。每条指令都有两种不同的助记符。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在无符号数比较测试指令中，指令助记符中的</a:t>
            </a:r>
            <a:r>
              <a:rPr lang="en-US" sz="2800" dirty="0" smtClean="0">
                <a:latin typeface="+mn-lt"/>
              </a:rPr>
              <a:t>“A”</a:t>
            </a:r>
            <a:r>
              <a:rPr lang="zh-CN" altLang="en-US" sz="2800" dirty="0" smtClean="0">
                <a:latin typeface="+mn-lt"/>
              </a:rPr>
              <a:t>是英文</a:t>
            </a:r>
            <a:r>
              <a:rPr lang="en-US" sz="2800" dirty="0" smtClean="0">
                <a:latin typeface="+mn-lt"/>
              </a:rPr>
              <a:t>Above</a:t>
            </a:r>
            <a:r>
              <a:rPr lang="zh-CN" altLang="en-US" sz="2800" dirty="0" smtClean="0">
                <a:latin typeface="+mn-lt"/>
              </a:rPr>
              <a:t>的缩写，表示</a:t>
            </a:r>
            <a:r>
              <a:rPr lang="en-US" sz="2800" dirty="0" smtClean="0">
                <a:latin typeface="+mn-lt"/>
              </a:rPr>
              <a:t>“</a:t>
            </a:r>
            <a:r>
              <a:rPr lang="zh-CN" altLang="en-US" sz="2800" dirty="0" smtClean="0">
                <a:latin typeface="+mn-lt"/>
              </a:rPr>
              <a:t>高于</a:t>
            </a:r>
            <a:r>
              <a:rPr lang="en-US" sz="2800" dirty="0" smtClean="0">
                <a:latin typeface="+mn-lt"/>
              </a:rPr>
              <a:t>”</a:t>
            </a:r>
            <a:r>
              <a:rPr lang="zh-CN" altLang="en-US" sz="2800" dirty="0" smtClean="0">
                <a:latin typeface="+mn-lt"/>
              </a:rPr>
              <a:t>之意，</a:t>
            </a:r>
            <a:r>
              <a:rPr lang="en-US" sz="2800" dirty="0" smtClean="0">
                <a:latin typeface="+mn-lt"/>
              </a:rPr>
              <a:t>“B”</a:t>
            </a:r>
            <a:r>
              <a:rPr lang="zh-CN" altLang="en-US" sz="2800" dirty="0" smtClean="0">
                <a:latin typeface="+mn-lt"/>
              </a:rPr>
              <a:t>是英文</a:t>
            </a:r>
            <a:r>
              <a:rPr lang="en-US" sz="2800" dirty="0" smtClean="0">
                <a:latin typeface="+mn-lt"/>
              </a:rPr>
              <a:t>Below</a:t>
            </a:r>
            <a:r>
              <a:rPr lang="zh-CN" altLang="en-US" sz="2800" dirty="0" smtClean="0">
                <a:latin typeface="+mn-lt"/>
              </a:rPr>
              <a:t>的缩写，表示</a:t>
            </a:r>
            <a:r>
              <a:rPr lang="en-US" sz="2800" dirty="0" smtClean="0">
                <a:latin typeface="+mn-lt"/>
              </a:rPr>
              <a:t>“</a:t>
            </a:r>
            <a:r>
              <a:rPr lang="zh-CN" altLang="en-US" sz="2800" dirty="0" smtClean="0">
                <a:latin typeface="+mn-lt"/>
              </a:rPr>
              <a:t>低于</a:t>
            </a:r>
            <a:r>
              <a:rPr lang="en-US" sz="2800" dirty="0" smtClean="0">
                <a:latin typeface="+mn-lt"/>
              </a:rPr>
              <a:t>”</a:t>
            </a:r>
            <a:r>
              <a:rPr lang="zh-CN" altLang="en-US" sz="2800" dirty="0" smtClean="0">
                <a:latin typeface="+mn-lt"/>
              </a:rPr>
              <a:t>之意。</a:t>
            </a:r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5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间接标志条件转移指令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2095500"/>
            <a:ext cx="8560628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3.86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 AL=F0H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BL=35H</a:t>
            </a:r>
            <a:r>
              <a:rPr lang="zh-CN" altLang="en-US" dirty="0" smtClean="0">
                <a:latin typeface="+mn-lt"/>
                <a:ea typeface="+mn-ea"/>
              </a:rPr>
              <a:t>，执行指令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CMP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AL-BL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JAE	   NEXT  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大于等于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，则转到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NEXT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JAE/JNB</a:t>
            </a:r>
            <a:r>
              <a:rPr lang="zh-CN" altLang="en-US" dirty="0" smtClean="0">
                <a:latin typeface="+mn-lt"/>
              </a:rPr>
              <a:t>根据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标志是否为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决定转移。若</a:t>
            </a:r>
            <a:r>
              <a:rPr lang="en-US" dirty="0" smtClean="0">
                <a:latin typeface="+mn-lt"/>
              </a:rPr>
              <a:t>CF=0</a:t>
            </a:r>
            <a:r>
              <a:rPr lang="zh-CN" altLang="en-US" dirty="0" smtClean="0">
                <a:latin typeface="+mn-lt"/>
              </a:rPr>
              <a:t>，即无进位，则转移，这与直接标志转移指令中的</a:t>
            </a:r>
            <a:r>
              <a:rPr lang="en-US" dirty="0" smtClean="0">
                <a:latin typeface="+mn-lt"/>
              </a:rPr>
              <a:t>JNC</a:t>
            </a:r>
            <a:r>
              <a:rPr lang="zh-CN" altLang="en-US" dirty="0" smtClean="0">
                <a:latin typeface="+mn-lt"/>
              </a:rPr>
              <a:t>功能完全一样。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同样，</a:t>
            </a:r>
            <a:r>
              <a:rPr lang="en-US" dirty="0" smtClean="0">
                <a:latin typeface="+mn-lt"/>
              </a:rPr>
              <a:t>JB/JNAE</a:t>
            </a:r>
            <a:r>
              <a:rPr lang="zh-CN" altLang="en-US" dirty="0" smtClean="0">
                <a:latin typeface="+mn-lt"/>
              </a:rPr>
              <a:t>与</a:t>
            </a:r>
            <a:r>
              <a:rPr lang="en-US" dirty="0" smtClean="0">
                <a:latin typeface="+mn-lt"/>
              </a:rPr>
              <a:t>JC</a:t>
            </a:r>
            <a:r>
              <a:rPr lang="zh-CN" altLang="en-US" dirty="0" smtClean="0">
                <a:latin typeface="+mn-lt"/>
              </a:rPr>
              <a:t>指令的功能相同。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带符号数进行比较时，不能仅根据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标志来判定，而要将它们组合起来考虑。指令助记符中，</a:t>
            </a:r>
            <a:r>
              <a:rPr lang="en-US" dirty="0" smtClean="0">
                <a:latin typeface="+mn-lt"/>
              </a:rPr>
              <a:t>“G”(Great than)</a:t>
            </a:r>
            <a:r>
              <a:rPr lang="zh-CN" altLang="en-US" dirty="0" smtClean="0">
                <a:latin typeface="+mn-lt"/>
              </a:rPr>
              <a:t>表示</a:t>
            </a:r>
            <a:r>
              <a:rPr lang="en-US" dirty="0" smtClean="0">
                <a:latin typeface="+mn-lt"/>
              </a:rPr>
              <a:t>“</a:t>
            </a:r>
            <a:r>
              <a:rPr lang="zh-CN" altLang="en-US" dirty="0" smtClean="0">
                <a:latin typeface="+mn-lt"/>
              </a:rPr>
              <a:t>大于</a:t>
            </a:r>
            <a:r>
              <a:rPr lang="en-US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“L”(Less than)</a:t>
            </a:r>
            <a:r>
              <a:rPr lang="zh-CN" altLang="en-US" dirty="0" smtClean="0">
                <a:latin typeface="+mn-lt"/>
              </a:rPr>
              <a:t>表示</a:t>
            </a:r>
            <a:r>
              <a:rPr lang="en-US" dirty="0" smtClean="0">
                <a:latin typeface="+mn-lt"/>
              </a:rPr>
              <a:t>“</a:t>
            </a:r>
            <a:r>
              <a:rPr lang="zh-CN" altLang="en-US" dirty="0" smtClean="0">
                <a:latin typeface="+mn-lt"/>
              </a:rPr>
              <a:t>小于</a:t>
            </a:r>
            <a:r>
              <a:rPr lang="en-US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3.87 </a:t>
            </a:r>
            <a:r>
              <a:rPr lang="zh-CN" altLang="en-US" dirty="0" smtClean="0">
                <a:latin typeface="+mn-lt"/>
                <a:ea typeface="+mn-ea"/>
              </a:rPr>
              <a:t>设某学生的英语成绩已存放在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中，如低于</a:t>
            </a:r>
            <a:r>
              <a:rPr lang="en-US" dirty="0" smtClean="0">
                <a:latin typeface="+mn-lt"/>
                <a:ea typeface="+mn-ea"/>
              </a:rPr>
              <a:t>60</a:t>
            </a:r>
            <a:r>
              <a:rPr lang="zh-CN" altLang="en-US" dirty="0" smtClean="0">
                <a:latin typeface="+mn-lt"/>
                <a:ea typeface="+mn-ea"/>
              </a:rPr>
              <a:t>分打印</a:t>
            </a:r>
            <a:r>
              <a:rPr lang="en-US" dirty="0" smtClean="0">
                <a:latin typeface="+mn-lt"/>
                <a:ea typeface="+mn-ea"/>
              </a:rPr>
              <a:t>F(FAIL)</a:t>
            </a:r>
            <a:r>
              <a:rPr lang="zh-CN" altLang="en-US" dirty="0" smtClean="0">
                <a:latin typeface="+mn-lt"/>
                <a:ea typeface="+mn-ea"/>
              </a:rPr>
              <a:t>；高于或等于</a:t>
            </a:r>
            <a:r>
              <a:rPr lang="en-US" dirty="0" smtClean="0">
                <a:latin typeface="+mn-lt"/>
                <a:ea typeface="+mn-ea"/>
              </a:rPr>
              <a:t>85</a:t>
            </a:r>
            <a:r>
              <a:rPr lang="zh-CN" altLang="en-US" dirty="0" smtClean="0">
                <a:latin typeface="+mn-lt"/>
                <a:ea typeface="+mn-ea"/>
              </a:rPr>
              <a:t>分，打印</a:t>
            </a:r>
            <a:r>
              <a:rPr lang="en-US" dirty="0" smtClean="0">
                <a:latin typeface="+mn-lt"/>
                <a:ea typeface="+mn-ea"/>
              </a:rPr>
              <a:t>G(GOOD)</a:t>
            </a:r>
            <a:r>
              <a:rPr lang="zh-CN" altLang="en-US" dirty="0" smtClean="0">
                <a:latin typeface="+mn-lt"/>
                <a:ea typeface="+mn-ea"/>
              </a:rPr>
              <a:t>；在</a:t>
            </a:r>
            <a:r>
              <a:rPr lang="en-US" dirty="0" smtClean="0">
                <a:latin typeface="+mn-lt"/>
                <a:ea typeface="+mn-ea"/>
              </a:rPr>
              <a:t>60</a:t>
            </a:r>
            <a:r>
              <a:rPr lang="en-US" dirty="0" smtClean="0">
                <a:latin typeface="+mn-lt"/>
                <a:ea typeface="+mn-ea"/>
                <a:sym typeface="Symbol" panose="05050102010706020507"/>
              </a:rPr>
              <a:t></a:t>
            </a:r>
            <a:r>
              <a:rPr lang="en-US" dirty="0" smtClean="0">
                <a:latin typeface="+mn-lt"/>
                <a:ea typeface="+mn-ea"/>
              </a:rPr>
              <a:t>84</a:t>
            </a:r>
            <a:r>
              <a:rPr lang="zh-CN" altLang="en-US" dirty="0" smtClean="0">
                <a:latin typeface="+mn-lt"/>
                <a:ea typeface="+mn-ea"/>
              </a:rPr>
              <a:t>分之间，打印</a:t>
            </a:r>
            <a:r>
              <a:rPr lang="en-US" dirty="0" smtClean="0">
                <a:latin typeface="+mn-lt"/>
                <a:ea typeface="+mn-ea"/>
              </a:rPr>
              <a:t>P (PASS)</a:t>
            </a:r>
            <a:r>
              <a:rPr lang="zh-CN" altLang="en-US" dirty="0" smtClean="0">
                <a:latin typeface="+mn-lt"/>
                <a:ea typeface="+mn-ea"/>
              </a:rPr>
              <a:t>。程序为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CMP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60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分比较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JB	      FAIL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&lt;60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FAIL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CMP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85	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≥60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85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分比较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JAE    GOOD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≥85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GOOD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‘P’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；其它，将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AL←‘P’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JMP    PRINT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；转打印程序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FAIL</a:t>
            </a:r>
            <a:r>
              <a:rPr lang="zh-CN" altLang="en-US" dirty="0" smtClean="0">
                <a:latin typeface="+mn-lt"/>
                <a:ea typeface="+mn-ea"/>
              </a:rPr>
              <a:t>：   </a:t>
            </a:r>
            <a:r>
              <a:rPr lang="en-US" dirty="0" smtClean="0">
                <a:latin typeface="+mn-lt"/>
                <a:ea typeface="+mn-ea"/>
              </a:rPr>
              <a:t>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‘F’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AL←‘F’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JMP    PRINT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；转打印程序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GOOD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‘G’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AL←‘G’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PRINT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 … 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；打印存在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中的字符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3.88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zh-CN" altLang="en-US" dirty="0" smtClean="0">
                <a:latin typeface="+mn-lt"/>
                <a:ea typeface="+mn-ea"/>
              </a:rPr>
              <a:t>设某温度控制系统中，从温度传感器输入一个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位二进制摄氏温度值。当温度低于</a:t>
            </a:r>
            <a:r>
              <a:rPr lang="en-US" dirty="0" smtClean="0">
                <a:latin typeface="+mn-lt"/>
                <a:ea typeface="+mn-ea"/>
              </a:rPr>
              <a:t>100℃</a:t>
            </a:r>
            <a:r>
              <a:rPr lang="zh-CN" altLang="en-US" dirty="0" smtClean="0">
                <a:latin typeface="+mn-lt"/>
                <a:ea typeface="+mn-ea"/>
              </a:rPr>
              <a:t>时，打开加热器；温度升到</a:t>
            </a:r>
            <a:r>
              <a:rPr lang="en-US" dirty="0" smtClean="0">
                <a:latin typeface="+mn-lt"/>
                <a:ea typeface="+mn-ea"/>
              </a:rPr>
              <a:t>100℃</a:t>
            </a:r>
            <a:r>
              <a:rPr lang="zh-CN" altLang="en-US" dirty="0" smtClean="0">
                <a:latin typeface="+mn-lt"/>
                <a:ea typeface="+mn-ea"/>
              </a:rPr>
              <a:t>或以上时，关闭加热器。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温度传感器端口号为</a:t>
            </a:r>
            <a:r>
              <a:rPr lang="en-US" dirty="0" smtClean="0">
                <a:latin typeface="+mn-lt"/>
                <a:ea typeface="+mn-ea"/>
              </a:rPr>
              <a:t>320H</a:t>
            </a:r>
            <a:r>
              <a:rPr lang="zh-CN" altLang="en-US" dirty="0" smtClean="0">
                <a:latin typeface="+mn-lt"/>
                <a:ea typeface="+mn-ea"/>
              </a:rPr>
              <a:t>，控制加热器的输出信号连到端口</a:t>
            </a:r>
            <a:r>
              <a:rPr lang="en-US" dirty="0" smtClean="0">
                <a:latin typeface="+mn-lt"/>
                <a:ea typeface="+mn-ea"/>
              </a:rPr>
              <a:t>321H</a:t>
            </a:r>
            <a:r>
              <a:rPr lang="zh-CN" altLang="en-US" dirty="0" smtClean="0">
                <a:latin typeface="+mn-lt"/>
                <a:ea typeface="+mn-ea"/>
              </a:rPr>
              <a:t>的最低有效位，当它置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加热器打开，清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则关闭。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实现上述温度控制的程序：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28700"/>
            <a:ext cx="8372475" cy="5556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XOR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异或操作指令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(Exclusive OR)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XOR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 对两个操作数进行按位逻辑异或运算，结果送回目的操作数，即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  <a:sym typeface="Symbol" panose="05050102010706020507"/>
              </a:rPr>
              <a:t></a:t>
            </a:r>
            <a:r>
              <a:rPr lang="zh-CN" altLang="en-US" dirty="0" smtClean="0">
                <a:latin typeface="+mn-lt"/>
              </a:rPr>
              <a:t>源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用于使操作数的某些位保留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“0”</a:t>
            </a:r>
            <a:r>
              <a:rPr lang="zh-CN" altLang="en-US" dirty="0" smtClean="0">
                <a:latin typeface="+mn-lt"/>
              </a:rPr>
              <a:t>相异或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，而使某些位取反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“1”</a:t>
            </a:r>
            <a:r>
              <a:rPr lang="zh-CN" altLang="en-US" dirty="0" smtClean="0">
                <a:latin typeface="+mn-lt"/>
              </a:rPr>
              <a:t>相异或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3.65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中存有某外设端口的状态信息，其中</a:t>
            </a:r>
            <a:r>
              <a:rPr lang="en-US" dirty="0" smtClean="0">
                <a:latin typeface="+mn-lt"/>
                <a:ea typeface="+mn-ea"/>
              </a:rPr>
              <a:t>D1</a:t>
            </a:r>
            <a:r>
              <a:rPr lang="zh-CN" altLang="en-US" dirty="0" smtClean="0">
                <a:latin typeface="+mn-lt"/>
                <a:ea typeface="+mn-ea"/>
              </a:rPr>
              <a:t>位控制扬声器发声，要求该位在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之间来回变化，原来是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变成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，原来是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变成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，其余各位保留不变。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  <a:ea typeface="+mn-ea"/>
              </a:rPr>
              <a:t>       可用以下指令实现：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XOR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00000010B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539750"/>
            <a:ext cx="7645400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GET-TEMP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320H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指向温度输入端口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IN	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DX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；读取温度值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CMP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100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；与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100 ℃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比较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JB		HEAT_ON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&lt;100 ℃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JMP	HEAT_OFF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≥100 ℃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，停止加热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HEAT-ON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01H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321H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；加热器口地址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OUT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；打开加热器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JMP	GET_TEMP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；继续检测温度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HEAT-OFF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00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，停止加热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OUT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；关闭加热器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         …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；进行其它处理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3.89  </a:t>
            </a:r>
            <a:r>
              <a:rPr lang="zh-CN" altLang="en-US" dirty="0" smtClean="0">
                <a:latin typeface="+mn-lt"/>
                <a:ea typeface="+mn-ea"/>
              </a:rPr>
              <a:t>在首地址为</a:t>
            </a:r>
            <a:r>
              <a:rPr lang="en-US" dirty="0" smtClean="0">
                <a:latin typeface="+mn-lt"/>
                <a:ea typeface="+mn-ea"/>
              </a:rPr>
              <a:t>TABLE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个内存字节单元中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存放了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个带符号数，统计其中正数、负数和零的个数，结果存入</a:t>
            </a:r>
            <a:r>
              <a:rPr lang="en-US" dirty="0" smtClean="0">
                <a:latin typeface="+mn-lt"/>
                <a:ea typeface="+mn-ea"/>
              </a:rPr>
              <a:t>PLUS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NEGT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ZERO</a:t>
            </a:r>
            <a:r>
              <a:rPr lang="zh-CN" altLang="en-US" dirty="0" smtClean="0">
                <a:latin typeface="+mn-lt"/>
                <a:ea typeface="+mn-ea"/>
              </a:rPr>
              <a:t>单元。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TABLE  DB	   01H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0F5H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32H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86H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     DB	   74H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49H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0AFH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25H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40H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PLUS	     DB	   0			</a:t>
            </a:r>
            <a:r>
              <a:rPr lang="zh-CN" altLang="en-US" dirty="0" smtClean="0">
                <a:latin typeface="+mn-lt"/>
                <a:ea typeface="+mn-ea"/>
              </a:rPr>
              <a:t>；存正数个数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NEGT     DB	   0			</a:t>
            </a:r>
            <a:r>
              <a:rPr lang="zh-CN" altLang="en-US" dirty="0" smtClean="0">
                <a:latin typeface="+mn-lt"/>
                <a:ea typeface="+mn-ea"/>
              </a:rPr>
              <a:t>；存负数个数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ZERO     DB	   0			</a:t>
            </a:r>
            <a:r>
              <a:rPr lang="zh-CN" altLang="en-US" dirty="0" smtClean="0">
                <a:latin typeface="+mn-lt"/>
                <a:ea typeface="+mn-ea"/>
              </a:rPr>
              <a:t>；存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的个数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…						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10			</a:t>
            </a:r>
            <a:r>
              <a:rPr lang="zh-CN" altLang="en-US" dirty="0" smtClean="0">
                <a:latin typeface="+mn-lt"/>
                <a:ea typeface="+mn-ea"/>
              </a:rPr>
              <a:t>；数据总数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清</a:t>
            </a:r>
            <a:r>
              <a:rPr lang="en-US" dirty="0" smtClean="0">
                <a:latin typeface="+mn-lt"/>
                <a:ea typeface="+mn-ea"/>
              </a:rPr>
              <a:t>0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946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AGAIN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CMP   TABLE</a:t>
            </a:r>
            <a:r>
              <a:rPr lang="zh-CN" altLang="en-US" sz="2400" dirty="0" smtClean="0">
                <a:latin typeface="+mn-lt"/>
                <a:ea typeface="+mn-ea"/>
              </a:rPr>
              <a:t>［</a:t>
            </a:r>
            <a:r>
              <a:rPr lang="en-US" sz="2400" dirty="0" smtClean="0"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latin typeface="+mn-lt"/>
                <a:ea typeface="+mn-ea"/>
              </a:rPr>
              <a:t>］，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；取一个数与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比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JGE    GRET_EQ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≥0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GRET_EQ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NEGT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&lt;0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，负数个数加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JMP	NEXT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GRET-EQ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JG	P-INC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&gt;0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P-INC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ZERO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，零个数加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JMP	NEXT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P-INC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PLUS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；正数个数加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NEXT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BX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；数据地址指针加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DEC	CX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；数据计数器减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JNZ	AGAIN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；未完，继续统计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r>
              <a:rPr lang="en-US" dirty="0" smtClean="0"/>
              <a:t>  (Iteration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56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/>
              <a:t>是一组增强型条件转移指令，用来控制程序段的重复执行，重复次数由</a:t>
            </a:r>
            <a:r>
              <a:rPr lang="en-US" dirty="0" smtClean="0"/>
              <a:t>CX</a:t>
            </a:r>
            <a:r>
              <a:rPr lang="zh-CN" altLang="en-US" dirty="0" smtClean="0"/>
              <a:t>中的内容决定，转移目标都是短标号，偏移量都是负值，即只能向前转移。均不影响任何标志。</a:t>
            </a:r>
            <a:endParaRPr lang="zh-CN" altLang="en-US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LOOP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循环指令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(Loop)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LOOP   </a:t>
            </a:r>
            <a:r>
              <a:rPr lang="zh-CN" altLang="en-US" dirty="0" smtClean="0">
                <a:latin typeface="+mn-lt"/>
              </a:rPr>
              <a:t>短标号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指令功能：重复执行一系列指令。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重复次数放在</a:t>
            </a:r>
            <a:r>
              <a:rPr lang="en-US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</a:rPr>
              <a:t>中，执行一次指令，</a:t>
            </a:r>
            <a:r>
              <a:rPr lang="en-US" dirty="0" smtClean="0">
                <a:latin typeface="+mn-lt"/>
              </a:rPr>
              <a:t>CX</a:t>
            </a:r>
            <a:r>
              <a:rPr lang="en-US" altLang="zh-CN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。如减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后</a:t>
            </a:r>
            <a:r>
              <a:rPr lang="en-US" dirty="0" smtClean="0">
                <a:latin typeface="+mn-lt"/>
              </a:rPr>
              <a:t>CX≠0</a:t>
            </a:r>
            <a:r>
              <a:rPr lang="zh-CN" altLang="en-US" dirty="0" smtClean="0">
                <a:latin typeface="+mn-lt"/>
              </a:rPr>
              <a:t>，转到指令给定的标号处继续循环；</a:t>
            </a:r>
            <a:r>
              <a:rPr lang="en-US" dirty="0" smtClean="0">
                <a:latin typeface="+mn-lt"/>
              </a:rPr>
              <a:t>CX=0</a:t>
            </a:r>
            <a:r>
              <a:rPr lang="zh-CN" altLang="en-US" dirty="0" smtClean="0">
                <a:latin typeface="+mn-lt"/>
              </a:rPr>
              <a:t>，结束循环，转去执行</a:t>
            </a:r>
            <a:r>
              <a:rPr lang="en-US" dirty="0" smtClean="0">
                <a:latin typeface="+mn-lt"/>
              </a:rPr>
              <a:t>LOOP</a:t>
            </a:r>
            <a:r>
              <a:rPr lang="zh-CN" altLang="en-US" dirty="0" smtClean="0">
                <a:latin typeface="+mn-lt"/>
              </a:rPr>
              <a:t>指令后的那条指令。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一条</a:t>
            </a:r>
            <a:r>
              <a:rPr lang="en-US" dirty="0" smtClean="0">
                <a:latin typeface="+mn-lt"/>
              </a:rPr>
              <a:t>LOOP</a:t>
            </a:r>
            <a:r>
              <a:rPr lang="zh-CN" altLang="en-US" dirty="0" smtClean="0">
                <a:latin typeface="+mn-lt"/>
              </a:rPr>
              <a:t>指令相当于执行以下两条指令：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	DEC  	CX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	JNZ   	</a:t>
            </a:r>
            <a:r>
              <a:rPr lang="zh-CN" altLang="en-US" dirty="0" smtClean="0">
                <a:latin typeface="+mn-lt"/>
              </a:rPr>
              <a:t>标号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3.90   </a:t>
            </a:r>
            <a:r>
              <a:rPr lang="zh-CN" altLang="en-US" dirty="0" smtClean="0">
                <a:latin typeface="+mn-lt"/>
                <a:ea typeface="+mn-ea"/>
              </a:rPr>
              <a:t>商店里有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种商品，价格为</a:t>
            </a:r>
            <a:r>
              <a:rPr lang="en-US" dirty="0" smtClean="0">
                <a:latin typeface="+mn-lt"/>
                <a:ea typeface="+mn-ea"/>
              </a:rPr>
              <a:t>83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76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65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84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71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49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62</a:t>
            </a:r>
            <a:r>
              <a:rPr lang="zh-CN" altLang="en-US" dirty="0" smtClean="0">
                <a:latin typeface="+mn-lt"/>
                <a:ea typeface="+mn-ea"/>
              </a:rPr>
              <a:t>元和</a:t>
            </a:r>
            <a:r>
              <a:rPr lang="en-US" dirty="0" smtClean="0">
                <a:latin typeface="+mn-lt"/>
                <a:ea typeface="+mn-ea"/>
              </a:rPr>
              <a:t>58</a:t>
            </a:r>
            <a:r>
              <a:rPr lang="zh-CN" altLang="en-US" dirty="0" smtClean="0">
                <a:latin typeface="+mn-lt"/>
                <a:ea typeface="+mn-ea"/>
              </a:rPr>
              <a:t>元，要将每种商品提价</a:t>
            </a:r>
            <a:r>
              <a:rPr lang="en-US" dirty="0" smtClean="0">
                <a:latin typeface="+mn-lt"/>
                <a:ea typeface="+mn-ea"/>
              </a:rPr>
              <a:t>7</a:t>
            </a:r>
            <a:r>
              <a:rPr lang="zh-CN" altLang="en-US" dirty="0" smtClean="0">
                <a:latin typeface="+mn-lt"/>
                <a:ea typeface="+mn-ea"/>
              </a:rPr>
              <a:t>元，编程计算每种商品提价后的价格。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先将商品原价按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码形式，依次存放在以</a:t>
            </a:r>
            <a:r>
              <a:rPr lang="en-US" dirty="0" smtClean="0">
                <a:latin typeface="+mn-lt"/>
                <a:ea typeface="+mn-ea"/>
              </a:rPr>
              <a:t>OLD</a:t>
            </a:r>
            <a:r>
              <a:rPr lang="zh-CN" altLang="en-US" dirty="0" smtClean="0">
                <a:latin typeface="+mn-lt"/>
                <a:ea typeface="+mn-ea"/>
              </a:rPr>
              <a:t>开始的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个存储单元中，新价格存放进以</a:t>
            </a:r>
            <a:r>
              <a:rPr lang="en-US" dirty="0" smtClean="0">
                <a:latin typeface="+mn-lt"/>
                <a:ea typeface="+mn-ea"/>
              </a:rPr>
              <a:t>NEW</a:t>
            </a:r>
            <a:r>
              <a:rPr lang="zh-CN" altLang="en-US" dirty="0" smtClean="0">
                <a:latin typeface="+mn-lt"/>
                <a:ea typeface="+mn-ea"/>
              </a:rPr>
              <a:t>开始的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个单元，然后用</a:t>
            </a:r>
            <a:r>
              <a:rPr lang="en-US" dirty="0" smtClean="0">
                <a:latin typeface="+mn-lt"/>
                <a:ea typeface="+mn-ea"/>
              </a:rPr>
              <a:t>LOOP</a:t>
            </a:r>
            <a:r>
              <a:rPr lang="zh-CN" altLang="en-US" dirty="0" smtClean="0">
                <a:latin typeface="+mn-lt"/>
                <a:ea typeface="+mn-ea"/>
              </a:rPr>
              <a:t>指令来实现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次循环。即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OLD	  DB	83H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76H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65H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84H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         DB	71H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49H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62H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58H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NEW 	  DB	8  DUP(?)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        …		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ea typeface="+mn-ea"/>
              </a:rPr>
              <a:t>例</a:t>
            </a:r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  <a:ea typeface="+mn-ea"/>
              </a:rPr>
              <a:t>3.90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06500"/>
            <a:ext cx="8372475" cy="5041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08H		</a:t>
            </a:r>
            <a:r>
              <a:rPr lang="zh-CN" altLang="en-US" dirty="0" smtClean="0">
                <a:latin typeface="+mn-lt"/>
                <a:ea typeface="+mn-ea"/>
              </a:rPr>
              <a:t>；共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种商品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作指针，初值为</a:t>
            </a:r>
            <a:r>
              <a:rPr lang="en-US" dirty="0" smtClean="0">
                <a:latin typeface="+mn-lt"/>
                <a:ea typeface="+mn-ea"/>
              </a:rPr>
              <a:t>0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OLD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；读入一个商品的原价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ADD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7		</a:t>
            </a:r>
            <a:r>
              <a:rPr lang="zh-CN" altLang="en-US" dirty="0" smtClean="0">
                <a:latin typeface="+mn-lt"/>
                <a:ea typeface="+mn-ea"/>
              </a:rPr>
              <a:t>；加上提价因子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DAA				</a:t>
            </a:r>
            <a:r>
              <a:rPr lang="zh-CN" altLang="en-US" dirty="0" smtClean="0">
                <a:latin typeface="+mn-lt"/>
                <a:ea typeface="+mn-ea"/>
              </a:rPr>
              <a:t>；调整为十进制数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NEW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latin typeface="+mn-lt"/>
                <a:ea typeface="+mn-ea"/>
              </a:rPr>
              <a:t>；存放结果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INC	BX			</a:t>
            </a:r>
            <a:r>
              <a:rPr lang="zh-CN" altLang="en-US" dirty="0" smtClean="0">
                <a:latin typeface="+mn-lt"/>
                <a:ea typeface="+mn-ea"/>
              </a:rPr>
              <a:t>；地址指针加</a:t>
            </a:r>
            <a:r>
              <a:rPr lang="en-US" dirty="0" smtClean="0">
                <a:latin typeface="+mn-lt"/>
                <a:ea typeface="+mn-ea"/>
              </a:rPr>
              <a:t>1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LOOP	NEXT		</a:t>
            </a:r>
            <a:r>
              <a:rPr lang="zh-CN" altLang="en-US" dirty="0" smtClean="0">
                <a:latin typeface="+mn-lt"/>
                <a:ea typeface="+mn-ea"/>
              </a:rPr>
              <a:t>；未加满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次，继续循环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…				</a:t>
            </a:r>
            <a:r>
              <a:rPr lang="zh-CN" altLang="en-US" dirty="0" smtClean="0">
                <a:latin typeface="+mn-lt"/>
                <a:ea typeface="+mn-ea"/>
              </a:rPr>
              <a:t>；已加完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14450"/>
            <a:ext cx="8231188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循环操作也可以只含一条指令，即</a:t>
            </a:r>
            <a:r>
              <a:rPr lang="en-US" sz="2800" dirty="0" smtClean="0">
                <a:latin typeface="+mn-lt"/>
              </a:rPr>
              <a:t>LOOP</a:t>
            </a:r>
            <a:r>
              <a:rPr lang="zh-CN" altLang="en-US" sz="2800" dirty="0" smtClean="0">
                <a:latin typeface="+mn-lt"/>
              </a:rPr>
              <a:t>指令自身，这样的程序段常用来实现延时。</a:t>
            </a:r>
            <a:endParaRPr lang="en-US" altLang="zh-CN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例如：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	MOV	    CX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10	 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；循环次数为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10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DELAY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r>
              <a:rPr lang="en-US" sz="2800" dirty="0" smtClean="0">
                <a:latin typeface="+mn-lt"/>
                <a:ea typeface="+mn-ea"/>
              </a:rPr>
              <a:t>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	LOOP    DELAY	 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；本指令重复执行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10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</a:rPr>
              <a:t>次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17600"/>
            <a:ext cx="8089900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3.91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用循环和跳转指令，编写控制</a:t>
            </a:r>
            <a:r>
              <a:rPr lang="en-US" dirty="0" smtClean="0">
                <a:latin typeface="+mn-lt"/>
                <a:ea typeface="+mn-ea"/>
              </a:rPr>
              <a:t>PC</a:t>
            </a:r>
            <a:r>
              <a:rPr lang="zh-CN" altLang="en-US" dirty="0" smtClean="0">
                <a:latin typeface="+mn-lt"/>
                <a:ea typeface="+mn-ea"/>
              </a:rPr>
              <a:t>机扬声器发声的程序。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PC</a:t>
            </a:r>
            <a:r>
              <a:rPr lang="zh-CN" altLang="en-US" dirty="0" smtClean="0">
                <a:latin typeface="+mn-lt"/>
                <a:ea typeface="+mn-ea"/>
              </a:rPr>
              <a:t>机中，</a:t>
            </a:r>
            <a:r>
              <a:rPr lang="en-US" dirty="0" smtClean="0">
                <a:latin typeface="+mn-lt"/>
                <a:ea typeface="+mn-ea"/>
              </a:rPr>
              <a:t>61H</a:t>
            </a:r>
            <a:r>
              <a:rPr lang="zh-CN" altLang="en-US" dirty="0" smtClean="0">
                <a:latin typeface="+mn-lt"/>
                <a:ea typeface="+mn-ea"/>
              </a:rPr>
              <a:t>口的</a:t>
            </a:r>
            <a:r>
              <a:rPr lang="en-US" dirty="0" smtClean="0">
                <a:latin typeface="+mn-lt"/>
                <a:ea typeface="+mn-ea"/>
              </a:rPr>
              <a:t>D1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D0</a:t>
            </a:r>
            <a:r>
              <a:rPr lang="zh-CN" altLang="en-US" dirty="0" smtClean="0">
                <a:latin typeface="+mn-lt"/>
                <a:ea typeface="+mn-ea"/>
              </a:rPr>
              <a:t>位接到扬声器接口电路上。在</a:t>
            </a:r>
            <a:r>
              <a:rPr lang="en-US" dirty="0" smtClean="0">
                <a:latin typeface="+mn-lt"/>
                <a:ea typeface="+mn-ea"/>
              </a:rPr>
              <a:t>D0=0</a:t>
            </a:r>
            <a:r>
              <a:rPr lang="zh-CN" altLang="en-US" dirty="0" smtClean="0">
                <a:latin typeface="+mn-lt"/>
                <a:ea typeface="+mn-ea"/>
              </a:rPr>
              <a:t>的情况下，当</a:t>
            </a:r>
            <a:r>
              <a:rPr lang="en-US" dirty="0" smtClean="0">
                <a:latin typeface="+mn-lt"/>
                <a:ea typeface="+mn-ea"/>
              </a:rPr>
              <a:t>D1=1</a:t>
            </a:r>
            <a:r>
              <a:rPr lang="zh-CN" altLang="en-US" dirty="0" smtClean="0">
                <a:latin typeface="+mn-lt"/>
                <a:ea typeface="+mn-ea"/>
              </a:rPr>
              <a:t>时，扬声器被接通；当</a:t>
            </a:r>
            <a:r>
              <a:rPr lang="en-US" dirty="0" smtClean="0">
                <a:latin typeface="+mn-lt"/>
                <a:ea typeface="+mn-ea"/>
              </a:rPr>
              <a:t>D1=0</a:t>
            </a:r>
            <a:r>
              <a:rPr lang="zh-CN" altLang="en-US" dirty="0" smtClean="0">
                <a:latin typeface="+mn-lt"/>
                <a:ea typeface="+mn-ea"/>
              </a:rPr>
              <a:t>时，则断开。通过控制</a:t>
            </a:r>
            <a:r>
              <a:rPr lang="en-US" altLang="zh-CN" dirty="0" smtClean="0">
                <a:latin typeface="+mn-lt"/>
                <a:ea typeface="+mn-ea"/>
              </a:rPr>
              <a:t>D1</a:t>
            </a:r>
            <a:r>
              <a:rPr lang="zh-CN" altLang="en-US" dirty="0" smtClean="0">
                <a:latin typeface="+mn-lt"/>
                <a:ea typeface="+mn-ea"/>
              </a:rPr>
              <a:t>位的值，就能产生一个由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构成的二进制序列，使扬声器发声。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+mn-ea"/>
              </a:rPr>
              <a:t>61H </a:t>
            </a:r>
            <a:r>
              <a:rPr lang="zh-CN" altLang="en-US" dirty="0" smtClean="0">
                <a:latin typeface="+mn-lt"/>
                <a:ea typeface="+mn-ea"/>
              </a:rPr>
              <a:t>口中的其它位则用来控制</a:t>
            </a:r>
            <a:r>
              <a:rPr lang="en-US" dirty="0" smtClean="0">
                <a:latin typeface="+mn-lt"/>
                <a:ea typeface="+mn-ea"/>
              </a:rPr>
              <a:t>PC</a:t>
            </a:r>
            <a:r>
              <a:rPr lang="zh-CN" altLang="en-US" dirty="0" smtClean="0">
                <a:latin typeface="+mn-lt"/>
                <a:ea typeface="+mn-ea"/>
              </a:rPr>
              <a:t>机的内部开关状态、奇偶校验及键盘状态等。要将这些状态保存起来。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控制扬声器发声程序：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n-lt"/>
                <a:ea typeface="+mn-ea"/>
              </a:rPr>
              <a:t>IN	  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61H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61H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口读取数据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AND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0FCH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；保护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D7~D2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位清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MORE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XOR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02       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；触发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位使之在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间变化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OUT    61H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；控制扬声器开关通断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260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循环次数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DELAY</a:t>
            </a:r>
            <a:r>
              <a:rPr lang="zh-CN" altLang="en-US" dirty="0" smtClean="0">
                <a:latin typeface="+mn-lt"/>
                <a:ea typeface="+mn-ea"/>
              </a:rPr>
              <a:t>：  </a:t>
            </a:r>
            <a:r>
              <a:rPr lang="en-US" dirty="0" smtClean="0">
                <a:latin typeface="+mn-lt"/>
                <a:ea typeface="+mn-ea"/>
              </a:rPr>
              <a:t>LOOP	DELAY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；循环延时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JMP     MORE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；再次触发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本例中，</a:t>
            </a:r>
            <a:r>
              <a:rPr lang="en-US" dirty="0" smtClean="0">
                <a:latin typeface="+mn-lt"/>
              </a:rPr>
              <a:t>LOOP</a:t>
            </a:r>
            <a:r>
              <a:rPr lang="zh-CN" altLang="en-US" dirty="0" smtClean="0">
                <a:latin typeface="+mn-lt"/>
              </a:rPr>
              <a:t>指令重复执行</a:t>
            </a:r>
            <a:r>
              <a:rPr lang="en-US" dirty="0" smtClean="0">
                <a:latin typeface="+mn-lt"/>
              </a:rPr>
              <a:t>260</a:t>
            </a:r>
            <a:r>
              <a:rPr lang="zh-CN" altLang="en-US" dirty="0" smtClean="0">
                <a:latin typeface="+mn-lt"/>
              </a:rPr>
              <a:t>遍，起延时作用，使开关通断维持一定时间。否则开关动作太快，发出的声音频率太高，人耳听不出来。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6007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66FF"/>
                </a:solidFill>
                <a:latin typeface="+mn-lt"/>
              </a:rPr>
              <a:t>2) LOOPE/LOOPZ   </a:t>
            </a:r>
            <a:r>
              <a:rPr lang="zh-CN" altLang="en-US" dirty="0" smtClean="0">
                <a:latin typeface="+mn-lt"/>
              </a:rPr>
              <a:t>相等或结果为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时循环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   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(Loop If Equal/Zero)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LOOPE   </a:t>
            </a:r>
            <a:r>
              <a:rPr lang="zh-CN" altLang="en-US" dirty="0" smtClean="0">
                <a:latin typeface="+mn-lt"/>
              </a:rPr>
              <a:t>标号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            或 </a:t>
            </a:r>
            <a:r>
              <a:rPr lang="en-US" dirty="0" smtClean="0">
                <a:latin typeface="+mn-lt"/>
              </a:rPr>
              <a:t>  LOOPZ   </a:t>
            </a:r>
            <a:r>
              <a:rPr lang="zh-CN" altLang="en-US" dirty="0" smtClean="0">
                <a:latin typeface="+mn-lt"/>
              </a:rPr>
              <a:t>标号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</a:t>
            </a:r>
            <a:r>
              <a:rPr lang="en-US" dirty="0" smtClean="0">
                <a:latin typeface="+mn-lt"/>
              </a:rPr>
              <a:t> LOOPE</a:t>
            </a:r>
            <a:r>
              <a:rPr lang="zh-CN" altLang="en-US" dirty="0" smtClean="0">
                <a:latin typeface="+mn-lt"/>
              </a:rPr>
              <a:t>是相等时循环，</a:t>
            </a:r>
            <a:r>
              <a:rPr lang="en-US" dirty="0" smtClean="0">
                <a:latin typeface="+mn-lt"/>
              </a:rPr>
              <a:t>LOOPZ</a:t>
            </a:r>
            <a:r>
              <a:rPr lang="zh-CN" altLang="en-US" dirty="0" smtClean="0">
                <a:latin typeface="+mn-lt"/>
              </a:rPr>
              <a:t>是结果为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时循环。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它们能完成相同功能，具有不同助记符，用来控制重复执行一组指令。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指令执行前，先将重复次数送入</a:t>
            </a:r>
            <a:r>
              <a:rPr lang="en-US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</a:rPr>
              <a:t>，每执行一次</a:t>
            </a:r>
            <a:r>
              <a:rPr lang="en-US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，若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后</a:t>
            </a:r>
            <a:r>
              <a:rPr lang="en-US" dirty="0" smtClean="0">
                <a:latin typeface="+mn-lt"/>
              </a:rPr>
              <a:t>CX≠0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ZF=1</a:t>
            </a:r>
            <a:r>
              <a:rPr lang="zh-CN" altLang="en-US" dirty="0" smtClean="0">
                <a:latin typeface="+mn-lt"/>
              </a:rPr>
              <a:t>，则转到指令指定的标号处重复执行；若</a:t>
            </a:r>
            <a:r>
              <a:rPr lang="en-US" dirty="0" smtClean="0">
                <a:latin typeface="+mn-lt"/>
              </a:rPr>
              <a:t>CX=0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ZF=0</a:t>
            </a:r>
            <a:r>
              <a:rPr lang="zh-CN" altLang="en-US" dirty="0" smtClean="0">
                <a:latin typeface="+mn-lt"/>
              </a:rPr>
              <a:t>，便退出循环，执行本指令后的那条指令。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5) TEST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测试指令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(Test)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TEST    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目的</a:t>
            </a:r>
            <a:r>
              <a:rPr lang="en-US" sz="2800" dirty="0" smtClean="0">
                <a:latin typeface="+mn-lt"/>
              </a:rPr>
              <a:t>∧</a:t>
            </a:r>
            <a:r>
              <a:rPr lang="zh-CN" altLang="en-US" sz="2800" dirty="0" smtClean="0">
                <a:latin typeface="+mn-lt"/>
              </a:rPr>
              <a:t>源，并修改标志位，但不回送结果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它常用在要检测某些条件是否满足，但又不希望改变原有操作数的情况下。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06400"/>
            <a:ext cx="8372475" cy="61341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3.92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50</a:t>
            </a:r>
            <a:r>
              <a:rPr lang="zh-CN" altLang="en-US" dirty="0" smtClean="0">
                <a:latin typeface="+mn-lt"/>
                <a:ea typeface="+mn-ea"/>
              </a:rPr>
              <a:t>字节组成的数组存在</a:t>
            </a:r>
            <a:r>
              <a:rPr lang="en-US" dirty="0" smtClean="0">
                <a:latin typeface="+mn-lt"/>
                <a:ea typeface="+mn-ea"/>
              </a:rPr>
              <a:t>ARRAY</a:t>
            </a:r>
            <a:r>
              <a:rPr lang="zh-CN" altLang="en-US" dirty="0" smtClean="0">
                <a:latin typeface="+mn-lt"/>
                <a:ea typeface="+mn-ea"/>
              </a:rPr>
              <a:t>开始的内存中，测试数组中的元素，若为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，且不是最后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个，便继续进行下个元素的测试，直到找到第一个非零元素或查完了为止。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ARRAY	DB	××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××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…		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；含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50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个元素的数组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 OFFSET ARRAY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指向数组开始单元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DEC	BX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；指针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 50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元素个数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INC	BX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；指向数组的下个元素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CMP    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 00H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；数组元素与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LOOPE	NEXT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；若元素为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CX≠0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，循环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…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；否则，结束查找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46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LOOPNE/LOOPNZ  </a:t>
            </a:r>
            <a:r>
              <a:rPr lang="zh-CN" altLang="en-US" sz="2800" dirty="0" smtClean="0">
                <a:latin typeface="+mn-lt"/>
              </a:rPr>
              <a:t>不相等或结果不为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循环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rgbClr val="FFFF99"/>
                </a:solidFill>
                <a:latin typeface="+mn-lt"/>
              </a:rPr>
              <a:t>      (Loop If Not Equal/Not Zero)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altLang="zh-CN" sz="2800" dirty="0" smtClean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LOOPNE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               或 </a:t>
            </a:r>
            <a:r>
              <a:rPr lang="en-US" altLang="zh-CN" sz="2800" dirty="0" smtClean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LOOPNZ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</a:t>
            </a:r>
            <a:r>
              <a:rPr lang="en-US" sz="2800" dirty="0" smtClean="0">
                <a:latin typeface="+mn-lt"/>
              </a:rPr>
              <a:t>LOOPNE</a:t>
            </a:r>
            <a:r>
              <a:rPr lang="zh-CN" altLang="en-US" sz="2800" dirty="0" smtClean="0">
                <a:latin typeface="+mn-lt"/>
              </a:rPr>
              <a:t>是不相等循环，而</a:t>
            </a:r>
            <a:r>
              <a:rPr lang="en-US" sz="2800" dirty="0" smtClean="0">
                <a:latin typeface="+mn-lt"/>
              </a:rPr>
              <a:t>LOOPNZ</a:t>
            </a:r>
            <a:r>
              <a:rPr lang="zh-CN" altLang="en-US" sz="2800" dirty="0" smtClean="0">
                <a:latin typeface="+mn-lt"/>
              </a:rPr>
              <a:t>是结果</a:t>
            </a:r>
            <a:r>
              <a:rPr lang="en-US" altLang="zh-CN" sz="2800" dirty="0" smtClean="0">
                <a:latin typeface="+mn-lt"/>
              </a:rPr>
              <a:t>ZF</a:t>
            </a:r>
            <a:r>
              <a:rPr lang="en-US" sz="2800" dirty="0" smtClean="0"/>
              <a:t>≠1</a:t>
            </a:r>
            <a:r>
              <a:rPr lang="zh-CN" altLang="en-US" sz="2800" dirty="0" smtClean="0">
                <a:latin typeface="+mn-lt"/>
              </a:rPr>
              <a:t>循环，它们也是一对功能相同但形式不一样的指令。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指令执行前，应将重复次数送入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，每执行一次，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自动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，若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后</a:t>
            </a:r>
            <a:r>
              <a:rPr lang="en-US" sz="2800" dirty="0" smtClean="0">
                <a:latin typeface="+mn-lt"/>
              </a:rPr>
              <a:t>CX≠0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ZF=0</a:t>
            </a:r>
            <a:r>
              <a:rPr lang="zh-CN" altLang="en-US" sz="2800" dirty="0" smtClean="0">
                <a:latin typeface="+mn-lt"/>
              </a:rPr>
              <a:t>，则转移到标号所指定的地址重复执行；若</a:t>
            </a:r>
            <a:r>
              <a:rPr lang="en-US" sz="2800" dirty="0" smtClean="0">
                <a:latin typeface="+mn-lt"/>
              </a:rPr>
              <a:t>CX=0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ZF=1</a:t>
            </a:r>
            <a:r>
              <a:rPr lang="zh-CN" altLang="en-US" sz="2800" dirty="0" smtClean="0">
                <a:latin typeface="+mn-lt"/>
              </a:rPr>
              <a:t>，则退出循环，顺序执行下一条指令。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5975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3.93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设一个由</a:t>
            </a:r>
            <a:r>
              <a:rPr lang="en-US" dirty="0" smtClean="0">
                <a:latin typeface="+mn-lt"/>
                <a:ea typeface="+mn-ea"/>
              </a:rPr>
              <a:t>17</a:t>
            </a:r>
            <a:r>
              <a:rPr lang="zh-CN" altLang="en-US" dirty="0" smtClean="0">
                <a:latin typeface="+mn-lt"/>
                <a:ea typeface="+mn-ea"/>
              </a:rPr>
              <a:t>个字符组成的字符串存放在以</a:t>
            </a:r>
            <a:r>
              <a:rPr lang="en-US" dirty="0" smtClean="0">
                <a:latin typeface="+mn-lt"/>
                <a:ea typeface="+mn-ea"/>
              </a:rPr>
              <a:t>STRING</a:t>
            </a:r>
            <a:r>
              <a:rPr lang="zh-CN" altLang="en-US" dirty="0" smtClean="0">
                <a:latin typeface="+mn-lt"/>
                <a:ea typeface="+mn-ea"/>
              </a:rPr>
              <a:t>开始的内存中，查找字符串中是否包含空格符。若没有找到空格符和尚未查完，则继续查找，直到找到第一个空格符或查完了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才退出循环。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STRING  DB    ‘Personal Computer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’  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；字符串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STRING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指向字符串始址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DEC     BX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BX-1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17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字符串长度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INC      BX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；指向下一个字符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CMP   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20H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；字符串元素与空格比较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LOOPNE	NEXT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；若不是空格和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CX≠0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，循环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…		    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；找到空格或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已为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JCXZ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若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CX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为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0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跳转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(Jump If CX Zero)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JCXZ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指令功能：若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寄存器为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，则转移到指令中标号所指定的地址处，否则将往下顺序执行。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它不对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寄存器进行自动减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操作。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这条指令用在循环程序开始处。为了使程序跳过循环，只要事先把</a:t>
            </a:r>
            <a:r>
              <a:rPr lang="en-US" sz="2800" dirty="0" smtClean="0">
                <a:latin typeface="+mn-lt"/>
              </a:rPr>
              <a:t>CX </a:t>
            </a:r>
            <a:r>
              <a:rPr lang="zh-CN" altLang="en-US" sz="2800" dirty="0" smtClean="0">
                <a:latin typeface="+mn-lt"/>
              </a:rPr>
              <a:t>寄存器清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中断指令</a:t>
            </a:r>
            <a:r>
              <a:rPr lang="en-US" dirty="0" smtClean="0"/>
              <a:t> (Interrupt)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1) </a:t>
            </a:r>
            <a:r>
              <a:rPr lang="zh-CN" altLang="en-US" sz="2800" dirty="0" smtClean="0">
                <a:latin typeface="+mn-lt"/>
              </a:rPr>
              <a:t>中断概念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计算机在执行正常程序过程中，由于某些事件发生，需要暂时中止当前程序的运行，转到中断服务程序去为临时发生的事件服务。中断服务程序执行完，又返回正常程序继续运行。此过程称为中断。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的中断有两种：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第一种，外部中断或硬件中断，它们从</a:t>
            </a: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的不可屏蔽中断引脚</a:t>
            </a:r>
            <a:r>
              <a:rPr lang="en-US" dirty="0" smtClean="0">
                <a:latin typeface="+mn-lt"/>
              </a:rPr>
              <a:t>NMI </a:t>
            </a:r>
            <a:r>
              <a:rPr lang="zh-CN" altLang="en-US" dirty="0" smtClean="0">
                <a:latin typeface="+mn-lt"/>
              </a:rPr>
              <a:t>或可屏蔽中断引脚</a:t>
            </a:r>
            <a:r>
              <a:rPr lang="en-US" dirty="0" smtClean="0">
                <a:latin typeface="+mn-lt"/>
              </a:rPr>
              <a:t>INTR</a:t>
            </a:r>
            <a:r>
              <a:rPr lang="zh-CN" altLang="en-US" dirty="0" smtClean="0">
                <a:latin typeface="+mn-lt"/>
              </a:rPr>
              <a:t>引入。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第二种，内部中断或软中断，是为解决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在运行中发生意的外情况或是为便于对程序调试而设置的。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此外，也可在程序中安排一条中断指令</a:t>
            </a:r>
            <a:r>
              <a:rPr lang="en-US" dirty="0" smtClean="0">
                <a:latin typeface="+mn-lt"/>
              </a:rPr>
              <a:t>INT n</a:t>
            </a:r>
            <a:r>
              <a:rPr lang="zh-CN" altLang="en-US" dirty="0" smtClean="0">
                <a:latin typeface="+mn-lt"/>
              </a:rPr>
              <a:t>，利用它直接产生</a:t>
            </a: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的内部中断。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中断指令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73150"/>
            <a:ext cx="8372475" cy="5334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2) </a:t>
            </a:r>
            <a:r>
              <a:rPr lang="zh-CN" altLang="en-US" sz="2800" dirty="0" smtClean="0">
                <a:latin typeface="+mn-lt"/>
              </a:rPr>
              <a:t>中断指令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(1) INT n </a:t>
            </a:r>
            <a:r>
              <a:rPr lang="zh-CN" altLang="en-US" sz="2800" dirty="0" smtClean="0">
                <a:latin typeface="+mn-lt"/>
              </a:rPr>
              <a:t>软件中断指令 </a:t>
            </a:r>
            <a:r>
              <a:rPr lang="en-US" sz="2800" dirty="0" smtClean="0">
                <a:latin typeface="+mn-lt"/>
              </a:rPr>
              <a:t> (Interrupt)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软件中断指令，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为中断类型号，范围</a:t>
            </a:r>
            <a:r>
              <a:rPr lang="en-US" sz="2800" dirty="0" smtClean="0">
                <a:latin typeface="+mn-lt"/>
              </a:rPr>
              <a:t>0~255</a:t>
            </a:r>
            <a:r>
              <a:rPr lang="zh-CN" altLang="en-US" sz="2800" dirty="0" smtClean="0">
                <a:latin typeface="+mn-lt"/>
              </a:rPr>
              <a:t>。可安排在程序的任何位置上。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 (2) INTO </a:t>
            </a:r>
            <a:r>
              <a:rPr lang="zh-CN" altLang="en-US" sz="2800" dirty="0" smtClean="0">
                <a:latin typeface="+mn-lt"/>
              </a:rPr>
              <a:t>溢出中断指令</a:t>
            </a:r>
            <a:r>
              <a:rPr lang="en-US" sz="2800" dirty="0" smtClean="0">
                <a:latin typeface="+mn-lt"/>
              </a:rPr>
              <a:t> (Interrupt on Overflow)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当带符号数进行算术运算后，若</a:t>
            </a:r>
            <a:r>
              <a:rPr lang="en-US" sz="2800" dirty="0" smtClean="0">
                <a:latin typeface="+mn-lt"/>
              </a:rPr>
              <a:t>OF=1</a:t>
            </a:r>
            <a:r>
              <a:rPr lang="zh-CN" altLang="en-US" sz="2800" dirty="0" smtClean="0">
                <a:latin typeface="+mn-lt"/>
              </a:rPr>
              <a:t>，则可由</a:t>
            </a:r>
            <a:r>
              <a:rPr lang="en-US" sz="2800" dirty="0" smtClean="0">
                <a:latin typeface="+mn-lt"/>
              </a:rPr>
              <a:t>INTO</a:t>
            </a:r>
            <a:r>
              <a:rPr lang="zh-CN" altLang="en-US" sz="2800" dirty="0" smtClean="0">
                <a:latin typeface="+mn-lt"/>
              </a:rPr>
              <a:t>指令产生类型为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的中断</a:t>
            </a:r>
            <a:r>
              <a:rPr lang="en-US" altLang="zh-CN" sz="2800" dirty="0" smtClean="0">
                <a:latin typeface="+mn-lt"/>
              </a:rPr>
              <a:t>; </a:t>
            </a:r>
            <a:r>
              <a:rPr lang="zh-CN" altLang="en-US" sz="2800" dirty="0" smtClean="0">
                <a:latin typeface="+mn-lt"/>
              </a:rPr>
              <a:t>若</a:t>
            </a:r>
            <a:r>
              <a:rPr lang="en-US" sz="2800" dirty="0" smtClean="0">
                <a:latin typeface="+mn-lt"/>
              </a:rPr>
              <a:t>OF=0</a:t>
            </a:r>
            <a:r>
              <a:rPr lang="zh-CN" altLang="en-US" sz="2800" dirty="0" smtClean="0">
                <a:latin typeface="+mn-lt"/>
              </a:rPr>
              <a:t>，则</a:t>
            </a:r>
            <a:r>
              <a:rPr lang="en-US" sz="2800" dirty="0" smtClean="0">
                <a:latin typeface="+mn-lt"/>
              </a:rPr>
              <a:t>INTO</a:t>
            </a:r>
            <a:r>
              <a:rPr lang="zh-CN" altLang="en-US" sz="2800" dirty="0" smtClean="0">
                <a:latin typeface="+mn-lt"/>
              </a:rPr>
              <a:t>指令不产生中断。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为此，在带符号数进行加减法运算之后，必须安排一条</a:t>
            </a:r>
            <a:r>
              <a:rPr lang="en-US" sz="2800" dirty="0" smtClean="0">
                <a:latin typeface="+mn-lt"/>
              </a:rPr>
              <a:t>INTO</a:t>
            </a:r>
            <a:r>
              <a:rPr lang="zh-CN" altLang="en-US" sz="2800" dirty="0" smtClean="0">
                <a:latin typeface="+mn-lt"/>
              </a:rPr>
              <a:t>指令，一旦溢出就能及时向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提出中断请求，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可做出相应的处理。</a:t>
            </a:r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中断指令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(3) IRET  (Interrupt Return)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      中断返回指令</a:t>
            </a:r>
            <a:r>
              <a:rPr lang="en-US" sz="2800" dirty="0" smtClean="0">
                <a:latin typeface="+mn-lt"/>
              </a:rPr>
              <a:t>IRET</a:t>
            </a:r>
            <a:r>
              <a:rPr lang="zh-CN" altLang="en-US" sz="2800" dirty="0" smtClean="0">
                <a:latin typeface="+mn-lt"/>
              </a:rPr>
              <a:t>。被安排在中断服务程序的出口处，指令执行后，从堆栈中依次弹出程序断点和</a:t>
            </a:r>
            <a:r>
              <a:rPr lang="en-US" sz="2800" dirty="0" smtClean="0">
                <a:latin typeface="+mn-lt"/>
              </a:rPr>
              <a:t>FLAGS</a:t>
            </a:r>
            <a:r>
              <a:rPr lang="zh-CN" altLang="en-US" sz="2800" dirty="0" smtClean="0">
                <a:latin typeface="+mn-lt"/>
              </a:rPr>
              <a:t>的内容，使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继续执行原来被打断的程序。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CC00"/>
                </a:solidFill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solidFill>
                  <a:srgbClr val="00CC00"/>
                </a:solidFill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solidFill>
                <a:srgbClr val="00CC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3.3.6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处理器控制指令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8478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FF99"/>
                </a:solidFill>
              </a:rPr>
              <a:t>1.</a:t>
            </a:r>
            <a:r>
              <a:rPr lang="zh-CN" altLang="en-US" sz="3200" dirty="0" smtClean="0">
                <a:solidFill>
                  <a:srgbClr val="FFFF99"/>
                </a:solidFill>
              </a:rPr>
              <a:t>标志操作指令</a:t>
            </a:r>
            <a:endParaRPr lang="zh-CN" altLang="en-US" sz="3200" dirty="0" smtClean="0">
              <a:solidFill>
                <a:srgbClr val="FFFF99"/>
              </a:solidFill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提供一组标志操作指令，可直接对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标志位进行设置或清除等操作，但不包含</a:t>
            </a:r>
            <a:r>
              <a:rPr lang="en-US" dirty="0" smtClean="0">
                <a:latin typeface="+mn-lt"/>
              </a:rPr>
              <a:t>TF</a:t>
            </a:r>
            <a:r>
              <a:rPr lang="zh-CN" altLang="en-US" dirty="0" smtClean="0">
                <a:latin typeface="+mn-lt"/>
              </a:rPr>
              <a:t>标志，如表</a:t>
            </a:r>
            <a:r>
              <a:rPr lang="en-US" dirty="0" smtClean="0">
                <a:latin typeface="+mn-lt"/>
              </a:rPr>
              <a:t>3.13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9300" y="3251200"/>
            <a:ext cx="78851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标志操作指令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372475" cy="5511800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CLC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CMC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STC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利用</a:t>
            </a:r>
            <a:r>
              <a:rPr lang="en-US" dirty="0" smtClean="0">
                <a:latin typeface="+mn-lt"/>
              </a:rPr>
              <a:t>CLC</a:t>
            </a:r>
            <a:r>
              <a:rPr lang="zh-CN" altLang="en-US" dirty="0" smtClean="0">
                <a:latin typeface="+mn-lt"/>
              </a:rPr>
              <a:t>指令，使进位标志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CMC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取反，</a:t>
            </a:r>
            <a:r>
              <a:rPr lang="en-US" dirty="0" smtClean="0">
                <a:latin typeface="+mn-lt"/>
              </a:rPr>
              <a:t>STC</a:t>
            </a:r>
            <a:r>
              <a:rPr lang="zh-CN" altLang="en-US" dirty="0" smtClean="0">
                <a:latin typeface="+mn-lt"/>
              </a:rPr>
              <a:t>指令则使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CLD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STD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方向标志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在执行字符串操作指令时用来决定地址的修改方向，</a:t>
            </a:r>
            <a:r>
              <a:rPr lang="en-US" dirty="0" smtClean="0">
                <a:latin typeface="+mn-lt"/>
              </a:rPr>
              <a:t>CLD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，而</a:t>
            </a:r>
            <a:r>
              <a:rPr lang="en-US" dirty="0" smtClean="0">
                <a:latin typeface="+mn-lt"/>
              </a:rPr>
              <a:t>STD</a:t>
            </a:r>
            <a:r>
              <a:rPr lang="zh-CN" altLang="en-US" dirty="0" smtClean="0">
                <a:latin typeface="+mn-lt"/>
              </a:rPr>
              <a:t>指令则使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CLI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STI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中断允许标志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决定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能否响应可屏蔽中断请求，指令</a:t>
            </a:r>
            <a:r>
              <a:rPr lang="en-US" dirty="0" smtClean="0">
                <a:latin typeface="+mn-lt"/>
              </a:rPr>
              <a:t>CLI</a:t>
            </a:r>
            <a:r>
              <a:rPr lang="zh-CN" altLang="en-US" dirty="0" smtClean="0">
                <a:latin typeface="+mn-lt"/>
              </a:rPr>
              <a:t>使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，禁止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响应这类中断。</a:t>
            </a:r>
            <a:r>
              <a:rPr lang="en-US" dirty="0" smtClean="0">
                <a:latin typeface="+mn-lt"/>
              </a:rPr>
              <a:t>STI</a:t>
            </a:r>
            <a:r>
              <a:rPr lang="zh-CN" altLang="en-US" dirty="0" smtClean="0">
                <a:latin typeface="+mn-lt"/>
              </a:rPr>
              <a:t>使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，允许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响应。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4610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3.66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寄存器中存有报警标志。若</a:t>
            </a:r>
            <a:r>
              <a:rPr lang="en-US" dirty="0" smtClean="0">
                <a:latin typeface="+mn-lt"/>
                <a:ea typeface="+mn-ea"/>
              </a:rPr>
              <a:t>D7=1</a:t>
            </a:r>
            <a:r>
              <a:rPr lang="zh-CN" altLang="en-US" dirty="0" smtClean="0">
                <a:latin typeface="+mn-lt"/>
                <a:ea typeface="+mn-ea"/>
              </a:rPr>
              <a:t>，表示温度报警，程序要转到温度报警处理程序</a:t>
            </a:r>
            <a:r>
              <a:rPr lang="en-US" dirty="0" smtClean="0">
                <a:latin typeface="+mn-lt"/>
                <a:ea typeface="+mn-ea"/>
              </a:rPr>
              <a:t>T_ALARM; D6=1</a:t>
            </a:r>
            <a:r>
              <a:rPr lang="zh-CN" altLang="en-US" dirty="0" smtClean="0">
                <a:latin typeface="+mn-lt"/>
                <a:ea typeface="+mn-ea"/>
              </a:rPr>
              <a:t>，则转压力报警程序</a:t>
            </a:r>
            <a:r>
              <a:rPr lang="en-US" dirty="0" smtClean="0">
                <a:latin typeface="+mn-lt"/>
                <a:ea typeface="+mn-ea"/>
              </a:rPr>
              <a:t>P_ALARM</a:t>
            </a:r>
            <a:r>
              <a:rPr lang="zh-CN" altLang="en-US" dirty="0" smtClean="0">
                <a:latin typeface="+mn-lt"/>
                <a:ea typeface="+mn-ea"/>
              </a:rPr>
              <a:t>。为此，可用</a:t>
            </a:r>
            <a:r>
              <a:rPr lang="en-US" dirty="0" smtClean="0">
                <a:latin typeface="+mn-lt"/>
                <a:ea typeface="+mn-ea"/>
              </a:rPr>
              <a:t>TEST</a:t>
            </a:r>
            <a:r>
              <a:rPr lang="zh-CN" altLang="en-US" dirty="0" smtClean="0">
                <a:latin typeface="+mn-lt"/>
                <a:ea typeface="+mn-ea"/>
              </a:rPr>
              <a:t>指令来实现这种功能：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TEST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；查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的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D7=1?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JNZ	T_ALARM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非零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，则转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	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；温度报警程序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TEST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D7=0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D6=1?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JNZ	P_ALARM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，转压力报警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其中，</a:t>
            </a:r>
            <a:r>
              <a:rPr lang="en-US" dirty="0" smtClean="0">
                <a:latin typeface="+mn-lt"/>
              </a:rPr>
              <a:t>JNZ</a:t>
            </a:r>
            <a:r>
              <a:rPr lang="zh-CN" altLang="en-US" dirty="0" smtClean="0">
                <a:latin typeface="+mn-lt"/>
              </a:rPr>
              <a:t>为条件转移指令，表示结果非</a:t>
            </a:r>
            <a:r>
              <a:rPr lang="en-US" dirty="0" smtClean="0">
                <a:latin typeface="+mn-lt"/>
              </a:rPr>
              <a:t>0(ZF=1)</a:t>
            </a:r>
            <a:r>
              <a:rPr lang="zh-CN" altLang="en-US" dirty="0" smtClean="0">
                <a:latin typeface="+mn-lt"/>
              </a:rPr>
              <a:t>则转移。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外部同步指令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984250"/>
            <a:ext cx="8283575" cy="55118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ESC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换码指令 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(Escape)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ESC  </a:t>
            </a:r>
            <a:r>
              <a:rPr lang="zh-CN" altLang="en-US" dirty="0" smtClean="0">
                <a:latin typeface="+mn-lt"/>
              </a:rPr>
              <a:t>外部操作码，源操作数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指令功能：换码指令实现</a:t>
            </a: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对</a:t>
            </a:r>
            <a:r>
              <a:rPr lang="en-US" dirty="0" smtClean="0">
                <a:latin typeface="+mn-lt"/>
              </a:rPr>
              <a:t>8087</a:t>
            </a:r>
            <a:r>
              <a:rPr lang="zh-CN" altLang="en-US" dirty="0" smtClean="0">
                <a:latin typeface="+mn-lt"/>
              </a:rPr>
              <a:t>协处理器的控制。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WAIT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等待指令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(Wait)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通常跟在</a:t>
            </a:r>
            <a:r>
              <a:rPr lang="en-US" dirty="0" smtClean="0">
                <a:latin typeface="+mn-lt"/>
              </a:rPr>
              <a:t>ESC</a:t>
            </a:r>
            <a:r>
              <a:rPr lang="zh-CN" altLang="en-US" dirty="0" smtClean="0">
                <a:latin typeface="+mn-lt"/>
              </a:rPr>
              <a:t>指令之后。</a:t>
            </a:r>
            <a:r>
              <a:rPr lang="en-US" dirty="0" smtClean="0">
                <a:latin typeface="+mn-lt"/>
              </a:rPr>
              <a:t>ESC</a:t>
            </a:r>
            <a:r>
              <a:rPr lang="zh-CN" altLang="en-US" dirty="0" smtClean="0">
                <a:latin typeface="+mn-lt"/>
              </a:rPr>
              <a:t>指令执行后，</a:t>
            </a:r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处于等待状态，不断检测</a:t>
            </a:r>
            <a:r>
              <a:rPr lang="en-US" dirty="0" smtClean="0">
                <a:latin typeface="+mn-lt"/>
              </a:rPr>
              <a:t>TEST</a:t>
            </a:r>
            <a:r>
              <a:rPr lang="zh-CN" altLang="en-US" dirty="0" smtClean="0">
                <a:latin typeface="+mn-lt"/>
              </a:rPr>
              <a:t>引脚，若为高电平，则重复执行</a:t>
            </a:r>
            <a:r>
              <a:rPr lang="en-US" dirty="0" smtClean="0">
                <a:latin typeface="+mn-lt"/>
              </a:rPr>
              <a:t>WAIT</a:t>
            </a:r>
            <a:r>
              <a:rPr lang="zh-CN" altLang="en-US" dirty="0" smtClean="0">
                <a:latin typeface="+mn-lt"/>
              </a:rPr>
              <a:t>指令，处理器处于等待状态；如变为低电平，便退出等待状态，执行下条指令。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 3) LOCK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封锁总线指令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(Lock Bus)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可加在任何指令的前面。凡带有</a:t>
            </a:r>
            <a:r>
              <a:rPr lang="en-US" dirty="0" smtClean="0">
                <a:latin typeface="+mn-lt"/>
              </a:rPr>
              <a:t>LOCK</a:t>
            </a:r>
            <a:r>
              <a:rPr lang="zh-CN" altLang="en-US" dirty="0" smtClean="0">
                <a:latin typeface="+mn-lt"/>
              </a:rPr>
              <a:t>前缀的指令在执行过程中，将禁止其它处理器使用总线。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停机指令和空操作指令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073150"/>
            <a:ext cx="7934325" cy="53784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HLT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停机指令</a:t>
            </a:r>
            <a:r>
              <a:rPr lang="en-US" sz="2800" dirty="0" smtClean="0">
                <a:latin typeface="+mn-lt"/>
              </a:rPr>
              <a:t>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(Halt)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使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进入暂停状态，当下列情况之一发生时，则脱离暂停状态：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RESET</a:t>
            </a:r>
            <a:r>
              <a:rPr lang="zh-CN" altLang="en-US" dirty="0" smtClean="0">
                <a:latin typeface="+mn-lt"/>
              </a:rPr>
              <a:t>线上加复位信号；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NMI</a:t>
            </a:r>
            <a:r>
              <a:rPr lang="zh-CN" altLang="en-US" dirty="0" smtClean="0">
                <a:latin typeface="+mn-lt"/>
              </a:rPr>
              <a:t>引脚上出现中断请求信号；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在允许中断的情况下，在</a:t>
            </a:r>
            <a:r>
              <a:rPr lang="en-US" dirty="0" smtClean="0">
                <a:latin typeface="+mn-lt"/>
              </a:rPr>
              <a:t>INTR</a:t>
            </a:r>
            <a:r>
              <a:rPr lang="zh-CN" altLang="en-US" dirty="0" smtClean="0">
                <a:latin typeface="+mn-lt"/>
              </a:rPr>
              <a:t>引脚上出现中断请求信号。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程序中常用</a:t>
            </a:r>
            <a:r>
              <a:rPr lang="en-US" dirty="0" smtClean="0">
                <a:latin typeface="+mn-lt"/>
              </a:rPr>
              <a:t>HLT</a:t>
            </a:r>
            <a:r>
              <a:rPr lang="zh-CN" altLang="en-US" dirty="0" smtClean="0">
                <a:latin typeface="+mn-lt"/>
              </a:rPr>
              <a:t>指令来等待中断的出现。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 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NOP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空操作或无操作指令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(No Operation)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单字节指令，执</a:t>
            </a:r>
            <a:r>
              <a:rPr lang="zh-CN" altLang="en-US" smtClean="0">
                <a:latin typeface="+mn-lt"/>
              </a:rPr>
              <a:t>行时耗</a:t>
            </a:r>
            <a:r>
              <a:rPr lang="zh-CN" altLang="en-US" dirty="0" smtClean="0">
                <a:latin typeface="+mn-lt"/>
              </a:rPr>
              <a:t>费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个时钟周期的时间，但不完成任何操作。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17998</Words>
  <Application>WPS 演示</Application>
  <PresentationFormat>全屏显示(4:3)</PresentationFormat>
  <Paragraphs>918</Paragraphs>
  <Slides>91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8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方正姚体</vt:lpstr>
      <vt:lpstr>华文中宋</vt:lpstr>
      <vt:lpstr>Times New Roman</vt:lpstr>
      <vt:lpstr>Symbol</vt:lpstr>
      <vt:lpstr>微软雅黑</vt:lpstr>
      <vt:lpstr>Arial Unicode MS</vt:lpstr>
      <vt:lpstr>Wingdings 3</vt:lpstr>
      <vt:lpstr>新宋体</vt:lpstr>
      <vt:lpstr>微机模板</vt:lpstr>
      <vt:lpstr>PowerPoint 演示文稿</vt:lpstr>
      <vt:lpstr>§3.3  8086的指令系统</vt:lpstr>
      <vt:lpstr>3.3.3  逻辑运算和移位指令</vt:lpstr>
      <vt:lpstr>1. 逻辑运算指令  (Logical Operations)</vt:lpstr>
      <vt:lpstr>PowerPoint 演示文稿</vt:lpstr>
      <vt:lpstr>1. 逻辑运算指令</vt:lpstr>
      <vt:lpstr>1. 逻辑运算指令</vt:lpstr>
      <vt:lpstr>1. 逻辑运算指令</vt:lpstr>
      <vt:lpstr>1. 逻辑运算指令</vt:lpstr>
      <vt:lpstr>2. 算术逻辑移位指令     (Shift Arithmetic and Shift Logical)</vt:lpstr>
      <vt:lpstr>PowerPoint 演示文稿</vt:lpstr>
      <vt:lpstr>2. 算术逻辑移位指令</vt:lpstr>
      <vt:lpstr>2. 算术逻辑移位指令</vt:lpstr>
      <vt:lpstr>2. 算术逻辑移位指令</vt:lpstr>
      <vt:lpstr>3. 循环移位指令 (Rotate)</vt:lpstr>
      <vt:lpstr>3. 循环移位指令 (Rotate)</vt:lpstr>
      <vt:lpstr>3. 循环移位指令 </vt:lpstr>
      <vt:lpstr>3. 循环移位指令 </vt:lpstr>
      <vt:lpstr>§3.3  8086的指令系统</vt:lpstr>
      <vt:lpstr>3.3.4  字符串处理指令</vt:lpstr>
      <vt:lpstr>PowerPoint 演示文稿</vt:lpstr>
      <vt:lpstr>字符串处理指令</vt:lpstr>
      <vt:lpstr>1. MOVS字符串传送指令 (Move String)</vt:lpstr>
      <vt:lpstr>PowerPoint 演示文稿</vt:lpstr>
      <vt:lpstr>PowerPoint 演示文稿</vt:lpstr>
      <vt:lpstr>2. CMPS 字符串比较指令</vt:lpstr>
      <vt:lpstr>2. CMPS 字符串比较指令</vt:lpstr>
      <vt:lpstr>3. SCAS 字符串扫描指令 (Scan String)</vt:lpstr>
      <vt:lpstr>3. SCAS 字符串扫描指令</vt:lpstr>
      <vt:lpstr>4. LODS 数据串装入指令(Load String)</vt:lpstr>
      <vt:lpstr>5. STOS 数据串存储指令 (Store String)</vt:lpstr>
      <vt:lpstr>5. STOS 数据串存储指令</vt:lpstr>
      <vt:lpstr>PowerPoint 演示文稿</vt:lpstr>
      <vt:lpstr>5. STOS 数据串存储指令</vt:lpstr>
      <vt:lpstr>§3.3  8086的指令系统</vt:lpstr>
      <vt:lpstr>3.3.5  控制转移指令</vt:lpstr>
      <vt:lpstr>控制转移指令</vt:lpstr>
      <vt:lpstr>1. 无条件转移和过程调用指令      (Unconditional Transfer and Call)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PowerPoint 演示文稿</vt:lpstr>
      <vt:lpstr>过程调用指令</vt:lpstr>
      <vt:lpstr>过程调用指令</vt:lpstr>
      <vt:lpstr>设调用前：CS：IP=2000H：1050H，SS：SP=5000H：0100H，PROG-N与CALL指令之间的字节距离等于1234H (即DISP=1234H)。</vt:lpstr>
      <vt:lpstr>例3.82</vt:lpstr>
      <vt:lpstr>PowerPoint 演示文稿</vt:lpstr>
      <vt:lpstr>过程调用指令</vt:lpstr>
      <vt:lpstr>过程调用指令</vt:lpstr>
      <vt:lpstr>过程调用指令</vt:lpstr>
      <vt:lpstr>（3） 段间直接调用 例3.83 CALL   FAR  PTR  PROG_F ；PROG_F是一个远标号 该指令含5个字节，编码格式为：</vt:lpstr>
      <vt:lpstr>过程调用指令</vt:lpstr>
      <vt:lpstr>过程调用指令</vt:lpstr>
      <vt:lpstr>过程调用指令</vt:lpstr>
      <vt:lpstr>过程调用指令</vt:lpstr>
      <vt:lpstr>过程调用指令</vt:lpstr>
      <vt:lpstr>2. 条件转移指令 (Conditional Transfer)</vt:lpstr>
      <vt:lpstr>PowerPoint 演示文稿</vt:lpstr>
      <vt:lpstr>2. 条件转移指令</vt:lpstr>
      <vt:lpstr>2. 条件转移指令</vt:lpstr>
      <vt:lpstr>2. 条件转移指令</vt:lpstr>
      <vt:lpstr>2. 条件转移指令</vt:lpstr>
      <vt:lpstr>2. 条件转移指令</vt:lpstr>
      <vt:lpstr>2. 条件转移指令</vt:lpstr>
      <vt:lpstr>PowerPoint 演示文稿</vt:lpstr>
      <vt:lpstr>2. 条件转移指令</vt:lpstr>
      <vt:lpstr>2. 条件转移指令</vt:lpstr>
      <vt:lpstr>3. 循环控制指令  (Iteration Control)</vt:lpstr>
      <vt:lpstr>3. 循环控制指令</vt:lpstr>
      <vt:lpstr>例3.90</vt:lpstr>
      <vt:lpstr>3. 循环控制指令</vt:lpstr>
      <vt:lpstr>3. 循环控制指令</vt:lpstr>
      <vt:lpstr>PowerPoint 演示文稿</vt:lpstr>
      <vt:lpstr>3. 循环控制指令</vt:lpstr>
      <vt:lpstr>PowerPoint 演示文稿</vt:lpstr>
      <vt:lpstr>3. 循环控制指令</vt:lpstr>
      <vt:lpstr>PowerPoint 演示文稿</vt:lpstr>
      <vt:lpstr>3. 循环控制指令</vt:lpstr>
      <vt:lpstr>4. 中断指令 (Interrupt)</vt:lpstr>
      <vt:lpstr>4. 中断指令</vt:lpstr>
      <vt:lpstr>4. 中断指令</vt:lpstr>
      <vt:lpstr>§3.3  8086的指令系统</vt:lpstr>
      <vt:lpstr>3.3.6  处理器控制指令</vt:lpstr>
      <vt:lpstr>1. 标志操作指令</vt:lpstr>
      <vt:lpstr>2. 外部同步指令</vt:lpstr>
      <vt:lpstr>3. 停机指令和空操作指令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458</cp:revision>
  <dcterms:created xsi:type="dcterms:W3CDTF">2003-06-02T09:23:00Z</dcterms:created>
  <dcterms:modified xsi:type="dcterms:W3CDTF">2019-10-13T03:20:43Z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