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231" r:id="rId2"/>
    <p:sldId id="597" r:id="rId3"/>
    <p:sldId id="1232" r:id="rId4"/>
    <p:sldId id="1234" r:id="rId5"/>
    <p:sldId id="1235" r:id="rId6"/>
    <p:sldId id="1236" r:id="rId7"/>
    <p:sldId id="1237" r:id="rId8"/>
    <p:sldId id="1238" r:id="rId9"/>
    <p:sldId id="1239" r:id="rId10"/>
    <p:sldId id="1240" r:id="rId11"/>
    <p:sldId id="1241" r:id="rId12"/>
    <p:sldId id="1242" r:id="rId13"/>
    <p:sldId id="1243" r:id="rId14"/>
    <p:sldId id="1244" r:id="rId15"/>
    <p:sldId id="1245" r:id="rId16"/>
    <p:sldId id="1246" r:id="rId17"/>
    <p:sldId id="1247" r:id="rId18"/>
    <p:sldId id="1248" r:id="rId19"/>
    <p:sldId id="1249" r:id="rId20"/>
    <p:sldId id="1250" r:id="rId21"/>
    <p:sldId id="1251" r:id="rId22"/>
    <p:sldId id="1252" r:id="rId23"/>
    <p:sldId id="1253" r:id="rId24"/>
    <p:sldId id="1254" r:id="rId25"/>
    <p:sldId id="125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7384-FBF1-4D3A-8C89-2A4ABFFE0883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EFDD9-05BE-49BA-BC4E-B59F92FE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36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0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3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0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74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2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3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7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2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9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FDD9-05BE-49BA-BC4E-B59F92FE35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9212B1-3B53-4BE0-B069-F91D4C7339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96B7FF"/>
              </a:clrFrom>
              <a:clrTo>
                <a:srgbClr val="96B7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6133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041" y="6356350"/>
            <a:ext cx="1828959" cy="426757"/>
          </a:xfrm>
          <a:prstGeom prst="rect">
            <a:avLst/>
          </a:prstGeom>
          <a:effectLst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05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3A1A-58B4-4E77-BFF7-E2FE307C0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第五讲</a:t>
            </a:r>
            <a:r>
              <a:rPr lang="en-US" altLang="zh-CN" sz="4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4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的文件与数据处理</a:t>
            </a:r>
            <a:endParaRPr lang="zh-CN" altLang="en-US" sz="4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52B0-8ADB-403B-A930-E6A255E2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705" y="3621917"/>
            <a:ext cx="7232374" cy="642173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数据的文件化和处理</a:t>
            </a:r>
          </a:p>
        </p:txBody>
      </p:sp>
    </p:spTree>
    <p:extLst>
      <p:ext uri="{BB962C8B-B14F-4D97-AF65-F5344CB8AC3E}">
        <p14:creationId xmlns:p14="http://schemas.microsoft.com/office/powerpoint/2010/main" val="8033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365126"/>
            <a:ext cx="10515600" cy="595928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EX0503.py: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2404998"/>
            <a:ext cx="12057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案例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0504.py: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将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360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度范围内以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度为间隔计算</a:t>
            </a:r>
            <a:r>
              <a:rPr lang="en-US" altLang="zh-CN" sz="2800" b="1" dirty="0" err="1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sinx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值并存到文件中，输入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360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范围内的任意角度，输出对应的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sin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值。</a:t>
            </a:r>
            <a:endParaRPr lang="en-US" altLang="zh-CN" sz="2800" b="1" dirty="0">
              <a:solidFill>
                <a:srgbClr val="FFFF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 startAt="3"/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文件的读写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934007"/>
            <a:ext cx="120578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Python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个常用的文件内容读取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991EED-2980-4DFA-A469-E050DB47C5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930" y="1842022"/>
          <a:ext cx="11719892" cy="4081971"/>
        </p:xfrm>
        <a:graphic>
          <a:graphicData uri="http://schemas.openxmlformats.org/drawingml/2006/table">
            <a:tbl>
              <a:tblPr/>
              <a:tblGrid>
                <a:gridCol w="3339548">
                  <a:extLst>
                    <a:ext uri="{9D8B030D-6E8A-4147-A177-3AD203B41FA5}">
                      <a16:colId xmlns:a16="http://schemas.microsoft.com/office/drawing/2014/main" val="2419162970"/>
                    </a:ext>
                  </a:extLst>
                </a:gridCol>
                <a:gridCol w="8380344">
                  <a:extLst>
                    <a:ext uri="{9D8B030D-6E8A-4147-A177-3AD203B41FA5}">
                      <a16:colId xmlns:a16="http://schemas.microsoft.com/office/drawing/2014/main" val="3626974328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346859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readall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读入整个文件内容，返回一个字符串或字节流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。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92429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&lt;file&gt;.read(size=-1)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从文件中读入整个文件内容，如果给出参数，读入前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长度的字符串或字节流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42198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readline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(size = -1)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从文件中读入一行内容，如果给出参数，读入该行前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长度的字符串或字节流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878197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(hint=-1)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从文件中读入所有行，以每行为元素形成一个列表，如果给出参数，读入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hint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行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0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64858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5.2 ·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一维和二维数据格式化</a:t>
            </a:r>
            <a:endParaRPr lang="en-US" altLang="zh-CN" sz="28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68513E-57D5-4883-9CA4-5A50C409A194}"/>
              </a:ext>
            </a:extLst>
          </p:cNvPr>
          <p:cNvSpPr/>
          <p:nvPr/>
        </p:nvSpPr>
        <p:spPr>
          <a:xfrm>
            <a:off x="9939" y="416731"/>
            <a:ext cx="1208598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数据组织的维度</a:t>
            </a:r>
            <a:endParaRPr kumimoji="0" lang="zh-CN" altLang="zh-CN" sz="28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88D8DC-6D9B-4AA2-997C-B974B7064C3F}"/>
              </a:ext>
            </a:extLst>
          </p:cNvPr>
          <p:cNvSpPr/>
          <p:nvPr/>
        </p:nvSpPr>
        <p:spPr>
          <a:xfrm>
            <a:off x="19878" y="890852"/>
            <a:ext cx="1208598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一维数据由对等关系的有序或无序数据构成，采用线性方式组织，对应于数组和集合等概念</a:t>
            </a:r>
            <a:r>
              <a:rPr lang="zh-CN" altLang="en-US" sz="28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A5A5A5">
                  <a:lumMod val="20000"/>
                  <a:lumOff val="8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A925EA-0185-4554-9148-4EC71409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71877"/>
              </p:ext>
            </p:extLst>
          </p:nvPr>
        </p:nvGraphicFramePr>
        <p:xfrm>
          <a:off x="342389" y="2189797"/>
          <a:ext cx="11753533" cy="486029"/>
        </p:xfrm>
        <a:graphic>
          <a:graphicData uri="http://schemas.openxmlformats.org/drawingml/2006/table">
            <a:tbl>
              <a:tblPr/>
              <a:tblGrid>
                <a:gridCol w="11753533">
                  <a:extLst>
                    <a:ext uri="{9D8B030D-6E8A-4147-A177-3AD203B41FA5}">
                      <a16:colId xmlns:a16="http://schemas.microsoft.com/office/drawing/2014/main" val="635714504"/>
                    </a:ext>
                  </a:extLst>
                </a:gridCol>
              </a:tblGrid>
              <a:tr h="180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中国、美国、日本、德国、法国、英国、意大利、加拿大、俄罗斯、欧盟、澳大利亚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4772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8AE91F0-14D9-4AE2-93CF-9E1A1EB3DD9C}"/>
              </a:ext>
            </a:extLst>
          </p:cNvPr>
          <p:cNvSpPr/>
          <p:nvPr/>
        </p:nvSpPr>
        <p:spPr>
          <a:xfrm>
            <a:off x="16566" y="2556558"/>
            <a:ext cx="11860696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二维数据，也称表格数据，由关联关系数据构成，采用表格方式组织，对应于数学中的矩阵，常见的表格都属于二维数据。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6EDF78-CEC0-42B3-AB08-259472B5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0118"/>
              </p:ext>
            </p:extLst>
          </p:nvPr>
        </p:nvGraphicFramePr>
        <p:xfrm>
          <a:off x="1371599" y="3873525"/>
          <a:ext cx="6922095" cy="2936179"/>
        </p:xfrm>
        <a:graphic>
          <a:graphicData uri="http://schemas.openxmlformats.org/drawingml/2006/table">
            <a:tbl>
              <a:tblPr/>
              <a:tblGrid>
                <a:gridCol w="1643514">
                  <a:extLst>
                    <a:ext uri="{9D8B030D-6E8A-4147-A177-3AD203B41FA5}">
                      <a16:colId xmlns:a16="http://schemas.microsoft.com/office/drawing/2014/main" val="3960112794"/>
                    </a:ext>
                  </a:extLst>
                </a:gridCol>
                <a:gridCol w="1758982">
                  <a:extLst>
                    <a:ext uri="{9D8B030D-6E8A-4147-A177-3AD203B41FA5}">
                      <a16:colId xmlns:a16="http://schemas.microsoft.com/office/drawing/2014/main" val="3485583525"/>
                    </a:ext>
                  </a:extLst>
                </a:gridCol>
                <a:gridCol w="1758983">
                  <a:extLst>
                    <a:ext uri="{9D8B030D-6E8A-4147-A177-3AD203B41FA5}">
                      <a16:colId xmlns:a16="http://schemas.microsoft.com/office/drawing/2014/main" val="274060207"/>
                    </a:ext>
                  </a:extLst>
                </a:gridCol>
                <a:gridCol w="1760616">
                  <a:extLst>
                    <a:ext uri="{9D8B030D-6E8A-4147-A177-3AD203B41FA5}">
                      <a16:colId xmlns:a16="http://schemas.microsoft.com/office/drawing/2014/main" val="1582413856"/>
                    </a:ext>
                  </a:extLst>
                </a:gridCol>
              </a:tblGrid>
              <a:tr h="30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城市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环比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同比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定基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70161"/>
                  </a:ext>
                </a:extLst>
              </a:tr>
              <a:tr h="30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120.7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121.4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158246"/>
                  </a:ext>
                </a:extLst>
              </a:tr>
              <a:tr h="30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101.2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127.3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127.8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73963"/>
                  </a:ext>
                </a:extLst>
              </a:tr>
              <a:tr h="30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广州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101.3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119.4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120.0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992662"/>
                  </a:ext>
                </a:extLst>
              </a:tr>
              <a:tr h="30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深圳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102.0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140.9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787937"/>
                  </a:ext>
                </a:extLst>
              </a:tr>
              <a:tr h="30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沈阳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100.1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101.4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101.6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51103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1DC5B5D-D1FF-47AE-A905-D1D310D7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678" y="4669639"/>
            <a:ext cx="2852531" cy="142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环比：上月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zh-CN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同比：上年同月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zh-CN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定基：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zh-CN" altLang="zh-C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000" dirty="0">
              <a:solidFill>
                <a:srgbClr val="FFC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884312"/>
            <a:ext cx="1205782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高维数据由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键值对类型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的数据构成，采用对象方式组织，属于整合度更好的数据组织方式。高维数据在网络系统中十分常用，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等都是高维数据组织的语法结构。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F545D6-44DF-4947-89CA-E3DEEBC84207}"/>
              </a:ext>
            </a:extLst>
          </p:cNvPr>
          <p:cNvSpPr/>
          <p:nvPr/>
        </p:nvSpPr>
        <p:spPr>
          <a:xfrm>
            <a:off x="1351721" y="3008779"/>
            <a:ext cx="8686800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本书作者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[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姓氏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嵩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北京理工大学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}, </a:t>
            </a:r>
            <a:endParaRPr lang="zh-CN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姓氏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礼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欣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北京理工大学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},</a:t>
            </a:r>
            <a:endParaRPr lang="zh-CN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姓氏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天羽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北京理工大学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}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 </a:t>
            </a:r>
            <a:endParaRPr lang="zh-CN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一维数据的存储格式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884312"/>
            <a:ext cx="12057822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一维数据是最简单的数据组织类型，有多种存储格式，常用特殊字符分隔：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⑴</a:t>
            </a: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用一个或多个空格分隔，例如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  美国  日本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德国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法国  英国  意大利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⑵</a:t>
            </a: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用逗号分隔，例如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日本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德国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意大利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⑶</a:t>
            </a: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用其他符号或符号组合分隔，建议采用不出现在数据中的特殊符号</a:t>
            </a:r>
          </a:p>
          <a:p>
            <a:pPr indent="89852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日本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德国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英国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意大利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二维数据的存储格式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884312"/>
            <a:ext cx="1205782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逗号分割数值的存储格式叫做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Comma-Separated Values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，即逗号分隔值），它是一种通用的、相对简单的文件格式，在商业和科学上广泛应用，尤其应用在程序之间转移表格数据。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7A278C-19C9-4853-AF5B-F7A55A33A2A3}"/>
              </a:ext>
            </a:extLst>
          </p:cNvPr>
          <p:cNvSpPr/>
          <p:nvPr/>
        </p:nvSpPr>
        <p:spPr>
          <a:xfrm>
            <a:off x="751739" y="2849466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该格式的应用有一些基本规则，如下：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E29C147C-7B06-42FD-AD7C-8CDE950C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99" y="3329610"/>
            <a:ext cx="10361764" cy="324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纯文本格式，通过单一编码表示字符；</a:t>
            </a: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以行为单位，开头不留空行，行之间没有空行；</a:t>
            </a: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每行表示一个一维数据，多行表示二维数据；</a:t>
            </a: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以逗号分隔每列数据，列数据为空也要保留逗号；</a:t>
            </a: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可以包含或不包含列名，包含时列名放置在文件第一行。</a:t>
            </a:r>
          </a:p>
        </p:txBody>
      </p:sp>
    </p:spTree>
    <p:extLst>
      <p:ext uri="{BB962C8B-B14F-4D97-AF65-F5344CB8AC3E}">
        <p14:creationId xmlns:p14="http://schemas.microsoft.com/office/powerpoint/2010/main" val="22180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二维数据的存储格式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9939" y="884312"/>
            <a:ext cx="120578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二维数据采用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存储后的内容如下：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7A278C-19C9-4853-AF5B-F7A55A33A2A3}"/>
              </a:ext>
            </a:extLst>
          </p:cNvPr>
          <p:cNvSpPr/>
          <p:nvPr/>
        </p:nvSpPr>
        <p:spPr>
          <a:xfrm>
            <a:off x="9939" y="5496634"/>
            <a:ext cx="119567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格式存储的文件一般采用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.csv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为扩展名，可以通过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平台上的记事本或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Office Excel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工具打开，也可以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跨平台使用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文本编辑工具打开。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F93D25-B7B4-40C5-B582-A01DE57E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89925"/>
              </p:ext>
            </p:extLst>
          </p:nvPr>
        </p:nvGraphicFramePr>
        <p:xfrm>
          <a:off x="2250281" y="1739504"/>
          <a:ext cx="4006454" cy="3757613"/>
        </p:xfrm>
        <a:graphic>
          <a:graphicData uri="http://schemas.openxmlformats.org/drawingml/2006/table">
            <a:tbl>
              <a:tblPr/>
              <a:tblGrid>
                <a:gridCol w="4006454">
                  <a:extLst>
                    <a:ext uri="{9D8B030D-6E8A-4147-A177-3AD203B41FA5}">
                      <a16:colId xmlns:a16="http://schemas.microsoft.com/office/drawing/2014/main" val="3222210582"/>
                    </a:ext>
                  </a:extLst>
                </a:gridCol>
              </a:tblGrid>
              <a:tr h="21062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城市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环比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同比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定基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北京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,101.5,120.7,121.4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上海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,101.2,127.3,127.8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广州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,101.3,119.4,120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深圳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,102,140.9,145.5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沈阳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,100.1,101.4,101.6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51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66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二维数据的表示和读写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9939" y="884312"/>
            <a:ext cx="1205782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CSV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文件的每一行是一维数据，可以使用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中的列表类型表示，整个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文件是一个二维数据，由表示每一行的列表类型作为元素，组成一个二维列表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AFFEF46-A911-4F5E-9630-AFF61BF1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80622"/>
              </p:ext>
            </p:extLst>
          </p:nvPr>
        </p:nvGraphicFramePr>
        <p:xfrm>
          <a:off x="3114896" y="2311594"/>
          <a:ext cx="5438746" cy="3413760"/>
        </p:xfrm>
        <a:graphic>
          <a:graphicData uri="http://schemas.openxmlformats.org/drawingml/2006/table">
            <a:tbl>
              <a:tblPr/>
              <a:tblGrid>
                <a:gridCol w="5438746">
                  <a:extLst>
                    <a:ext uri="{9D8B030D-6E8A-4147-A177-3AD203B41FA5}">
                      <a16:colId xmlns:a16="http://schemas.microsoft.com/office/drawing/2014/main" val="156955708"/>
                    </a:ext>
                  </a:extLst>
                </a:gridCol>
              </a:tblGrid>
              <a:tr h="1920478"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	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城市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同比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定基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\n'],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'101.5', '120.7', '121.4\n'],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'101.2', '127.3', '127.8\n'],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广州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'101.3', '119.4', '120.0\n'],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深圳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'102.0', '140.9', '145.5\n'],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沈阳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'100.1', '101.4', '101.6\n'],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10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EX0506.py: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到列表显示内容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9939" y="884312"/>
            <a:ext cx="1205782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CSV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文件的每一行是一维数据，可以使用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中的列表类型表示，整个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文件是一个二维数据，由表示每一行的列表类型作为元素，组成一个二维列表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数据存储为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9939" y="884312"/>
            <a:ext cx="12057822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通过“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.join(ls) +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‘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’可将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列表连接成逗号分隔的字符串，从而形成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文件的一行。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4221F8-F523-4B3E-83AF-352C5905D1F7}"/>
              </a:ext>
            </a:extLst>
          </p:cNvPr>
          <p:cNvSpPr/>
          <p:nvPr/>
        </p:nvSpPr>
        <p:spPr>
          <a:xfrm>
            <a:off x="17394" y="2173318"/>
            <a:ext cx="12057822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对于列表中存储的二维数据，可以通过循环写入一维数据的方式写入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文件，参考代码样式如下：</a:t>
            </a:r>
          </a:p>
          <a:p>
            <a:pPr indent="44926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row in ls: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926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&lt;</a:t>
            </a:r>
            <a:r>
              <a:rPr lang="zh-CN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输出文件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&gt;.write(",".join(row)+"\n")</a:t>
            </a:r>
            <a:endParaRPr lang="zh-CN" altLang="zh-CN" sz="28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89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5.1 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28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68513E-57D5-4883-9CA4-5A50C409A194}"/>
              </a:ext>
            </a:extLst>
          </p:cNvPr>
          <p:cNvSpPr/>
          <p:nvPr/>
        </p:nvSpPr>
        <p:spPr>
          <a:xfrm>
            <a:off x="9939" y="675153"/>
            <a:ext cx="1208598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文件是一个存储在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外设上的数据集合，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用文件形式组织和表达数据更有效也更为灵活。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它有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两种类型：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文本文件和二进制文件。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88D8DC-6D9B-4AA2-997C-B974B7064C3F}"/>
              </a:ext>
            </a:extLst>
          </p:cNvPr>
          <p:cNvSpPr/>
          <p:nvPr/>
        </p:nvSpPr>
        <p:spPr>
          <a:xfrm>
            <a:off x="0" y="1874825"/>
            <a:ext cx="12085983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二进制文件直接由比特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和比特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组成，没有统一字符编码，文件内部数据的组织格式与文件用途有关。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二进制文件和文本文件最主要的区别在于是否有统一的字符编码</a:t>
            </a:r>
          </a:p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无论文件创建为文本文件或者二进制文件，都可以用“文本文件方式”和“二进制文件方式”打开，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打开后的操作不同。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EX0506.py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：数据存储为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4D27B-F20D-4057-BDFC-E65CC5808F87}"/>
              </a:ext>
            </a:extLst>
          </p:cNvPr>
          <p:cNvSpPr/>
          <p:nvPr/>
        </p:nvSpPr>
        <p:spPr>
          <a:xfrm>
            <a:off x="0" y="961054"/>
            <a:ext cx="120578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案例：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展示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高维数据格式化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4D27B-F20D-4057-BDFC-E65CC5808F87}"/>
              </a:ext>
            </a:extLst>
          </p:cNvPr>
          <p:cNvSpPr/>
          <p:nvPr/>
        </p:nvSpPr>
        <p:spPr>
          <a:xfrm>
            <a:off x="0" y="961054"/>
            <a:ext cx="1205782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与一维二维数据不同，高维数据能展示数据间更为复杂的组织关系。为了保持灵活性，表示高维数据不采用任何结构形式，仅采用最基本的二元关系，即键值对。万维网是高维数据最成功的典型应用。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4B575-2D7F-4236-B870-1019725E76F5}"/>
              </a:ext>
            </a:extLst>
          </p:cNvPr>
          <p:cNvSpPr/>
          <p:nvPr/>
        </p:nvSpPr>
        <p:spPr>
          <a:xfrm>
            <a:off x="3315" y="2793164"/>
            <a:ext cx="12057822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格式可以对高维数据进行表达和存储。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 Object Notation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）是一种轻量级的数据交换格式，易于阅读和理解。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格式表达键值对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&lt;key, value&gt;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的基本格式如下，键值对都保存在双引号中：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"key" : "value"</a:t>
            </a:r>
            <a:endParaRPr lang="zh-CN" altLang="zh-CN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高维数据格式化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4D27B-F20D-4057-BDFC-E65CC5808F87}"/>
              </a:ext>
            </a:extLst>
          </p:cNvPr>
          <p:cNvSpPr/>
          <p:nvPr/>
        </p:nvSpPr>
        <p:spPr>
          <a:xfrm>
            <a:off x="0" y="961054"/>
            <a:ext cx="12057822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当多个键值对放在一起时，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有如下一些约定：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⑴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数据保存在键值对中；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⑵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键值对之间由逗号分隔；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⑶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括号用于保存键值对数据组成的对象；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⑷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方括号用于保存键值对数据组成的数组。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54422F-D7A0-4870-8773-1C7710E1E48B}"/>
              </a:ext>
            </a:extLst>
          </p:cNvPr>
          <p:cNvSpPr/>
          <p:nvPr/>
        </p:nvSpPr>
        <p:spPr>
          <a:xfrm>
            <a:off x="924339" y="4054860"/>
            <a:ext cx="8686800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本书作者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[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姓氏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嵩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北京理工大学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}, </a:t>
            </a:r>
            <a:endParaRPr lang="zh-CN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姓氏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礼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欣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北京理工大学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},</a:t>
            </a:r>
            <a:endParaRPr lang="zh-CN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姓氏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天羽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北京理工大学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}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 </a:t>
            </a:r>
            <a:endParaRPr lang="zh-CN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4D27B-F20D-4057-BDFC-E65CC5808F87}"/>
              </a:ext>
            </a:extLst>
          </p:cNvPr>
          <p:cNvSpPr/>
          <p:nvPr/>
        </p:nvSpPr>
        <p:spPr>
          <a:xfrm>
            <a:off x="0" y="961054"/>
            <a:ext cx="12057822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库主要包括两类函数：操作类函数和解析类函数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操作类函数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主要完成外部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格式和程序内部数据类型之间的转换功能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解析类函数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主要用于解析键值对内容。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B9CC4242-0683-4052-8F22-8FA9AFB2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6257"/>
            <a:ext cx="883304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dumps()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loads()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分别对应编码和解码功能。</a:t>
            </a:r>
          </a:p>
        </p:txBody>
      </p:sp>
    </p:spTree>
    <p:extLst>
      <p:ext uri="{BB962C8B-B14F-4D97-AF65-F5344CB8AC3E}">
        <p14:creationId xmlns:p14="http://schemas.microsoft.com/office/powerpoint/2010/main" val="41177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436E04ED-95F4-4854-B9CF-767D0C24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" y="893060"/>
            <a:ext cx="883304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dumps()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loads()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分别对应编码和解码功能。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A52046-C4F4-46B0-84B4-E0637CD9DF63}"/>
              </a:ext>
            </a:extLst>
          </p:cNvPr>
          <p:cNvSpPr/>
          <p:nvPr/>
        </p:nvSpPr>
        <p:spPr>
          <a:xfrm>
            <a:off x="887895" y="1535472"/>
            <a:ext cx="10671314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json.dumps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(obj,  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sort_keys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False,indent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=None)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的数据类型转换为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格式，编码过程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D64D27-3A24-4F78-B20F-339D09B30F5B}"/>
              </a:ext>
            </a:extLst>
          </p:cNvPr>
          <p:cNvSpPr/>
          <p:nvPr/>
        </p:nvSpPr>
        <p:spPr>
          <a:xfrm>
            <a:off x="907131" y="2774012"/>
            <a:ext cx="9442008" cy="1301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json.loads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(string)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格式字符串转换为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的数据类型，解码过程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FBFEC0-618C-42DD-BE58-240C8D812FCA}"/>
              </a:ext>
            </a:extLst>
          </p:cNvPr>
          <p:cNvSpPr/>
          <p:nvPr/>
        </p:nvSpPr>
        <p:spPr>
          <a:xfrm>
            <a:off x="900507" y="3979961"/>
            <a:ext cx="8143576" cy="13031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json.dump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(obj, 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sort_keys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=False, indent=None)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dumps()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功能一致，输出到文件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5F19E-E85D-464C-B383-62F6EB25650F}"/>
              </a:ext>
            </a:extLst>
          </p:cNvPr>
          <p:cNvSpPr/>
          <p:nvPr/>
        </p:nvSpPr>
        <p:spPr>
          <a:xfrm>
            <a:off x="893883" y="5285302"/>
            <a:ext cx="5535491" cy="1301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json.load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loads()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功能一致，从文件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读入</a:t>
            </a:r>
          </a:p>
        </p:txBody>
      </p:sp>
    </p:spTree>
    <p:extLst>
      <p:ext uri="{BB962C8B-B14F-4D97-AF65-F5344CB8AC3E}">
        <p14:creationId xmlns:p14="http://schemas.microsoft.com/office/powerpoint/2010/main" val="31269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4" grpId="0" build="p"/>
      <p:bldP spid="9" grpId="0" build="p"/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的相互转换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436E04ED-95F4-4854-B9CF-767D0C24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" y="893060"/>
            <a:ext cx="12062792" cy="19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CSV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格式常用于一二维数据表示和存储，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也可以表示一二维数据。在网络信息传输中，可能需要统一表示方式，因此，需要在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格式间进行相互转换。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8ADC24-E71C-4397-B619-4D3A685D5177}"/>
              </a:ext>
            </a:extLst>
          </p:cNvPr>
          <p:cNvSpPr/>
          <p:nvPr/>
        </p:nvSpPr>
        <p:spPr>
          <a:xfrm>
            <a:off x="1018004" y="3025148"/>
            <a:ext cx="681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EX0507.py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8E3638-960B-4A32-9FF9-81A4DED62322}"/>
              </a:ext>
            </a:extLst>
          </p:cNvPr>
          <p:cNvSpPr/>
          <p:nvPr/>
        </p:nvSpPr>
        <p:spPr>
          <a:xfrm>
            <a:off x="1018004" y="3548368"/>
            <a:ext cx="6662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EX0508.py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</a:t>
            </a:r>
            <a:r>
              <a:rPr lang="en-US" altLang="zh-CN" sz="28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cvs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8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ex0501.py</a:t>
            </a:r>
            <a:r>
              <a:rPr lang="zh-CN" altLang="en-US" sz="2800" dirty="0">
                <a:solidFill>
                  <a:srgbClr val="FFFF00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理解文本文件和二进制文件的区别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57188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1003580"/>
            <a:ext cx="12057822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采用文本方式读入文件，文件经过编码形成字符串，打印出有含义的字符；采用二进制方式打开文件，文件被解析为字节（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byte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）流。由于存在编码，字符串中的一个字符由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个字节表示。</a:t>
            </a:r>
          </a:p>
        </p:txBody>
      </p:sp>
    </p:spTree>
    <p:extLst>
      <p:ext uri="{BB962C8B-B14F-4D97-AF65-F5344CB8AC3E}">
        <p14:creationId xmlns:p14="http://schemas.microsoft.com/office/powerpoint/2010/main" val="38141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文件的操作过程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1003580"/>
            <a:ext cx="12057822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对文本文件和二进制文件采用统一的操作步骤即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9263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读写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C479F-58F3-452A-8EED-E25B4FA8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7" y="2497068"/>
            <a:ext cx="10438383" cy="359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 startAt="2"/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文件的打开与关闭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1003580"/>
            <a:ext cx="12057822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通过解释器内置的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函数打开一个文件，并实现该文件与一个程序变量的关联，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函数格式如下：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9263"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= open(&lt;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文件名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&gt;, &lt;</a:t>
            </a:r>
            <a:r>
              <a:rPr lang="zh-CN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打开模式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&gt;)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open()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函数有两个参数：文件名和打开模式。文件名可以是文件的实际名字，也可以是包含完整路径的名字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32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文件的打开的模式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9939" y="1003580"/>
            <a:ext cx="12057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open()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函数提供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种基本的打开模式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DDB6CE9-F151-48D6-8253-2A547BCB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31353"/>
              </p:ext>
            </p:extLst>
          </p:nvPr>
        </p:nvGraphicFramePr>
        <p:xfrm>
          <a:off x="566530" y="1666598"/>
          <a:ext cx="11262695" cy="4608261"/>
        </p:xfrm>
        <a:graphic>
          <a:graphicData uri="http://schemas.openxmlformats.org/drawingml/2006/table">
            <a:tbl>
              <a:tblPr/>
              <a:tblGrid>
                <a:gridCol w="1393547">
                  <a:extLst>
                    <a:ext uri="{9D8B030D-6E8A-4147-A177-3AD203B41FA5}">
                      <a16:colId xmlns:a16="http://schemas.microsoft.com/office/drawing/2014/main" val="2233825803"/>
                    </a:ext>
                  </a:extLst>
                </a:gridCol>
                <a:gridCol w="9869148">
                  <a:extLst>
                    <a:ext uri="{9D8B030D-6E8A-4147-A177-3AD203B41FA5}">
                      <a16:colId xmlns:a16="http://schemas.microsoft.com/office/drawing/2014/main" val="140603695"/>
                    </a:ext>
                  </a:extLst>
                </a:gridCol>
              </a:tblGrid>
              <a:tr h="501081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</a:t>
                      </a:r>
                      <a:endParaRPr lang="zh-CN" altLang="zh-CN" sz="2400" kern="12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51435" marR="51435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168689"/>
                  </a:ext>
                </a:extLst>
              </a:tr>
              <a:tr h="50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'r'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只读模式，如果文件不存在，返回异常</a:t>
                      </a:r>
                      <a:r>
                        <a:rPr lang="en-US" altLang="zh-CN" sz="2400" kern="12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FileNotFoundError</a:t>
                      </a: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，默认值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455588"/>
                  </a:ext>
                </a:extLst>
              </a:tr>
              <a:tr h="50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'w'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覆盖写模式，文件不存在则创建，存在则完全覆盖源文件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779753"/>
                  </a:ext>
                </a:extLst>
              </a:tr>
              <a:tr h="50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'x'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创建写模式，文件不存在则创建，存在则返回异常</a:t>
                      </a:r>
                      <a:r>
                        <a:rPr lang="en-US" altLang="zh-CN" sz="2400" kern="12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FileExistsError</a:t>
                      </a:r>
                      <a:endParaRPr lang="zh-CN" altLang="zh-CN" sz="2400" kern="12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71585"/>
                  </a:ext>
                </a:extLst>
              </a:tr>
              <a:tr h="50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'a'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追加写模式，文件不存在则创建，存在则在原文件最后追加内容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590815"/>
                  </a:ext>
                </a:extLst>
              </a:tr>
              <a:tr h="50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'b'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二进制文件模式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100880"/>
                  </a:ext>
                </a:extLst>
              </a:tr>
              <a:tr h="50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't'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文本文件模式，默认值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81814"/>
                  </a:ext>
                </a:extLst>
              </a:tr>
              <a:tr h="50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'+'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r/w/x/a</a:t>
                      </a:r>
                      <a:r>
                        <a:rPr lang="zh-CN" altLang="zh-CN" sz="240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一同使用，在原功能基础上增加同时读写功能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2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 startAt="3"/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文件的读写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934007"/>
            <a:ext cx="120578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Python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个常用的文件内容读取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991EED-2980-4DFA-A469-E050DB47C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55675"/>
              </p:ext>
            </p:extLst>
          </p:nvPr>
        </p:nvGraphicFramePr>
        <p:xfrm>
          <a:off x="337930" y="1842022"/>
          <a:ext cx="11719892" cy="4081971"/>
        </p:xfrm>
        <a:graphic>
          <a:graphicData uri="http://schemas.openxmlformats.org/drawingml/2006/table">
            <a:tbl>
              <a:tblPr/>
              <a:tblGrid>
                <a:gridCol w="3339548">
                  <a:extLst>
                    <a:ext uri="{9D8B030D-6E8A-4147-A177-3AD203B41FA5}">
                      <a16:colId xmlns:a16="http://schemas.microsoft.com/office/drawing/2014/main" val="2419162970"/>
                    </a:ext>
                  </a:extLst>
                </a:gridCol>
                <a:gridCol w="8380344">
                  <a:extLst>
                    <a:ext uri="{9D8B030D-6E8A-4147-A177-3AD203B41FA5}">
                      <a16:colId xmlns:a16="http://schemas.microsoft.com/office/drawing/2014/main" val="3626974328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346859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readall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读入整个文件内容，返回一个字符串或字节流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。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92429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&lt;file&gt;.read(size=-1)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从文件中读入整个文件内容，如果给出参数，读入前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长度的字符串或字节流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42198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readline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(size = -1)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从文件中读入一行内容，如果给出参数，读入该行前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长度的字符串或字节流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878197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(hint=-1)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从文件中读入所有行，以每行为元素形成一个列表，如果给出参数，读入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hint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行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0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EX0502.py: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934007"/>
            <a:ext cx="120578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如果程序需要逐行处理文件内容，建议采用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述代码格式：</a:t>
            </a:r>
          </a:p>
          <a:p>
            <a:pPr marL="0" lvl="4" indent="539750"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open(</a:t>
            </a:r>
            <a:r>
              <a:rPr lang="en-US" altLang="zh-CN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fname</a:t>
            </a: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"r")</a:t>
            </a:r>
            <a:endParaRPr lang="zh-CN" altLang="zh-CN" sz="28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4" indent="539750"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marL="0" lvl="4" indent="539750"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for line in </a:t>
            </a:r>
            <a:r>
              <a:rPr lang="en-US" altLang="zh-CN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8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4" indent="539750"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# </a:t>
            </a:r>
            <a:r>
              <a:rPr lang="zh-CN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处理一行数据</a:t>
            </a:r>
            <a:endParaRPr lang="en-US" altLang="zh-CN" sz="28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4" indent="539750" algn="just">
              <a:spcBef>
                <a:spcPct val="0"/>
              </a:spcBef>
              <a:buFontTx/>
              <a:buNone/>
            </a:pPr>
            <a:endParaRPr lang="zh-CN" altLang="zh-CN" sz="28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4" indent="539750"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fo.close</a:t>
            </a:r>
            <a:r>
              <a:rPr lang="en-US" altLang="zh-C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 startAt="3"/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文件的读写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475AC5-1BCF-45BE-A5FD-E415D6686499}"/>
              </a:ext>
            </a:extLst>
          </p:cNvPr>
          <p:cNvSpPr/>
          <p:nvPr/>
        </p:nvSpPr>
        <p:spPr>
          <a:xfrm>
            <a:off x="0" y="934007"/>
            <a:ext cx="120578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Python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个常用的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991EED-2980-4DFA-A469-E050DB47C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48465"/>
              </p:ext>
            </p:extLst>
          </p:nvPr>
        </p:nvGraphicFramePr>
        <p:xfrm>
          <a:off x="337930" y="1842022"/>
          <a:ext cx="11719892" cy="2561273"/>
        </p:xfrm>
        <a:graphic>
          <a:graphicData uri="http://schemas.openxmlformats.org/drawingml/2006/table">
            <a:tbl>
              <a:tblPr/>
              <a:tblGrid>
                <a:gridCol w="3339548">
                  <a:extLst>
                    <a:ext uri="{9D8B030D-6E8A-4147-A177-3AD203B41FA5}">
                      <a16:colId xmlns:a16="http://schemas.microsoft.com/office/drawing/2014/main" val="2419162970"/>
                    </a:ext>
                  </a:extLst>
                </a:gridCol>
                <a:gridCol w="8380344">
                  <a:extLst>
                    <a:ext uri="{9D8B030D-6E8A-4147-A177-3AD203B41FA5}">
                      <a16:colId xmlns:a16="http://schemas.microsoft.com/office/drawing/2014/main" val="3626974328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44" marR="51444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346859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&lt;file&gt;.write(s)</a:t>
                      </a:r>
                      <a:endParaRPr kumimoji="0" lang="zh-CN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向文件写入一个字符串或字节流</a:t>
                      </a:r>
                    </a:p>
                  </a:txBody>
                  <a:tcPr marL="51435" marR="51435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92429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writelines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(lines)</a:t>
                      </a:r>
                      <a:endParaRPr kumimoji="0" lang="zh-CN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将一个元素为字符串的列表写入文件</a:t>
                      </a:r>
                    </a:p>
                  </a:txBody>
                  <a:tcPr marL="51435" marR="51435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42198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&lt;file&gt;.seek(offset)</a:t>
                      </a:r>
                      <a:endParaRPr kumimoji="0" lang="zh-CN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改变当前文件操作指针的位置，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offset</a:t>
                      </a:r>
                      <a:r>
                        <a:rPr kumimoji="0" lang="zh-CN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的值：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kumimoji="0" lang="zh-CN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：文件开头；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1: </a:t>
                      </a:r>
                      <a:r>
                        <a:rPr kumimoji="0" lang="zh-CN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当前位置；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2: </a:t>
                      </a:r>
                      <a:r>
                        <a:rPr kumimoji="0" lang="zh-CN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文件结尾</a:t>
                      </a:r>
                    </a:p>
                  </a:txBody>
                  <a:tcPr marL="51435" marR="51435" marT="0" marB="0" anchor="b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87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2190</Words>
  <Application>Microsoft Office PowerPoint</Application>
  <PresentationFormat>宽屏</PresentationFormat>
  <Paragraphs>208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微软雅黑</vt:lpstr>
      <vt:lpstr>微软雅黑 Light</vt:lpstr>
      <vt:lpstr>Arial</vt:lpstr>
      <vt:lpstr>Calibri</vt:lpstr>
      <vt:lpstr>Courier New</vt:lpstr>
      <vt:lpstr>Times New Roman</vt:lpstr>
      <vt:lpstr>Office 主题​​</vt:lpstr>
      <vt:lpstr>第五讲Python的文件与数据处理</vt:lpstr>
      <vt:lpstr>5.1 文件</vt:lpstr>
      <vt:lpstr>案例ex0501.py：理解文本文件和二进制文件的区别</vt:lpstr>
      <vt:lpstr>文件的操作过程</vt:lpstr>
      <vt:lpstr>文件的打开与关闭</vt:lpstr>
      <vt:lpstr>文件的打开的模式</vt:lpstr>
      <vt:lpstr>文件的读写</vt:lpstr>
      <vt:lpstr>案例EX0502.py:文件的读</vt:lpstr>
      <vt:lpstr>文件的读写</vt:lpstr>
      <vt:lpstr>案例EX0503.py:文件的写</vt:lpstr>
      <vt:lpstr>文件的读写</vt:lpstr>
      <vt:lpstr>5.2 ·一维和二维数据格式化</vt:lpstr>
      <vt:lpstr>数据组织的维度</vt:lpstr>
      <vt:lpstr>一维数据的存储格式</vt:lpstr>
      <vt:lpstr>二维数据的存储格式</vt:lpstr>
      <vt:lpstr>二维数据的存储格式</vt:lpstr>
      <vt:lpstr>二维数据的表示和读写</vt:lpstr>
      <vt:lpstr>案例EX0506.py:导入CSV到列表显示内容</vt:lpstr>
      <vt:lpstr>数据存储为.csv格式</vt:lpstr>
      <vt:lpstr>案例EX0506.py：数据存储为.csv格式</vt:lpstr>
      <vt:lpstr>5.3高维数据格式化</vt:lpstr>
      <vt:lpstr>高维数据格式化</vt:lpstr>
      <vt:lpstr>JSON库的使用</vt:lpstr>
      <vt:lpstr>JSON库的使用</vt:lpstr>
      <vt:lpstr>JSON与csv的相互转换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Shanli Xuan</cp:lastModifiedBy>
  <cp:revision>42</cp:revision>
  <dcterms:created xsi:type="dcterms:W3CDTF">2019-02-12T01:55:44Z</dcterms:created>
  <dcterms:modified xsi:type="dcterms:W3CDTF">2019-04-14T08:52:03Z</dcterms:modified>
</cp:coreProperties>
</file>