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89" r:id="rId4"/>
    <p:sldId id="258" r:id="rId5"/>
    <p:sldId id="290" r:id="rId6"/>
    <p:sldId id="296" r:id="rId7"/>
    <p:sldId id="270" r:id="rId8"/>
    <p:sldId id="291" r:id="rId9"/>
    <p:sldId id="264" r:id="rId10"/>
    <p:sldId id="293" r:id="rId11"/>
    <p:sldId id="294" r:id="rId12"/>
    <p:sldId id="295" r:id="rId13"/>
    <p:sldId id="298" r:id="rId14"/>
    <p:sldId id="299" r:id="rId15"/>
    <p:sldId id="314" r:id="rId16"/>
    <p:sldId id="315" r:id="rId17"/>
    <p:sldId id="316" r:id="rId18"/>
    <p:sldId id="318" r:id="rId19"/>
    <p:sldId id="317" r:id="rId20"/>
    <p:sldId id="307" r:id="rId21"/>
    <p:sldId id="319" r:id="rId22"/>
    <p:sldId id="320" r:id="rId23"/>
    <p:sldId id="321" r:id="rId24"/>
    <p:sldId id="32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varScale="1">
        <p:scale>
          <a:sx n="89" d="100"/>
          <a:sy n="89" d="100"/>
        </p:scale>
        <p:origin x="-100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0131-B912-43BD-BDC5-BF63968F0401}" type="datetimeFigureOut">
              <a:rPr lang="zh-CN" altLang="en-US" smtClean="0"/>
              <a:pPr/>
              <a:t>2015/5/9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DED10-C7F3-4E9B-9F51-EB276C4153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E499A49E-826F-4CAA-8C84-6AB56D48BB73}"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772816"/>
            <a:ext cx="7772400" cy="2112639"/>
          </a:xfrm>
        </p:spPr>
        <p:txBody>
          <a:bodyPr>
            <a:normAutofit fontScale="90000"/>
          </a:bodyPr>
          <a:lstStyle/>
          <a:p>
            <a:r>
              <a:rPr lang="zh-CN" altLang="en-US" sz="7200" dirty="0" smtClean="0">
                <a:latin typeface="楷体" pitchFamily="49" charset="-122"/>
                <a:ea typeface="楷体" pitchFamily="49" charset="-122"/>
              </a:rPr>
              <a:t>多元统计分析</a:t>
            </a:r>
            <a:r>
              <a:rPr lang="en-US" altLang="zh-CN" sz="7200" dirty="0" smtClean="0">
                <a:latin typeface="楷体" pitchFamily="49" charset="-122"/>
                <a:ea typeface="楷体" pitchFamily="49" charset="-122"/>
              </a:rPr>
              <a:t/>
            </a:r>
            <a:br>
              <a:rPr lang="en-US" altLang="zh-CN" sz="7200" dirty="0" smtClean="0">
                <a:latin typeface="楷体" pitchFamily="49" charset="-122"/>
                <a:ea typeface="楷体" pitchFamily="49" charset="-122"/>
              </a:rPr>
            </a:br>
            <a:r>
              <a:rPr lang="en-US" altLang="zh-CN" sz="7200" dirty="0" smtClean="0">
                <a:latin typeface="楷体" pitchFamily="49" charset="-122"/>
                <a:ea typeface="楷体" pitchFamily="49" charset="-122"/>
              </a:rPr>
              <a:t>       </a:t>
            </a:r>
            <a:r>
              <a:rPr lang="en-US" altLang="zh-CN" sz="5300" dirty="0" smtClean="0">
                <a:latin typeface="楷体" pitchFamily="49" charset="-122"/>
                <a:ea typeface="楷体" pitchFamily="49" charset="-122"/>
              </a:rPr>
              <a:t>——</a:t>
            </a:r>
            <a:r>
              <a:rPr lang="zh-CN" altLang="en-US" sz="7200" dirty="0" smtClean="0">
                <a:latin typeface="楷体" pitchFamily="49" charset="-122"/>
                <a:ea typeface="楷体" pitchFamily="49" charset="-122"/>
              </a:rPr>
              <a:t>方差分析</a:t>
            </a:r>
            <a:endParaRPr lang="zh-CN" altLang="en-US" sz="7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9592" y="1052736"/>
            <a:ext cx="7200800" cy="1815882"/>
          </a:xfrm>
          <a:prstGeom prst="rect">
            <a:avLst/>
          </a:prstGeom>
        </p:spPr>
        <p:txBody>
          <a:bodyPr wrap="square">
            <a:spAutoFit/>
          </a:bodyPr>
          <a:lstStyle/>
          <a:p>
            <a:r>
              <a:rPr lang="zh-CN" altLang="en-US" sz="2800" dirty="0" smtClean="0">
                <a:latin typeface="楷体" pitchFamily="49" charset="-122"/>
                <a:ea typeface="楷体" pitchFamily="49" charset="-122"/>
              </a:rPr>
              <a:t>下图给出了单因素方差分析的结果。从表中可以看出组间平方和是</a:t>
            </a:r>
            <a:r>
              <a:rPr lang="en-US" altLang="zh-CN" sz="2800" dirty="0" smtClean="0">
                <a:latin typeface="楷体" pitchFamily="49" charset="-122"/>
                <a:ea typeface="楷体" pitchFamily="49" charset="-122"/>
              </a:rPr>
              <a:t>28254.778</a:t>
            </a:r>
            <a:r>
              <a:rPr lang="zh-CN" altLang="en-US" sz="2800" dirty="0" smtClean="0">
                <a:latin typeface="楷体" pitchFamily="49" charset="-122"/>
                <a:ea typeface="楷体" pitchFamily="49" charset="-122"/>
              </a:rPr>
              <a:t>，相应的</a:t>
            </a:r>
            <a:r>
              <a:rPr lang="en-US" altLang="zh-CN" sz="2800" dirty="0" smtClean="0">
                <a:latin typeface="楷体" pitchFamily="49" charset="-122"/>
                <a:ea typeface="楷体" pitchFamily="49" charset="-122"/>
              </a:rPr>
              <a:t>F</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36.058</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0.000&lt;0.05</a:t>
            </a:r>
            <a:r>
              <a:rPr lang="zh-CN" altLang="en-US" sz="2800" dirty="0" smtClean="0">
                <a:latin typeface="楷体" pitchFamily="49" charset="-122"/>
                <a:ea typeface="楷体" pitchFamily="49" charset="-122"/>
              </a:rPr>
              <a:t>，因此我们认为不同的施肥类型对亩产量有显著的影响。</a:t>
            </a:r>
            <a:endParaRPr lang="en-US" altLang="zh-CN" sz="2800" dirty="0" smtClean="0">
              <a:latin typeface="楷体" pitchFamily="49" charset="-122"/>
              <a:ea typeface="楷体" pitchFamily="49" charset="-122"/>
            </a:endParaRPr>
          </a:p>
        </p:txBody>
      </p:sp>
      <p:pic>
        <p:nvPicPr>
          <p:cNvPr id="13313" name="Picture 1"/>
          <p:cNvPicPr>
            <a:picLocks noChangeAspect="1" noChangeArrowheads="1"/>
          </p:cNvPicPr>
          <p:nvPr/>
        </p:nvPicPr>
        <p:blipFill>
          <a:blip r:embed="rId2" cstate="print"/>
          <a:srcRect/>
          <a:stretch>
            <a:fillRect/>
          </a:stretch>
        </p:blipFill>
        <p:spPr bwMode="auto">
          <a:xfrm>
            <a:off x="2411760" y="3573016"/>
            <a:ext cx="419100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692697"/>
            <a:ext cx="7056784" cy="2246769"/>
          </a:xfrm>
          <a:prstGeom prst="rect">
            <a:avLst/>
          </a:prstGeom>
          <a:noFill/>
        </p:spPr>
        <p:txBody>
          <a:bodyPr wrap="square" rtlCol="0">
            <a:spAutoFit/>
          </a:bodyPr>
          <a:lstStyle/>
          <a:p>
            <a:r>
              <a:rPr lang="zh-CN" altLang="en-US" sz="2800" dirty="0" smtClean="0">
                <a:latin typeface="楷体" pitchFamily="49" charset="-122"/>
                <a:ea typeface="楷体" pitchFamily="49" charset="-122"/>
              </a:rPr>
              <a:t>下图给出了多重比较的结果，*表示该组均值差异是显著的。从表中可以看出，第一组和第二组、第三组的亩产量均值差异是显著的，但是第二组与第三组的亩产量均值差异却不是很显著。</a:t>
            </a:r>
            <a:endParaRPr lang="zh-CN" altLang="en-US" sz="2800" dirty="0">
              <a:latin typeface="楷体" pitchFamily="49" charset="-122"/>
              <a:ea typeface="楷体" pitchFamily="49" charset="-122"/>
            </a:endParaRPr>
          </a:p>
        </p:txBody>
      </p:sp>
      <p:pic>
        <p:nvPicPr>
          <p:cNvPr id="12289" name="Picture 1"/>
          <p:cNvPicPr>
            <a:picLocks noChangeAspect="1" noChangeArrowheads="1"/>
          </p:cNvPicPr>
          <p:nvPr/>
        </p:nvPicPr>
        <p:blipFill>
          <a:blip r:embed="rId2" cstate="print"/>
          <a:srcRect/>
          <a:stretch>
            <a:fillRect/>
          </a:stretch>
        </p:blipFill>
        <p:spPr bwMode="auto">
          <a:xfrm>
            <a:off x="1907704" y="3284984"/>
            <a:ext cx="5267325"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3608" y="548680"/>
            <a:ext cx="7056784" cy="1569660"/>
          </a:xfrm>
          <a:prstGeom prst="rect">
            <a:avLst/>
          </a:prstGeom>
          <a:noFill/>
        </p:spPr>
        <p:txBody>
          <a:bodyPr wrap="square" rtlCol="0">
            <a:spAutoFit/>
          </a:bodyPr>
          <a:lstStyle/>
          <a:p>
            <a:r>
              <a:rPr lang="zh-CN" altLang="en-US" sz="2400" dirty="0" smtClean="0">
                <a:latin typeface="楷体" pitchFamily="49" charset="-122"/>
                <a:ea typeface="楷体" pitchFamily="49" charset="-122"/>
              </a:rPr>
              <a:t>下图给出了各组的均值图。从图中可以看到不同的施肥类型对应的不同的亩产量均值。可见，第一组的亩产量最低，且与其他两组的亩产量均值相差较大，而第二组和第三组之间的亩产量均值差异不大。</a:t>
            </a:r>
            <a:endParaRPr lang="zh-CN" altLang="en-US" sz="2400" dirty="0">
              <a:latin typeface="楷体" pitchFamily="49" charset="-122"/>
              <a:ea typeface="楷体" pitchFamily="49" charset="-122"/>
            </a:endParaRPr>
          </a:p>
        </p:txBody>
      </p:sp>
      <p:pic>
        <p:nvPicPr>
          <p:cNvPr id="11265" name="Picture 1"/>
          <p:cNvPicPr>
            <a:picLocks noChangeAspect="1" noChangeArrowheads="1"/>
          </p:cNvPicPr>
          <p:nvPr/>
        </p:nvPicPr>
        <p:blipFill>
          <a:blip r:embed="rId2" cstate="print"/>
          <a:srcRect/>
          <a:stretch>
            <a:fillRect/>
          </a:stretch>
        </p:blipFill>
        <p:spPr bwMode="auto">
          <a:xfrm>
            <a:off x="2123727" y="2348880"/>
            <a:ext cx="5293425" cy="4176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692696"/>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三、多因素方差分析</a:t>
            </a:r>
            <a:endParaRPr lang="zh-CN" altLang="en-US" sz="3600" dirty="0">
              <a:latin typeface="楷体" pitchFamily="49" charset="-122"/>
              <a:ea typeface="楷体" pitchFamily="49" charset="-122"/>
            </a:endParaRPr>
          </a:p>
        </p:txBody>
      </p:sp>
      <p:sp>
        <p:nvSpPr>
          <p:cNvPr id="6" name="TextBox 5"/>
          <p:cNvSpPr txBox="1"/>
          <p:nvPr/>
        </p:nvSpPr>
        <p:spPr>
          <a:xfrm>
            <a:off x="899592" y="1700808"/>
            <a:ext cx="7200800" cy="3970318"/>
          </a:xfrm>
          <a:prstGeom prst="rect">
            <a:avLst/>
          </a:prstGeom>
          <a:noFill/>
        </p:spPr>
        <p:txBody>
          <a:bodyPr wrap="square" rtlCol="0">
            <a:spAutoFit/>
          </a:bodyPr>
          <a:lstStyle/>
          <a:p>
            <a:r>
              <a:rPr lang="zh-CN" altLang="en-US" sz="3600" dirty="0" smtClean="0">
                <a:latin typeface="楷体" pitchFamily="49" charset="-122"/>
                <a:ea typeface="楷体" pitchFamily="49" charset="-122"/>
              </a:rPr>
              <a:t>多因素方差分析用于分析两个或两个以上控制变量影响下的多组样本的均值是否存在显著差异。多因素方差分析可以分析单个因素对因变量的影响，也可以对因素之间的交互作用进行分析，还可以进行协方差分析。</a:t>
            </a:r>
            <a:endParaRPr lang="zh-CN" altLang="en-US" sz="3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案例</a:t>
            </a:r>
            <a:endParaRPr lang="zh-CN" altLang="en-US" sz="3600" dirty="0">
              <a:latin typeface="楷体" pitchFamily="49" charset="-122"/>
              <a:ea typeface="楷体" pitchFamily="49" charset="-122"/>
            </a:endParaRPr>
          </a:p>
        </p:txBody>
      </p:sp>
      <p:sp>
        <p:nvSpPr>
          <p:cNvPr id="6" name="TextBox 5"/>
          <p:cNvSpPr txBox="1"/>
          <p:nvPr/>
        </p:nvSpPr>
        <p:spPr>
          <a:xfrm>
            <a:off x="827584" y="1340768"/>
            <a:ext cx="7344816" cy="2554545"/>
          </a:xfrm>
          <a:prstGeom prst="rect">
            <a:avLst/>
          </a:prstGeom>
          <a:noFill/>
        </p:spPr>
        <p:txBody>
          <a:bodyPr wrap="square" rtlCol="0">
            <a:spAutoFit/>
          </a:bodyPr>
          <a:lstStyle/>
          <a:p>
            <a:r>
              <a:rPr lang="zh-CN" altLang="en-US" sz="3200" dirty="0" smtClean="0">
                <a:latin typeface="楷体" pitchFamily="49" charset="-122"/>
                <a:ea typeface="楷体" pitchFamily="49" charset="-122"/>
              </a:rPr>
              <a:t>本案例选取的是某种果汁在不同地区的销售数据，调查人员统计了易拉罐包装和玻璃瓶包装的饮料在三个地区的销售金额。利用多因素方差分析，分析销售地区和包装方式对销售金额的影响。</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cstate="print"/>
          <a:srcRect/>
          <a:stretch>
            <a:fillRect/>
          </a:stretch>
        </p:blipFill>
        <p:spPr bwMode="auto">
          <a:xfrm>
            <a:off x="1475656" y="332656"/>
            <a:ext cx="2304256" cy="6162545"/>
          </a:xfrm>
          <a:prstGeom prst="rect">
            <a:avLst/>
          </a:prstGeom>
          <a:noFill/>
          <a:ln w="9525">
            <a:noFill/>
            <a:miter lim="800000"/>
            <a:headEnd/>
            <a:tailEnd/>
          </a:ln>
        </p:spPr>
      </p:pic>
      <p:sp>
        <p:nvSpPr>
          <p:cNvPr id="5" name="TextBox 4"/>
          <p:cNvSpPr txBox="1"/>
          <p:nvPr/>
        </p:nvSpPr>
        <p:spPr>
          <a:xfrm>
            <a:off x="4572000" y="2060848"/>
            <a:ext cx="3024336" cy="1077218"/>
          </a:xfrm>
          <a:prstGeom prst="rect">
            <a:avLst/>
          </a:prstGeom>
          <a:noFill/>
        </p:spPr>
        <p:txBody>
          <a:bodyPr wrap="square" rtlCol="0">
            <a:spAutoFit/>
          </a:bodyPr>
          <a:lstStyle/>
          <a:p>
            <a:r>
              <a:rPr lang="zh-CN" altLang="en-US" sz="3200" dirty="0" smtClean="0">
                <a:latin typeface="楷体" pitchFamily="49" charset="-122"/>
                <a:ea typeface="楷体" pitchFamily="49" charset="-122"/>
              </a:rPr>
              <a:t>左表是本案例的部分数据。</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1124744"/>
            <a:ext cx="7416824"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一般线性模型</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单变量”命令，打开“单变量”对话框。把变量导入到变量框中，如下图所示。</a:t>
            </a:r>
            <a:endParaRPr lang="zh-CN" altLang="en-US" sz="2800" dirty="0">
              <a:latin typeface="楷体" pitchFamily="49" charset="-122"/>
              <a:ea typeface="楷体" pitchFamily="49" charset="-122"/>
            </a:endParaRPr>
          </a:p>
        </p:txBody>
      </p:sp>
      <p:sp>
        <p:nvSpPr>
          <p:cNvPr id="4" name="TextBox 3"/>
          <p:cNvSpPr txBox="1"/>
          <p:nvPr/>
        </p:nvSpPr>
        <p:spPr>
          <a:xfrm>
            <a:off x="827584" y="332656"/>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pic>
        <p:nvPicPr>
          <p:cNvPr id="37890" name="Picture 2"/>
          <p:cNvPicPr>
            <a:picLocks noChangeAspect="1" noChangeArrowheads="1"/>
          </p:cNvPicPr>
          <p:nvPr/>
        </p:nvPicPr>
        <p:blipFill>
          <a:blip r:embed="rId2" cstate="print"/>
          <a:srcRect/>
          <a:stretch>
            <a:fillRect/>
          </a:stretch>
        </p:blipFill>
        <p:spPr bwMode="auto">
          <a:xfrm>
            <a:off x="2339752" y="2636912"/>
            <a:ext cx="4629150" cy="3829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954107"/>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单击“模型”按钮，勾选“全因子”选项，其他默认。</a:t>
            </a:r>
          </a:p>
        </p:txBody>
      </p:sp>
      <p:pic>
        <p:nvPicPr>
          <p:cNvPr id="38914" name="Picture 2"/>
          <p:cNvPicPr>
            <a:picLocks noChangeAspect="1" noChangeArrowheads="1"/>
          </p:cNvPicPr>
          <p:nvPr/>
        </p:nvPicPr>
        <p:blipFill>
          <a:blip r:embed="rId2" cstate="print"/>
          <a:srcRect/>
          <a:stretch>
            <a:fillRect/>
          </a:stretch>
        </p:blipFill>
        <p:spPr bwMode="auto">
          <a:xfrm>
            <a:off x="2123728" y="2348880"/>
            <a:ext cx="5104310"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1815882"/>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单击“绘制”按钮，弹出“单变量：轮廓图”对话框。选中变量“销售地区”到“水平轴”选项栏，选中变量“包装”到“单图”选项栏，然后单击“添加”按钮。</a:t>
            </a:r>
          </a:p>
        </p:txBody>
      </p:sp>
      <p:pic>
        <p:nvPicPr>
          <p:cNvPr id="39938" name="Picture 2"/>
          <p:cNvPicPr>
            <a:picLocks noChangeAspect="1" noChangeArrowheads="1"/>
          </p:cNvPicPr>
          <p:nvPr/>
        </p:nvPicPr>
        <p:blipFill>
          <a:blip r:embed="rId2" cstate="print"/>
          <a:srcRect/>
          <a:stretch>
            <a:fillRect/>
          </a:stretch>
        </p:blipFill>
        <p:spPr bwMode="auto">
          <a:xfrm>
            <a:off x="2699792" y="2996952"/>
            <a:ext cx="3695700"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1384995"/>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单击“选项”按钮，弹出如下图所示对话框，勾选“描述统计”、“方差齐性检验”和“分布</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水平图”选项。</a:t>
            </a:r>
          </a:p>
        </p:txBody>
      </p:sp>
      <p:pic>
        <p:nvPicPr>
          <p:cNvPr id="40962" name="Picture 2"/>
          <p:cNvPicPr>
            <a:picLocks noChangeAspect="1" noChangeArrowheads="1"/>
          </p:cNvPicPr>
          <p:nvPr/>
        </p:nvPicPr>
        <p:blipFill>
          <a:blip r:embed="rId2" cstate="print"/>
          <a:srcRect/>
          <a:stretch>
            <a:fillRect/>
          </a:stretch>
        </p:blipFill>
        <p:spPr bwMode="auto">
          <a:xfrm>
            <a:off x="2699792" y="2348880"/>
            <a:ext cx="3432580"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692696"/>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一、方差分析</a:t>
            </a:r>
            <a:endParaRPr lang="zh-CN" altLang="en-US" sz="3600" dirty="0">
              <a:latin typeface="楷体" pitchFamily="49" charset="-122"/>
              <a:ea typeface="楷体" pitchFamily="49" charset="-122"/>
            </a:endParaRPr>
          </a:p>
        </p:txBody>
      </p:sp>
      <p:sp>
        <p:nvSpPr>
          <p:cNvPr id="6" name="TextBox 5"/>
          <p:cNvSpPr txBox="1"/>
          <p:nvPr/>
        </p:nvSpPr>
        <p:spPr>
          <a:xfrm>
            <a:off x="971600" y="1556792"/>
            <a:ext cx="7200800" cy="4524315"/>
          </a:xfrm>
          <a:prstGeom prst="rect">
            <a:avLst/>
          </a:prstGeom>
          <a:noFill/>
        </p:spPr>
        <p:txBody>
          <a:bodyPr wrap="square" rtlCol="0">
            <a:spAutoFit/>
          </a:bodyPr>
          <a:lstStyle/>
          <a:p>
            <a:r>
              <a:rPr lang="zh-CN" altLang="en-US" sz="3200" dirty="0" smtClean="0">
                <a:latin typeface="楷体" pitchFamily="49" charset="-122"/>
                <a:ea typeface="楷体" pitchFamily="49" charset="-122"/>
              </a:rPr>
              <a:t>在生产中需要解决不同生产条件对产量和质量的影响问题。例如农作物的产量受到选种、施肥量、气温等条件的影响。我们需要在诸多的影响因素中，分析哪些因素对该事物有显著的影响，影响因素之间是否有交互作用，影响因素如何搭配可以使其效果最佳等。方差分析就是处理这类问题的一种有效的统计分析方法。</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sp>
        <p:nvSpPr>
          <p:cNvPr id="6" name="TextBox 5"/>
          <p:cNvSpPr txBox="1"/>
          <p:nvPr/>
        </p:nvSpPr>
        <p:spPr>
          <a:xfrm>
            <a:off x="827584" y="1340768"/>
            <a:ext cx="7632848"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下图是因变量在各个因素下的一些描述性统计量。从该表可以得到不同包装形式和销售地区的销售额的均值、标准差及样本观察值数目。</a:t>
            </a:r>
            <a:endParaRPr lang="zh-CN" altLang="en-US" sz="2800" dirty="0">
              <a:latin typeface="楷体" pitchFamily="49" charset="-122"/>
              <a:ea typeface="楷体" pitchFamily="49" charset="-122"/>
            </a:endParaRPr>
          </a:p>
        </p:txBody>
      </p:sp>
      <p:pic>
        <p:nvPicPr>
          <p:cNvPr id="36865" name="Picture 1"/>
          <p:cNvPicPr>
            <a:picLocks noChangeAspect="1" noChangeArrowheads="1"/>
          </p:cNvPicPr>
          <p:nvPr/>
        </p:nvPicPr>
        <p:blipFill>
          <a:blip r:embed="rId2" cstate="print"/>
          <a:srcRect/>
          <a:stretch>
            <a:fillRect/>
          </a:stretch>
        </p:blipFill>
        <p:spPr bwMode="auto">
          <a:xfrm>
            <a:off x="2483768" y="2924944"/>
            <a:ext cx="3888432" cy="33568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1124744"/>
            <a:ext cx="7848872" cy="1815882"/>
          </a:xfrm>
          <a:prstGeom prst="rect">
            <a:avLst/>
          </a:prstGeom>
        </p:spPr>
        <p:txBody>
          <a:bodyPr wrap="square">
            <a:spAutoFit/>
          </a:bodyPr>
          <a:lstStyle/>
          <a:p>
            <a:r>
              <a:rPr lang="zh-CN" altLang="en-US" sz="2800" dirty="0" smtClean="0">
                <a:latin typeface="楷体" pitchFamily="49" charset="-122"/>
                <a:ea typeface="楷体" pitchFamily="49" charset="-122"/>
              </a:rPr>
              <a:t>下图是因变量在各个因素水平下的误差方差的</a:t>
            </a:r>
            <a:r>
              <a:rPr lang="en-US" altLang="zh-CN" sz="2800" dirty="0" err="1" smtClean="0">
                <a:latin typeface="楷体" pitchFamily="49" charset="-122"/>
                <a:ea typeface="楷体" pitchFamily="49" charset="-122"/>
              </a:rPr>
              <a:t>Levene</a:t>
            </a:r>
            <a:r>
              <a:rPr lang="zh-CN" altLang="en-US" sz="2800" dirty="0" smtClean="0">
                <a:latin typeface="楷体" pitchFamily="49" charset="-122"/>
                <a:ea typeface="楷体" pitchFamily="49" charset="-122"/>
              </a:rPr>
              <a:t>检验结果。从表中可以看出</a:t>
            </a:r>
            <a:r>
              <a:rPr lang="en-US" altLang="zh-CN" sz="2800" dirty="0" err="1" smtClean="0">
                <a:latin typeface="楷体" pitchFamily="49" charset="-122"/>
                <a:ea typeface="楷体" pitchFamily="49" charset="-122"/>
              </a:rPr>
              <a:t>Levene</a:t>
            </a:r>
            <a:r>
              <a:rPr lang="zh-CN" altLang="en-US" sz="2800" dirty="0" smtClean="0">
                <a:latin typeface="楷体" pitchFamily="49" charset="-122"/>
                <a:ea typeface="楷体" pitchFamily="49" charset="-122"/>
              </a:rPr>
              <a:t>方差齐性检验的</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0.330&gt;0.05</a:t>
            </a:r>
            <a:r>
              <a:rPr lang="zh-CN" altLang="en-US" sz="2800" dirty="0" smtClean="0">
                <a:latin typeface="楷体" pitchFamily="49" charset="-122"/>
                <a:ea typeface="楷体" pitchFamily="49" charset="-122"/>
              </a:rPr>
              <a:t>，因此可以认为因变量在各个因素水平下的误差方差相等。</a:t>
            </a:r>
            <a:endParaRPr lang="en-US" altLang="zh-CN" sz="2800" dirty="0" smtClean="0">
              <a:latin typeface="楷体" pitchFamily="49" charset="-122"/>
              <a:ea typeface="楷体" pitchFamily="49" charset="-122"/>
            </a:endParaRPr>
          </a:p>
        </p:txBody>
      </p:sp>
      <p:pic>
        <p:nvPicPr>
          <p:cNvPr id="41986" name="Picture 2"/>
          <p:cNvPicPr>
            <a:picLocks noChangeAspect="1" noChangeArrowheads="1"/>
          </p:cNvPicPr>
          <p:nvPr/>
        </p:nvPicPr>
        <p:blipFill>
          <a:blip r:embed="rId2" cstate="print"/>
          <a:srcRect/>
          <a:stretch>
            <a:fillRect/>
          </a:stretch>
        </p:blipFill>
        <p:spPr bwMode="auto">
          <a:xfrm>
            <a:off x="2483768" y="3356992"/>
            <a:ext cx="3528392" cy="1978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7848872" cy="3108543"/>
          </a:xfrm>
          <a:prstGeom prst="rect">
            <a:avLst/>
          </a:prstGeom>
        </p:spPr>
        <p:txBody>
          <a:bodyPr wrap="square">
            <a:spAutoFit/>
          </a:bodyPr>
          <a:lstStyle/>
          <a:p>
            <a:r>
              <a:rPr lang="zh-CN" altLang="en-US" sz="2800" dirty="0" smtClean="0">
                <a:latin typeface="楷体" pitchFamily="49" charset="-122"/>
                <a:ea typeface="楷体" pitchFamily="49" charset="-122"/>
              </a:rPr>
              <a:t>下图是多因素方差分析结果。从表中可以看出，整个模型的</a:t>
            </a:r>
            <a:r>
              <a:rPr lang="en-US" altLang="zh-CN" sz="2800" dirty="0" smtClean="0">
                <a:latin typeface="楷体" pitchFamily="49" charset="-122"/>
                <a:ea typeface="楷体" pitchFamily="49" charset="-122"/>
              </a:rPr>
              <a:t>F</a:t>
            </a:r>
            <a:r>
              <a:rPr lang="zh-CN" altLang="en-US" sz="2800" dirty="0" smtClean="0">
                <a:latin typeface="楷体" pitchFamily="49" charset="-122"/>
                <a:ea typeface="楷体" pitchFamily="49" charset="-122"/>
              </a:rPr>
              <a:t>统计量为</a:t>
            </a:r>
            <a:r>
              <a:rPr lang="en-US" altLang="zh-CN" sz="2800" dirty="0" smtClean="0">
                <a:latin typeface="楷体" pitchFamily="49" charset="-122"/>
                <a:ea typeface="楷体" pitchFamily="49" charset="-122"/>
              </a:rPr>
              <a:t>11.092</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0.000&lt;0.05</a:t>
            </a:r>
            <a:r>
              <a:rPr lang="zh-CN" altLang="en-US" sz="2800" dirty="0" smtClean="0">
                <a:latin typeface="楷体" pitchFamily="49" charset="-122"/>
                <a:ea typeface="楷体" pitchFamily="49" charset="-122"/>
              </a:rPr>
              <a:t>，可见此方差分析模型是显著的。其中，“包装”、“包装*销售地区”对销售额有显著的影响（相应的</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值都小于</a:t>
            </a:r>
            <a:r>
              <a:rPr lang="en-US" altLang="zh-CN" sz="2800" dirty="0" smtClean="0">
                <a:latin typeface="楷体" pitchFamily="49" charset="-122"/>
                <a:ea typeface="楷体" pitchFamily="49" charset="-122"/>
              </a:rPr>
              <a:t>0.05</a:t>
            </a:r>
            <a:r>
              <a:rPr lang="zh-CN" altLang="en-US" sz="2800" dirty="0" smtClean="0">
                <a:latin typeface="楷体" pitchFamily="49" charset="-122"/>
                <a:ea typeface="楷体" pitchFamily="49" charset="-122"/>
              </a:rPr>
              <a:t>），但“销售地区”对销售额却没有显著的影响（</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0.140&gt;0.05</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p:txBody>
      </p:sp>
      <p:pic>
        <p:nvPicPr>
          <p:cNvPr id="41987" name="Picture 3"/>
          <p:cNvPicPr>
            <a:picLocks noChangeAspect="1" noChangeArrowheads="1"/>
          </p:cNvPicPr>
          <p:nvPr/>
        </p:nvPicPr>
        <p:blipFill>
          <a:blip r:embed="rId2" cstate="print"/>
          <a:srcRect/>
          <a:stretch>
            <a:fillRect/>
          </a:stretch>
        </p:blipFill>
        <p:spPr bwMode="auto">
          <a:xfrm>
            <a:off x="2051720" y="3861048"/>
            <a:ext cx="510540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568" y="692696"/>
            <a:ext cx="7848872" cy="3108543"/>
          </a:xfrm>
          <a:prstGeom prst="rect">
            <a:avLst/>
          </a:prstGeom>
        </p:spPr>
        <p:txBody>
          <a:bodyPr wrap="square">
            <a:spAutoFit/>
          </a:bodyPr>
          <a:lstStyle/>
          <a:p>
            <a:r>
              <a:rPr lang="zh-CN" altLang="en-US" sz="2800" dirty="0" smtClean="0">
                <a:latin typeface="楷体" pitchFamily="49" charset="-122"/>
                <a:ea typeface="楷体" pitchFamily="49" charset="-122"/>
              </a:rPr>
              <a:t>下图是多因素方差分析结果。从表中可以看出，整个模型的</a:t>
            </a:r>
            <a:r>
              <a:rPr lang="en-US" altLang="zh-CN" sz="2800" dirty="0" smtClean="0">
                <a:latin typeface="楷体" pitchFamily="49" charset="-122"/>
                <a:ea typeface="楷体" pitchFamily="49" charset="-122"/>
              </a:rPr>
              <a:t>F</a:t>
            </a:r>
            <a:r>
              <a:rPr lang="zh-CN" altLang="en-US" sz="2800" dirty="0" smtClean="0">
                <a:latin typeface="楷体" pitchFamily="49" charset="-122"/>
                <a:ea typeface="楷体" pitchFamily="49" charset="-122"/>
              </a:rPr>
              <a:t>统计量为</a:t>
            </a:r>
            <a:r>
              <a:rPr lang="en-US" altLang="zh-CN" sz="2800" dirty="0" smtClean="0">
                <a:latin typeface="楷体" pitchFamily="49" charset="-122"/>
                <a:ea typeface="楷体" pitchFamily="49" charset="-122"/>
              </a:rPr>
              <a:t>11.092</a:t>
            </a:r>
            <a:r>
              <a:rPr lang="zh-CN" altLang="en-US" sz="2800" dirty="0" smtClean="0">
                <a:latin typeface="楷体" pitchFamily="49" charset="-122"/>
                <a:ea typeface="楷体" pitchFamily="49" charset="-122"/>
              </a:rPr>
              <a:t>，</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0.000&lt;0.05</a:t>
            </a:r>
            <a:r>
              <a:rPr lang="zh-CN" altLang="en-US" sz="2800" dirty="0" smtClean="0">
                <a:latin typeface="楷体" pitchFamily="49" charset="-122"/>
                <a:ea typeface="楷体" pitchFamily="49" charset="-122"/>
              </a:rPr>
              <a:t>，可见此方差分析模型是显著的。其中，“包装”、“包装*销售地区”对销售额有显著的影响（相应的</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值都小于</a:t>
            </a:r>
            <a:r>
              <a:rPr lang="en-US" altLang="zh-CN" sz="2800" dirty="0" smtClean="0">
                <a:latin typeface="楷体" pitchFamily="49" charset="-122"/>
                <a:ea typeface="楷体" pitchFamily="49" charset="-122"/>
              </a:rPr>
              <a:t>0.05</a:t>
            </a:r>
            <a:r>
              <a:rPr lang="zh-CN" altLang="en-US" sz="2800" dirty="0" smtClean="0">
                <a:latin typeface="楷体" pitchFamily="49" charset="-122"/>
                <a:ea typeface="楷体" pitchFamily="49" charset="-122"/>
              </a:rPr>
              <a:t>），但“销售地区”对销售额却没有显著的影响（</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0.140&gt;0.05</a:t>
            </a:r>
            <a:r>
              <a:rPr lang="zh-CN" altLang="en-US" sz="2800" dirty="0" smtClean="0">
                <a:latin typeface="楷体" pitchFamily="49" charset="-122"/>
                <a:ea typeface="楷体" pitchFamily="49" charset="-122"/>
              </a:rPr>
              <a:t>）。</a:t>
            </a:r>
            <a:endParaRPr lang="en-US" altLang="zh-CN" sz="2800" dirty="0" smtClean="0">
              <a:latin typeface="楷体" pitchFamily="49" charset="-122"/>
              <a:ea typeface="楷体" pitchFamily="49" charset="-122"/>
            </a:endParaRPr>
          </a:p>
        </p:txBody>
      </p:sp>
      <p:pic>
        <p:nvPicPr>
          <p:cNvPr id="41987" name="Picture 3"/>
          <p:cNvPicPr>
            <a:picLocks noChangeAspect="1" noChangeArrowheads="1"/>
          </p:cNvPicPr>
          <p:nvPr/>
        </p:nvPicPr>
        <p:blipFill>
          <a:blip r:embed="rId2" cstate="print"/>
          <a:srcRect/>
          <a:stretch>
            <a:fillRect/>
          </a:stretch>
        </p:blipFill>
        <p:spPr bwMode="auto">
          <a:xfrm>
            <a:off x="2051720" y="3861048"/>
            <a:ext cx="5105400" cy="264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552" y="1700808"/>
            <a:ext cx="3312368" cy="3108543"/>
          </a:xfrm>
          <a:prstGeom prst="rect">
            <a:avLst/>
          </a:prstGeom>
        </p:spPr>
        <p:txBody>
          <a:bodyPr wrap="square">
            <a:spAutoFit/>
          </a:bodyPr>
          <a:lstStyle/>
          <a:p>
            <a:r>
              <a:rPr lang="zh-CN" altLang="en-US" sz="2800" dirty="0" smtClean="0">
                <a:latin typeface="楷体" pitchFamily="49" charset="-122"/>
                <a:ea typeface="楷体" pitchFamily="49" charset="-122"/>
              </a:rPr>
              <a:t>右边是销售额的估算边际均值图。图中显示的玻璃瓶和易拉罐的折现没有交叉，说明它们之间的销售额差异比较显著。</a:t>
            </a:r>
            <a:endParaRPr lang="en-US" altLang="zh-CN" sz="2800" dirty="0" smtClean="0">
              <a:latin typeface="楷体" pitchFamily="49" charset="-122"/>
              <a:ea typeface="楷体" pitchFamily="49" charset="-122"/>
            </a:endParaRPr>
          </a:p>
        </p:txBody>
      </p:sp>
      <p:pic>
        <p:nvPicPr>
          <p:cNvPr id="43010" name="Picture 2"/>
          <p:cNvPicPr>
            <a:picLocks noChangeAspect="1" noChangeArrowheads="1"/>
          </p:cNvPicPr>
          <p:nvPr/>
        </p:nvPicPr>
        <p:blipFill>
          <a:blip r:embed="rId2" cstate="print"/>
          <a:srcRect/>
          <a:stretch>
            <a:fillRect/>
          </a:stretch>
        </p:blipFill>
        <p:spPr bwMode="auto">
          <a:xfrm>
            <a:off x="3995936" y="1052736"/>
            <a:ext cx="4781502"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692696"/>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二、单因素方差分析</a:t>
            </a:r>
            <a:endParaRPr lang="zh-CN" altLang="en-US" sz="3600" dirty="0">
              <a:latin typeface="楷体" pitchFamily="49" charset="-122"/>
              <a:ea typeface="楷体" pitchFamily="49" charset="-122"/>
            </a:endParaRPr>
          </a:p>
        </p:txBody>
      </p:sp>
      <p:sp>
        <p:nvSpPr>
          <p:cNvPr id="6" name="TextBox 5"/>
          <p:cNvSpPr txBox="1"/>
          <p:nvPr/>
        </p:nvSpPr>
        <p:spPr>
          <a:xfrm>
            <a:off x="899592" y="1700808"/>
            <a:ext cx="7200800" cy="3046988"/>
          </a:xfrm>
          <a:prstGeom prst="rect">
            <a:avLst/>
          </a:prstGeom>
          <a:noFill/>
        </p:spPr>
        <p:txBody>
          <a:bodyPr wrap="square" rtlCol="0">
            <a:spAutoFit/>
          </a:bodyPr>
          <a:lstStyle/>
          <a:p>
            <a:r>
              <a:rPr lang="zh-CN" altLang="en-US" sz="3200" dirty="0" smtClean="0">
                <a:latin typeface="楷体" pitchFamily="49" charset="-122"/>
                <a:ea typeface="楷体" pitchFamily="49" charset="-122"/>
              </a:rPr>
              <a:t>单因素方差分析也称为一维方差分析，用于分析单个控制因素取不同水平时因变量的均值是否存在显著差异。单因素方差分析基于各观测量来自于相互独立的正态样本和控制变量不同水平的分组之间的方差相等的假设。</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案例</a:t>
            </a:r>
            <a:endParaRPr lang="zh-CN" altLang="en-US" sz="3600" dirty="0">
              <a:latin typeface="楷体" pitchFamily="49" charset="-122"/>
              <a:ea typeface="楷体" pitchFamily="49" charset="-122"/>
            </a:endParaRPr>
          </a:p>
        </p:txBody>
      </p:sp>
      <p:sp>
        <p:nvSpPr>
          <p:cNvPr id="6" name="TextBox 5"/>
          <p:cNvSpPr txBox="1"/>
          <p:nvPr/>
        </p:nvSpPr>
        <p:spPr>
          <a:xfrm>
            <a:off x="827584" y="1412776"/>
            <a:ext cx="7200800" cy="3539430"/>
          </a:xfrm>
          <a:prstGeom prst="rect">
            <a:avLst/>
          </a:prstGeom>
          <a:noFill/>
        </p:spPr>
        <p:txBody>
          <a:bodyPr wrap="square" rtlCol="0">
            <a:spAutoFit/>
          </a:bodyPr>
          <a:lstStyle/>
          <a:p>
            <a:r>
              <a:rPr lang="zh-CN" altLang="en-US" sz="3200" dirty="0" smtClean="0">
                <a:latin typeface="楷体" pitchFamily="49" charset="-122"/>
                <a:ea typeface="楷体" pitchFamily="49" charset="-122"/>
              </a:rPr>
              <a:t>本案例是某农业大学对使用不同肥料的对比实验的数据。实验对同一种作物的不同实验田分别施用普通钾肥（记为</a:t>
            </a:r>
            <a:r>
              <a:rPr lang="en-US" altLang="zh-CN" sz="3200" dirty="0" smtClean="0">
                <a:latin typeface="楷体" pitchFamily="49" charset="-122"/>
                <a:ea typeface="楷体" pitchFamily="49" charset="-122"/>
              </a:rPr>
              <a:t>1</a:t>
            </a:r>
            <a:r>
              <a:rPr lang="zh-CN" altLang="en-US" sz="3200" dirty="0" smtClean="0">
                <a:latin typeface="楷体" pitchFamily="49" charset="-122"/>
                <a:ea typeface="楷体" pitchFamily="49" charset="-122"/>
              </a:rPr>
              <a:t>）、控释肥（记为</a:t>
            </a:r>
            <a:r>
              <a:rPr lang="en-US" altLang="zh-CN" sz="3200" dirty="0" smtClean="0">
                <a:latin typeface="楷体" pitchFamily="49" charset="-122"/>
                <a:ea typeface="楷体" pitchFamily="49" charset="-122"/>
              </a:rPr>
              <a:t>2</a:t>
            </a:r>
            <a:r>
              <a:rPr lang="zh-CN" altLang="en-US" sz="3200" dirty="0" smtClean="0">
                <a:latin typeface="楷体" pitchFamily="49" charset="-122"/>
                <a:ea typeface="楷体" pitchFamily="49" charset="-122"/>
              </a:rPr>
              <a:t>）和复合肥（记为</a:t>
            </a:r>
            <a:r>
              <a:rPr lang="en-US" altLang="zh-CN" sz="3200" dirty="0" smtClean="0">
                <a:latin typeface="楷体" pitchFamily="49" charset="-122"/>
                <a:ea typeface="楷体" pitchFamily="49" charset="-122"/>
              </a:rPr>
              <a:t>3</a:t>
            </a:r>
            <a:r>
              <a:rPr lang="zh-CN" altLang="en-US" sz="3200" dirty="0" smtClean="0">
                <a:latin typeface="楷体" pitchFamily="49" charset="-122"/>
                <a:ea typeface="楷体" pitchFamily="49" charset="-122"/>
              </a:rPr>
              <a:t>）并观测产量（千克</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亩）。下面将利用单因素方差分析来分析不同的施肥类型对亩产量的影响。</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cstate="print"/>
          <a:srcRect/>
          <a:stretch>
            <a:fillRect/>
          </a:stretch>
        </p:blipFill>
        <p:spPr bwMode="auto">
          <a:xfrm>
            <a:off x="3059832" y="692696"/>
            <a:ext cx="2088232" cy="50798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1124744"/>
            <a:ext cx="7200800" cy="1815882"/>
          </a:xfrm>
          <a:prstGeom prst="rect">
            <a:avLst/>
          </a:prstGeom>
          <a:noFill/>
        </p:spPr>
        <p:txBody>
          <a:bodyPr wrap="square" rtlCol="0">
            <a:spAutoFit/>
          </a:bodyPr>
          <a:lstStyle/>
          <a:p>
            <a:r>
              <a:rPr lang="zh-CN" altLang="en-US" sz="2800" dirty="0" smtClean="0">
                <a:latin typeface="楷体" pitchFamily="49" charset="-122"/>
                <a:ea typeface="楷体" pitchFamily="49" charset="-122"/>
              </a:rPr>
              <a:t>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比较均值</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单因素</a:t>
            </a:r>
            <a:r>
              <a:rPr lang="en-US" altLang="zh-CN" sz="2800" dirty="0" smtClean="0">
                <a:latin typeface="楷体" pitchFamily="49" charset="-122"/>
                <a:ea typeface="楷体" pitchFamily="49" charset="-122"/>
              </a:rPr>
              <a:t>ANOVA</a:t>
            </a:r>
            <a:r>
              <a:rPr lang="zh-CN" altLang="en-US" sz="2800" dirty="0" smtClean="0">
                <a:latin typeface="楷体" pitchFamily="49" charset="-122"/>
                <a:ea typeface="楷体" pitchFamily="49" charset="-122"/>
              </a:rPr>
              <a:t>”命令，进入单因素方差分析的主对话框，然后把变量导入到变量框中，如下图所示。</a:t>
            </a:r>
            <a:endParaRPr lang="zh-CN" altLang="en-US" sz="2800" dirty="0">
              <a:latin typeface="楷体" pitchFamily="49" charset="-122"/>
              <a:ea typeface="楷体" pitchFamily="49" charset="-122"/>
            </a:endParaRPr>
          </a:p>
        </p:txBody>
      </p:sp>
      <p:sp>
        <p:nvSpPr>
          <p:cNvPr id="4" name="TextBox 3"/>
          <p:cNvSpPr txBox="1"/>
          <p:nvPr/>
        </p:nvSpPr>
        <p:spPr>
          <a:xfrm>
            <a:off x="827584" y="332656"/>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pic>
        <p:nvPicPr>
          <p:cNvPr id="18433" name="Picture 1"/>
          <p:cNvPicPr>
            <a:picLocks noChangeAspect="1" noChangeArrowheads="1"/>
          </p:cNvPicPr>
          <p:nvPr/>
        </p:nvPicPr>
        <p:blipFill>
          <a:blip r:embed="rId2" cstate="print"/>
          <a:srcRect/>
          <a:stretch>
            <a:fillRect/>
          </a:stretch>
        </p:blipFill>
        <p:spPr bwMode="auto">
          <a:xfrm>
            <a:off x="1979712" y="3356992"/>
            <a:ext cx="4629150" cy="255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954107"/>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单击“两两比较”按钮，弹出如下图所示对话框，勾选“</a:t>
            </a:r>
            <a:r>
              <a:rPr lang="en-US" altLang="zh-CN" sz="2800" dirty="0" err="1" smtClean="0">
                <a:latin typeface="楷体" pitchFamily="49" charset="-122"/>
                <a:ea typeface="楷体" pitchFamily="49" charset="-122"/>
              </a:rPr>
              <a:t>Bonferroni</a:t>
            </a:r>
            <a:r>
              <a:rPr lang="zh-CN" altLang="en-US" sz="2800" dirty="0" smtClean="0">
                <a:latin typeface="楷体" pitchFamily="49" charset="-122"/>
                <a:ea typeface="楷体" pitchFamily="49" charset="-122"/>
              </a:rPr>
              <a:t>”选项。</a:t>
            </a:r>
          </a:p>
        </p:txBody>
      </p:sp>
      <p:pic>
        <p:nvPicPr>
          <p:cNvPr id="17409" name="Picture 1"/>
          <p:cNvPicPr>
            <a:picLocks noChangeAspect="1" noChangeArrowheads="1"/>
          </p:cNvPicPr>
          <p:nvPr/>
        </p:nvPicPr>
        <p:blipFill>
          <a:blip r:embed="rId2" cstate="print"/>
          <a:srcRect/>
          <a:stretch>
            <a:fillRect/>
          </a:stretch>
        </p:blipFill>
        <p:spPr bwMode="auto">
          <a:xfrm>
            <a:off x="1835696" y="2348880"/>
            <a:ext cx="53721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1384995"/>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单击“选项”按钮，弹出如下图所示对话框，勾选“描述性”、“方差同质性检验”和“均值图”选项。</a:t>
            </a:r>
          </a:p>
        </p:txBody>
      </p:sp>
      <p:pic>
        <p:nvPicPr>
          <p:cNvPr id="16385" name="Picture 1"/>
          <p:cNvPicPr>
            <a:picLocks noChangeAspect="1" noChangeArrowheads="1"/>
          </p:cNvPicPr>
          <p:nvPr/>
        </p:nvPicPr>
        <p:blipFill>
          <a:blip r:embed="rId2" cstate="print"/>
          <a:srcRect/>
          <a:stretch>
            <a:fillRect/>
          </a:stretch>
        </p:blipFill>
        <p:spPr bwMode="auto">
          <a:xfrm>
            <a:off x="3203848" y="2348880"/>
            <a:ext cx="2232248" cy="33986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sp>
        <p:nvSpPr>
          <p:cNvPr id="5" name="矩形 4"/>
          <p:cNvSpPr/>
          <p:nvPr/>
        </p:nvSpPr>
        <p:spPr>
          <a:xfrm>
            <a:off x="683568" y="1412776"/>
            <a:ext cx="7848872" cy="1384995"/>
          </a:xfrm>
          <a:prstGeom prst="rect">
            <a:avLst/>
          </a:prstGeom>
        </p:spPr>
        <p:txBody>
          <a:bodyPr wrap="square">
            <a:spAutoFit/>
          </a:bodyPr>
          <a:lstStyle/>
          <a:p>
            <a:r>
              <a:rPr lang="zh-CN" altLang="en-US" sz="2800" dirty="0" smtClean="0">
                <a:latin typeface="楷体" pitchFamily="49" charset="-122"/>
                <a:ea typeface="楷体" pitchFamily="49" charset="-122"/>
              </a:rPr>
              <a:t>下图给出了方差齐性检验的结果。从表中可以得到</a:t>
            </a:r>
            <a:r>
              <a:rPr lang="en-US" altLang="zh-CN" sz="2800" dirty="0" err="1" smtClean="0">
                <a:latin typeface="楷体" pitchFamily="49" charset="-122"/>
                <a:ea typeface="楷体" pitchFamily="49" charset="-122"/>
              </a:rPr>
              <a:t>Levene</a:t>
            </a:r>
            <a:r>
              <a:rPr lang="zh-CN" altLang="en-US" sz="2800" dirty="0" smtClean="0">
                <a:latin typeface="楷体" pitchFamily="49" charset="-122"/>
                <a:ea typeface="楷体" pitchFamily="49" charset="-122"/>
              </a:rPr>
              <a:t>方差齐性检验的</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值为</a:t>
            </a:r>
            <a:r>
              <a:rPr lang="en-US" altLang="zh-CN" sz="2800" dirty="0" smtClean="0">
                <a:latin typeface="楷体" pitchFamily="49" charset="-122"/>
                <a:ea typeface="楷体" pitchFamily="49" charset="-122"/>
              </a:rPr>
              <a:t>0.080&gt;0.05</a:t>
            </a:r>
            <a:r>
              <a:rPr lang="zh-CN" altLang="en-US" sz="2800" dirty="0" smtClean="0">
                <a:latin typeface="楷体" pitchFamily="49" charset="-122"/>
                <a:ea typeface="楷体" pitchFamily="49" charset="-122"/>
              </a:rPr>
              <a:t>，因此基本可以认为样本数据之间的方差是齐次的。</a:t>
            </a:r>
            <a:endParaRPr lang="en-US" altLang="zh-CN" sz="2800" dirty="0" smtClean="0">
              <a:latin typeface="楷体" pitchFamily="49" charset="-122"/>
              <a:ea typeface="楷体" pitchFamily="49" charset="-122"/>
            </a:endParaRPr>
          </a:p>
        </p:txBody>
      </p:sp>
      <p:pic>
        <p:nvPicPr>
          <p:cNvPr id="14337" name="Picture 1"/>
          <p:cNvPicPr>
            <a:picLocks noChangeAspect="1" noChangeArrowheads="1"/>
          </p:cNvPicPr>
          <p:nvPr/>
        </p:nvPicPr>
        <p:blipFill>
          <a:blip r:embed="rId2" cstate="print"/>
          <a:srcRect/>
          <a:stretch>
            <a:fillRect/>
          </a:stretch>
        </p:blipFill>
        <p:spPr bwMode="auto">
          <a:xfrm>
            <a:off x="2771800" y="3068960"/>
            <a:ext cx="3238500" cy="120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1025</TotalTime>
  <Words>1633</Words>
  <Application>Microsoft Office PowerPoint</Application>
  <PresentationFormat>全屏显示(4:3)</PresentationFormat>
  <Paragraphs>32</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暗香扑面</vt:lpstr>
      <vt:lpstr>多元统计分析        ——方差分析</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多元统计分析        ——聚类分析</dc:title>
  <dc:creator>Administrator</dc:creator>
  <cp:lastModifiedBy>Administrator</cp:lastModifiedBy>
  <cp:revision>118</cp:revision>
  <dcterms:created xsi:type="dcterms:W3CDTF">2015-04-15T12:07:56Z</dcterms:created>
  <dcterms:modified xsi:type="dcterms:W3CDTF">2015-05-09T09:15:20Z</dcterms:modified>
</cp:coreProperties>
</file>