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C7E80B-DDE0-40EA-BC26-A91FC5ADD70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80ED7F3-0BE3-4C3F-AE50-5D52A3EB1E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BCE5372-14B0-4C7E-8829-24A85905AB79}"/>
              </a:ext>
            </a:extLst>
          </p:cNvPr>
          <p:cNvSpPr>
            <a:spLocks noGrp="1"/>
          </p:cNvSpPr>
          <p:nvPr>
            <p:ph type="dt" sz="half" idx="10"/>
          </p:nvPr>
        </p:nvSpPr>
        <p:spPr/>
        <p:txBody>
          <a:bodyPr/>
          <a:lstStyle/>
          <a:p>
            <a:fld id="{BE6667A0-995F-4601-84F3-257BD1C47110}" type="datetimeFigureOut">
              <a:rPr lang="zh-CN" altLang="en-US" smtClean="0"/>
              <a:t>2019/4/20</a:t>
            </a:fld>
            <a:endParaRPr lang="zh-CN" altLang="en-US"/>
          </a:p>
        </p:txBody>
      </p:sp>
      <p:sp>
        <p:nvSpPr>
          <p:cNvPr id="5" name="页脚占位符 4">
            <a:extLst>
              <a:ext uri="{FF2B5EF4-FFF2-40B4-BE49-F238E27FC236}">
                <a16:creationId xmlns:a16="http://schemas.microsoft.com/office/drawing/2014/main" id="{788EC8EA-B73E-4BFA-9DFC-E982C89697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40A005-C8F5-477C-BF76-7AC65B85D750}"/>
              </a:ext>
            </a:extLst>
          </p:cNvPr>
          <p:cNvSpPr>
            <a:spLocks noGrp="1"/>
          </p:cNvSpPr>
          <p:nvPr>
            <p:ph type="sldNum" sz="quarter" idx="12"/>
          </p:nvPr>
        </p:nvSpPr>
        <p:spPr/>
        <p:txBody>
          <a:bodyPr/>
          <a:lstStyle/>
          <a:p>
            <a:fld id="{FCB06D9E-786D-4872-A05D-D956CBAF8759}" type="slidenum">
              <a:rPr lang="zh-CN" altLang="en-US" smtClean="0"/>
              <a:t>‹#›</a:t>
            </a:fld>
            <a:endParaRPr lang="zh-CN" altLang="en-US"/>
          </a:p>
        </p:txBody>
      </p:sp>
    </p:spTree>
    <p:extLst>
      <p:ext uri="{BB962C8B-B14F-4D97-AF65-F5344CB8AC3E}">
        <p14:creationId xmlns:p14="http://schemas.microsoft.com/office/powerpoint/2010/main" val="827106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AD5F9C-E82F-427A-901C-C537B9FD18B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612B988-8AA9-4B17-8474-8D9150B3D07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681B5B-CCC4-406A-9619-F326B7C23ADA}"/>
              </a:ext>
            </a:extLst>
          </p:cNvPr>
          <p:cNvSpPr>
            <a:spLocks noGrp="1"/>
          </p:cNvSpPr>
          <p:nvPr>
            <p:ph type="dt" sz="half" idx="10"/>
          </p:nvPr>
        </p:nvSpPr>
        <p:spPr/>
        <p:txBody>
          <a:bodyPr/>
          <a:lstStyle/>
          <a:p>
            <a:fld id="{BE6667A0-995F-4601-84F3-257BD1C47110}" type="datetimeFigureOut">
              <a:rPr lang="zh-CN" altLang="en-US" smtClean="0"/>
              <a:t>2019/4/20</a:t>
            </a:fld>
            <a:endParaRPr lang="zh-CN" altLang="en-US"/>
          </a:p>
        </p:txBody>
      </p:sp>
      <p:sp>
        <p:nvSpPr>
          <p:cNvPr id="5" name="页脚占位符 4">
            <a:extLst>
              <a:ext uri="{FF2B5EF4-FFF2-40B4-BE49-F238E27FC236}">
                <a16:creationId xmlns:a16="http://schemas.microsoft.com/office/drawing/2014/main" id="{8941D7C7-E717-41E1-99F3-EEC794C534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C376A7-A10B-4EB7-B121-E604FB5E68AF}"/>
              </a:ext>
            </a:extLst>
          </p:cNvPr>
          <p:cNvSpPr>
            <a:spLocks noGrp="1"/>
          </p:cNvSpPr>
          <p:nvPr>
            <p:ph type="sldNum" sz="quarter" idx="12"/>
          </p:nvPr>
        </p:nvSpPr>
        <p:spPr/>
        <p:txBody>
          <a:bodyPr/>
          <a:lstStyle/>
          <a:p>
            <a:fld id="{FCB06D9E-786D-4872-A05D-D956CBAF8759}" type="slidenum">
              <a:rPr lang="zh-CN" altLang="en-US" smtClean="0"/>
              <a:t>‹#›</a:t>
            </a:fld>
            <a:endParaRPr lang="zh-CN" altLang="en-US"/>
          </a:p>
        </p:txBody>
      </p:sp>
    </p:spTree>
    <p:extLst>
      <p:ext uri="{BB962C8B-B14F-4D97-AF65-F5344CB8AC3E}">
        <p14:creationId xmlns:p14="http://schemas.microsoft.com/office/powerpoint/2010/main" val="564742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5ADC93A-7D51-4727-A011-1B7CFD7FCD9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08AF3B6-EDA0-4566-A44F-FDF36BC6CE7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51A63D-CE4C-4499-AC17-FDD1140F53E3}"/>
              </a:ext>
            </a:extLst>
          </p:cNvPr>
          <p:cNvSpPr>
            <a:spLocks noGrp="1"/>
          </p:cNvSpPr>
          <p:nvPr>
            <p:ph type="dt" sz="half" idx="10"/>
          </p:nvPr>
        </p:nvSpPr>
        <p:spPr/>
        <p:txBody>
          <a:bodyPr/>
          <a:lstStyle/>
          <a:p>
            <a:fld id="{BE6667A0-995F-4601-84F3-257BD1C47110}" type="datetimeFigureOut">
              <a:rPr lang="zh-CN" altLang="en-US" smtClean="0"/>
              <a:t>2019/4/20</a:t>
            </a:fld>
            <a:endParaRPr lang="zh-CN" altLang="en-US"/>
          </a:p>
        </p:txBody>
      </p:sp>
      <p:sp>
        <p:nvSpPr>
          <p:cNvPr id="5" name="页脚占位符 4">
            <a:extLst>
              <a:ext uri="{FF2B5EF4-FFF2-40B4-BE49-F238E27FC236}">
                <a16:creationId xmlns:a16="http://schemas.microsoft.com/office/drawing/2014/main" id="{BD8CDBD0-397B-400B-A726-7FEFB2CBFD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4FC5DA-5E14-403D-B5DB-1966A8C6307F}"/>
              </a:ext>
            </a:extLst>
          </p:cNvPr>
          <p:cNvSpPr>
            <a:spLocks noGrp="1"/>
          </p:cNvSpPr>
          <p:nvPr>
            <p:ph type="sldNum" sz="quarter" idx="12"/>
          </p:nvPr>
        </p:nvSpPr>
        <p:spPr/>
        <p:txBody>
          <a:bodyPr/>
          <a:lstStyle/>
          <a:p>
            <a:fld id="{FCB06D9E-786D-4872-A05D-D956CBAF8759}" type="slidenum">
              <a:rPr lang="zh-CN" altLang="en-US" smtClean="0"/>
              <a:t>‹#›</a:t>
            </a:fld>
            <a:endParaRPr lang="zh-CN" altLang="en-US"/>
          </a:p>
        </p:txBody>
      </p:sp>
    </p:spTree>
    <p:extLst>
      <p:ext uri="{BB962C8B-B14F-4D97-AF65-F5344CB8AC3E}">
        <p14:creationId xmlns:p14="http://schemas.microsoft.com/office/powerpoint/2010/main" val="100437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7894BE-53CA-4C6D-A836-245957B36B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560463A-D039-419F-9187-8D0998D30C1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DCB657-D5E9-4D31-90F6-9F28A0182960}"/>
              </a:ext>
            </a:extLst>
          </p:cNvPr>
          <p:cNvSpPr>
            <a:spLocks noGrp="1"/>
          </p:cNvSpPr>
          <p:nvPr>
            <p:ph type="dt" sz="half" idx="10"/>
          </p:nvPr>
        </p:nvSpPr>
        <p:spPr/>
        <p:txBody>
          <a:bodyPr/>
          <a:lstStyle/>
          <a:p>
            <a:fld id="{BE6667A0-995F-4601-84F3-257BD1C47110}" type="datetimeFigureOut">
              <a:rPr lang="zh-CN" altLang="en-US" smtClean="0"/>
              <a:t>2019/4/20</a:t>
            </a:fld>
            <a:endParaRPr lang="zh-CN" altLang="en-US"/>
          </a:p>
        </p:txBody>
      </p:sp>
      <p:sp>
        <p:nvSpPr>
          <p:cNvPr id="5" name="页脚占位符 4">
            <a:extLst>
              <a:ext uri="{FF2B5EF4-FFF2-40B4-BE49-F238E27FC236}">
                <a16:creationId xmlns:a16="http://schemas.microsoft.com/office/drawing/2014/main" id="{99407DB8-1709-4542-9CEF-9F5B85A407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FCB711-AB6C-4A35-B1CA-406F097654D3}"/>
              </a:ext>
            </a:extLst>
          </p:cNvPr>
          <p:cNvSpPr>
            <a:spLocks noGrp="1"/>
          </p:cNvSpPr>
          <p:nvPr>
            <p:ph type="sldNum" sz="quarter" idx="12"/>
          </p:nvPr>
        </p:nvSpPr>
        <p:spPr/>
        <p:txBody>
          <a:bodyPr/>
          <a:lstStyle/>
          <a:p>
            <a:fld id="{FCB06D9E-786D-4872-A05D-D956CBAF8759}" type="slidenum">
              <a:rPr lang="zh-CN" altLang="en-US" smtClean="0"/>
              <a:t>‹#›</a:t>
            </a:fld>
            <a:endParaRPr lang="zh-CN" altLang="en-US"/>
          </a:p>
        </p:txBody>
      </p:sp>
    </p:spTree>
    <p:extLst>
      <p:ext uri="{BB962C8B-B14F-4D97-AF65-F5344CB8AC3E}">
        <p14:creationId xmlns:p14="http://schemas.microsoft.com/office/powerpoint/2010/main" val="2483072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AF1F45-83E9-4597-85CA-0EA99F61B77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0A53BEF-FBD3-4177-A4CA-D14A6A3D4A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2AD8FE0-C1E2-42DC-A569-D3AA20A2D90C}"/>
              </a:ext>
            </a:extLst>
          </p:cNvPr>
          <p:cNvSpPr>
            <a:spLocks noGrp="1"/>
          </p:cNvSpPr>
          <p:nvPr>
            <p:ph type="dt" sz="half" idx="10"/>
          </p:nvPr>
        </p:nvSpPr>
        <p:spPr/>
        <p:txBody>
          <a:bodyPr/>
          <a:lstStyle/>
          <a:p>
            <a:fld id="{BE6667A0-995F-4601-84F3-257BD1C47110}" type="datetimeFigureOut">
              <a:rPr lang="zh-CN" altLang="en-US" smtClean="0"/>
              <a:t>2019/4/20</a:t>
            </a:fld>
            <a:endParaRPr lang="zh-CN" altLang="en-US"/>
          </a:p>
        </p:txBody>
      </p:sp>
      <p:sp>
        <p:nvSpPr>
          <p:cNvPr id="5" name="页脚占位符 4">
            <a:extLst>
              <a:ext uri="{FF2B5EF4-FFF2-40B4-BE49-F238E27FC236}">
                <a16:creationId xmlns:a16="http://schemas.microsoft.com/office/drawing/2014/main" id="{616CAA35-E5F6-47BF-AEA1-6A94E882DA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E35B13-A9DB-4145-920F-9F1E5AFF66AB}"/>
              </a:ext>
            </a:extLst>
          </p:cNvPr>
          <p:cNvSpPr>
            <a:spLocks noGrp="1"/>
          </p:cNvSpPr>
          <p:nvPr>
            <p:ph type="sldNum" sz="quarter" idx="12"/>
          </p:nvPr>
        </p:nvSpPr>
        <p:spPr/>
        <p:txBody>
          <a:bodyPr/>
          <a:lstStyle/>
          <a:p>
            <a:fld id="{FCB06D9E-786D-4872-A05D-D956CBAF8759}" type="slidenum">
              <a:rPr lang="zh-CN" altLang="en-US" smtClean="0"/>
              <a:t>‹#›</a:t>
            </a:fld>
            <a:endParaRPr lang="zh-CN" altLang="en-US"/>
          </a:p>
        </p:txBody>
      </p:sp>
    </p:spTree>
    <p:extLst>
      <p:ext uri="{BB962C8B-B14F-4D97-AF65-F5344CB8AC3E}">
        <p14:creationId xmlns:p14="http://schemas.microsoft.com/office/powerpoint/2010/main" val="2821902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CC61C9-1DEB-46B7-9F80-D8C60A3F40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F47D01-2A3E-4974-9F93-FF7C4928942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98B68AF-8F2E-4B82-9B2A-05301C5A04C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88D82DC-6EFC-490D-AEA4-08491A68C6C3}"/>
              </a:ext>
            </a:extLst>
          </p:cNvPr>
          <p:cNvSpPr>
            <a:spLocks noGrp="1"/>
          </p:cNvSpPr>
          <p:nvPr>
            <p:ph type="dt" sz="half" idx="10"/>
          </p:nvPr>
        </p:nvSpPr>
        <p:spPr/>
        <p:txBody>
          <a:bodyPr/>
          <a:lstStyle/>
          <a:p>
            <a:fld id="{BE6667A0-995F-4601-84F3-257BD1C47110}" type="datetimeFigureOut">
              <a:rPr lang="zh-CN" altLang="en-US" smtClean="0"/>
              <a:t>2019/4/20</a:t>
            </a:fld>
            <a:endParaRPr lang="zh-CN" altLang="en-US"/>
          </a:p>
        </p:txBody>
      </p:sp>
      <p:sp>
        <p:nvSpPr>
          <p:cNvPr id="6" name="页脚占位符 5">
            <a:extLst>
              <a:ext uri="{FF2B5EF4-FFF2-40B4-BE49-F238E27FC236}">
                <a16:creationId xmlns:a16="http://schemas.microsoft.com/office/drawing/2014/main" id="{95BC6874-15FB-4865-B9BD-7EF112E3C6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D7DBCC-9525-4D97-924C-C8FE20FDBCD0}"/>
              </a:ext>
            </a:extLst>
          </p:cNvPr>
          <p:cNvSpPr>
            <a:spLocks noGrp="1"/>
          </p:cNvSpPr>
          <p:nvPr>
            <p:ph type="sldNum" sz="quarter" idx="12"/>
          </p:nvPr>
        </p:nvSpPr>
        <p:spPr/>
        <p:txBody>
          <a:bodyPr/>
          <a:lstStyle/>
          <a:p>
            <a:fld id="{FCB06D9E-786D-4872-A05D-D956CBAF8759}" type="slidenum">
              <a:rPr lang="zh-CN" altLang="en-US" smtClean="0"/>
              <a:t>‹#›</a:t>
            </a:fld>
            <a:endParaRPr lang="zh-CN" altLang="en-US"/>
          </a:p>
        </p:txBody>
      </p:sp>
    </p:spTree>
    <p:extLst>
      <p:ext uri="{BB962C8B-B14F-4D97-AF65-F5344CB8AC3E}">
        <p14:creationId xmlns:p14="http://schemas.microsoft.com/office/powerpoint/2010/main" val="3136428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2B7247-5315-4D46-A8D3-9317FCE6E1B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BF3E226-6C9B-4E57-82AE-59B06387B6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B773AA7-AF9C-4EB0-A5B2-055A4FBD2C9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6A689E8-F240-4634-A83B-4428A226F2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A23F51A-AF90-47BC-9E67-9D19E7BAAD8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322ECF2-C5EF-4188-AD5E-446D76418652}"/>
              </a:ext>
            </a:extLst>
          </p:cNvPr>
          <p:cNvSpPr>
            <a:spLocks noGrp="1"/>
          </p:cNvSpPr>
          <p:nvPr>
            <p:ph type="dt" sz="half" idx="10"/>
          </p:nvPr>
        </p:nvSpPr>
        <p:spPr/>
        <p:txBody>
          <a:bodyPr/>
          <a:lstStyle/>
          <a:p>
            <a:fld id="{BE6667A0-995F-4601-84F3-257BD1C47110}" type="datetimeFigureOut">
              <a:rPr lang="zh-CN" altLang="en-US" smtClean="0"/>
              <a:t>2019/4/20</a:t>
            </a:fld>
            <a:endParaRPr lang="zh-CN" altLang="en-US"/>
          </a:p>
        </p:txBody>
      </p:sp>
      <p:sp>
        <p:nvSpPr>
          <p:cNvPr id="8" name="页脚占位符 7">
            <a:extLst>
              <a:ext uri="{FF2B5EF4-FFF2-40B4-BE49-F238E27FC236}">
                <a16:creationId xmlns:a16="http://schemas.microsoft.com/office/drawing/2014/main" id="{220C3140-940D-4ED4-AFEE-FAA56263BCE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8AD73EF-5D38-4CB5-B0C1-B6351A52291F}"/>
              </a:ext>
            </a:extLst>
          </p:cNvPr>
          <p:cNvSpPr>
            <a:spLocks noGrp="1"/>
          </p:cNvSpPr>
          <p:nvPr>
            <p:ph type="sldNum" sz="quarter" idx="12"/>
          </p:nvPr>
        </p:nvSpPr>
        <p:spPr/>
        <p:txBody>
          <a:bodyPr/>
          <a:lstStyle/>
          <a:p>
            <a:fld id="{FCB06D9E-786D-4872-A05D-D956CBAF8759}" type="slidenum">
              <a:rPr lang="zh-CN" altLang="en-US" smtClean="0"/>
              <a:t>‹#›</a:t>
            </a:fld>
            <a:endParaRPr lang="zh-CN" altLang="en-US"/>
          </a:p>
        </p:txBody>
      </p:sp>
    </p:spTree>
    <p:extLst>
      <p:ext uri="{BB962C8B-B14F-4D97-AF65-F5344CB8AC3E}">
        <p14:creationId xmlns:p14="http://schemas.microsoft.com/office/powerpoint/2010/main" val="322161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1A61FA-80F1-488D-9FAE-37C365FB7F3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45F0D19-16ED-42EB-8DB1-26E8F1063604}"/>
              </a:ext>
            </a:extLst>
          </p:cNvPr>
          <p:cNvSpPr>
            <a:spLocks noGrp="1"/>
          </p:cNvSpPr>
          <p:nvPr>
            <p:ph type="dt" sz="half" idx="10"/>
          </p:nvPr>
        </p:nvSpPr>
        <p:spPr/>
        <p:txBody>
          <a:bodyPr/>
          <a:lstStyle/>
          <a:p>
            <a:fld id="{BE6667A0-995F-4601-84F3-257BD1C47110}" type="datetimeFigureOut">
              <a:rPr lang="zh-CN" altLang="en-US" smtClean="0"/>
              <a:t>2019/4/20</a:t>
            </a:fld>
            <a:endParaRPr lang="zh-CN" altLang="en-US"/>
          </a:p>
        </p:txBody>
      </p:sp>
      <p:sp>
        <p:nvSpPr>
          <p:cNvPr id="4" name="页脚占位符 3">
            <a:extLst>
              <a:ext uri="{FF2B5EF4-FFF2-40B4-BE49-F238E27FC236}">
                <a16:creationId xmlns:a16="http://schemas.microsoft.com/office/drawing/2014/main" id="{0B342BB7-D0DA-4C1C-A0DC-68A01DD8427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73480E5-C76E-4F37-A312-D55311C93F5E}"/>
              </a:ext>
            </a:extLst>
          </p:cNvPr>
          <p:cNvSpPr>
            <a:spLocks noGrp="1"/>
          </p:cNvSpPr>
          <p:nvPr>
            <p:ph type="sldNum" sz="quarter" idx="12"/>
          </p:nvPr>
        </p:nvSpPr>
        <p:spPr/>
        <p:txBody>
          <a:bodyPr/>
          <a:lstStyle/>
          <a:p>
            <a:fld id="{FCB06D9E-786D-4872-A05D-D956CBAF8759}" type="slidenum">
              <a:rPr lang="zh-CN" altLang="en-US" smtClean="0"/>
              <a:t>‹#›</a:t>
            </a:fld>
            <a:endParaRPr lang="zh-CN" altLang="en-US"/>
          </a:p>
        </p:txBody>
      </p:sp>
    </p:spTree>
    <p:extLst>
      <p:ext uri="{BB962C8B-B14F-4D97-AF65-F5344CB8AC3E}">
        <p14:creationId xmlns:p14="http://schemas.microsoft.com/office/powerpoint/2010/main" val="1026414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6A132D5-CE7D-45AA-ABA8-771C619D621B}"/>
              </a:ext>
            </a:extLst>
          </p:cNvPr>
          <p:cNvSpPr>
            <a:spLocks noGrp="1"/>
          </p:cNvSpPr>
          <p:nvPr>
            <p:ph type="dt" sz="half" idx="10"/>
          </p:nvPr>
        </p:nvSpPr>
        <p:spPr/>
        <p:txBody>
          <a:bodyPr/>
          <a:lstStyle/>
          <a:p>
            <a:fld id="{BE6667A0-995F-4601-84F3-257BD1C47110}" type="datetimeFigureOut">
              <a:rPr lang="zh-CN" altLang="en-US" smtClean="0"/>
              <a:t>2019/4/20</a:t>
            </a:fld>
            <a:endParaRPr lang="zh-CN" altLang="en-US"/>
          </a:p>
        </p:txBody>
      </p:sp>
      <p:sp>
        <p:nvSpPr>
          <p:cNvPr id="3" name="页脚占位符 2">
            <a:extLst>
              <a:ext uri="{FF2B5EF4-FFF2-40B4-BE49-F238E27FC236}">
                <a16:creationId xmlns:a16="http://schemas.microsoft.com/office/drawing/2014/main" id="{9B3931EA-5FCE-4BDF-AF41-08B5A90AFE1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3743322-5CC3-40F5-8EC0-2794291F827D}"/>
              </a:ext>
            </a:extLst>
          </p:cNvPr>
          <p:cNvSpPr>
            <a:spLocks noGrp="1"/>
          </p:cNvSpPr>
          <p:nvPr>
            <p:ph type="sldNum" sz="quarter" idx="12"/>
          </p:nvPr>
        </p:nvSpPr>
        <p:spPr/>
        <p:txBody>
          <a:bodyPr/>
          <a:lstStyle/>
          <a:p>
            <a:fld id="{FCB06D9E-786D-4872-A05D-D956CBAF8759}" type="slidenum">
              <a:rPr lang="zh-CN" altLang="en-US" smtClean="0"/>
              <a:t>‹#›</a:t>
            </a:fld>
            <a:endParaRPr lang="zh-CN" altLang="en-US"/>
          </a:p>
        </p:txBody>
      </p:sp>
    </p:spTree>
    <p:extLst>
      <p:ext uri="{BB962C8B-B14F-4D97-AF65-F5344CB8AC3E}">
        <p14:creationId xmlns:p14="http://schemas.microsoft.com/office/powerpoint/2010/main" val="79139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61A4D-DC85-4533-929E-40EC2D5381B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AAE391C-E253-4A2D-BAAB-192AAA1833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5198611-067C-4C4B-B63E-26D97FE54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F762C2B-DA1E-4F43-AEB4-C4F2B154977B}"/>
              </a:ext>
            </a:extLst>
          </p:cNvPr>
          <p:cNvSpPr>
            <a:spLocks noGrp="1"/>
          </p:cNvSpPr>
          <p:nvPr>
            <p:ph type="dt" sz="half" idx="10"/>
          </p:nvPr>
        </p:nvSpPr>
        <p:spPr/>
        <p:txBody>
          <a:bodyPr/>
          <a:lstStyle/>
          <a:p>
            <a:fld id="{BE6667A0-995F-4601-84F3-257BD1C47110}" type="datetimeFigureOut">
              <a:rPr lang="zh-CN" altLang="en-US" smtClean="0"/>
              <a:t>2019/4/20</a:t>
            </a:fld>
            <a:endParaRPr lang="zh-CN" altLang="en-US"/>
          </a:p>
        </p:txBody>
      </p:sp>
      <p:sp>
        <p:nvSpPr>
          <p:cNvPr id="6" name="页脚占位符 5">
            <a:extLst>
              <a:ext uri="{FF2B5EF4-FFF2-40B4-BE49-F238E27FC236}">
                <a16:creationId xmlns:a16="http://schemas.microsoft.com/office/drawing/2014/main" id="{573E9113-A1B2-47E9-955C-5FBC2988D3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CD6825-D8CD-4E0F-8DBB-E10C927F3E7E}"/>
              </a:ext>
            </a:extLst>
          </p:cNvPr>
          <p:cNvSpPr>
            <a:spLocks noGrp="1"/>
          </p:cNvSpPr>
          <p:nvPr>
            <p:ph type="sldNum" sz="quarter" idx="12"/>
          </p:nvPr>
        </p:nvSpPr>
        <p:spPr/>
        <p:txBody>
          <a:bodyPr/>
          <a:lstStyle/>
          <a:p>
            <a:fld id="{FCB06D9E-786D-4872-A05D-D956CBAF8759}" type="slidenum">
              <a:rPr lang="zh-CN" altLang="en-US" smtClean="0"/>
              <a:t>‹#›</a:t>
            </a:fld>
            <a:endParaRPr lang="zh-CN" altLang="en-US"/>
          </a:p>
        </p:txBody>
      </p:sp>
    </p:spTree>
    <p:extLst>
      <p:ext uri="{BB962C8B-B14F-4D97-AF65-F5344CB8AC3E}">
        <p14:creationId xmlns:p14="http://schemas.microsoft.com/office/powerpoint/2010/main" val="318164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82896-A883-4CB3-B35D-D4E423115B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8A115D5-EEB2-451C-ABD9-4437B1D165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9DDE787-C3E6-4ABF-B636-5079B79AF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8C97C35-ED72-492E-A14D-0B64BB966549}"/>
              </a:ext>
            </a:extLst>
          </p:cNvPr>
          <p:cNvSpPr>
            <a:spLocks noGrp="1"/>
          </p:cNvSpPr>
          <p:nvPr>
            <p:ph type="dt" sz="half" idx="10"/>
          </p:nvPr>
        </p:nvSpPr>
        <p:spPr/>
        <p:txBody>
          <a:bodyPr/>
          <a:lstStyle/>
          <a:p>
            <a:fld id="{BE6667A0-995F-4601-84F3-257BD1C47110}" type="datetimeFigureOut">
              <a:rPr lang="zh-CN" altLang="en-US" smtClean="0"/>
              <a:t>2019/4/20</a:t>
            </a:fld>
            <a:endParaRPr lang="zh-CN" altLang="en-US"/>
          </a:p>
        </p:txBody>
      </p:sp>
      <p:sp>
        <p:nvSpPr>
          <p:cNvPr id="6" name="页脚占位符 5">
            <a:extLst>
              <a:ext uri="{FF2B5EF4-FFF2-40B4-BE49-F238E27FC236}">
                <a16:creationId xmlns:a16="http://schemas.microsoft.com/office/drawing/2014/main" id="{218B7C47-F4AB-48FC-981C-479763A19B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5A6824-D1A0-47A8-AC2C-B3EC16C1F4C8}"/>
              </a:ext>
            </a:extLst>
          </p:cNvPr>
          <p:cNvSpPr>
            <a:spLocks noGrp="1"/>
          </p:cNvSpPr>
          <p:nvPr>
            <p:ph type="sldNum" sz="quarter" idx="12"/>
          </p:nvPr>
        </p:nvSpPr>
        <p:spPr/>
        <p:txBody>
          <a:bodyPr/>
          <a:lstStyle/>
          <a:p>
            <a:fld id="{FCB06D9E-786D-4872-A05D-D956CBAF8759}" type="slidenum">
              <a:rPr lang="zh-CN" altLang="en-US" smtClean="0"/>
              <a:t>‹#›</a:t>
            </a:fld>
            <a:endParaRPr lang="zh-CN" altLang="en-US"/>
          </a:p>
        </p:txBody>
      </p:sp>
    </p:spTree>
    <p:extLst>
      <p:ext uri="{BB962C8B-B14F-4D97-AF65-F5344CB8AC3E}">
        <p14:creationId xmlns:p14="http://schemas.microsoft.com/office/powerpoint/2010/main" val="1367057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44782F-2BEA-4FCC-9642-E159B95BCF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764F657-F3AC-4FB1-AF49-E0EDDB925D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834D908-DFCB-4103-AFB6-4FDD8E9513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6667A0-995F-4601-84F3-257BD1C47110}" type="datetimeFigureOut">
              <a:rPr lang="zh-CN" altLang="en-US" smtClean="0"/>
              <a:t>2019/4/20</a:t>
            </a:fld>
            <a:endParaRPr lang="zh-CN" altLang="en-US"/>
          </a:p>
        </p:txBody>
      </p:sp>
      <p:sp>
        <p:nvSpPr>
          <p:cNvPr id="5" name="页脚占位符 4">
            <a:extLst>
              <a:ext uri="{FF2B5EF4-FFF2-40B4-BE49-F238E27FC236}">
                <a16:creationId xmlns:a16="http://schemas.microsoft.com/office/drawing/2014/main" id="{D0DF5EBC-A7CF-43F7-8B37-17B6CBEBF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75FBDF4-F423-44DC-94C2-DE071B3DBD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B06D9E-786D-4872-A05D-D956CBAF8759}" type="slidenum">
              <a:rPr lang="zh-CN" altLang="en-US" smtClean="0"/>
              <a:t>‹#›</a:t>
            </a:fld>
            <a:endParaRPr lang="zh-CN" altLang="en-US"/>
          </a:p>
        </p:txBody>
      </p:sp>
    </p:spTree>
    <p:extLst>
      <p:ext uri="{BB962C8B-B14F-4D97-AF65-F5344CB8AC3E}">
        <p14:creationId xmlns:p14="http://schemas.microsoft.com/office/powerpoint/2010/main" val="3253530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BCEA5-928C-4ABA-8A47-0135EF895912}"/>
              </a:ext>
            </a:extLst>
          </p:cNvPr>
          <p:cNvSpPr>
            <a:spLocks noGrp="1"/>
          </p:cNvSpPr>
          <p:nvPr>
            <p:ph type="ctrTitle"/>
          </p:nvPr>
        </p:nvSpPr>
        <p:spPr>
          <a:xfrm>
            <a:off x="1524000" y="810705"/>
            <a:ext cx="9144000" cy="1545996"/>
          </a:xfrm>
        </p:spPr>
        <p:txBody>
          <a:bodyPr>
            <a:normAutofit/>
          </a:bodyPr>
          <a:lstStyle/>
          <a:p>
            <a:r>
              <a:rPr lang="zh-CN" altLang="en-US" sz="6600" dirty="0">
                <a:solidFill>
                  <a:srgbClr val="00B0F0"/>
                </a:solidFill>
              </a:rPr>
              <a:t>数学建模基本知识</a:t>
            </a:r>
          </a:p>
        </p:txBody>
      </p:sp>
      <p:sp>
        <p:nvSpPr>
          <p:cNvPr id="3" name="副标题 2">
            <a:extLst>
              <a:ext uri="{FF2B5EF4-FFF2-40B4-BE49-F238E27FC236}">
                <a16:creationId xmlns:a16="http://schemas.microsoft.com/office/drawing/2014/main" id="{7AF84EA3-8EA4-4643-8149-CEF4E48A91AA}"/>
              </a:ext>
            </a:extLst>
          </p:cNvPr>
          <p:cNvSpPr>
            <a:spLocks noGrp="1"/>
          </p:cNvSpPr>
          <p:nvPr>
            <p:ph type="subTitle" idx="1"/>
          </p:nvPr>
        </p:nvSpPr>
        <p:spPr/>
        <p:txBody>
          <a:bodyPr>
            <a:normAutofit/>
          </a:bodyPr>
          <a:lstStyle/>
          <a:p>
            <a:r>
              <a:rPr lang="zh-CN" altLang="en-US" sz="4400" dirty="0">
                <a:solidFill>
                  <a:srgbClr val="00B0F0"/>
                </a:solidFill>
              </a:rPr>
              <a:t>主讲：郭清伟</a:t>
            </a:r>
            <a:endParaRPr lang="en-US" altLang="zh-CN" sz="4400" dirty="0">
              <a:solidFill>
                <a:srgbClr val="00B0F0"/>
              </a:solidFill>
            </a:endParaRPr>
          </a:p>
          <a:p>
            <a:r>
              <a:rPr lang="en-US" altLang="zh-CN" sz="4400" dirty="0">
                <a:solidFill>
                  <a:srgbClr val="00B0F0"/>
                </a:solidFill>
              </a:rPr>
              <a:t>2019-04-20</a:t>
            </a:r>
            <a:endParaRPr lang="zh-CN" altLang="en-US" sz="4400" dirty="0">
              <a:solidFill>
                <a:srgbClr val="00B0F0"/>
              </a:solidFill>
            </a:endParaRPr>
          </a:p>
        </p:txBody>
      </p:sp>
    </p:spTree>
    <p:extLst>
      <p:ext uri="{BB962C8B-B14F-4D97-AF65-F5344CB8AC3E}">
        <p14:creationId xmlns:p14="http://schemas.microsoft.com/office/powerpoint/2010/main" val="1800758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0066A-97A9-434F-A773-26BE73D27B8A}"/>
              </a:ext>
            </a:extLst>
          </p:cNvPr>
          <p:cNvSpPr>
            <a:spLocks noGrp="1"/>
          </p:cNvSpPr>
          <p:nvPr>
            <p:ph type="title"/>
          </p:nvPr>
        </p:nvSpPr>
        <p:spPr/>
        <p:txBody>
          <a:bodyPr/>
          <a:lstStyle/>
          <a:p>
            <a:r>
              <a:rPr lang="zh-CN" altLang="en-US" dirty="0">
                <a:solidFill>
                  <a:srgbClr val="00B0F0"/>
                </a:solidFill>
              </a:rPr>
              <a:t>一、数学建模的历史</a:t>
            </a:r>
          </a:p>
        </p:txBody>
      </p:sp>
      <p:sp>
        <p:nvSpPr>
          <p:cNvPr id="3" name="内容占位符 2">
            <a:extLst>
              <a:ext uri="{FF2B5EF4-FFF2-40B4-BE49-F238E27FC236}">
                <a16:creationId xmlns:a16="http://schemas.microsoft.com/office/drawing/2014/main" id="{1C6425C4-2A7E-4F7A-841E-77767DC2FCC8}"/>
              </a:ext>
            </a:extLst>
          </p:cNvPr>
          <p:cNvSpPr>
            <a:spLocks noGrp="1"/>
          </p:cNvSpPr>
          <p:nvPr>
            <p:ph idx="1"/>
          </p:nvPr>
        </p:nvSpPr>
        <p:spPr/>
        <p:txBody>
          <a:bodyPr/>
          <a:lstStyle/>
          <a:p>
            <a:pPr marL="0" indent="0">
              <a:buNone/>
            </a:pPr>
            <a:r>
              <a:rPr lang="zh-CN" altLang="en-US" dirty="0">
                <a:solidFill>
                  <a:srgbClr val="00B0F0"/>
                </a:solidFill>
              </a:rPr>
              <a:t>（</a:t>
            </a:r>
            <a:r>
              <a:rPr lang="en-US" altLang="zh-CN" dirty="0">
                <a:solidFill>
                  <a:srgbClr val="00B0F0"/>
                </a:solidFill>
              </a:rPr>
              <a:t>4</a:t>
            </a:r>
            <a:r>
              <a:rPr lang="zh-CN" altLang="en-US" dirty="0">
                <a:solidFill>
                  <a:srgbClr val="00B0F0"/>
                </a:solidFill>
              </a:rPr>
              <a:t>）题型及奖项设置</a:t>
            </a:r>
            <a:endParaRPr lang="en-US" altLang="zh-CN" dirty="0">
              <a:solidFill>
                <a:srgbClr val="00B0F0"/>
              </a:solidFill>
            </a:endParaRPr>
          </a:p>
          <a:p>
            <a:pPr marL="0" indent="0">
              <a:buNone/>
            </a:pPr>
            <a:r>
              <a:rPr lang="en-US" altLang="zh-CN" dirty="0">
                <a:solidFill>
                  <a:srgbClr val="00B0F0"/>
                </a:solidFill>
              </a:rPr>
              <a:t>      </a:t>
            </a:r>
            <a:r>
              <a:rPr lang="zh-CN" altLang="zh-CN" dirty="0">
                <a:solidFill>
                  <a:srgbClr val="00B0F0"/>
                </a:solidFill>
              </a:rPr>
              <a:t>本科组参赛队从</a:t>
            </a:r>
            <a:r>
              <a:rPr lang="en-US" altLang="zh-CN" dirty="0">
                <a:solidFill>
                  <a:srgbClr val="00B0F0"/>
                </a:solidFill>
              </a:rPr>
              <a:t>A</a:t>
            </a:r>
            <a:r>
              <a:rPr lang="zh-CN" altLang="zh-CN" dirty="0">
                <a:solidFill>
                  <a:srgbClr val="00B0F0"/>
                </a:solidFill>
              </a:rPr>
              <a:t>、</a:t>
            </a:r>
            <a:r>
              <a:rPr lang="en-US" altLang="zh-CN" dirty="0">
                <a:solidFill>
                  <a:srgbClr val="00B0F0"/>
                </a:solidFill>
              </a:rPr>
              <a:t>B</a:t>
            </a:r>
            <a:r>
              <a:rPr lang="zh-CN" altLang="zh-CN" dirty="0">
                <a:solidFill>
                  <a:srgbClr val="00B0F0"/>
                </a:solidFill>
              </a:rPr>
              <a:t>题中任选一题，专科组参赛队从</a:t>
            </a:r>
            <a:r>
              <a:rPr lang="en-US" altLang="zh-CN" dirty="0">
                <a:solidFill>
                  <a:srgbClr val="00B0F0"/>
                </a:solidFill>
              </a:rPr>
              <a:t>C</a:t>
            </a:r>
            <a:r>
              <a:rPr lang="zh-CN" altLang="zh-CN" dirty="0">
                <a:solidFill>
                  <a:srgbClr val="00B0F0"/>
                </a:solidFill>
              </a:rPr>
              <a:t>、</a:t>
            </a:r>
            <a:r>
              <a:rPr lang="en-US" altLang="zh-CN" dirty="0">
                <a:solidFill>
                  <a:srgbClr val="00B0F0"/>
                </a:solidFill>
              </a:rPr>
              <a:t>D</a:t>
            </a:r>
            <a:r>
              <a:rPr lang="zh-CN" altLang="zh-CN" dirty="0">
                <a:solidFill>
                  <a:srgbClr val="00B0F0"/>
                </a:solidFill>
              </a:rPr>
              <a:t>题中任选一题（全国评奖时，每个组别一、二等奖的总名额按每道题参赛队数的比例分配；但全国一等奖名额的一半将平均分配给本组别的每道题，另一半按每道题参赛队比例分配，例如：</a:t>
            </a:r>
            <a:r>
              <a:rPr lang="en-US" altLang="zh-CN" dirty="0">
                <a:solidFill>
                  <a:srgbClr val="00B0F0"/>
                </a:solidFill>
              </a:rPr>
              <a:t>A</a:t>
            </a:r>
            <a:r>
              <a:rPr lang="zh-CN" altLang="zh-CN" dirty="0">
                <a:solidFill>
                  <a:srgbClr val="00B0F0"/>
                </a:solidFill>
              </a:rPr>
              <a:t>题</a:t>
            </a:r>
            <a:r>
              <a:rPr lang="en-US" altLang="zh-CN" dirty="0">
                <a:solidFill>
                  <a:srgbClr val="00B0F0"/>
                </a:solidFill>
              </a:rPr>
              <a:t>100</a:t>
            </a:r>
            <a:r>
              <a:rPr lang="zh-CN" altLang="zh-CN" dirty="0">
                <a:solidFill>
                  <a:srgbClr val="00B0F0"/>
                </a:solidFill>
              </a:rPr>
              <a:t>支队伍，</a:t>
            </a:r>
            <a:r>
              <a:rPr lang="en-US" altLang="zh-CN" dirty="0">
                <a:solidFill>
                  <a:srgbClr val="00B0F0"/>
                </a:solidFill>
              </a:rPr>
              <a:t>B</a:t>
            </a:r>
            <a:r>
              <a:rPr lang="zh-CN" altLang="zh-CN" dirty="0">
                <a:solidFill>
                  <a:srgbClr val="00B0F0"/>
                </a:solidFill>
              </a:rPr>
              <a:t>题</a:t>
            </a:r>
            <a:r>
              <a:rPr lang="en-US" altLang="zh-CN" dirty="0">
                <a:solidFill>
                  <a:srgbClr val="00B0F0"/>
                </a:solidFill>
              </a:rPr>
              <a:t>300</a:t>
            </a:r>
            <a:r>
              <a:rPr lang="zh-CN" altLang="zh-CN" dirty="0">
                <a:solidFill>
                  <a:srgbClr val="00B0F0"/>
                </a:solidFill>
              </a:rPr>
              <a:t>支队伍，一等奖</a:t>
            </a:r>
            <a:r>
              <a:rPr lang="en-US" altLang="zh-CN" dirty="0">
                <a:solidFill>
                  <a:srgbClr val="00B0F0"/>
                </a:solidFill>
              </a:rPr>
              <a:t>10%</a:t>
            </a:r>
            <a:r>
              <a:rPr lang="zh-CN" altLang="zh-CN" dirty="0">
                <a:solidFill>
                  <a:srgbClr val="00B0F0"/>
                </a:solidFill>
              </a:rPr>
              <a:t>，</a:t>
            </a:r>
            <a:r>
              <a:rPr lang="en-US" altLang="zh-CN" dirty="0">
                <a:solidFill>
                  <a:srgbClr val="00B0F0"/>
                </a:solidFill>
              </a:rPr>
              <a:t>40</a:t>
            </a:r>
            <a:r>
              <a:rPr lang="zh-CN" altLang="zh-CN" dirty="0">
                <a:solidFill>
                  <a:srgbClr val="00B0F0"/>
                </a:solidFill>
              </a:rPr>
              <a:t>支队伍获一等奖，先给</a:t>
            </a:r>
            <a:r>
              <a:rPr lang="en-US" altLang="zh-CN" dirty="0">
                <a:solidFill>
                  <a:srgbClr val="00B0F0"/>
                </a:solidFill>
              </a:rPr>
              <a:t>A,B</a:t>
            </a:r>
            <a:r>
              <a:rPr lang="zh-CN" altLang="zh-CN" dirty="0">
                <a:solidFill>
                  <a:srgbClr val="00B0F0"/>
                </a:solidFill>
              </a:rPr>
              <a:t>题各</a:t>
            </a:r>
            <a:r>
              <a:rPr lang="en-US" altLang="zh-CN" dirty="0">
                <a:solidFill>
                  <a:srgbClr val="00B0F0"/>
                </a:solidFill>
              </a:rPr>
              <a:t>10</a:t>
            </a:r>
            <a:r>
              <a:rPr lang="zh-CN" altLang="zh-CN" dirty="0">
                <a:solidFill>
                  <a:srgbClr val="00B0F0"/>
                </a:solidFill>
              </a:rPr>
              <a:t>个一等奖，然后</a:t>
            </a:r>
            <a:r>
              <a:rPr lang="en-US" altLang="zh-CN" dirty="0">
                <a:solidFill>
                  <a:srgbClr val="00B0F0"/>
                </a:solidFill>
              </a:rPr>
              <a:t>20x3/4=15,20x1/4=5, A</a:t>
            </a:r>
            <a:r>
              <a:rPr lang="zh-CN" altLang="zh-CN" dirty="0">
                <a:solidFill>
                  <a:srgbClr val="00B0F0"/>
                </a:solidFill>
              </a:rPr>
              <a:t>题一等奖</a:t>
            </a:r>
            <a:r>
              <a:rPr lang="en-US" altLang="zh-CN" dirty="0">
                <a:solidFill>
                  <a:srgbClr val="00B0F0"/>
                </a:solidFill>
              </a:rPr>
              <a:t>15</a:t>
            </a:r>
            <a:r>
              <a:rPr lang="zh-CN" altLang="zh-CN" dirty="0">
                <a:solidFill>
                  <a:srgbClr val="00B0F0"/>
                </a:solidFill>
              </a:rPr>
              <a:t>支队伍，获奖率</a:t>
            </a:r>
            <a:r>
              <a:rPr lang="en-US" altLang="zh-CN" dirty="0">
                <a:solidFill>
                  <a:srgbClr val="00B0F0"/>
                </a:solidFill>
              </a:rPr>
              <a:t>15% </a:t>
            </a:r>
            <a:r>
              <a:rPr lang="zh-CN" altLang="en-US" dirty="0">
                <a:solidFill>
                  <a:srgbClr val="00B0F0"/>
                </a:solidFill>
              </a:rPr>
              <a:t>，</a:t>
            </a:r>
            <a:r>
              <a:rPr lang="en-US" altLang="zh-CN" dirty="0">
                <a:solidFill>
                  <a:srgbClr val="00B0F0"/>
                </a:solidFill>
              </a:rPr>
              <a:t>B</a:t>
            </a:r>
            <a:r>
              <a:rPr lang="zh-CN" altLang="zh-CN" dirty="0">
                <a:solidFill>
                  <a:srgbClr val="00B0F0"/>
                </a:solidFill>
              </a:rPr>
              <a:t>题一等奖</a:t>
            </a:r>
            <a:r>
              <a:rPr lang="en-US" altLang="zh-CN" dirty="0">
                <a:solidFill>
                  <a:srgbClr val="00B0F0"/>
                </a:solidFill>
              </a:rPr>
              <a:t>25</a:t>
            </a:r>
            <a:r>
              <a:rPr lang="zh-CN" altLang="zh-CN" dirty="0">
                <a:solidFill>
                  <a:srgbClr val="00B0F0"/>
                </a:solidFill>
              </a:rPr>
              <a:t>支队伍，获奖率</a:t>
            </a:r>
            <a:r>
              <a:rPr lang="en-US" altLang="zh-CN" dirty="0">
                <a:solidFill>
                  <a:srgbClr val="00B0F0"/>
                </a:solidFill>
              </a:rPr>
              <a:t>8.3%</a:t>
            </a:r>
            <a:r>
              <a:rPr lang="zh-CN" altLang="zh-CN" dirty="0">
                <a:solidFill>
                  <a:srgbClr val="00B0F0"/>
                </a:solidFill>
              </a:rPr>
              <a:t>）</a:t>
            </a:r>
          </a:p>
          <a:p>
            <a:pPr marL="0" indent="0">
              <a:buNone/>
            </a:pPr>
            <a:endParaRPr lang="zh-CN" altLang="en-US" dirty="0"/>
          </a:p>
        </p:txBody>
      </p:sp>
    </p:spTree>
    <p:extLst>
      <p:ext uri="{BB962C8B-B14F-4D97-AF65-F5344CB8AC3E}">
        <p14:creationId xmlns:p14="http://schemas.microsoft.com/office/powerpoint/2010/main" val="590540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97CD80-550A-4B8F-BB1F-AE057114A90B}"/>
              </a:ext>
            </a:extLst>
          </p:cNvPr>
          <p:cNvSpPr>
            <a:spLocks noGrp="1"/>
          </p:cNvSpPr>
          <p:nvPr>
            <p:ph type="title"/>
          </p:nvPr>
        </p:nvSpPr>
        <p:spPr/>
        <p:txBody>
          <a:bodyPr/>
          <a:lstStyle/>
          <a:p>
            <a:r>
              <a:rPr lang="zh-CN" altLang="en-US" dirty="0">
                <a:solidFill>
                  <a:srgbClr val="00B0F0"/>
                </a:solidFill>
              </a:rPr>
              <a:t>一、数学建模的历史</a:t>
            </a:r>
          </a:p>
        </p:txBody>
      </p:sp>
      <p:sp>
        <p:nvSpPr>
          <p:cNvPr id="3" name="内容占位符 2">
            <a:extLst>
              <a:ext uri="{FF2B5EF4-FFF2-40B4-BE49-F238E27FC236}">
                <a16:creationId xmlns:a16="http://schemas.microsoft.com/office/drawing/2014/main" id="{B0562E58-ADF1-4049-BFD3-6802E5A1BE53}"/>
              </a:ext>
            </a:extLst>
          </p:cNvPr>
          <p:cNvSpPr>
            <a:spLocks noGrp="1"/>
          </p:cNvSpPr>
          <p:nvPr>
            <p:ph idx="1"/>
          </p:nvPr>
        </p:nvSpPr>
        <p:spPr/>
        <p:txBody>
          <a:bodyPr>
            <a:normAutofit fontScale="70000" lnSpcReduction="20000"/>
          </a:bodyPr>
          <a:lstStyle/>
          <a:p>
            <a:r>
              <a:rPr lang="zh-CN" altLang="zh-CN" dirty="0">
                <a:solidFill>
                  <a:srgbClr val="00B0F0"/>
                </a:solidFill>
              </a:rPr>
              <a:t>赛题题型结构形式有三个基本组成部分：</a:t>
            </a:r>
          </a:p>
          <a:p>
            <a:r>
              <a:rPr lang="zh-CN" altLang="zh-CN" dirty="0">
                <a:solidFill>
                  <a:srgbClr val="00B0F0"/>
                </a:solidFill>
              </a:rPr>
              <a:t>一、实际问题背景</a:t>
            </a:r>
          </a:p>
          <a:p>
            <a:r>
              <a:rPr lang="en-US" altLang="zh-CN" dirty="0">
                <a:solidFill>
                  <a:srgbClr val="00B0F0"/>
                </a:solidFill>
              </a:rPr>
              <a:t>1. </a:t>
            </a:r>
            <a:r>
              <a:rPr lang="zh-CN" altLang="zh-CN" dirty="0">
                <a:solidFill>
                  <a:srgbClr val="00B0F0"/>
                </a:solidFill>
              </a:rPr>
              <a:t>涉及面宽</a:t>
            </a:r>
            <a:r>
              <a:rPr lang="en-US" altLang="zh-CN" dirty="0">
                <a:solidFill>
                  <a:srgbClr val="00B0F0"/>
                </a:solidFill>
              </a:rPr>
              <a:t>--</a:t>
            </a:r>
            <a:r>
              <a:rPr lang="zh-CN" altLang="zh-CN" dirty="0">
                <a:solidFill>
                  <a:srgbClr val="00B0F0"/>
                </a:solidFill>
              </a:rPr>
              <a:t>有社会，经济，管理，生活，环境，自然现象，工程技术，现代科学中出现的新问题等。</a:t>
            </a:r>
          </a:p>
          <a:p>
            <a:r>
              <a:rPr lang="en-US" altLang="zh-CN" dirty="0">
                <a:solidFill>
                  <a:srgbClr val="00B0F0"/>
                </a:solidFill>
              </a:rPr>
              <a:t>2. </a:t>
            </a:r>
            <a:r>
              <a:rPr lang="zh-CN" altLang="zh-CN" dirty="0">
                <a:solidFill>
                  <a:srgbClr val="00B0F0"/>
                </a:solidFill>
              </a:rPr>
              <a:t>一般都有一个比较确切的现实问题。</a:t>
            </a:r>
          </a:p>
          <a:p>
            <a:r>
              <a:rPr lang="zh-CN" altLang="zh-CN" dirty="0">
                <a:solidFill>
                  <a:srgbClr val="00B0F0"/>
                </a:solidFill>
              </a:rPr>
              <a:t>二、若干假设条件 有如下几种情况：</a:t>
            </a:r>
          </a:p>
          <a:p>
            <a:r>
              <a:rPr lang="en-US" altLang="zh-CN" dirty="0">
                <a:solidFill>
                  <a:srgbClr val="00B0F0"/>
                </a:solidFill>
              </a:rPr>
              <a:t>1. </a:t>
            </a:r>
            <a:r>
              <a:rPr lang="zh-CN" altLang="zh-CN" dirty="0">
                <a:solidFill>
                  <a:srgbClr val="00B0F0"/>
                </a:solidFill>
              </a:rPr>
              <a:t>只有过程、规则等定性假设，无具体定量数据；</a:t>
            </a:r>
          </a:p>
          <a:p>
            <a:r>
              <a:rPr lang="en-US" altLang="zh-CN" dirty="0">
                <a:solidFill>
                  <a:srgbClr val="00B0F0"/>
                </a:solidFill>
              </a:rPr>
              <a:t>2. </a:t>
            </a:r>
            <a:r>
              <a:rPr lang="zh-CN" altLang="zh-CN" dirty="0">
                <a:solidFill>
                  <a:srgbClr val="00B0F0"/>
                </a:solidFill>
              </a:rPr>
              <a:t>给出若干实测或统计数据；</a:t>
            </a:r>
          </a:p>
          <a:p>
            <a:r>
              <a:rPr lang="en-US" altLang="zh-CN" dirty="0">
                <a:solidFill>
                  <a:srgbClr val="00B0F0"/>
                </a:solidFill>
              </a:rPr>
              <a:t>3. </a:t>
            </a:r>
            <a:r>
              <a:rPr lang="zh-CN" altLang="zh-CN" dirty="0">
                <a:solidFill>
                  <a:srgbClr val="00B0F0"/>
                </a:solidFill>
              </a:rPr>
              <a:t>给出若干参数或图形；</a:t>
            </a:r>
          </a:p>
          <a:p>
            <a:r>
              <a:rPr lang="en-US" altLang="zh-CN" dirty="0">
                <a:solidFill>
                  <a:srgbClr val="00B0F0"/>
                </a:solidFill>
              </a:rPr>
              <a:t>4. </a:t>
            </a:r>
            <a:r>
              <a:rPr lang="zh-CN" altLang="zh-CN" dirty="0">
                <a:solidFill>
                  <a:srgbClr val="00B0F0"/>
                </a:solidFill>
              </a:rPr>
              <a:t>蕴涵着某些机动、可发挥的补充假设条件，或参赛者可以根据自己收集或模拟产生数据。</a:t>
            </a:r>
          </a:p>
          <a:p>
            <a:r>
              <a:rPr lang="zh-CN" altLang="zh-CN" dirty="0">
                <a:solidFill>
                  <a:srgbClr val="00B0F0"/>
                </a:solidFill>
              </a:rPr>
              <a:t>三、要求回答的问题 往往有几个问题（一般不是唯一答案）：</a:t>
            </a:r>
          </a:p>
          <a:p>
            <a:r>
              <a:rPr lang="en-US" altLang="zh-CN" dirty="0">
                <a:solidFill>
                  <a:srgbClr val="00B0F0"/>
                </a:solidFill>
              </a:rPr>
              <a:t>1. </a:t>
            </a:r>
            <a:r>
              <a:rPr lang="zh-CN" altLang="zh-CN" dirty="0">
                <a:solidFill>
                  <a:srgbClr val="00B0F0"/>
                </a:solidFill>
              </a:rPr>
              <a:t>比较确定性的答案（基本答案）；</a:t>
            </a:r>
          </a:p>
          <a:p>
            <a:r>
              <a:rPr lang="en-US" altLang="zh-CN" dirty="0">
                <a:solidFill>
                  <a:srgbClr val="00B0F0"/>
                </a:solidFill>
              </a:rPr>
              <a:t>2. </a:t>
            </a:r>
            <a:r>
              <a:rPr lang="zh-CN" altLang="zh-CN" dirty="0">
                <a:solidFill>
                  <a:srgbClr val="00B0F0"/>
                </a:solidFill>
              </a:rPr>
              <a:t>更细致或更高层次的讨论结果（往往是讨论最优方案的提法和结果）</a:t>
            </a:r>
          </a:p>
          <a:p>
            <a:pPr marL="0" indent="0">
              <a:buNone/>
            </a:pPr>
            <a:endParaRPr lang="zh-CN" altLang="en-US" dirty="0"/>
          </a:p>
        </p:txBody>
      </p:sp>
    </p:spTree>
    <p:extLst>
      <p:ext uri="{BB962C8B-B14F-4D97-AF65-F5344CB8AC3E}">
        <p14:creationId xmlns:p14="http://schemas.microsoft.com/office/powerpoint/2010/main" val="3461145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1213E3-5C1B-4FF3-B30D-079FD54948A2}"/>
              </a:ext>
            </a:extLst>
          </p:cNvPr>
          <p:cNvSpPr>
            <a:spLocks noGrp="1"/>
          </p:cNvSpPr>
          <p:nvPr>
            <p:ph type="title"/>
          </p:nvPr>
        </p:nvSpPr>
        <p:spPr/>
        <p:txBody>
          <a:bodyPr/>
          <a:lstStyle/>
          <a:p>
            <a:r>
              <a:rPr lang="zh-CN" altLang="en-US" dirty="0">
                <a:solidFill>
                  <a:srgbClr val="00B0F0"/>
                </a:solidFill>
              </a:rPr>
              <a:t>一、数学建模的历史</a:t>
            </a:r>
          </a:p>
        </p:txBody>
      </p:sp>
      <p:sp>
        <p:nvSpPr>
          <p:cNvPr id="3" name="内容占位符 2">
            <a:extLst>
              <a:ext uri="{FF2B5EF4-FFF2-40B4-BE49-F238E27FC236}">
                <a16:creationId xmlns:a16="http://schemas.microsoft.com/office/drawing/2014/main" id="{D9B70C19-0F2B-4032-8C9D-6CB04546D9CF}"/>
              </a:ext>
            </a:extLst>
          </p:cNvPr>
          <p:cNvSpPr>
            <a:spLocks noGrp="1"/>
          </p:cNvSpPr>
          <p:nvPr>
            <p:ph idx="1"/>
          </p:nvPr>
        </p:nvSpPr>
        <p:spPr/>
        <p:txBody>
          <a:bodyPr>
            <a:normAutofit fontScale="92500" lnSpcReduction="10000"/>
          </a:bodyPr>
          <a:lstStyle/>
          <a:p>
            <a:pPr marL="0" indent="0">
              <a:buNone/>
            </a:pPr>
            <a:r>
              <a:rPr lang="zh-CN" altLang="en-US" sz="3600" dirty="0">
                <a:solidFill>
                  <a:srgbClr val="00B0F0"/>
                </a:solidFill>
              </a:rPr>
              <a:t>（</a:t>
            </a:r>
            <a:r>
              <a:rPr lang="en-US" altLang="zh-CN" sz="3600" dirty="0">
                <a:solidFill>
                  <a:srgbClr val="00B0F0"/>
                </a:solidFill>
              </a:rPr>
              <a:t>5</a:t>
            </a:r>
            <a:r>
              <a:rPr lang="zh-CN" altLang="en-US" sz="3600" dirty="0">
                <a:solidFill>
                  <a:srgbClr val="00B0F0"/>
                </a:solidFill>
              </a:rPr>
              <a:t>）论文要求</a:t>
            </a:r>
            <a:endParaRPr lang="en-US" altLang="zh-CN" sz="3600" dirty="0">
              <a:solidFill>
                <a:srgbClr val="00B0F0"/>
              </a:solidFill>
            </a:endParaRPr>
          </a:p>
          <a:p>
            <a:r>
              <a:rPr lang="zh-CN" altLang="zh-CN" sz="2400" dirty="0">
                <a:solidFill>
                  <a:srgbClr val="00B0F0"/>
                </a:solidFill>
              </a:rPr>
              <a:t>提交一篇论文，基本内容和格式大致分三大部分</a:t>
            </a:r>
            <a:r>
              <a:rPr lang="zh-CN" altLang="en-US" sz="2400" dirty="0">
                <a:solidFill>
                  <a:srgbClr val="00B0F0"/>
                </a:solidFill>
              </a:rPr>
              <a:t>（</a:t>
            </a:r>
            <a:r>
              <a:rPr lang="en-US" altLang="zh-CN" sz="2400" dirty="0">
                <a:solidFill>
                  <a:srgbClr val="00B0F0"/>
                </a:solidFill>
              </a:rPr>
              <a:t>20</a:t>
            </a:r>
            <a:r>
              <a:rPr lang="zh-CN" altLang="en-US" sz="2400">
                <a:solidFill>
                  <a:srgbClr val="00B0F0"/>
                </a:solidFill>
              </a:rPr>
              <a:t>页以上）</a:t>
            </a:r>
            <a:r>
              <a:rPr lang="zh-CN" altLang="zh-CN" sz="2400" dirty="0">
                <a:solidFill>
                  <a:srgbClr val="00B0F0"/>
                </a:solidFill>
              </a:rPr>
              <a:t>：</a:t>
            </a:r>
          </a:p>
          <a:p>
            <a:r>
              <a:rPr lang="zh-CN" altLang="zh-CN" sz="2400" dirty="0">
                <a:solidFill>
                  <a:srgbClr val="00B0F0"/>
                </a:solidFill>
              </a:rPr>
              <a:t>一、标题、摘要部分：</a:t>
            </a:r>
          </a:p>
          <a:p>
            <a:r>
              <a:rPr lang="en-US" altLang="zh-CN" sz="2400" dirty="0">
                <a:solidFill>
                  <a:srgbClr val="00B0F0"/>
                </a:solidFill>
              </a:rPr>
              <a:t>1. </a:t>
            </a:r>
            <a:r>
              <a:rPr lang="zh-CN" altLang="zh-CN" sz="2400" dirty="0">
                <a:solidFill>
                  <a:srgbClr val="00B0F0"/>
                </a:solidFill>
              </a:rPr>
              <a:t>题目</a:t>
            </a:r>
            <a:r>
              <a:rPr lang="en-US" altLang="zh-CN" sz="2400" dirty="0">
                <a:solidFill>
                  <a:srgbClr val="00B0F0"/>
                </a:solidFill>
              </a:rPr>
              <a:t>--</a:t>
            </a:r>
            <a:r>
              <a:rPr lang="zh-CN" altLang="zh-CN" sz="2400" dirty="0">
                <a:solidFill>
                  <a:srgbClr val="00B0F0"/>
                </a:solidFill>
              </a:rPr>
              <a:t>写出较确切的题目（不能只写</a:t>
            </a:r>
            <a:r>
              <a:rPr lang="en-US" altLang="zh-CN" sz="2400" dirty="0">
                <a:solidFill>
                  <a:srgbClr val="00B0F0"/>
                </a:solidFill>
              </a:rPr>
              <a:t>A</a:t>
            </a:r>
            <a:r>
              <a:rPr lang="zh-CN" altLang="zh-CN" sz="2400" dirty="0">
                <a:solidFill>
                  <a:srgbClr val="00B0F0"/>
                </a:solidFill>
              </a:rPr>
              <a:t>题、</a:t>
            </a:r>
            <a:r>
              <a:rPr lang="en-US" altLang="zh-CN" sz="2400" dirty="0">
                <a:solidFill>
                  <a:srgbClr val="00B0F0"/>
                </a:solidFill>
              </a:rPr>
              <a:t>B</a:t>
            </a:r>
            <a:r>
              <a:rPr lang="zh-CN" altLang="zh-CN" sz="2400" dirty="0">
                <a:solidFill>
                  <a:srgbClr val="00B0F0"/>
                </a:solidFill>
              </a:rPr>
              <a:t>题）。</a:t>
            </a:r>
          </a:p>
          <a:p>
            <a:r>
              <a:rPr lang="en-US" altLang="zh-CN" sz="2400" dirty="0">
                <a:solidFill>
                  <a:srgbClr val="00B0F0"/>
                </a:solidFill>
              </a:rPr>
              <a:t>2. </a:t>
            </a:r>
            <a:r>
              <a:rPr lang="zh-CN" altLang="zh-CN" sz="2400" dirty="0">
                <a:solidFill>
                  <a:srgbClr val="00B0F0"/>
                </a:solidFill>
              </a:rPr>
              <a:t>摘要</a:t>
            </a:r>
            <a:r>
              <a:rPr lang="en-US" altLang="zh-CN" sz="2400" dirty="0">
                <a:solidFill>
                  <a:srgbClr val="00B0F0"/>
                </a:solidFill>
              </a:rPr>
              <a:t>--200-300</a:t>
            </a:r>
            <a:r>
              <a:rPr lang="zh-CN" altLang="zh-CN" sz="2400" dirty="0">
                <a:solidFill>
                  <a:srgbClr val="00B0F0"/>
                </a:solidFill>
              </a:rPr>
              <a:t>字，包括模型的主要特点、建模方法和主要结果。</a:t>
            </a:r>
          </a:p>
          <a:p>
            <a:r>
              <a:rPr lang="en-US" altLang="zh-CN" sz="2400" dirty="0">
                <a:solidFill>
                  <a:srgbClr val="00B0F0"/>
                </a:solidFill>
              </a:rPr>
              <a:t>3. </a:t>
            </a:r>
            <a:r>
              <a:rPr lang="zh-CN" altLang="zh-CN" sz="2400" dirty="0">
                <a:solidFill>
                  <a:srgbClr val="00B0F0"/>
                </a:solidFill>
              </a:rPr>
              <a:t>内容较多时最好有个目录。</a:t>
            </a:r>
          </a:p>
          <a:p>
            <a:r>
              <a:rPr lang="zh-CN" altLang="zh-CN" sz="2400" dirty="0">
                <a:solidFill>
                  <a:srgbClr val="00B0F0"/>
                </a:solidFill>
              </a:rPr>
              <a:t>二、中心部分：</a:t>
            </a:r>
          </a:p>
          <a:p>
            <a:r>
              <a:rPr lang="en-US" altLang="zh-CN" sz="2400" dirty="0">
                <a:solidFill>
                  <a:srgbClr val="00B0F0"/>
                </a:solidFill>
              </a:rPr>
              <a:t>1. </a:t>
            </a:r>
            <a:r>
              <a:rPr lang="zh-CN" altLang="zh-CN" sz="2400" dirty="0">
                <a:solidFill>
                  <a:srgbClr val="00B0F0"/>
                </a:solidFill>
              </a:rPr>
              <a:t>问题提出，问题分析。</a:t>
            </a:r>
          </a:p>
          <a:p>
            <a:r>
              <a:rPr lang="en-US" altLang="zh-CN" sz="2400" dirty="0">
                <a:solidFill>
                  <a:srgbClr val="00B0F0"/>
                </a:solidFill>
              </a:rPr>
              <a:t>2. </a:t>
            </a:r>
            <a:r>
              <a:rPr lang="zh-CN" altLang="zh-CN" sz="2400" dirty="0">
                <a:solidFill>
                  <a:srgbClr val="00B0F0"/>
                </a:solidFill>
              </a:rPr>
              <a:t>模型建立：</a:t>
            </a:r>
            <a:r>
              <a:rPr lang="zh-CN" altLang="en-US" sz="2400" dirty="0">
                <a:solidFill>
                  <a:srgbClr val="00B0F0"/>
                </a:solidFill>
              </a:rPr>
              <a:t>（</a:t>
            </a:r>
            <a:r>
              <a:rPr lang="en-US" altLang="zh-CN" sz="2400" dirty="0">
                <a:solidFill>
                  <a:srgbClr val="00B0F0"/>
                </a:solidFill>
              </a:rPr>
              <a:t>I</a:t>
            </a:r>
            <a:r>
              <a:rPr lang="zh-CN" altLang="en-US" sz="2400" dirty="0">
                <a:solidFill>
                  <a:srgbClr val="00B0F0"/>
                </a:solidFill>
              </a:rPr>
              <a:t>）</a:t>
            </a:r>
            <a:r>
              <a:rPr lang="zh-CN" altLang="zh-CN" sz="2400" dirty="0">
                <a:solidFill>
                  <a:srgbClr val="00B0F0"/>
                </a:solidFill>
              </a:rPr>
              <a:t>补充假设条件，明确概念，引进参数； </a:t>
            </a:r>
            <a:r>
              <a:rPr lang="zh-CN" altLang="en-US" sz="2400" dirty="0">
                <a:solidFill>
                  <a:srgbClr val="00B0F0"/>
                </a:solidFill>
              </a:rPr>
              <a:t>（</a:t>
            </a:r>
            <a:r>
              <a:rPr lang="en-US" altLang="zh-CN" sz="2400" dirty="0">
                <a:solidFill>
                  <a:srgbClr val="00B0F0"/>
                </a:solidFill>
              </a:rPr>
              <a:t>II</a:t>
            </a:r>
            <a:r>
              <a:rPr lang="zh-CN" altLang="en-US" sz="2400" dirty="0">
                <a:solidFill>
                  <a:srgbClr val="00B0F0"/>
                </a:solidFill>
              </a:rPr>
              <a:t>）</a:t>
            </a:r>
            <a:r>
              <a:rPr lang="zh-CN" altLang="zh-CN" sz="2400" dirty="0">
                <a:solidFill>
                  <a:srgbClr val="00B0F0"/>
                </a:solidFill>
              </a:rPr>
              <a:t>模型形式（可有多个形式的模型）； </a:t>
            </a:r>
            <a:r>
              <a:rPr lang="zh-CN" altLang="en-US" sz="2400" dirty="0">
                <a:solidFill>
                  <a:srgbClr val="00B0F0"/>
                </a:solidFill>
              </a:rPr>
              <a:t>（</a:t>
            </a:r>
            <a:r>
              <a:rPr lang="en-US" altLang="zh-CN" sz="2400" dirty="0">
                <a:solidFill>
                  <a:srgbClr val="00B0F0"/>
                </a:solidFill>
              </a:rPr>
              <a:t>III</a:t>
            </a:r>
            <a:r>
              <a:rPr lang="zh-CN" altLang="en-US" sz="2400" dirty="0">
                <a:solidFill>
                  <a:srgbClr val="00B0F0"/>
                </a:solidFill>
              </a:rPr>
              <a:t>）</a:t>
            </a:r>
            <a:r>
              <a:rPr lang="zh-CN" altLang="zh-CN" sz="2400" dirty="0">
                <a:solidFill>
                  <a:srgbClr val="00B0F0"/>
                </a:solidFill>
              </a:rPr>
              <a:t>模型求解；</a:t>
            </a:r>
            <a:r>
              <a:rPr lang="zh-CN" altLang="en-US" sz="2400" dirty="0">
                <a:solidFill>
                  <a:srgbClr val="00B0F0"/>
                </a:solidFill>
              </a:rPr>
              <a:t>（</a:t>
            </a:r>
            <a:r>
              <a:rPr lang="en-US" altLang="zh-CN" sz="2400" dirty="0">
                <a:solidFill>
                  <a:srgbClr val="00B0F0"/>
                </a:solidFill>
              </a:rPr>
              <a:t>IV</a:t>
            </a:r>
            <a:r>
              <a:rPr lang="zh-CN" altLang="en-US" sz="2400" dirty="0">
                <a:solidFill>
                  <a:srgbClr val="00B0F0"/>
                </a:solidFill>
              </a:rPr>
              <a:t>）</a:t>
            </a:r>
            <a:r>
              <a:rPr lang="zh-CN" altLang="zh-CN" sz="2400" dirty="0">
                <a:solidFill>
                  <a:srgbClr val="00B0F0"/>
                </a:solidFill>
              </a:rPr>
              <a:t>模型性质。</a:t>
            </a:r>
          </a:p>
          <a:p>
            <a:r>
              <a:rPr lang="en-US" altLang="zh-CN" sz="2400" dirty="0">
                <a:solidFill>
                  <a:srgbClr val="00B0F0"/>
                </a:solidFill>
              </a:rPr>
              <a:t>3. </a:t>
            </a:r>
            <a:r>
              <a:rPr lang="zh-CN" altLang="zh-CN" sz="2400" dirty="0">
                <a:solidFill>
                  <a:srgbClr val="00B0F0"/>
                </a:solidFill>
              </a:rPr>
              <a:t>计算方法设计和计算机实现。</a:t>
            </a:r>
          </a:p>
        </p:txBody>
      </p:sp>
    </p:spTree>
    <p:extLst>
      <p:ext uri="{BB962C8B-B14F-4D97-AF65-F5344CB8AC3E}">
        <p14:creationId xmlns:p14="http://schemas.microsoft.com/office/powerpoint/2010/main" val="1299375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52201D-34D7-45EC-AAD3-2528B712C146}"/>
              </a:ext>
            </a:extLst>
          </p:cNvPr>
          <p:cNvSpPr>
            <a:spLocks noGrp="1"/>
          </p:cNvSpPr>
          <p:nvPr>
            <p:ph type="title"/>
          </p:nvPr>
        </p:nvSpPr>
        <p:spPr/>
        <p:txBody>
          <a:bodyPr/>
          <a:lstStyle/>
          <a:p>
            <a:r>
              <a:rPr lang="zh-CN" altLang="en-US" dirty="0">
                <a:solidFill>
                  <a:srgbClr val="00B0F0"/>
                </a:solidFill>
              </a:rPr>
              <a:t>一、数学建模的历史</a:t>
            </a:r>
          </a:p>
        </p:txBody>
      </p:sp>
      <p:sp>
        <p:nvSpPr>
          <p:cNvPr id="3" name="内容占位符 2">
            <a:extLst>
              <a:ext uri="{FF2B5EF4-FFF2-40B4-BE49-F238E27FC236}">
                <a16:creationId xmlns:a16="http://schemas.microsoft.com/office/drawing/2014/main" id="{659300BB-132D-4586-BFEA-6033F8C4A051}"/>
              </a:ext>
            </a:extLst>
          </p:cNvPr>
          <p:cNvSpPr>
            <a:spLocks noGrp="1"/>
          </p:cNvSpPr>
          <p:nvPr>
            <p:ph idx="1"/>
          </p:nvPr>
        </p:nvSpPr>
        <p:spPr/>
        <p:txBody>
          <a:bodyPr/>
          <a:lstStyle/>
          <a:p>
            <a:pPr marL="0" indent="0">
              <a:buNone/>
            </a:pPr>
            <a:endParaRPr lang="en-US" altLang="zh-CN" dirty="0"/>
          </a:p>
          <a:p>
            <a:r>
              <a:rPr lang="en-US" altLang="zh-CN" dirty="0">
                <a:solidFill>
                  <a:srgbClr val="00B0F0"/>
                </a:solidFill>
              </a:rPr>
              <a:t>4. </a:t>
            </a:r>
            <a:r>
              <a:rPr lang="zh-CN" altLang="zh-CN" dirty="0">
                <a:solidFill>
                  <a:srgbClr val="00B0F0"/>
                </a:solidFill>
              </a:rPr>
              <a:t>结果分析与检验。</a:t>
            </a:r>
          </a:p>
          <a:p>
            <a:r>
              <a:rPr lang="en-US" altLang="zh-CN" dirty="0">
                <a:solidFill>
                  <a:srgbClr val="00B0F0"/>
                </a:solidFill>
              </a:rPr>
              <a:t>5. </a:t>
            </a:r>
            <a:r>
              <a:rPr lang="zh-CN" altLang="zh-CN" dirty="0">
                <a:solidFill>
                  <a:srgbClr val="00B0F0"/>
                </a:solidFill>
              </a:rPr>
              <a:t>讨论</a:t>
            </a:r>
            <a:r>
              <a:rPr lang="en-US" altLang="zh-CN" dirty="0">
                <a:solidFill>
                  <a:srgbClr val="00B0F0"/>
                </a:solidFill>
              </a:rPr>
              <a:t>--</a:t>
            </a:r>
            <a:r>
              <a:rPr lang="zh-CN" altLang="zh-CN" dirty="0">
                <a:solidFill>
                  <a:srgbClr val="00B0F0"/>
                </a:solidFill>
              </a:rPr>
              <a:t>模型的优缺点，改进方向，推广新思想。</a:t>
            </a:r>
          </a:p>
          <a:p>
            <a:r>
              <a:rPr lang="en-US" altLang="zh-CN" dirty="0">
                <a:solidFill>
                  <a:srgbClr val="00B0F0"/>
                </a:solidFill>
              </a:rPr>
              <a:t>6. </a:t>
            </a:r>
            <a:r>
              <a:rPr lang="zh-CN" altLang="zh-CN" dirty="0">
                <a:solidFill>
                  <a:srgbClr val="00B0F0"/>
                </a:solidFill>
              </a:rPr>
              <a:t>参考文献</a:t>
            </a:r>
            <a:r>
              <a:rPr lang="en-US" altLang="zh-CN" dirty="0">
                <a:solidFill>
                  <a:srgbClr val="00B0F0"/>
                </a:solidFill>
              </a:rPr>
              <a:t>--</a:t>
            </a:r>
            <a:r>
              <a:rPr lang="zh-CN" altLang="zh-CN" dirty="0">
                <a:solidFill>
                  <a:srgbClr val="00B0F0"/>
                </a:solidFill>
              </a:rPr>
              <a:t>注意格式。</a:t>
            </a:r>
          </a:p>
          <a:p>
            <a:r>
              <a:rPr lang="zh-CN" altLang="zh-CN" dirty="0">
                <a:solidFill>
                  <a:srgbClr val="00B0F0"/>
                </a:solidFill>
              </a:rPr>
              <a:t>三、附录部分：</a:t>
            </a:r>
          </a:p>
          <a:p>
            <a:r>
              <a:rPr lang="en-US" altLang="zh-CN" dirty="0">
                <a:solidFill>
                  <a:srgbClr val="00B0F0"/>
                </a:solidFill>
              </a:rPr>
              <a:t>1. </a:t>
            </a:r>
            <a:r>
              <a:rPr lang="zh-CN" altLang="zh-CN" dirty="0">
                <a:solidFill>
                  <a:srgbClr val="00B0F0"/>
                </a:solidFill>
              </a:rPr>
              <a:t>计算程序，框图。</a:t>
            </a:r>
          </a:p>
          <a:p>
            <a:r>
              <a:rPr lang="en-US" altLang="zh-CN" dirty="0">
                <a:solidFill>
                  <a:srgbClr val="00B0F0"/>
                </a:solidFill>
              </a:rPr>
              <a:t>2. </a:t>
            </a:r>
            <a:r>
              <a:rPr lang="zh-CN" altLang="zh-CN" dirty="0">
                <a:solidFill>
                  <a:srgbClr val="00B0F0"/>
                </a:solidFill>
              </a:rPr>
              <a:t>各种求解演算过程，计算中间结果。</a:t>
            </a:r>
          </a:p>
          <a:p>
            <a:r>
              <a:rPr lang="en-US" altLang="zh-CN" dirty="0">
                <a:solidFill>
                  <a:srgbClr val="00B0F0"/>
                </a:solidFill>
              </a:rPr>
              <a:t>3. </a:t>
            </a:r>
            <a:r>
              <a:rPr lang="zh-CN" altLang="zh-CN" dirty="0">
                <a:solidFill>
                  <a:srgbClr val="00B0F0"/>
                </a:solidFill>
              </a:rPr>
              <a:t>各种图形、表格。</a:t>
            </a:r>
            <a:endParaRPr lang="zh-CN" altLang="en-US" dirty="0">
              <a:solidFill>
                <a:srgbClr val="00B0F0"/>
              </a:solidFill>
            </a:endParaRPr>
          </a:p>
          <a:p>
            <a:pPr marL="0" indent="0">
              <a:buNone/>
            </a:pPr>
            <a:endParaRPr lang="zh-CN" altLang="en-US" dirty="0"/>
          </a:p>
        </p:txBody>
      </p:sp>
    </p:spTree>
    <p:extLst>
      <p:ext uri="{BB962C8B-B14F-4D97-AF65-F5344CB8AC3E}">
        <p14:creationId xmlns:p14="http://schemas.microsoft.com/office/powerpoint/2010/main" val="3022853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AE592-62D7-4E46-8C0E-F4A5BD287264}"/>
              </a:ext>
            </a:extLst>
          </p:cNvPr>
          <p:cNvSpPr>
            <a:spLocks noGrp="1"/>
          </p:cNvSpPr>
          <p:nvPr>
            <p:ph type="title"/>
          </p:nvPr>
        </p:nvSpPr>
        <p:spPr/>
        <p:txBody>
          <a:bodyPr/>
          <a:lstStyle/>
          <a:p>
            <a:r>
              <a:rPr lang="zh-CN" altLang="en-US" dirty="0">
                <a:solidFill>
                  <a:srgbClr val="00B0F0"/>
                </a:solidFill>
              </a:rPr>
              <a:t>二、宣城校区数学建模竞赛情况</a:t>
            </a:r>
          </a:p>
        </p:txBody>
      </p:sp>
      <p:sp>
        <p:nvSpPr>
          <p:cNvPr id="3" name="内容占位符 2">
            <a:extLst>
              <a:ext uri="{FF2B5EF4-FFF2-40B4-BE49-F238E27FC236}">
                <a16:creationId xmlns:a16="http://schemas.microsoft.com/office/drawing/2014/main" id="{388CCF4E-338E-4DCD-A912-EFF211219A14}"/>
              </a:ext>
            </a:extLst>
          </p:cNvPr>
          <p:cNvSpPr>
            <a:spLocks noGrp="1"/>
          </p:cNvSpPr>
          <p:nvPr>
            <p:ph idx="1"/>
          </p:nvPr>
        </p:nvSpPr>
        <p:spPr/>
        <p:txBody>
          <a:bodyPr>
            <a:normAutofit/>
          </a:bodyPr>
          <a:lstStyle/>
          <a:p>
            <a:r>
              <a:rPr lang="en-US" altLang="zh-CN" sz="2000" dirty="0">
                <a:solidFill>
                  <a:srgbClr val="00B0F0"/>
                </a:solidFill>
              </a:rPr>
              <a:t>2014</a:t>
            </a:r>
            <a:r>
              <a:rPr lang="zh-CN" altLang="zh-CN" sz="2000" dirty="0">
                <a:solidFill>
                  <a:srgbClr val="00B0F0"/>
                </a:solidFill>
              </a:rPr>
              <a:t>年全国大学生数学建模大赛中，校区组织</a:t>
            </a:r>
            <a:r>
              <a:rPr lang="en-US" altLang="zh-CN" sz="2000" dirty="0">
                <a:solidFill>
                  <a:srgbClr val="00B0F0"/>
                </a:solidFill>
              </a:rPr>
              <a:t>5</a:t>
            </a:r>
            <a:r>
              <a:rPr lang="zh-CN" altLang="zh-CN" sz="2000" dirty="0">
                <a:solidFill>
                  <a:srgbClr val="00B0F0"/>
                </a:solidFill>
              </a:rPr>
              <a:t>支队参赛，有</a:t>
            </a:r>
            <a:r>
              <a:rPr lang="en-US" altLang="zh-CN" sz="2000" dirty="0">
                <a:solidFill>
                  <a:srgbClr val="00B0F0"/>
                </a:solidFill>
              </a:rPr>
              <a:t>2</a:t>
            </a:r>
            <a:r>
              <a:rPr lang="zh-CN" altLang="zh-CN" sz="2000" dirty="0">
                <a:solidFill>
                  <a:srgbClr val="00B0F0"/>
                </a:solidFill>
              </a:rPr>
              <a:t>支队获得省一等奖，</a:t>
            </a:r>
            <a:r>
              <a:rPr lang="en-US" altLang="zh-CN" sz="2000" dirty="0">
                <a:solidFill>
                  <a:srgbClr val="00B0F0"/>
                </a:solidFill>
              </a:rPr>
              <a:t>5</a:t>
            </a:r>
            <a:r>
              <a:rPr lang="zh-CN" altLang="zh-CN" sz="2000" dirty="0">
                <a:solidFill>
                  <a:srgbClr val="00B0F0"/>
                </a:solidFill>
              </a:rPr>
              <a:t>支队获得省三等奖。</a:t>
            </a:r>
          </a:p>
          <a:p>
            <a:r>
              <a:rPr lang="en-US" altLang="zh-CN" sz="2000" dirty="0">
                <a:solidFill>
                  <a:srgbClr val="00B0F0"/>
                </a:solidFill>
              </a:rPr>
              <a:t>2015</a:t>
            </a:r>
            <a:r>
              <a:rPr lang="zh-CN" altLang="zh-CN" sz="2000" dirty="0">
                <a:solidFill>
                  <a:srgbClr val="00B0F0"/>
                </a:solidFill>
              </a:rPr>
              <a:t>年全国大学生数学建模大赛中，校区组织</a:t>
            </a:r>
            <a:r>
              <a:rPr lang="en-US" altLang="zh-CN" sz="2000" dirty="0">
                <a:solidFill>
                  <a:srgbClr val="00B0F0"/>
                </a:solidFill>
              </a:rPr>
              <a:t>11</a:t>
            </a:r>
            <a:r>
              <a:rPr lang="zh-CN" altLang="zh-CN" sz="2000" dirty="0">
                <a:solidFill>
                  <a:srgbClr val="00B0F0"/>
                </a:solidFill>
              </a:rPr>
              <a:t>支队参赛，有</a:t>
            </a:r>
            <a:r>
              <a:rPr lang="en-US" altLang="zh-CN" sz="2000" dirty="0">
                <a:solidFill>
                  <a:srgbClr val="00B0F0"/>
                </a:solidFill>
              </a:rPr>
              <a:t>3</a:t>
            </a:r>
            <a:r>
              <a:rPr lang="zh-CN" altLang="zh-CN" sz="2000" dirty="0">
                <a:solidFill>
                  <a:srgbClr val="00B0F0"/>
                </a:solidFill>
              </a:rPr>
              <a:t>支队获得省一等奖，</a:t>
            </a:r>
            <a:r>
              <a:rPr lang="en-US" altLang="zh-CN" sz="2000" dirty="0">
                <a:solidFill>
                  <a:srgbClr val="00B0F0"/>
                </a:solidFill>
              </a:rPr>
              <a:t>3</a:t>
            </a:r>
            <a:r>
              <a:rPr lang="zh-CN" altLang="zh-CN" sz="2000" dirty="0">
                <a:solidFill>
                  <a:srgbClr val="00B0F0"/>
                </a:solidFill>
              </a:rPr>
              <a:t>支队获得省二等奖，</a:t>
            </a:r>
            <a:r>
              <a:rPr lang="en-US" altLang="zh-CN" sz="2000" dirty="0">
                <a:solidFill>
                  <a:srgbClr val="00B0F0"/>
                </a:solidFill>
              </a:rPr>
              <a:t>2</a:t>
            </a:r>
            <a:r>
              <a:rPr lang="zh-CN" altLang="zh-CN" sz="2000" dirty="0">
                <a:solidFill>
                  <a:srgbClr val="00B0F0"/>
                </a:solidFill>
              </a:rPr>
              <a:t>支队获得省三等奖。在获得省一等奖的三支队中，有一支队伍荣获国家二等奖。</a:t>
            </a:r>
            <a:r>
              <a:rPr lang="en-US" altLang="zh-CN" sz="2000" dirty="0">
                <a:solidFill>
                  <a:srgbClr val="00B0F0"/>
                </a:solidFill>
              </a:rPr>
              <a:t>  </a:t>
            </a:r>
            <a:endParaRPr lang="zh-CN" altLang="zh-CN" sz="2000" dirty="0">
              <a:solidFill>
                <a:srgbClr val="00B0F0"/>
              </a:solidFill>
            </a:endParaRPr>
          </a:p>
          <a:p>
            <a:r>
              <a:rPr lang="en-US" altLang="zh-CN" sz="2000" dirty="0">
                <a:solidFill>
                  <a:srgbClr val="00B0F0"/>
                </a:solidFill>
              </a:rPr>
              <a:t>2016</a:t>
            </a:r>
            <a:r>
              <a:rPr lang="zh-CN" altLang="zh-CN" sz="2000" dirty="0">
                <a:solidFill>
                  <a:srgbClr val="00B0F0"/>
                </a:solidFill>
              </a:rPr>
              <a:t>年全国大学生数学建模大赛中，校区组织</a:t>
            </a:r>
            <a:r>
              <a:rPr lang="en-US" altLang="zh-CN" sz="2000" dirty="0">
                <a:solidFill>
                  <a:srgbClr val="00B0F0"/>
                </a:solidFill>
              </a:rPr>
              <a:t>26</a:t>
            </a:r>
            <a:r>
              <a:rPr lang="zh-CN" altLang="zh-CN" sz="2000" dirty="0">
                <a:solidFill>
                  <a:srgbClr val="00B0F0"/>
                </a:solidFill>
              </a:rPr>
              <a:t>支队参赛，有</a:t>
            </a:r>
            <a:r>
              <a:rPr lang="en-US" altLang="zh-CN" sz="2000" dirty="0">
                <a:solidFill>
                  <a:srgbClr val="00B0F0"/>
                </a:solidFill>
              </a:rPr>
              <a:t>8</a:t>
            </a:r>
            <a:r>
              <a:rPr lang="zh-CN" altLang="zh-CN" sz="2000" dirty="0">
                <a:solidFill>
                  <a:srgbClr val="00B0F0"/>
                </a:solidFill>
              </a:rPr>
              <a:t>支队获得省一等奖，</a:t>
            </a:r>
            <a:r>
              <a:rPr lang="en-US" altLang="zh-CN" sz="2000" dirty="0">
                <a:solidFill>
                  <a:srgbClr val="00B0F0"/>
                </a:solidFill>
              </a:rPr>
              <a:t>2</a:t>
            </a:r>
            <a:r>
              <a:rPr lang="zh-CN" altLang="zh-CN" sz="2000" dirty="0">
                <a:solidFill>
                  <a:srgbClr val="00B0F0"/>
                </a:solidFill>
              </a:rPr>
              <a:t>支队获得省二等奖，</a:t>
            </a:r>
            <a:r>
              <a:rPr lang="en-US" altLang="zh-CN" sz="2000" dirty="0">
                <a:solidFill>
                  <a:srgbClr val="00B0F0"/>
                </a:solidFill>
              </a:rPr>
              <a:t>5</a:t>
            </a:r>
            <a:r>
              <a:rPr lang="zh-CN" altLang="zh-CN" sz="2000" dirty="0">
                <a:solidFill>
                  <a:srgbClr val="00B0F0"/>
                </a:solidFill>
              </a:rPr>
              <a:t>支队获得省三等奖。在获得省一等奖的</a:t>
            </a:r>
            <a:r>
              <a:rPr lang="en-US" altLang="zh-CN" sz="2000" dirty="0">
                <a:solidFill>
                  <a:srgbClr val="00B0F0"/>
                </a:solidFill>
              </a:rPr>
              <a:t>8</a:t>
            </a:r>
            <a:r>
              <a:rPr lang="zh-CN" altLang="zh-CN" sz="2000" dirty="0">
                <a:solidFill>
                  <a:srgbClr val="00B0F0"/>
                </a:solidFill>
              </a:rPr>
              <a:t>支队中，有</a:t>
            </a:r>
            <a:r>
              <a:rPr lang="en-US" altLang="zh-CN" sz="2000" dirty="0">
                <a:solidFill>
                  <a:srgbClr val="00B0F0"/>
                </a:solidFill>
              </a:rPr>
              <a:t>3</a:t>
            </a:r>
            <a:r>
              <a:rPr lang="zh-CN" altLang="zh-CN" sz="2000" dirty="0">
                <a:solidFill>
                  <a:srgbClr val="00B0F0"/>
                </a:solidFill>
              </a:rPr>
              <a:t>支队荣获国家二等奖。</a:t>
            </a:r>
          </a:p>
          <a:p>
            <a:r>
              <a:rPr lang="en-US" altLang="zh-CN" sz="2000" dirty="0">
                <a:solidFill>
                  <a:srgbClr val="00B0F0"/>
                </a:solidFill>
              </a:rPr>
              <a:t>2017</a:t>
            </a:r>
            <a:r>
              <a:rPr lang="zh-CN" altLang="zh-CN" sz="2000" dirty="0">
                <a:solidFill>
                  <a:srgbClr val="00B0F0"/>
                </a:solidFill>
              </a:rPr>
              <a:t>年全国大学生数学建模大赛中，校区组织</a:t>
            </a:r>
            <a:r>
              <a:rPr lang="en-US" altLang="zh-CN" sz="2000" dirty="0">
                <a:solidFill>
                  <a:srgbClr val="00B0F0"/>
                </a:solidFill>
              </a:rPr>
              <a:t>17</a:t>
            </a:r>
            <a:r>
              <a:rPr lang="zh-CN" altLang="zh-CN" sz="2000" dirty="0">
                <a:solidFill>
                  <a:srgbClr val="00B0F0"/>
                </a:solidFill>
              </a:rPr>
              <a:t>支队参赛，有</a:t>
            </a:r>
            <a:r>
              <a:rPr lang="en-US" altLang="zh-CN" sz="2000" dirty="0">
                <a:solidFill>
                  <a:srgbClr val="00B0F0"/>
                </a:solidFill>
              </a:rPr>
              <a:t>9</a:t>
            </a:r>
            <a:r>
              <a:rPr lang="zh-CN" altLang="zh-CN" sz="2000" dirty="0">
                <a:solidFill>
                  <a:srgbClr val="00B0F0"/>
                </a:solidFill>
              </a:rPr>
              <a:t>支队获得省一等奖，</a:t>
            </a:r>
            <a:r>
              <a:rPr lang="en-US" altLang="zh-CN" sz="2000" dirty="0">
                <a:solidFill>
                  <a:srgbClr val="00B0F0"/>
                </a:solidFill>
              </a:rPr>
              <a:t>5</a:t>
            </a:r>
            <a:r>
              <a:rPr lang="zh-CN" altLang="zh-CN" sz="2000" dirty="0">
                <a:solidFill>
                  <a:srgbClr val="00B0F0"/>
                </a:solidFill>
              </a:rPr>
              <a:t>支队获得省二等奖，</a:t>
            </a:r>
            <a:r>
              <a:rPr lang="en-US" altLang="zh-CN" sz="2000" dirty="0">
                <a:solidFill>
                  <a:srgbClr val="00B0F0"/>
                </a:solidFill>
              </a:rPr>
              <a:t>2</a:t>
            </a:r>
            <a:r>
              <a:rPr lang="zh-CN" altLang="zh-CN" sz="2000" dirty="0">
                <a:solidFill>
                  <a:srgbClr val="00B0F0"/>
                </a:solidFill>
              </a:rPr>
              <a:t>支队获得省三等奖。在获得省一等奖的</a:t>
            </a:r>
            <a:r>
              <a:rPr lang="en-US" altLang="zh-CN" sz="2000" dirty="0">
                <a:solidFill>
                  <a:srgbClr val="00B0F0"/>
                </a:solidFill>
              </a:rPr>
              <a:t>9</a:t>
            </a:r>
            <a:r>
              <a:rPr lang="zh-CN" altLang="zh-CN" sz="2000" dirty="0">
                <a:solidFill>
                  <a:srgbClr val="00B0F0"/>
                </a:solidFill>
              </a:rPr>
              <a:t>支队中，有</a:t>
            </a:r>
            <a:r>
              <a:rPr lang="en-US" altLang="zh-CN" sz="2000" dirty="0">
                <a:solidFill>
                  <a:srgbClr val="00B0F0"/>
                </a:solidFill>
              </a:rPr>
              <a:t>3</a:t>
            </a:r>
            <a:r>
              <a:rPr lang="zh-CN" altLang="zh-CN" sz="2000" dirty="0">
                <a:solidFill>
                  <a:srgbClr val="00B0F0"/>
                </a:solidFill>
              </a:rPr>
              <a:t>支队荣获国家二等奖。</a:t>
            </a:r>
          </a:p>
          <a:p>
            <a:pPr marL="0" indent="0">
              <a:buNone/>
            </a:pPr>
            <a:r>
              <a:rPr lang="en-US" altLang="zh-CN" dirty="0">
                <a:solidFill>
                  <a:srgbClr val="00B0F0"/>
                </a:solidFill>
              </a:rPr>
              <a:t>  </a:t>
            </a:r>
            <a:r>
              <a:rPr lang="en-US" altLang="zh-CN" sz="2000" dirty="0">
                <a:solidFill>
                  <a:srgbClr val="00B0F0"/>
                </a:solidFill>
              </a:rPr>
              <a:t>2018</a:t>
            </a:r>
            <a:r>
              <a:rPr lang="zh-CN" altLang="zh-CN" sz="2000" dirty="0">
                <a:solidFill>
                  <a:srgbClr val="00B0F0"/>
                </a:solidFill>
              </a:rPr>
              <a:t>年全国大学生数学建模大赛中，校区组织</a:t>
            </a:r>
            <a:r>
              <a:rPr lang="en-US" altLang="zh-CN" sz="2000" dirty="0">
                <a:solidFill>
                  <a:srgbClr val="00B0F0"/>
                </a:solidFill>
              </a:rPr>
              <a:t>14</a:t>
            </a:r>
            <a:r>
              <a:rPr lang="zh-CN" altLang="zh-CN" sz="2000" dirty="0">
                <a:solidFill>
                  <a:srgbClr val="00B0F0"/>
                </a:solidFill>
              </a:rPr>
              <a:t>支队参赛，有</a:t>
            </a:r>
            <a:r>
              <a:rPr lang="en-US" altLang="zh-CN" sz="2000" dirty="0">
                <a:solidFill>
                  <a:srgbClr val="00B0F0"/>
                </a:solidFill>
              </a:rPr>
              <a:t>2</a:t>
            </a:r>
            <a:r>
              <a:rPr lang="zh-CN" altLang="zh-CN" sz="2000" dirty="0">
                <a:solidFill>
                  <a:srgbClr val="00B0F0"/>
                </a:solidFill>
              </a:rPr>
              <a:t>支队获得省一等奖，</a:t>
            </a:r>
            <a:r>
              <a:rPr lang="en-US" altLang="zh-CN" sz="2000" dirty="0">
                <a:solidFill>
                  <a:srgbClr val="00B0F0"/>
                </a:solidFill>
              </a:rPr>
              <a:t>3</a:t>
            </a:r>
            <a:r>
              <a:rPr lang="zh-CN" altLang="zh-CN" sz="2000" dirty="0">
                <a:solidFill>
                  <a:srgbClr val="00B0F0"/>
                </a:solidFill>
              </a:rPr>
              <a:t>支队</a:t>
            </a:r>
            <a:endParaRPr lang="en-US" altLang="zh-CN" sz="2000" dirty="0">
              <a:solidFill>
                <a:srgbClr val="00B0F0"/>
              </a:solidFill>
            </a:endParaRPr>
          </a:p>
          <a:p>
            <a:pPr marL="0" indent="0">
              <a:buNone/>
            </a:pPr>
            <a:r>
              <a:rPr lang="en-US" altLang="zh-CN" sz="2000" dirty="0">
                <a:solidFill>
                  <a:srgbClr val="00B0F0"/>
                </a:solidFill>
              </a:rPr>
              <a:t>   </a:t>
            </a:r>
            <a:r>
              <a:rPr lang="zh-CN" altLang="zh-CN" sz="2000" dirty="0">
                <a:solidFill>
                  <a:srgbClr val="00B0F0"/>
                </a:solidFill>
              </a:rPr>
              <a:t>获得省二等奖，</a:t>
            </a:r>
            <a:r>
              <a:rPr lang="en-US" altLang="zh-CN" sz="2000" dirty="0">
                <a:solidFill>
                  <a:srgbClr val="00B0F0"/>
                </a:solidFill>
              </a:rPr>
              <a:t>2</a:t>
            </a:r>
            <a:r>
              <a:rPr lang="zh-CN" altLang="zh-CN" sz="2000" dirty="0">
                <a:solidFill>
                  <a:srgbClr val="00B0F0"/>
                </a:solidFill>
              </a:rPr>
              <a:t>支队获得省三等奖。在获得省一等奖的</a:t>
            </a:r>
            <a:r>
              <a:rPr lang="en-US" altLang="zh-CN" sz="2000" dirty="0">
                <a:solidFill>
                  <a:srgbClr val="00B0F0"/>
                </a:solidFill>
              </a:rPr>
              <a:t>2</a:t>
            </a:r>
            <a:r>
              <a:rPr lang="zh-CN" altLang="zh-CN" sz="2000" dirty="0">
                <a:solidFill>
                  <a:srgbClr val="00B0F0"/>
                </a:solidFill>
              </a:rPr>
              <a:t>支队中，有</a:t>
            </a:r>
            <a:r>
              <a:rPr lang="en-US" altLang="zh-CN" sz="2000" dirty="0">
                <a:solidFill>
                  <a:srgbClr val="00B0F0"/>
                </a:solidFill>
              </a:rPr>
              <a:t>2</a:t>
            </a:r>
            <a:r>
              <a:rPr lang="zh-CN" altLang="zh-CN" sz="2000" dirty="0">
                <a:solidFill>
                  <a:srgbClr val="00B0F0"/>
                </a:solidFill>
              </a:rPr>
              <a:t>支队荣获国家二等奖</a:t>
            </a:r>
            <a:endParaRPr lang="zh-CN" altLang="en-US" sz="2000" dirty="0">
              <a:solidFill>
                <a:srgbClr val="00B0F0"/>
              </a:solidFill>
            </a:endParaRPr>
          </a:p>
        </p:txBody>
      </p:sp>
    </p:spTree>
    <p:extLst>
      <p:ext uri="{BB962C8B-B14F-4D97-AF65-F5344CB8AC3E}">
        <p14:creationId xmlns:p14="http://schemas.microsoft.com/office/powerpoint/2010/main" val="2454021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B68D8E-A615-4CE0-98D7-9252D07194A9}"/>
              </a:ext>
            </a:extLst>
          </p:cNvPr>
          <p:cNvSpPr>
            <a:spLocks noGrp="1"/>
          </p:cNvSpPr>
          <p:nvPr>
            <p:ph type="title"/>
          </p:nvPr>
        </p:nvSpPr>
        <p:spPr/>
        <p:txBody>
          <a:bodyPr/>
          <a:lstStyle/>
          <a:p>
            <a:r>
              <a:rPr lang="zh-CN" altLang="en-US" dirty="0">
                <a:solidFill>
                  <a:srgbClr val="00B0F0"/>
                </a:solidFill>
              </a:rPr>
              <a:t>二、宣城校区数学建模竞赛情况</a:t>
            </a:r>
          </a:p>
        </p:txBody>
      </p:sp>
      <p:sp>
        <p:nvSpPr>
          <p:cNvPr id="3" name="内容占位符 2">
            <a:extLst>
              <a:ext uri="{FF2B5EF4-FFF2-40B4-BE49-F238E27FC236}">
                <a16:creationId xmlns:a16="http://schemas.microsoft.com/office/drawing/2014/main" id="{7A319598-843E-40B8-A9F3-73DC6E758D27}"/>
              </a:ext>
            </a:extLst>
          </p:cNvPr>
          <p:cNvSpPr>
            <a:spLocks noGrp="1"/>
          </p:cNvSpPr>
          <p:nvPr>
            <p:ph idx="1"/>
          </p:nvPr>
        </p:nvSpPr>
        <p:spPr/>
        <p:txBody>
          <a:bodyPr/>
          <a:lstStyle/>
          <a:p>
            <a:r>
              <a:rPr lang="en-US" altLang="zh-CN" dirty="0">
                <a:solidFill>
                  <a:srgbClr val="00B0F0"/>
                </a:solidFill>
              </a:rPr>
              <a:t>2015</a:t>
            </a:r>
            <a:r>
              <a:rPr lang="zh-CN" altLang="zh-CN" dirty="0">
                <a:solidFill>
                  <a:srgbClr val="00B0F0"/>
                </a:solidFill>
              </a:rPr>
              <a:t>年第四届数学中国数学建模国际赛（小美赛）中，校区组织</a:t>
            </a:r>
            <a:r>
              <a:rPr lang="en-US" altLang="zh-CN" dirty="0">
                <a:solidFill>
                  <a:srgbClr val="00B0F0"/>
                </a:solidFill>
              </a:rPr>
              <a:t>8</a:t>
            </a:r>
            <a:r>
              <a:rPr lang="zh-CN" altLang="zh-CN" dirty="0">
                <a:solidFill>
                  <a:srgbClr val="00B0F0"/>
                </a:solidFill>
              </a:rPr>
              <a:t>支队参赛，共</a:t>
            </a:r>
            <a:r>
              <a:rPr lang="en-US" altLang="zh-CN" dirty="0">
                <a:solidFill>
                  <a:srgbClr val="00B0F0"/>
                </a:solidFill>
              </a:rPr>
              <a:t>8</a:t>
            </a:r>
            <a:r>
              <a:rPr lang="zh-CN" altLang="zh-CN" dirty="0">
                <a:solidFill>
                  <a:srgbClr val="00B0F0"/>
                </a:solidFill>
              </a:rPr>
              <a:t>组</a:t>
            </a:r>
            <a:r>
              <a:rPr lang="en-US" altLang="zh-CN" dirty="0">
                <a:solidFill>
                  <a:srgbClr val="00B0F0"/>
                </a:solidFill>
              </a:rPr>
              <a:t>24</a:t>
            </a:r>
            <a:r>
              <a:rPr lang="zh-CN" altLang="zh-CN" dirty="0">
                <a:solidFill>
                  <a:srgbClr val="00B0F0"/>
                </a:solidFill>
              </a:rPr>
              <a:t>名有</a:t>
            </a:r>
            <a:r>
              <a:rPr lang="en-US" altLang="zh-CN" dirty="0">
                <a:solidFill>
                  <a:srgbClr val="00B0F0"/>
                </a:solidFill>
              </a:rPr>
              <a:t>3</a:t>
            </a:r>
            <a:r>
              <a:rPr lang="zh-CN" altLang="zh-CN" dirty="0">
                <a:solidFill>
                  <a:srgbClr val="00B0F0"/>
                </a:solidFill>
              </a:rPr>
              <a:t>支队获得一等奖，</a:t>
            </a:r>
            <a:r>
              <a:rPr lang="en-US" altLang="zh-CN" dirty="0">
                <a:solidFill>
                  <a:srgbClr val="00B0F0"/>
                </a:solidFill>
              </a:rPr>
              <a:t>1</a:t>
            </a:r>
            <a:r>
              <a:rPr lang="zh-CN" altLang="zh-CN" dirty="0">
                <a:solidFill>
                  <a:srgbClr val="00B0F0"/>
                </a:solidFill>
              </a:rPr>
              <a:t>支队获得二等奖。 </a:t>
            </a:r>
            <a:r>
              <a:rPr lang="en-US" altLang="zh-CN" dirty="0">
                <a:solidFill>
                  <a:srgbClr val="00B0F0"/>
                </a:solidFill>
              </a:rPr>
              <a:t>  </a:t>
            </a:r>
            <a:endParaRPr lang="zh-CN" altLang="zh-CN" dirty="0">
              <a:solidFill>
                <a:srgbClr val="00B0F0"/>
              </a:solidFill>
            </a:endParaRPr>
          </a:p>
          <a:p>
            <a:r>
              <a:rPr lang="en-US" altLang="zh-CN" dirty="0">
                <a:solidFill>
                  <a:srgbClr val="00B0F0"/>
                </a:solidFill>
              </a:rPr>
              <a:t>2016</a:t>
            </a:r>
            <a:r>
              <a:rPr lang="zh-CN" altLang="zh-CN" dirty="0">
                <a:solidFill>
                  <a:srgbClr val="00B0F0"/>
                </a:solidFill>
              </a:rPr>
              <a:t>年第五届数学中国数学建模国际赛（小美赛）中，校区组织</a:t>
            </a:r>
            <a:r>
              <a:rPr lang="en-US" altLang="zh-CN" dirty="0">
                <a:solidFill>
                  <a:srgbClr val="00B0F0"/>
                </a:solidFill>
              </a:rPr>
              <a:t>15</a:t>
            </a:r>
            <a:r>
              <a:rPr lang="zh-CN" altLang="zh-CN" dirty="0">
                <a:solidFill>
                  <a:srgbClr val="00B0F0"/>
                </a:solidFill>
              </a:rPr>
              <a:t>支队参赛，有</a:t>
            </a:r>
            <a:r>
              <a:rPr lang="en-US" altLang="zh-CN" dirty="0">
                <a:solidFill>
                  <a:srgbClr val="00B0F0"/>
                </a:solidFill>
              </a:rPr>
              <a:t>8</a:t>
            </a:r>
            <a:r>
              <a:rPr lang="zh-CN" altLang="zh-CN" dirty="0">
                <a:solidFill>
                  <a:srgbClr val="00B0F0"/>
                </a:solidFill>
              </a:rPr>
              <a:t>支队获得一等奖，</a:t>
            </a:r>
            <a:r>
              <a:rPr lang="en-US" altLang="zh-CN" dirty="0">
                <a:solidFill>
                  <a:srgbClr val="00B0F0"/>
                </a:solidFill>
              </a:rPr>
              <a:t>3</a:t>
            </a:r>
            <a:r>
              <a:rPr lang="zh-CN" altLang="zh-CN" dirty="0">
                <a:solidFill>
                  <a:srgbClr val="00B0F0"/>
                </a:solidFill>
              </a:rPr>
              <a:t>支队获得二等奖。</a:t>
            </a:r>
          </a:p>
          <a:p>
            <a:r>
              <a:rPr lang="en-US" altLang="zh-CN" dirty="0">
                <a:solidFill>
                  <a:srgbClr val="00B0F0"/>
                </a:solidFill>
              </a:rPr>
              <a:t>2017</a:t>
            </a:r>
            <a:r>
              <a:rPr lang="zh-CN" altLang="zh-CN" dirty="0">
                <a:solidFill>
                  <a:srgbClr val="00B0F0"/>
                </a:solidFill>
              </a:rPr>
              <a:t>年第六届数学中国数学建模国际赛（小美赛）中，校区组织</a:t>
            </a:r>
            <a:r>
              <a:rPr lang="en-US" altLang="zh-CN" dirty="0">
                <a:solidFill>
                  <a:srgbClr val="00B0F0"/>
                </a:solidFill>
              </a:rPr>
              <a:t>20</a:t>
            </a:r>
            <a:r>
              <a:rPr lang="zh-CN" altLang="zh-CN" dirty="0">
                <a:solidFill>
                  <a:srgbClr val="00B0F0"/>
                </a:solidFill>
              </a:rPr>
              <a:t>支队参赛，有</a:t>
            </a:r>
            <a:r>
              <a:rPr lang="en-US" altLang="zh-CN" dirty="0">
                <a:solidFill>
                  <a:srgbClr val="00B0F0"/>
                </a:solidFill>
              </a:rPr>
              <a:t>1</a:t>
            </a:r>
            <a:r>
              <a:rPr lang="zh-CN" altLang="zh-CN" dirty="0">
                <a:solidFill>
                  <a:srgbClr val="00B0F0"/>
                </a:solidFill>
              </a:rPr>
              <a:t>支队获得特等奖，</a:t>
            </a:r>
            <a:r>
              <a:rPr lang="en-US" altLang="zh-CN" dirty="0">
                <a:solidFill>
                  <a:srgbClr val="00B0F0"/>
                </a:solidFill>
              </a:rPr>
              <a:t>1</a:t>
            </a:r>
            <a:r>
              <a:rPr lang="zh-CN" altLang="zh-CN" dirty="0">
                <a:solidFill>
                  <a:srgbClr val="00B0F0"/>
                </a:solidFill>
              </a:rPr>
              <a:t>支队获得特等奖提名奖，</a:t>
            </a:r>
            <a:r>
              <a:rPr lang="en-US" altLang="zh-CN" dirty="0">
                <a:solidFill>
                  <a:srgbClr val="00B0F0"/>
                </a:solidFill>
              </a:rPr>
              <a:t>2</a:t>
            </a:r>
            <a:r>
              <a:rPr lang="zh-CN" altLang="zh-CN" dirty="0">
                <a:solidFill>
                  <a:srgbClr val="00B0F0"/>
                </a:solidFill>
              </a:rPr>
              <a:t>支队获得一等奖，</a:t>
            </a:r>
            <a:r>
              <a:rPr lang="en-US" altLang="zh-CN" dirty="0">
                <a:solidFill>
                  <a:srgbClr val="00B0F0"/>
                </a:solidFill>
              </a:rPr>
              <a:t>8</a:t>
            </a:r>
            <a:r>
              <a:rPr lang="zh-CN" altLang="zh-CN" dirty="0">
                <a:solidFill>
                  <a:srgbClr val="00B0F0"/>
                </a:solidFill>
              </a:rPr>
              <a:t>支队获得二等奖。</a:t>
            </a:r>
          </a:p>
          <a:p>
            <a:pPr marL="0" indent="0">
              <a:buNone/>
            </a:pPr>
            <a:endParaRPr lang="zh-CN" altLang="en-US" dirty="0"/>
          </a:p>
        </p:txBody>
      </p:sp>
    </p:spTree>
    <p:extLst>
      <p:ext uri="{BB962C8B-B14F-4D97-AF65-F5344CB8AC3E}">
        <p14:creationId xmlns:p14="http://schemas.microsoft.com/office/powerpoint/2010/main" val="876089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6B6AE-76CE-40C2-96F7-D94157602BAC}"/>
              </a:ext>
            </a:extLst>
          </p:cNvPr>
          <p:cNvSpPr>
            <a:spLocks noGrp="1"/>
          </p:cNvSpPr>
          <p:nvPr>
            <p:ph type="title"/>
          </p:nvPr>
        </p:nvSpPr>
        <p:spPr/>
        <p:txBody>
          <a:bodyPr/>
          <a:lstStyle/>
          <a:p>
            <a:r>
              <a:rPr lang="zh-CN" altLang="en-US" dirty="0">
                <a:solidFill>
                  <a:srgbClr val="00B0F0"/>
                </a:solidFill>
              </a:rPr>
              <a:t>二、宣城校区数学建模竞赛情况</a:t>
            </a:r>
          </a:p>
        </p:txBody>
      </p:sp>
      <p:sp>
        <p:nvSpPr>
          <p:cNvPr id="3" name="内容占位符 2">
            <a:extLst>
              <a:ext uri="{FF2B5EF4-FFF2-40B4-BE49-F238E27FC236}">
                <a16:creationId xmlns:a16="http://schemas.microsoft.com/office/drawing/2014/main" id="{4CA40423-5C63-4EF7-9FBE-58E30085D97C}"/>
              </a:ext>
            </a:extLst>
          </p:cNvPr>
          <p:cNvSpPr>
            <a:spLocks noGrp="1"/>
          </p:cNvSpPr>
          <p:nvPr>
            <p:ph idx="1"/>
          </p:nvPr>
        </p:nvSpPr>
        <p:spPr/>
        <p:txBody>
          <a:bodyPr/>
          <a:lstStyle/>
          <a:p>
            <a:r>
              <a:rPr lang="en-US" altLang="zh-CN" dirty="0">
                <a:solidFill>
                  <a:srgbClr val="00B0F0"/>
                </a:solidFill>
              </a:rPr>
              <a:t>2015</a:t>
            </a:r>
            <a:r>
              <a:rPr lang="zh-CN" altLang="zh-CN" dirty="0">
                <a:solidFill>
                  <a:srgbClr val="00B0F0"/>
                </a:solidFill>
              </a:rPr>
              <a:t>年美国大学生数学建模竞赛中，校区组织</a:t>
            </a:r>
            <a:r>
              <a:rPr lang="en-US" altLang="zh-CN" dirty="0">
                <a:solidFill>
                  <a:srgbClr val="00B0F0"/>
                </a:solidFill>
              </a:rPr>
              <a:t>7</a:t>
            </a:r>
            <a:r>
              <a:rPr lang="zh-CN" altLang="zh-CN" dirty="0">
                <a:solidFill>
                  <a:srgbClr val="00B0F0"/>
                </a:solidFill>
              </a:rPr>
              <a:t>支队参赛，有</a:t>
            </a:r>
            <a:r>
              <a:rPr lang="en-US" altLang="zh-CN" dirty="0">
                <a:solidFill>
                  <a:srgbClr val="00B0F0"/>
                </a:solidFill>
              </a:rPr>
              <a:t>2</a:t>
            </a:r>
            <a:r>
              <a:rPr lang="zh-CN" altLang="zh-CN" dirty="0">
                <a:solidFill>
                  <a:srgbClr val="00B0F0"/>
                </a:solidFill>
              </a:rPr>
              <a:t>支队获得一等奖，</a:t>
            </a:r>
            <a:r>
              <a:rPr lang="en-US" altLang="zh-CN" dirty="0">
                <a:solidFill>
                  <a:srgbClr val="00B0F0"/>
                </a:solidFill>
              </a:rPr>
              <a:t>2</a:t>
            </a:r>
            <a:r>
              <a:rPr lang="zh-CN" altLang="zh-CN" dirty="0">
                <a:solidFill>
                  <a:srgbClr val="00B0F0"/>
                </a:solidFill>
              </a:rPr>
              <a:t>支队获得二等奖。</a:t>
            </a:r>
          </a:p>
          <a:p>
            <a:r>
              <a:rPr lang="en-US" altLang="zh-CN" dirty="0">
                <a:solidFill>
                  <a:srgbClr val="00B0F0"/>
                </a:solidFill>
              </a:rPr>
              <a:t>2016</a:t>
            </a:r>
            <a:r>
              <a:rPr lang="zh-CN" altLang="zh-CN" dirty="0">
                <a:solidFill>
                  <a:srgbClr val="00B0F0"/>
                </a:solidFill>
              </a:rPr>
              <a:t>年美国大学生数学建模竞赛中，校区组织</a:t>
            </a:r>
            <a:r>
              <a:rPr lang="en-US" altLang="zh-CN" dirty="0">
                <a:solidFill>
                  <a:srgbClr val="00B0F0"/>
                </a:solidFill>
              </a:rPr>
              <a:t>12</a:t>
            </a:r>
            <a:r>
              <a:rPr lang="zh-CN" altLang="zh-CN" dirty="0">
                <a:solidFill>
                  <a:srgbClr val="00B0F0"/>
                </a:solidFill>
              </a:rPr>
              <a:t>支队参赛，有</a:t>
            </a:r>
            <a:r>
              <a:rPr lang="en-US" altLang="zh-CN" dirty="0">
                <a:solidFill>
                  <a:srgbClr val="00B0F0"/>
                </a:solidFill>
              </a:rPr>
              <a:t>1</a:t>
            </a:r>
            <a:r>
              <a:rPr lang="zh-CN" altLang="zh-CN" dirty="0">
                <a:solidFill>
                  <a:srgbClr val="00B0F0"/>
                </a:solidFill>
              </a:rPr>
              <a:t>支队获得特等奖提名奖，</a:t>
            </a:r>
            <a:r>
              <a:rPr lang="en-US" altLang="zh-CN" dirty="0">
                <a:solidFill>
                  <a:srgbClr val="00B0F0"/>
                </a:solidFill>
              </a:rPr>
              <a:t>6</a:t>
            </a:r>
            <a:r>
              <a:rPr lang="zh-CN" altLang="zh-CN" dirty="0">
                <a:solidFill>
                  <a:srgbClr val="00B0F0"/>
                </a:solidFill>
              </a:rPr>
              <a:t>支队获得一等奖，</a:t>
            </a:r>
            <a:r>
              <a:rPr lang="en-US" altLang="zh-CN" dirty="0">
                <a:solidFill>
                  <a:srgbClr val="00B0F0"/>
                </a:solidFill>
              </a:rPr>
              <a:t>5</a:t>
            </a:r>
            <a:r>
              <a:rPr lang="zh-CN" altLang="zh-CN" dirty="0">
                <a:solidFill>
                  <a:srgbClr val="00B0F0"/>
                </a:solidFill>
              </a:rPr>
              <a:t>支队获得二等奖。</a:t>
            </a:r>
          </a:p>
          <a:p>
            <a:r>
              <a:rPr lang="en-US" altLang="zh-CN" dirty="0">
                <a:solidFill>
                  <a:srgbClr val="00B0F0"/>
                </a:solidFill>
              </a:rPr>
              <a:t>2017</a:t>
            </a:r>
            <a:r>
              <a:rPr lang="zh-CN" altLang="zh-CN" dirty="0">
                <a:solidFill>
                  <a:srgbClr val="00B0F0"/>
                </a:solidFill>
              </a:rPr>
              <a:t>年美国大学生数学建模竞赛中，校区组织</a:t>
            </a:r>
            <a:r>
              <a:rPr lang="en-US" altLang="zh-CN" dirty="0">
                <a:solidFill>
                  <a:srgbClr val="00B0F0"/>
                </a:solidFill>
              </a:rPr>
              <a:t>42</a:t>
            </a:r>
            <a:r>
              <a:rPr lang="zh-CN" altLang="zh-CN" dirty="0">
                <a:solidFill>
                  <a:srgbClr val="00B0F0"/>
                </a:solidFill>
              </a:rPr>
              <a:t>支队参赛，有</a:t>
            </a:r>
            <a:r>
              <a:rPr lang="en-US" altLang="zh-CN" dirty="0">
                <a:solidFill>
                  <a:srgbClr val="00B0F0"/>
                </a:solidFill>
              </a:rPr>
              <a:t>2</a:t>
            </a:r>
            <a:r>
              <a:rPr lang="zh-CN" altLang="zh-CN" dirty="0">
                <a:solidFill>
                  <a:srgbClr val="00B0F0"/>
                </a:solidFill>
              </a:rPr>
              <a:t>支队获得一等奖，</a:t>
            </a:r>
            <a:r>
              <a:rPr lang="en-US" altLang="zh-CN" dirty="0">
                <a:solidFill>
                  <a:srgbClr val="00B0F0"/>
                </a:solidFill>
              </a:rPr>
              <a:t>14</a:t>
            </a:r>
            <a:r>
              <a:rPr lang="zh-CN" altLang="zh-CN" dirty="0">
                <a:solidFill>
                  <a:srgbClr val="00B0F0"/>
                </a:solidFill>
              </a:rPr>
              <a:t>支队获得二等奖。</a:t>
            </a:r>
          </a:p>
          <a:p>
            <a:r>
              <a:rPr lang="en-US" altLang="zh-CN" dirty="0">
                <a:solidFill>
                  <a:srgbClr val="00B0F0"/>
                </a:solidFill>
              </a:rPr>
              <a:t>2018</a:t>
            </a:r>
            <a:r>
              <a:rPr lang="zh-CN" altLang="zh-CN" dirty="0">
                <a:solidFill>
                  <a:srgbClr val="00B0F0"/>
                </a:solidFill>
              </a:rPr>
              <a:t>年美国大学生数学建模竞赛中，校区组织</a:t>
            </a:r>
            <a:r>
              <a:rPr lang="en-US" altLang="zh-CN" dirty="0">
                <a:solidFill>
                  <a:srgbClr val="00B0F0"/>
                </a:solidFill>
              </a:rPr>
              <a:t>36</a:t>
            </a:r>
            <a:r>
              <a:rPr lang="zh-CN" altLang="zh-CN" dirty="0">
                <a:solidFill>
                  <a:srgbClr val="00B0F0"/>
                </a:solidFill>
              </a:rPr>
              <a:t>支队伍参赛，有</a:t>
            </a:r>
            <a:r>
              <a:rPr lang="en-US" altLang="zh-CN" dirty="0">
                <a:solidFill>
                  <a:srgbClr val="00B0F0"/>
                </a:solidFill>
              </a:rPr>
              <a:t>4</a:t>
            </a:r>
            <a:r>
              <a:rPr lang="zh-CN" altLang="zh-CN" dirty="0">
                <a:solidFill>
                  <a:srgbClr val="00B0F0"/>
                </a:solidFill>
              </a:rPr>
              <a:t>支队伍获得一等奖，</a:t>
            </a:r>
            <a:r>
              <a:rPr lang="en-US" altLang="zh-CN" dirty="0">
                <a:solidFill>
                  <a:srgbClr val="00B0F0"/>
                </a:solidFill>
              </a:rPr>
              <a:t>12</a:t>
            </a:r>
            <a:r>
              <a:rPr lang="zh-CN" altLang="zh-CN" dirty="0">
                <a:solidFill>
                  <a:srgbClr val="00B0F0"/>
                </a:solidFill>
              </a:rPr>
              <a:t>支队伍获得二等奖。</a:t>
            </a:r>
          </a:p>
          <a:p>
            <a:pPr marL="0" indent="0">
              <a:buNone/>
            </a:pPr>
            <a:endParaRPr lang="zh-CN" altLang="en-US" dirty="0"/>
          </a:p>
        </p:txBody>
      </p:sp>
    </p:spTree>
    <p:extLst>
      <p:ext uri="{BB962C8B-B14F-4D97-AF65-F5344CB8AC3E}">
        <p14:creationId xmlns:p14="http://schemas.microsoft.com/office/powerpoint/2010/main" val="2123985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6F5087-AA65-4E2D-9213-96DD2FE214E3}"/>
              </a:ext>
            </a:extLst>
          </p:cNvPr>
          <p:cNvSpPr>
            <a:spLocks noGrp="1"/>
          </p:cNvSpPr>
          <p:nvPr>
            <p:ph type="title"/>
          </p:nvPr>
        </p:nvSpPr>
        <p:spPr/>
        <p:txBody>
          <a:bodyPr/>
          <a:lstStyle/>
          <a:p>
            <a:r>
              <a:rPr lang="zh-CN" altLang="en-US" dirty="0">
                <a:solidFill>
                  <a:srgbClr val="00B0F0"/>
                </a:solidFill>
              </a:rPr>
              <a:t>三、数学建模选讲成绩相关事宜</a:t>
            </a:r>
          </a:p>
        </p:txBody>
      </p:sp>
      <p:sp>
        <p:nvSpPr>
          <p:cNvPr id="3" name="内容占位符 2">
            <a:extLst>
              <a:ext uri="{FF2B5EF4-FFF2-40B4-BE49-F238E27FC236}">
                <a16:creationId xmlns:a16="http://schemas.microsoft.com/office/drawing/2014/main" id="{6CCB53C6-079D-460C-8EC0-59CFBF8417A0}"/>
              </a:ext>
            </a:extLst>
          </p:cNvPr>
          <p:cNvSpPr>
            <a:spLocks noGrp="1"/>
          </p:cNvSpPr>
          <p:nvPr>
            <p:ph idx="1"/>
          </p:nvPr>
        </p:nvSpPr>
        <p:spPr/>
        <p:txBody>
          <a:bodyPr/>
          <a:lstStyle/>
          <a:p>
            <a:pPr marL="514350" indent="-514350">
              <a:buAutoNum type="arabicPeriod"/>
            </a:pPr>
            <a:r>
              <a:rPr lang="zh-CN" altLang="en-US" dirty="0">
                <a:solidFill>
                  <a:srgbClr val="00B0F0"/>
                </a:solidFill>
              </a:rPr>
              <a:t>获得学分资格认定</a:t>
            </a:r>
            <a:endParaRPr lang="en-US" altLang="zh-CN" dirty="0">
              <a:solidFill>
                <a:srgbClr val="00B0F0"/>
              </a:solidFill>
            </a:endParaRPr>
          </a:p>
          <a:p>
            <a:pPr marL="514350" indent="-514350">
              <a:buAutoNum type="arabicPeriod"/>
            </a:pPr>
            <a:r>
              <a:rPr lang="zh-CN" altLang="en-US" dirty="0">
                <a:solidFill>
                  <a:srgbClr val="00B0F0"/>
                </a:solidFill>
              </a:rPr>
              <a:t>成绩评定标准（优、良、中）</a:t>
            </a:r>
          </a:p>
        </p:txBody>
      </p:sp>
    </p:spTree>
    <p:extLst>
      <p:ext uri="{BB962C8B-B14F-4D97-AF65-F5344CB8AC3E}">
        <p14:creationId xmlns:p14="http://schemas.microsoft.com/office/powerpoint/2010/main" val="1378792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487DB-A13E-4AC6-BBBF-C03589C6DFFB}"/>
              </a:ext>
            </a:extLst>
          </p:cNvPr>
          <p:cNvSpPr>
            <a:spLocks noGrp="1"/>
          </p:cNvSpPr>
          <p:nvPr>
            <p:ph type="title"/>
          </p:nvPr>
        </p:nvSpPr>
        <p:spPr>
          <a:xfrm>
            <a:off x="838200" y="327418"/>
            <a:ext cx="10515600" cy="1325563"/>
          </a:xfrm>
        </p:spPr>
        <p:txBody>
          <a:bodyPr/>
          <a:lstStyle/>
          <a:p>
            <a:r>
              <a:rPr lang="zh-CN" altLang="en-US" dirty="0">
                <a:solidFill>
                  <a:srgbClr val="00B0F0"/>
                </a:solidFill>
              </a:rPr>
              <a:t>一、数学建模的历史</a:t>
            </a:r>
          </a:p>
        </p:txBody>
      </p:sp>
      <p:sp>
        <p:nvSpPr>
          <p:cNvPr id="3" name="内容占位符 2">
            <a:extLst>
              <a:ext uri="{FF2B5EF4-FFF2-40B4-BE49-F238E27FC236}">
                <a16:creationId xmlns:a16="http://schemas.microsoft.com/office/drawing/2014/main" id="{987373BF-B9C9-431E-AF36-5F6908733386}"/>
              </a:ext>
            </a:extLst>
          </p:cNvPr>
          <p:cNvSpPr>
            <a:spLocks noGrp="1"/>
          </p:cNvSpPr>
          <p:nvPr>
            <p:ph idx="1"/>
          </p:nvPr>
        </p:nvSpPr>
        <p:spPr/>
        <p:txBody>
          <a:bodyPr/>
          <a:lstStyle/>
          <a:p>
            <a:pPr marL="514350" indent="-514350">
              <a:buAutoNum type="arabicPeriod"/>
            </a:pPr>
            <a:r>
              <a:rPr lang="zh-CN" altLang="en-US" sz="3200" dirty="0">
                <a:solidFill>
                  <a:srgbClr val="00B0F0"/>
                </a:solidFill>
              </a:rPr>
              <a:t>美国大学生数学建模竞赛</a:t>
            </a:r>
            <a:endParaRPr lang="en-US" altLang="zh-CN" sz="3200" dirty="0">
              <a:solidFill>
                <a:srgbClr val="00B0F0"/>
              </a:solidFill>
            </a:endParaRPr>
          </a:p>
          <a:p>
            <a:pPr marL="0" indent="0">
              <a:buNone/>
            </a:pPr>
            <a:r>
              <a:rPr lang="zh-CN" altLang="en-US" dirty="0">
                <a:solidFill>
                  <a:srgbClr val="00B0F0"/>
                </a:solidFill>
              </a:rPr>
              <a:t>（</a:t>
            </a:r>
            <a:r>
              <a:rPr lang="en-US" altLang="zh-CN" dirty="0">
                <a:solidFill>
                  <a:srgbClr val="00B0F0"/>
                </a:solidFill>
              </a:rPr>
              <a:t>1</a:t>
            </a:r>
            <a:r>
              <a:rPr lang="zh-CN" altLang="en-US" dirty="0">
                <a:solidFill>
                  <a:srgbClr val="00B0F0"/>
                </a:solidFill>
              </a:rPr>
              <a:t>）</a:t>
            </a:r>
            <a:r>
              <a:rPr lang="zh-CN" altLang="zh-CN" dirty="0">
                <a:solidFill>
                  <a:srgbClr val="00B0F0"/>
                </a:solidFill>
              </a:rPr>
              <a:t>数学建模竞赛</a:t>
            </a:r>
            <a:r>
              <a:rPr lang="zh-CN" altLang="en-US" dirty="0">
                <a:solidFill>
                  <a:srgbClr val="00B0F0"/>
                </a:solidFill>
              </a:rPr>
              <a:t>（</a:t>
            </a:r>
            <a:r>
              <a:rPr lang="en-US" altLang="zh-CN" dirty="0">
                <a:solidFill>
                  <a:srgbClr val="00B0F0"/>
                </a:solidFill>
              </a:rPr>
              <a:t>Mathematical Contest in Modeling</a:t>
            </a:r>
            <a:r>
              <a:rPr lang="zh-CN" altLang="en-US" dirty="0">
                <a:solidFill>
                  <a:srgbClr val="00B0F0"/>
                </a:solidFill>
              </a:rPr>
              <a:t>）</a:t>
            </a:r>
            <a:endParaRPr lang="en-US" altLang="zh-CN" dirty="0">
              <a:solidFill>
                <a:srgbClr val="00B0F0"/>
              </a:solidFill>
            </a:endParaRPr>
          </a:p>
          <a:p>
            <a:pPr marL="0" indent="0">
              <a:buNone/>
            </a:pPr>
            <a:r>
              <a:rPr lang="en-US" altLang="zh-CN" dirty="0">
                <a:solidFill>
                  <a:srgbClr val="00B0F0"/>
                </a:solidFill>
              </a:rPr>
              <a:t>          MCM</a:t>
            </a:r>
            <a:r>
              <a:rPr lang="zh-CN" altLang="en-US" dirty="0">
                <a:solidFill>
                  <a:srgbClr val="00B0F0"/>
                </a:solidFill>
              </a:rPr>
              <a:t>（</a:t>
            </a:r>
            <a:r>
              <a:rPr lang="en-US" altLang="zh-CN" dirty="0">
                <a:solidFill>
                  <a:srgbClr val="00B0F0"/>
                </a:solidFill>
              </a:rPr>
              <a:t>1985</a:t>
            </a:r>
            <a:r>
              <a:rPr lang="zh-CN" altLang="en-US" dirty="0">
                <a:solidFill>
                  <a:srgbClr val="00B0F0"/>
                </a:solidFill>
              </a:rPr>
              <a:t>）</a:t>
            </a:r>
            <a:endParaRPr lang="en-US" altLang="zh-CN" dirty="0">
              <a:solidFill>
                <a:srgbClr val="00B0F0"/>
              </a:solidFill>
            </a:endParaRPr>
          </a:p>
          <a:p>
            <a:pPr marL="0" indent="0">
              <a:buNone/>
            </a:pPr>
            <a:r>
              <a:rPr lang="zh-CN" altLang="en-US" dirty="0">
                <a:solidFill>
                  <a:srgbClr val="00B0F0"/>
                </a:solidFill>
              </a:rPr>
              <a:t>（</a:t>
            </a:r>
            <a:r>
              <a:rPr lang="en-US" altLang="zh-CN" dirty="0">
                <a:solidFill>
                  <a:srgbClr val="00B0F0"/>
                </a:solidFill>
              </a:rPr>
              <a:t>2</a:t>
            </a:r>
            <a:r>
              <a:rPr lang="zh-CN" altLang="en-US" dirty="0">
                <a:solidFill>
                  <a:srgbClr val="00B0F0"/>
                </a:solidFill>
              </a:rPr>
              <a:t>）</a:t>
            </a:r>
            <a:r>
              <a:rPr lang="zh-CN" altLang="zh-CN" dirty="0">
                <a:solidFill>
                  <a:srgbClr val="00B0F0"/>
                </a:solidFill>
              </a:rPr>
              <a:t>交叉学科建模竞赛</a:t>
            </a:r>
            <a:r>
              <a:rPr lang="zh-CN" altLang="en-US" dirty="0">
                <a:solidFill>
                  <a:srgbClr val="00B0F0"/>
                </a:solidFill>
              </a:rPr>
              <a:t>（</a:t>
            </a:r>
            <a:r>
              <a:rPr lang="en-US" altLang="zh-CN" dirty="0">
                <a:solidFill>
                  <a:srgbClr val="00B0F0"/>
                </a:solidFill>
              </a:rPr>
              <a:t> Interdisciplinary Contest in Modeling </a:t>
            </a:r>
            <a:r>
              <a:rPr lang="zh-CN" altLang="en-US" dirty="0">
                <a:solidFill>
                  <a:srgbClr val="00B0F0"/>
                </a:solidFill>
              </a:rPr>
              <a:t>）</a:t>
            </a:r>
            <a:endParaRPr lang="en-US" altLang="zh-CN" dirty="0">
              <a:solidFill>
                <a:srgbClr val="00B0F0"/>
              </a:solidFill>
            </a:endParaRPr>
          </a:p>
          <a:p>
            <a:pPr marL="0" indent="0">
              <a:buNone/>
            </a:pPr>
            <a:r>
              <a:rPr lang="en-US" altLang="zh-CN" dirty="0">
                <a:solidFill>
                  <a:srgbClr val="00B0F0"/>
                </a:solidFill>
              </a:rPr>
              <a:t>         ICM</a:t>
            </a:r>
            <a:r>
              <a:rPr lang="zh-CN" altLang="en-US" dirty="0">
                <a:solidFill>
                  <a:srgbClr val="00B0F0"/>
                </a:solidFill>
              </a:rPr>
              <a:t>（</a:t>
            </a:r>
            <a:r>
              <a:rPr lang="en-US" altLang="zh-CN" dirty="0">
                <a:solidFill>
                  <a:srgbClr val="00B0F0"/>
                </a:solidFill>
              </a:rPr>
              <a:t>2000</a:t>
            </a:r>
            <a:r>
              <a:rPr lang="zh-CN" altLang="en-US" dirty="0">
                <a:solidFill>
                  <a:srgbClr val="00B0F0"/>
                </a:solidFill>
              </a:rPr>
              <a:t>）</a:t>
            </a:r>
            <a:endParaRPr lang="en-US" altLang="zh-CN" dirty="0">
              <a:solidFill>
                <a:srgbClr val="00B0F0"/>
              </a:solidFill>
            </a:endParaRPr>
          </a:p>
          <a:p>
            <a:pPr marL="0" indent="0">
              <a:buNone/>
            </a:pPr>
            <a:r>
              <a:rPr lang="en-US" altLang="zh-CN" dirty="0">
                <a:solidFill>
                  <a:srgbClr val="00B0F0"/>
                </a:solidFill>
              </a:rPr>
              <a:t>        MCM/ICM</a:t>
            </a:r>
            <a:r>
              <a:rPr lang="zh-CN" altLang="zh-CN" dirty="0">
                <a:solidFill>
                  <a:srgbClr val="00B0F0"/>
                </a:solidFill>
              </a:rPr>
              <a:t>由美国数学及其应用联合会（</a:t>
            </a:r>
            <a:r>
              <a:rPr lang="en-US" altLang="zh-CN" dirty="0">
                <a:solidFill>
                  <a:srgbClr val="00B0F0"/>
                </a:solidFill>
              </a:rPr>
              <a:t>the Consortium for Mathematics and Its Application- COMAP </a:t>
            </a:r>
            <a:r>
              <a:rPr lang="zh-CN" altLang="zh-CN" dirty="0">
                <a:solidFill>
                  <a:srgbClr val="00B0F0"/>
                </a:solidFill>
              </a:rPr>
              <a:t>）主办，得到了</a:t>
            </a:r>
            <a:r>
              <a:rPr lang="en-US" altLang="zh-CN" dirty="0">
                <a:solidFill>
                  <a:srgbClr val="00B0F0"/>
                </a:solidFill>
              </a:rPr>
              <a:t> SIAM</a:t>
            </a:r>
            <a:r>
              <a:rPr lang="zh-CN" altLang="zh-CN" dirty="0">
                <a:solidFill>
                  <a:srgbClr val="00B0F0"/>
                </a:solidFill>
              </a:rPr>
              <a:t>，</a:t>
            </a:r>
            <a:r>
              <a:rPr lang="en-US" altLang="zh-CN" dirty="0">
                <a:solidFill>
                  <a:srgbClr val="00B0F0"/>
                </a:solidFill>
              </a:rPr>
              <a:t>NSA</a:t>
            </a:r>
            <a:r>
              <a:rPr lang="zh-CN" altLang="zh-CN" dirty="0">
                <a:solidFill>
                  <a:srgbClr val="00B0F0"/>
                </a:solidFill>
              </a:rPr>
              <a:t>，</a:t>
            </a:r>
            <a:r>
              <a:rPr lang="en-US" altLang="zh-CN" dirty="0">
                <a:solidFill>
                  <a:srgbClr val="00B0F0"/>
                </a:solidFill>
              </a:rPr>
              <a:t>INFORMS </a:t>
            </a:r>
            <a:r>
              <a:rPr lang="zh-CN" altLang="zh-CN" dirty="0">
                <a:solidFill>
                  <a:srgbClr val="00B0F0"/>
                </a:solidFill>
              </a:rPr>
              <a:t>等多个组织的赞助。</a:t>
            </a:r>
            <a:r>
              <a:rPr lang="zh-CN" altLang="en-US" dirty="0">
                <a:solidFill>
                  <a:srgbClr val="00B0F0"/>
                </a:solidFill>
              </a:rPr>
              <a:t>其</a:t>
            </a:r>
            <a:r>
              <a:rPr lang="zh-CN" altLang="zh-CN" dirty="0">
                <a:solidFill>
                  <a:srgbClr val="00B0F0"/>
                </a:solidFill>
              </a:rPr>
              <a:t>着重强调研究问题、解决方案的原创性、团队合作、交流以及结果的合理性。</a:t>
            </a:r>
            <a:endParaRPr lang="zh-CN" altLang="en-US" dirty="0">
              <a:solidFill>
                <a:srgbClr val="00B0F0"/>
              </a:solidFill>
            </a:endParaRPr>
          </a:p>
        </p:txBody>
      </p:sp>
    </p:spTree>
    <p:extLst>
      <p:ext uri="{BB962C8B-B14F-4D97-AF65-F5344CB8AC3E}">
        <p14:creationId xmlns:p14="http://schemas.microsoft.com/office/powerpoint/2010/main" val="2451150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A8859-8252-4E3B-886C-E06CB30B8CE1}"/>
              </a:ext>
            </a:extLst>
          </p:cNvPr>
          <p:cNvSpPr>
            <a:spLocks noGrp="1"/>
          </p:cNvSpPr>
          <p:nvPr>
            <p:ph type="title"/>
          </p:nvPr>
        </p:nvSpPr>
        <p:spPr/>
        <p:txBody>
          <a:bodyPr/>
          <a:lstStyle/>
          <a:p>
            <a:r>
              <a:rPr lang="zh-CN" altLang="en-US" dirty="0">
                <a:solidFill>
                  <a:srgbClr val="00B0F0"/>
                </a:solidFill>
              </a:rPr>
              <a:t>一、数学建模的历史</a:t>
            </a:r>
          </a:p>
        </p:txBody>
      </p:sp>
      <p:sp>
        <p:nvSpPr>
          <p:cNvPr id="3" name="内容占位符 2">
            <a:extLst>
              <a:ext uri="{FF2B5EF4-FFF2-40B4-BE49-F238E27FC236}">
                <a16:creationId xmlns:a16="http://schemas.microsoft.com/office/drawing/2014/main" id="{217BDB95-F027-4985-B643-EB4B8D7336FF}"/>
              </a:ext>
            </a:extLst>
          </p:cNvPr>
          <p:cNvSpPr>
            <a:spLocks noGrp="1"/>
          </p:cNvSpPr>
          <p:nvPr>
            <p:ph idx="1"/>
          </p:nvPr>
        </p:nvSpPr>
        <p:spPr/>
        <p:txBody>
          <a:bodyPr/>
          <a:lstStyle/>
          <a:p>
            <a:pPr marL="0" indent="0">
              <a:buNone/>
            </a:pPr>
            <a:r>
              <a:rPr lang="zh-CN" altLang="en-US" sz="3200" dirty="0">
                <a:solidFill>
                  <a:srgbClr val="00B0F0"/>
                </a:solidFill>
              </a:rPr>
              <a:t>（</a:t>
            </a:r>
            <a:r>
              <a:rPr lang="en-US" altLang="zh-CN" sz="3200" dirty="0">
                <a:solidFill>
                  <a:srgbClr val="00B0F0"/>
                </a:solidFill>
              </a:rPr>
              <a:t>3</a:t>
            </a:r>
            <a:r>
              <a:rPr lang="zh-CN" altLang="en-US" sz="3200" dirty="0">
                <a:solidFill>
                  <a:srgbClr val="00B0F0"/>
                </a:solidFill>
              </a:rPr>
              <a:t>）美国大学生数学建模竞赛题型</a:t>
            </a:r>
            <a:endParaRPr lang="en-US" altLang="zh-CN" sz="3200" dirty="0">
              <a:solidFill>
                <a:srgbClr val="00B0F0"/>
              </a:solidFill>
            </a:endParaRPr>
          </a:p>
          <a:p>
            <a:pPr marL="0" indent="0">
              <a:buNone/>
            </a:pPr>
            <a:r>
              <a:rPr lang="en-US" altLang="zh-CN" dirty="0">
                <a:solidFill>
                  <a:srgbClr val="00B0F0"/>
                </a:solidFill>
              </a:rPr>
              <a:t>        </a:t>
            </a:r>
            <a:r>
              <a:rPr lang="zh-CN" altLang="zh-CN" dirty="0">
                <a:solidFill>
                  <a:srgbClr val="00B0F0"/>
                </a:solidFill>
              </a:rPr>
              <a:t>一共分为</a:t>
            </a:r>
            <a:r>
              <a:rPr lang="en-US" altLang="zh-CN" dirty="0">
                <a:solidFill>
                  <a:srgbClr val="00B0F0"/>
                </a:solidFill>
              </a:rPr>
              <a:t>6</a:t>
            </a:r>
            <a:r>
              <a:rPr lang="zh-CN" altLang="zh-CN" dirty="0">
                <a:solidFill>
                  <a:srgbClr val="00B0F0"/>
                </a:solidFill>
              </a:rPr>
              <a:t>种题型</a:t>
            </a:r>
            <a:endParaRPr lang="en-US" altLang="zh-CN" dirty="0">
              <a:solidFill>
                <a:srgbClr val="00B0F0"/>
              </a:solidFill>
            </a:endParaRPr>
          </a:p>
          <a:p>
            <a:pPr marL="0" indent="0">
              <a:buNone/>
            </a:pPr>
            <a:r>
              <a:rPr lang="en-US" altLang="zh-CN" dirty="0">
                <a:solidFill>
                  <a:srgbClr val="00B0F0"/>
                </a:solidFill>
              </a:rPr>
              <a:t>         A:</a:t>
            </a:r>
            <a:r>
              <a:rPr lang="zh-CN" altLang="en-US" dirty="0">
                <a:solidFill>
                  <a:srgbClr val="00B0F0"/>
                </a:solidFill>
              </a:rPr>
              <a:t>连续性</a:t>
            </a:r>
            <a:endParaRPr lang="en-US" altLang="zh-CN" dirty="0">
              <a:solidFill>
                <a:srgbClr val="00B0F0"/>
              </a:solidFill>
            </a:endParaRPr>
          </a:p>
          <a:p>
            <a:pPr marL="0" indent="0">
              <a:buNone/>
            </a:pPr>
            <a:r>
              <a:rPr lang="en-US" altLang="zh-CN" dirty="0">
                <a:solidFill>
                  <a:srgbClr val="00B0F0"/>
                </a:solidFill>
              </a:rPr>
              <a:t>         B:</a:t>
            </a:r>
            <a:r>
              <a:rPr lang="zh-CN" altLang="en-US" dirty="0">
                <a:solidFill>
                  <a:srgbClr val="00B0F0"/>
                </a:solidFill>
              </a:rPr>
              <a:t>离散型</a:t>
            </a:r>
            <a:endParaRPr lang="en-US" altLang="zh-CN" dirty="0">
              <a:solidFill>
                <a:srgbClr val="00B0F0"/>
              </a:solidFill>
            </a:endParaRPr>
          </a:p>
          <a:p>
            <a:pPr marL="0" indent="0">
              <a:buNone/>
            </a:pPr>
            <a:r>
              <a:rPr lang="en-US" altLang="zh-CN" dirty="0">
                <a:solidFill>
                  <a:srgbClr val="00B0F0"/>
                </a:solidFill>
              </a:rPr>
              <a:t>         C:</a:t>
            </a:r>
            <a:r>
              <a:rPr lang="zh-CN" altLang="en-US" dirty="0">
                <a:solidFill>
                  <a:srgbClr val="00B0F0"/>
                </a:solidFill>
              </a:rPr>
              <a:t>大数据</a:t>
            </a:r>
            <a:endParaRPr lang="en-US" altLang="zh-CN" dirty="0">
              <a:solidFill>
                <a:srgbClr val="00B0F0"/>
              </a:solidFill>
            </a:endParaRPr>
          </a:p>
          <a:p>
            <a:pPr marL="0" indent="0">
              <a:buNone/>
            </a:pPr>
            <a:r>
              <a:rPr lang="en-US" altLang="zh-CN" dirty="0">
                <a:solidFill>
                  <a:srgbClr val="00B0F0"/>
                </a:solidFill>
              </a:rPr>
              <a:t>         D:</a:t>
            </a:r>
            <a:r>
              <a:rPr lang="zh-CN" altLang="en-US" dirty="0">
                <a:solidFill>
                  <a:srgbClr val="00B0F0"/>
                </a:solidFill>
              </a:rPr>
              <a:t>运筹学</a:t>
            </a:r>
            <a:r>
              <a:rPr lang="en-US" altLang="zh-CN" dirty="0">
                <a:solidFill>
                  <a:srgbClr val="00B0F0"/>
                </a:solidFill>
              </a:rPr>
              <a:t>/</a:t>
            </a:r>
            <a:r>
              <a:rPr lang="zh-CN" altLang="en-US" dirty="0">
                <a:solidFill>
                  <a:srgbClr val="00B0F0"/>
                </a:solidFill>
              </a:rPr>
              <a:t>网格科学</a:t>
            </a:r>
            <a:endParaRPr lang="en-US" altLang="zh-CN" dirty="0">
              <a:solidFill>
                <a:srgbClr val="00B0F0"/>
              </a:solidFill>
            </a:endParaRPr>
          </a:p>
          <a:p>
            <a:pPr marL="0" indent="0">
              <a:buNone/>
            </a:pPr>
            <a:r>
              <a:rPr lang="en-US" altLang="zh-CN" dirty="0">
                <a:solidFill>
                  <a:srgbClr val="00B0F0"/>
                </a:solidFill>
              </a:rPr>
              <a:t>         E:</a:t>
            </a:r>
            <a:r>
              <a:rPr lang="zh-CN" altLang="en-US" dirty="0">
                <a:solidFill>
                  <a:srgbClr val="00B0F0"/>
                </a:solidFill>
              </a:rPr>
              <a:t>环境科学</a:t>
            </a:r>
            <a:endParaRPr lang="en-US" altLang="zh-CN" dirty="0">
              <a:solidFill>
                <a:srgbClr val="00B0F0"/>
              </a:solidFill>
            </a:endParaRPr>
          </a:p>
          <a:p>
            <a:pPr marL="0" indent="0">
              <a:buNone/>
            </a:pPr>
            <a:r>
              <a:rPr lang="en-US" altLang="zh-CN" dirty="0">
                <a:solidFill>
                  <a:srgbClr val="00B0F0"/>
                </a:solidFill>
              </a:rPr>
              <a:t>         F:</a:t>
            </a:r>
            <a:r>
              <a:rPr lang="zh-CN" altLang="en-US" dirty="0">
                <a:solidFill>
                  <a:srgbClr val="00B0F0"/>
                </a:solidFill>
              </a:rPr>
              <a:t>政策</a:t>
            </a:r>
            <a:endParaRPr lang="en-US" altLang="zh-CN" dirty="0">
              <a:solidFill>
                <a:srgbClr val="00B0F0"/>
              </a:solidFill>
            </a:endParaRPr>
          </a:p>
          <a:p>
            <a:pPr marL="0" indent="0">
              <a:buNone/>
            </a:pPr>
            <a:endParaRPr lang="zh-CN" altLang="en-US" dirty="0"/>
          </a:p>
        </p:txBody>
      </p:sp>
    </p:spTree>
    <p:extLst>
      <p:ext uri="{BB962C8B-B14F-4D97-AF65-F5344CB8AC3E}">
        <p14:creationId xmlns:p14="http://schemas.microsoft.com/office/powerpoint/2010/main" val="4002424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92356-ACC8-4D05-8445-ABC8EE85D6E5}"/>
              </a:ext>
            </a:extLst>
          </p:cNvPr>
          <p:cNvSpPr>
            <a:spLocks noGrp="1"/>
          </p:cNvSpPr>
          <p:nvPr>
            <p:ph type="title"/>
          </p:nvPr>
        </p:nvSpPr>
        <p:spPr>
          <a:xfrm>
            <a:off x="838200" y="365125"/>
            <a:ext cx="10515600" cy="1162017"/>
          </a:xfrm>
        </p:spPr>
        <p:txBody>
          <a:bodyPr/>
          <a:lstStyle/>
          <a:p>
            <a:r>
              <a:rPr lang="zh-CN" altLang="en-US" dirty="0">
                <a:solidFill>
                  <a:srgbClr val="00B0F0"/>
                </a:solidFill>
              </a:rPr>
              <a:t>一、数学建模的历史</a:t>
            </a:r>
          </a:p>
        </p:txBody>
      </p:sp>
      <p:sp>
        <p:nvSpPr>
          <p:cNvPr id="4" name="Rectangle 1">
            <a:extLst>
              <a:ext uri="{FF2B5EF4-FFF2-40B4-BE49-F238E27FC236}">
                <a16:creationId xmlns:a16="http://schemas.microsoft.com/office/drawing/2014/main" id="{8E308D1F-0DC3-4502-868D-B64862DEE3D1}"/>
              </a:ext>
            </a:extLst>
          </p:cNvPr>
          <p:cNvSpPr>
            <a:spLocks noGrp="1" noChangeArrowheads="1"/>
          </p:cNvSpPr>
          <p:nvPr>
            <p:ph idx="1"/>
          </p:nvPr>
        </p:nvSpPr>
        <p:spPr bwMode="auto">
          <a:xfrm>
            <a:off x="838200" y="2039219"/>
            <a:ext cx="11058427" cy="39241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indent="3048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B0F0"/>
                </a:solidFill>
                <a:effectLst/>
                <a:latin typeface="黑体" panose="02010609060101010101" pitchFamily="49" charset="-122"/>
                <a:ea typeface="黑体" panose="02010609060101010101" pitchFamily="49" charset="-122"/>
                <a:cs typeface="Arial" panose="020B0604020202020204" pitchFamily="34" charset="0"/>
              </a:rPr>
              <a:t>(4)</a:t>
            </a:r>
            <a:r>
              <a:rPr kumimoji="0" lang="zh-CN" altLang="zh-CN" b="0" i="0" u="none" strike="noStrike" cap="none" normalizeH="0" baseline="0" dirty="0">
                <a:ln>
                  <a:noFill/>
                </a:ln>
                <a:solidFill>
                  <a:srgbClr val="00B0F0"/>
                </a:solidFill>
                <a:effectLst/>
                <a:latin typeface="黑体" panose="02010609060101010101" pitchFamily="49" charset="-122"/>
                <a:ea typeface="黑体" panose="02010609060101010101" pitchFamily="49" charset="-122"/>
                <a:cs typeface="Arial" panose="020B0604020202020204" pitchFamily="34" charset="0"/>
              </a:rPr>
              <a:t>比赛时间</a:t>
            </a:r>
            <a:endParaRPr kumimoji="0" lang="zh-CN" altLang="zh-CN" b="1" i="0" u="none" strike="noStrike" cap="none" normalizeH="0" baseline="0" dirty="0">
              <a:ln>
                <a:noFill/>
              </a:ln>
              <a:solidFill>
                <a:srgbClr val="00B0F0"/>
              </a:solidFill>
              <a:effectLst/>
              <a:cs typeface="宋体" panose="0201060003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pPr>
            <a:endParaRPr kumimoji="0" lang="zh-CN" altLang="en-US" sz="800" b="0" i="0" u="none" strike="noStrike" cap="none" normalizeH="0" baseline="0" dirty="0">
              <a:ln>
                <a:noFill/>
              </a:ln>
              <a:solidFill>
                <a:srgbClr val="00B0F0"/>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美国大学生数学建模竞赛每年的比赛时间一般定在二月初，需要通过官方网站报名，而且需要</a:t>
            </a:r>
            <a:endPar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B0F0"/>
                </a:solidFill>
                <a:effectLst/>
                <a:ea typeface="宋体" panose="02010600030101010101" pitchFamily="2" charset="-122"/>
                <a:cs typeface="Arial" panose="020B0604020202020204" pitchFamily="34" charset="0"/>
              </a:rPr>
              <a:t>有固定的指导教师。一般各大高校均会组织感兴趣的同学进行赛前培训以及报名、交费等事宜。</a:t>
            </a:r>
            <a:endParaRPr kumimoji="0" lang="zh-CN" altLang="en-US" sz="1800" b="0" i="0" u="none" strike="noStrike" cap="none" normalizeH="0" baseline="0" dirty="0">
              <a:ln>
                <a:noFill/>
              </a:ln>
              <a:solidFill>
                <a:srgbClr val="00B0F0"/>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B0F0"/>
                </a:solidFill>
                <a:effectLst/>
                <a:ea typeface="宋体" panose="02010600030101010101" pitchFamily="2" charset="-122"/>
                <a:cs typeface="Arial" panose="020B0604020202020204" pitchFamily="34" charset="0"/>
              </a:rPr>
              <a:t>具体的比赛时间：</a:t>
            </a:r>
            <a:endParaRPr kumimoji="0" lang="zh-CN" altLang="en-US" sz="1800" b="0" i="0" u="none" strike="noStrike" cap="none" normalizeH="0" baseline="0" dirty="0">
              <a:ln>
                <a:noFill/>
              </a:ln>
              <a:solidFill>
                <a:srgbClr val="00B0F0"/>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北京时间：</a:t>
            </a: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2014</a:t>
            </a: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年： </a:t>
            </a: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2</a:t>
            </a: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月 </a:t>
            </a: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7</a:t>
            </a: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日 </a:t>
            </a: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——2</a:t>
            </a: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月</a:t>
            </a: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11</a:t>
            </a: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日</a:t>
            </a:r>
            <a:r>
              <a:rPr kumimoji="0" lang="en-US" altLang="zh-CN" sz="1800" b="0" i="0" u="none" strike="noStrike" cap="none" normalizeH="0" baseline="0" dirty="0">
                <a:ln>
                  <a:noFill/>
                </a:ln>
                <a:solidFill>
                  <a:srgbClr val="00B0F0"/>
                </a:solidFill>
                <a:effectLst/>
                <a:ea typeface="宋体" panose="02010600030101010101" pitchFamily="2" charset="-122"/>
                <a:cs typeface="Arial" panose="020B0604020202020204" pitchFamily="34" charset="0"/>
              </a:rPr>
              <a:t> </a:t>
            </a:r>
            <a:endParaRPr kumimoji="0" lang="en-US" altLang="zh-CN" sz="1800" b="0" i="0" u="none" strike="noStrike" cap="none" normalizeH="0" baseline="0" dirty="0">
              <a:ln>
                <a:noFill/>
              </a:ln>
              <a:solidFill>
                <a:srgbClr val="00B0F0"/>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北京时间：</a:t>
            </a: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2015</a:t>
            </a: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年：</a:t>
            </a: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2</a:t>
            </a: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月</a:t>
            </a: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6</a:t>
            </a: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日</a:t>
            </a: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——2</a:t>
            </a: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月</a:t>
            </a: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10</a:t>
            </a: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日</a:t>
            </a:r>
            <a:r>
              <a:rPr kumimoji="0" lang="en-US" altLang="zh-CN" sz="1800" b="0" i="0" u="none" strike="noStrike" cap="none" normalizeH="0" baseline="0" dirty="0">
                <a:ln>
                  <a:noFill/>
                </a:ln>
                <a:solidFill>
                  <a:srgbClr val="00B0F0"/>
                </a:solidFill>
                <a:effectLst/>
                <a:ea typeface="宋体" panose="02010600030101010101" pitchFamily="2" charset="-122"/>
                <a:cs typeface="Arial" panose="020B0604020202020204" pitchFamily="34" charset="0"/>
              </a:rPr>
              <a:t> </a:t>
            </a:r>
            <a:endParaRPr kumimoji="0" lang="en-US" altLang="zh-CN" sz="1800" b="0" i="0" u="none" strike="noStrike" cap="none" normalizeH="0" baseline="0" dirty="0">
              <a:ln>
                <a:noFill/>
              </a:ln>
              <a:solidFill>
                <a:srgbClr val="00B0F0"/>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北京时间：</a:t>
            </a: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2016</a:t>
            </a: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年：</a:t>
            </a: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1</a:t>
            </a: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月</a:t>
            </a: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29</a:t>
            </a: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日</a:t>
            </a: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——2</a:t>
            </a: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月</a:t>
            </a: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2</a:t>
            </a: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日</a:t>
            </a:r>
            <a:r>
              <a:rPr kumimoji="0" lang="zh-CN" altLang="en-US" sz="1800" b="0" i="0" u="none" strike="noStrike" cap="none" normalizeH="0" baseline="30000" dirty="0">
                <a:ln>
                  <a:noFill/>
                </a:ln>
                <a:solidFill>
                  <a:srgbClr val="00B0F0"/>
                </a:solidFill>
                <a:effectLst/>
                <a:ea typeface="宋体" panose="02010600030101010101" pitchFamily="2" charset="-122"/>
                <a:cs typeface="Arial" panose="020B0604020202020204" pitchFamily="34" charset="0"/>
              </a:rPr>
              <a:t> </a:t>
            </a:r>
            <a:endParaRPr kumimoji="0" lang="en-US" altLang="zh-CN" sz="1800" b="0" i="0" u="none" strike="noStrike" cap="none" normalizeH="0" baseline="0" dirty="0">
              <a:ln>
                <a:noFill/>
              </a:ln>
              <a:solidFill>
                <a:srgbClr val="00B0F0"/>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北京时间：</a:t>
            </a: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2017</a:t>
            </a: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年：</a:t>
            </a: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1</a:t>
            </a: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月</a:t>
            </a: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20</a:t>
            </a: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日</a:t>
            </a: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——1</a:t>
            </a: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月</a:t>
            </a: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24</a:t>
            </a:r>
            <a:r>
              <a:rPr kumimoji="0" lang="zh-CN" altLang="en-US" sz="1800" b="0" i="0" u="none" strike="noStrike" cap="none" normalizeH="0" baseline="0" dirty="0">
                <a:ln>
                  <a:noFill/>
                </a:ln>
                <a:solidFill>
                  <a:srgbClr val="00B0F0"/>
                </a:solidFill>
                <a:effectLst/>
                <a:ea typeface="宋体" panose="02010600030101010101" pitchFamily="2" charset="-122"/>
                <a:cs typeface="Arial" panose="020B0604020202020204" pitchFamily="34" charset="0"/>
              </a:rPr>
              <a:t>日</a:t>
            </a:r>
            <a:endParaRPr kumimoji="0" lang="zh-CN" altLang="en-US" sz="1800" b="0" i="0" u="none" strike="noStrike" cap="none" normalizeH="0" baseline="0" dirty="0">
              <a:ln>
                <a:noFill/>
              </a:ln>
              <a:solidFill>
                <a:srgbClr val="00B0F0"/>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北京时间：</a:t>
            </a: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2018</a:t>
            </a: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年：</a:t>
            </a: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2</a:t>
            </a: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月</a:t>
            </a: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9</a:t>
            </a: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日</a:t>
            </a: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——2</a:t>
            </a: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月</a:t>
            </a: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14</a:t>
            </a:r>
            <a:r>
              <a:rPr kumimoji="0" lang="zh-CN" altLang="en-US" sz="1800" b="0" i="0" u="none" strike="noStrike" cap="none" normalizeH="0" baseline="0" dirty="0">
                <a:ln>
                  <a:noFill/>
                </a:ln>
                <a:solidFill>
                  <a:srgbClr val="00B0F0"/>
                </a:solidFill>
                <a:effectLst/>
                <a:ea typeface="宋体" panose="02010600030101010101" pitchFamily="2" charset="-122"/>
                <a:cs typeface="Arial" panose="020B0604020202020204" pitchFamily="34" charset="0"/>
              </a:rPr>
              <a:t>日</a:t>
            </a:r>
            <a:endParaRPr kumimoji="0" lang="zh-CN" altLang="en-US" sz="1800" b="0" i="0" u="none" strike="noStrike" cap="none" normalizeH="0" baseline="0" dirty="0">
              <a:ln>
                <a:noFill/>
              </a:ln>
              <a:solidFill>
                <a:srgbClr val="00B0F0"/>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a:t>
            </a: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比赛以美国东部时间为准，其比北京时间晚了大约</a:t>
            </a: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13</a:t>
            </a: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个小时，也就是北京时间</a:t>
            </a: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2</a:t>
            </a: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月</a:t>
            </a: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6</a:t>
            </a: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日早上九时，美国东部时间是</a:t>
            </a: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2</a:t>
            </a: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月</a:t>
            </a: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5</a:t>
            </a: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日晚八时</a:t>
            </a: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a:t>
            </a: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其实每一年的时间应该是固定的，但是由于该大赛有来自世界各个国家的大学生参赛，故偶尔会因为某些事而更改时间。像</a:t>
            </a:r>
            <a:r>
              <a:rPr kumimoji="0" lang="en-US" altLang="zh-CN"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2013</a:t>
            </a:r>
            <a:r>
              <a:rPr kumimoji="0" lang="zh-CN" altLang="en-US" sz="1800" b="0" i="0" u="none" strike="noStrike" cap="none" normalizeH="0" baseline="0" dirty="0">
                <a:ln>
                  <a:noFill/>
                </a:ln>
                <a:solidFill>
                  <a:srgbClr val="00B0F0"/>
                </a:solidFill>
                <a:effectLst/>
                <a:latin typeface="Arial" panose="020B0604020202020204" pitchFamily="34" charset="0"/>
                <a:ea typeface="宋体" panose="02010600030101010101" pitchFamily="2" charset="-122"/>
                <a:cs typeface="Arial" panose="020B0604020202020204" pitchFamily="34" charset="0"/>
              </a:rPr>
              <a:t>年美国大学生数学建模竞赛比赛时间起初安排在中国农历年的大年初一至大年初五四天三夜。后经中国方面协商更改与中国农历年小年左右。</a:t>
            </a:r>
            <a:endParaRPr kumimoji="0" lang="zh-CN" altLang="en-US" sz="1800" b="0" i="0" u="none" strike="noStrike" cap="none" normalizeH="0" baseline="0" dirty="0">
              <a:ln>
                <a:noFill/>
              </a:ln>
              <a:solidFill>
                <a:srgbClr val="00B0F0"/>
              </a:solidFill>
              <a:effectLst/>
              <a:latin typeface="Arial" panose="020B0604020202020204" pitchFamily="34" charset="0"/>
            </a:endParaRPr>
          </a:p>
        </p:txBody>
      </p:sp>
    </p:spTree>
    <p:extLst>
      <p:ext uri="{BB962C8B-B14F-4D97-AF65-F5344CB8AC3E}">
        <p14:creationId xmlns:p14="http://schemas.microsoft.com/office/powerpoint/2010/main" val="3522950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4B44D6-C534-4E2D-9B0F-E65B894CF7DF}"/>
              </a:ext>
            </a:extLst>
          </p:cNvPr>
          <p:cNvSpPr>
            <a:spLocks noGrp="1"/>
          </p:cNvSpPr>
          <p:nvPr>
            <p:ph type="title"/>
          </p:nvPr>
        </p:nvSpPr>
        <p:spPr/>
        <p:txBody>
          <a:bodyPr/>
          <a:lstStyle/>
          <a:p>
            <a:r>
              <a:rPr lang="zh-CN" altLang="en-US" dirty="0">
                <a:solidFill>
                  <a:srgbClr val="00B0F0"/>
                </a:solidFill>
              </a:rPr>
              <a:t>一、数学建模的历史</a:t>
            </a:r>
          </a:p>
        </p:txBody>
      </p:sp>
      <p:sp>
        <p:nvSpPr>
          <p:cNvPr id="3" name="内容占位符 2">
            <a:extLst>
              <a:ext uri="{FF2B5EF4-FFF2-40B4-BE49-F238E27FC236}">
                <a16:creationId xmlns:a16="http://schemas.microsoft.com/office/drawing/2014/main" id="{CDA3BA8A-E148-4C83-ACA1-8349F7C011DA}"/>
              </a:ext>
            </a:extLst>
          </p:cNvPr>
          <p:cNvSpPr>
            <a:spLocks noGrp="1"/>
          </p:cNvSpPr>
          <p:nvPr>
            <p:ph idx="1"/>
          </p:nvPr>
        </p:nvSpPr>
        <p:spPr/>
        <p:txBody>
          <a:bodyPr/>
          <a:lstStyle/>
          <a:p>
            <a:pPr marL="0" indent="0">
              <a:buNone/>
            </a:pPr>
            <a:r>
              <a:rPr lang="en-US" altLang="zh-CN" sz="3200" dirty="0">
                <a:solidFill>
                  <a:srgbClr val="00B0F0"/>
                </a:solidFill>
              </a:rPr>
              <a:t>(5)</a:t>
            </a:r>
            <a:r>
              <a:rPr lang="zh-CN" altLang="en-US" sz="3200" dirty="0">
                <a:solidFill>
                  <a:srgbClr val="00B0F0"/>
                </a:solidFill>
              </a:rPr>
              <a:t>参赛形式</a:t>
            </a:r>
            <a:endParaRPr lang="en-US" altLang="zh-CN" sz="3200" dirty="0">
              <a:solidFill>
                <a:srgbClr val="00B0F0"/>
              </a:solidFill>
            </a:endParaRPr>
          </a:p>
          <a:p>
            <a:pPr marL="0" indent="0">
              <a:buNone/>
            </a:pPr>
            <a:r>
              <a:rPr lang="en-US" altLang="zh-CN" dirty="0">
                <a:solidFill>
                  <a:srgbClr val="00B0F0"/>
                </a:solidFill>
              </a:rPr>
              <a:t>       </a:t>
            </a:r>
            <a:r>
              <a:rPr lang="zh-CN" altLang="zh-CN" dirty="0">
                <a:solidFill>
                  <a:srgbClr val="00B0F0"/>
                </a:solidFill>
              </a:rPr>
              <a:t>学生以三人组成一队的形式参赛，在四天内任选一题，完成该实际问题的数学建模的全过程，并就问题的重述、简化和假设及其合理性的论述、数学模型的建立和求解（软件</a:t>
            </a:r>
            <a:r>
              <a:rPr lang="zh-CN" altLang="en-US" dirty="0">
                <a:solidFill>
                  <a:srgbClr val="00B0F0"/>
                </a:solidFill>
              </a:rPr>
              <a:t>编程</a:t>
            </a:r>
            <a:r>
              <a:rPr lang="zh-CN" altLang="zh-CN" dirty="0">
                <a:solidFill>
                  <a:srgbClr val="00B0F0"/>
                </a:solidFill>
              </a:rPr>
              <a:t>）、检验和改进、模型的优缺点及其可能的应用范围的自我评述等内容写出论文。</a:t>
            </a:r>
            <a:endParaRPr lang="en-US" altLang="zh-CN" dirty="0">
              <a:solidFill>
                <a:srgbClr val="00B0F0"/>
              </a:solidFill>
            </a:endParaRPr>
          </a:p>
          <a:p>
            <a:pPr marL="0" indent="0">
              <a:buNone/>
            </a:pPr>
            <a:r>
              <a:rPr lang="en-US" altLang="zh-CN" dirty="0">
                <a:solidFill>
                  <a:srgbClr val="00B0F0"/>
                </a:solidFill>
              </a:rPr>
              <a:t>       </a:t>
            </a:r>
            <a:r>
              <a:rPr lang="zh-CN" altLang="zh-CN" dirty="0">
                <a:solidFill>
                  <a:srgbClr val="00B0F0"/>
                </a:solidFill>
              </a:rPr>
              <a:t>由专家组成的评阅组进行评阅，评出优秀论文，并给予某种奖励，它只有唯一的禁律，就是在竞赛期间不得与队外任何人（包括指导教师）讨论赛题，但可以利用任何图书资料、互联网上的资料、任何类型的计算机和软件等，为充分发挥参赛学生的创造性提供了广阔的空间。</a:t>
            </a:r>
            <a:endParaRPr lang="zh-CN" altLang="en-US" dirty="0">
              <a:solidFill>
                <a:srgbClr val="00B0F0"/>
              </a:solidFill>
            </a:endParaRPr>
          </a:p>
        </p:txBody>
      </p:sp>
    </p:spTree>
    <p:extLst>
      <p:ext uri="{BB962C8B-B14F-4D97-AF65-F5344CB8AC3E}">
        <p14:creationId xmlns:p14="http://schemas.microsoft.com/office/powerpoint/2010/main" val="701900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A2B4D-1E44-4D7D-AF7C-B66B1AC9C921}"/>
              </a:ext>
            </a:extLst>
          </p:cNvPr>
          <p:cNvSpPr>
            <a:spLocks noGrp="1"/>
          </p:cNvSpPr>
          <p:nvPr>
            <p:ph type="title"/>
          </p:nvPr>
        </p:nvSpPr>
        <p:spPr/>
        <p:txBody>
          <a:bodyPr/>
          <a:lstStyle/>
          <a:p>
            <a:r>
              <a:rPr lang="zh-CN" altLang="en-US" dirty="0">
                <a:solidFill>
                  <a:srgbClr val="00B0F0"/>
                </a:solidFill>
              </a:rPr>
              <a:t>一、数学建模的历史</a:t>
            </a:r>
          </a:p>
        </p:txBody>
      </p:sp>
      <p:sp>
        <p:nvSpPr>
          <p:cNvPr id="3" name="内容占位符 2">
            <a:extLst>
              <a:ext uri="{FF2B5EF4-FFF2-40B4-BE49-F238E27FC236}">
                <a16:creationId xmlns:a16="http://schemas.microsoft.com/office/drawing/2014/main" id="{EB2D0D27-E91B-4421-938E-A08411355DD7}"/>
              </a:ext>
            </a:extLst>
          </p:cNvPr>
          <p:cNvSpPr>
            <a:spLocks noGrp="1"/>
          </p:cNvSpPr>
          <p:nvPr>
            <p:ph idx="1"/>
          </p:nvPr>
        </p:nvSpPr>
        <p:spPr/>
        <p:txBody>
          <a:bodyPr/>
          <a:lstStyle/>
          <a:p>
            <a:pPr marL="0" indent="0">
              <a:buNone/>
            </a:pPr>
            <a:r>
              <a:rPr lang="zh-CN" altLang="en-US" dirty="0">
                <a:solidFill>
                  <a:srgbClr val="00B0F0"/>
                </a:solidFill>
              </a:rPr>
              <a:t>（</a:t>
            </a:r>
            <a:r>
              <a:rPr lang="en-US" altLang="zh-CN" dirty="0">
                <a:solidFill>
                  <a:srgbClr val="00B0F0"/>
                </a:solidFill>
              </a:rPr>
              <a:t>6</a:t>
            </a:r>
            <a:r>
              <a:rPr lang="zh-CN" altLang="en-US" dirty="0">
                <a:solidFill>
                  <a:srgbClr val="00B0F0"/>
                </a:solidFill>
              </a:rPr>
              <a:t>）奖项设置</a:t>
            </a:r>
            <a:endParaRPr lang="en-US" altLang="zh-CN" dirty="0">
              <a:solidFill>
                <a:srgbClr val="00B0F0"/>
              </a:solidFill>
            </a:endParaRPr>
          </a:p>
          <a:p>
            <a:pPr marL="0" indent="0">
              <a:buNone/>
            </a:pPr>
            <a:r>
              <a:rPr lang="en-US" altLang="zh-CN" dirty="0">
                <a:solidFill>
                  <a:srgbClr val="00B0F0"/>
                </a:solidFill>
              </a:rPr>
              <a:t>         </a:t>
            </a:r>
            <a:r>
              <a:rPr lang="zh-CN" altLang="en-US" dirty="0">
                <a:solidFill>
                  <a:srgbClr val="00B0F0"/>
                </a:solidFill>
              </a:rPr>
              <a:t>特等奖（</a:t>
            </a:r>
            <a:r>
              <a:rPr lang="en-US" altLang="zh-CN" dirty="0">
                <a:solidFill>
                  <a:srgbClr val="00B0F0"/>
                </a:solidFill>
              </a:rPr>
              <a:t>Outstanding Winner</a:t>
            </a:r>
            <a:r>
              <a:rPr lang="zh-CN" altLang="en-US" dirty="0">
                <a:solidFill>
                  <a:srgbClr val="00B0F0"/>
                </a:solidFill>
              </a:rPr>
              <a:t>）简称</a:t>
            </a:r>
            <a:r>
              <a:rPr lang="en-US" altLang="zh-CN" dirty="0">
                <a:solidFill>
                  <a:srgbClr val="00B0F0"/>
                </a:solidFill>
              </a:rPr>
              <a:t>O</a:t>
            </a:r>
            <a:r>
              <a:rPr lang="zh-CN" altLang="en-US" dirty="0">
                <a:solidFill>
                  <a:srgbClr val="00B0F0"/>
                </a:solidFill>
              </a:rPr>
              <a:t>奖</a:t>
            </a:r>
            <a:endParaRPr lang="en-US" altLang="zh-CN" dirty="0">
              <a:solidFill>
                <a:srgbClr val="00B0F0"/>
              </a:solidFill>
            </a:endParaRPr>
          </a:p>
          <a:p>
            <a:pPr marL="0" indent="0">
              <a:buNone/>
            </a:pPr>
            <a:r>
              <a:rPr lang="en-US" altLang="zh-CN" dirty="0">
                <a:solidFill>
                  <a:srgbClr val="00B0F0"/>
                </a:solidFill>
              </a:rPr>
              <a:t>         </a:t>
            </a:r>
            <a:r>
              <a:rPr lang="zh-CN" altLang="zh-CN" dirty="0">
                <a:solidFill>
                  <a:srgbClr val="00B0F0"/>
                </a:solidFill>
              </a:rPr>
              <a:t>特等奖提名</a:t>
            </a:r>
            <a:r>
              <a:rPr lang="zh-CN" altLang="en-US" dirty="0">
                <a:solidFill>
                  <a:srgbClr val="00B0F0"/>
                </a:solidFill>
              </a:rPr>
              <a:t>（</a:t>
            </a:r>
            <a:r>
              <a:rPr lang="en-US" altLang="zh-CN" dirty="0">
                <a:solidFill>
                  <a:srgbClr val="00B0F0"/>
                </a:solidFill>
              </a:rPr>
              <a:t>Finalist</a:t>
            </a:r>
            <a:r>
              <a:rPr lang="zh-CN" altLang="en-US" dirty="0">
                <a:solidFill>
                  <a:srgbClr val="00B0F0"/>
                </a:solidFill>
              </a:rPr>
              <a:t>）简称</a:t>
            </a:r>
            <a:r>
              <a:rPr lang="en-US" altLang="zh-CN" dirty="0">
                <a:solidFill>
                  <a:srgbClr val="00B0F0"/>
                </a:solidFill>
              </a:rPr>
              <a:t>F</a:t>
            </a:r>
            <a:r>
              <a:rPr lang="zh-CN" altLang="en-US" dirty="0">
                <a:solidFill>
                  <a:srgbClr val="00B0F0"/>
                </a:solidFill>
              </a:rPr>
              <a:t>奖</a:t>
            </a:r>
            <a:endParaRPr lang="en-US" altLang="zh-CN" dirty="0">
              <a:solidFill>
                <a:srgbClr val="00B0F0"/>
              </a:solidFill>
            </a:endParaRPr>
          </a:p>
          <a:p>
            <a:pPr marL="0" indent="0">
              <a:buNone/>
            </a:pPr>
            <a:r>
              <a:rPr lang="en-US" altLang="zh-CN" dirty="0">
                <a:solidFill>
                  <a:srgbClr val="00B0F0"/>
                </a:solidFill>
              </a:rPr>
              <a:t>         </a:t>
            </a:r>
            <a:r>
              <a:rPr lang="zh-CN" altLang="zh-CN" dirty="0">
                <a:solidFill>
                  <a:srgbClr val="00B0F0"/>
                </a:solidFill>
              </a:rPr>
              <a:t>优异奖</a:t>
            </a:r>
            <a:r>
              <a:rPr lang="zh-CN" altLang="en-US" dirty="0">
                <a:solidFill>
                  <a:srgbClr val="00B0F0"/>
                </a:solidFill>
              </a:rPr>
              <a:t>（</a:t>
            </a:r>
            <a:r>
              <a:rPr lang="en-US" altLang="zh-CN" dirty="0">
                <a:solidFill>
                  <a:srgbClr val="00B0F0"/>
                </a:solidFill>
              </a:rPr>
              <a:t>Meritorious Winner</a:t>
            </a:r>
            <a:r>
              <a:rPr lang="zh-CN" altLang="en-US" dirty="0">
                <a:solidFill>
                  <a:srgbClr val="00B0F0"/>
                </a:solidFill>
              </a:rPr>
              <a:t>）简称</a:t>
            </a:r>
            <a:r>
              <a:rPr lang="en-US" altLang="zh-CN" dirty="0">
                <a:solidFill>
                  <a:srgbClr val="00B0F0"/>
                </a:solidFill>
              </a:rPr>
              <a:t>M</a:t>
            </a:r>
            <a:r>
              <a:rPr lang="zh-CN" altLang="en-US" dirty="0">
                <a:solidFill>
                  <a:srgbClr val="00B0F0"/>
                </a:solidFill>
              </a:rPr>
              <a:t>奖</a:t>
            </a:r>
            <a:r>
              <a:rPr lang="en-US" altLang="zh-CN" dirty="0">
                <a:solidFill>
                  <a:srgbClr val="00B0F0"/>
                </a:solidFill>
              </a:rPr>
              <a:t>--</a:t>
            </a:r>
            <a:r>
              <a:rPr lang="zh-CN" altLang="en-US" dirty="0">
                <a:solidFill>
                  <a:srgbClr val="00B0F0"/>
                </a:solidFill>
              </a:rPr>
              <a:t>一等奖</a:t>
            </a:r>
            <a:endParaRPr lang="en-US" altLang="zh-CN" dirty="0">
              <a:solidFill>
                <a:srgbClr val="00B0F0"/>
              </a:solidFill>
            </a:endParaRPr>
          </a:p>
          <a:p>
            <a:pPr marL="0" indent="0">
              <a:buNone/>
            </a:pPr>
            <a:r>
              <a:rPr lang="en-US" altLang="zh-CN" dirty="0">
                <a:solidFill>
                  <a:srgbClr val="00B0F0"/>
                </a:solidFill>
              </a:rPr>
              <a:t>         </a:t>
            </a:r>
            <a:r>
              <a:rPr lang="zh-CN" altLang="zh-CN" dirty="0">
                <a:solidFill>
                  <a:srgbClr val="00B0F0"/>
                </a:solidFill>
              </a:rPr>
              <a:t>荣誉奖</a:t>
            </a:r>
            <a:r>
              <a:rPr lang="zh-CN" altLang="en-US" dirty="0">
                <a:solidFill>
                  <a:srgbClr val="00B0F0"/>
                </a:solidFill>
              </a:rPr>
              <a:t>（</a:t>
            </a:r>
            <a:r>
              <a:rPr lang="en-US" altLang="zh-CN" dirty="0">
                <a:solidFill>
                  <a:srgbClr val="00B0F0"/>
                </a:solidFill>
              </a:rPr>
              <a:t>Honorable Mention</a:t>
            </a:r>
            <a:r>
              <a:rPr lang="zh-CN" altLang="en-US" dirty="0">
                <a:solidFill>
                  <a:srgbClr val="00B0F0"/>
                </a:solidFill>
              </a:rPr>
              <a:t>）简称</a:t>
            </a:r>
            <a:r>
              <a:rPr lang="en-US" altLang="zh-CN" dirty="0">
                <a:solidFill>
                  <a:srgbClr val="00B0F0"/>
                </a:solidFill>
              </a:rPr>
              <a:t>H</a:t>
            </a:r>
            <a:r>
              <a:rPr lang="zh-CN" altLang="en-US" dirty="0">
                <a:solidFill>
                  <a:srgbClr val="00B0F0"/>
                </a:solidFill>
              </a:rPr>
              <a:t>奖</a:t>
            </a:r>
            <a:r>
              <a:rPr lang="en-US" altLang="zh-CN" dirty="0">
                <a:solidFill>
                  <a:srgbClr val="00B0F0"/>
                </a:solidFill>
              </a:rPr>
              <a:t>—</a:t>
            </a:r>
            <a:r>
              <a:rPr lang="zh-CN" altLang="en-US" dirty="0">
                <a:solidFill>
                  <a:srgbClr val="00B0F0"/>
                </a:solidFill>
              </a:rPr>
              <a:t>二等奖</a:t>
            </a:r>
            <a:endParaRPr lang="en-US" altLang="zh-CN" dirty="0">
              <a:solidFill>
                <a:srgbClr val="00B0F0"/>
              </a:solidFill>
            </a:endParaRPr>
          </a:p>
          <a:p>
            <a:pPr marL="0" indent="0">
              <a:buNone/>
            </a:pPr>
            <a:r>
              <a:rPr lang="en-US" altLang="zh-CN" dirty="0">
                <a:solidFill>
                  <a:srgbClr val="00B0F0"/>
                </a:solidFill>
              </a:rPr>
              <a:t>        </a:t>
            </a:r>
            <a:r>
              <a:rPr lang="zh-CN" altLang="zh-CN" dirty="0">
                <a:solidFill>
                  <a:srgbClr val="00B0F0"/>
                </a:solidFill>
              </a:rPr>
              <a:t>成功参与奖</a:t>
            </a:r>
            <a:r>
              <a:rPr lang="zh-CN" altLang="en-US" dirty="0">
                <a:solidFill>
                  <a:srgbClr val="00B0F0"/>
                </a:solidFill>
              </a:rPr>
              <a:t>（</a:t>
            </a:r>
            <a:r>
              <a:rPr lang="en-US" altLang="zh-CN" dirty="0">
                <a:solidFill>
                  <a:srgbClr val="00B0F0"/>
                </a:solidFill>
              </a:rPr>
              <a:t>Successful Participant</a:t>
            </a:r>
            <a:r>
              <a:rPr lang="zh-CN" altLang="en-US" dirty="0">
                <a:solidFill>
                  <a:srgbClr val="00B0F0"/>
                </a:solidFill>
              </a:rPr>
              <a:t>）简称</a:t>
            </a:r>
            <a:r>
              <a:rPr lang="en-US" altLang="zh-CN" dirty="0">
                <a:solidFill>
                  <a:srgbClr val="00B0F0"/>
                </a:solidFill>
              </a:rPr>
              <a:t>S</a:t>
            </a:r>
            <a:r>
              <a:rPr lang="zh-CN" altLang="en-US" dirty="0">
                <a:solidFill>
                  <a:srgbClr val="00B0F0"/>
                </a:solidFill>
              </a:rPr>
              <a:t>奖</a:t>
            </a:r>
            <a:r>
              <a:rPr lang="en-US" altLang="zh-CN" dirty="0">
                <a:solidFill>
                  <a:srgbClr val="00B0F0"/>
                </a:solidFill>
              </a:rPr>
              <a:t>—</a:t>
            </a:r>
            <a:r>
              <a:rPr lang="zh-CN" altLang="en-US" dirty="0">
                <a:solidFill>
                  <a:srgbClr val="00B0F0"/>
                </a:solidFill>
              </a:rPr>
              <a:t>三等奖</a:t>
            </a:r>
            <a:endParaRPr lang="en-US" altLang="zh-CN" dirty="0">
              <a:solidFill>
                <a:srgbClr val="00B0F0"/>
              </a:solidFill>
            </a:endParaRPr>
          </a:p>
          <a:p>
            <a:pPr marL="0" indent="0">
              <a:buNone/>
            </a:pPr>
            <a:r>
              <a:rPr lang="en-US" altLang="zh-CN" dirty="0">
                <a:solidFill>
                  <a:srgbClr val="00B0F0"/>
                </a:solidFill>
              </a:rPr>
              <a:t>        </a:t>
            </a:r>
            <a:r>
              <a:rPr lang="zh-CN" altLang="zh-CN" dirty="0">
                <a:solidFill>
                  <a:srgbClr val="00B0F0"/>
                </a:solidFill>
              </a:rPr>
              <a:t>不成功参赛</a:t>
            </a:r>
            <a:r>
              <a:rPr lang="zh-CN" altLang="en-US" dirty="0">
                <a:solidFill>
                  <a:srgbClr val="00B0F0"/>
                </a:solidFill>
              </a:rPr>
              <a:t>（</a:t>
            </a:r>
            <a:r>
              <a:rPr lang="en-US" altLang="zh-CN" dirty="0" err="1">
                <a:solidFill>
                  <a:srgbClr val="00B0F0"/>
                </a:solidFill>
              </a:rPr>
              <a:t>UnsuccessfulParticipan</a:t>
            </a:r>
            <a:r>
              <a:rPr lang="zh-CN" altLang="en-US" dirty="0">
                <a:solidFill>
                  <a:srgbClr val="00B0F0"/>
                </a:solidFill>
              </a:rPr>
              <a:t>）简称</a:t>
            </a:r>
            <a:r>
              <a:rPr lang="en-US" altLang="zh-CN" dirty="0">
                <a:solidFill>
                  <a:srgbClr val="00B0F0"/>
                </a:solidFill>
              </a:rPr>
              <a:t>U</a:t>
            </a:r>
            <a:r>
              <a:rPr lang="zh-CN" altLang="en-US" dirty="0">
                <a:solidFill>
                  <a:srgbClr val="00B0F0"/>
                </a:solidFill>
              </a:rPr>
              <a:t>奖</a:t>
            </a:r>
            <a:endParaRPr lang="en-US" altLang="zh-CN" dirty="0">
              <a:solidFill>
                <a:srgbClr val="00B0F0"/>
              </a:solidFill>
            </a:endParaRPr>
          </a:p>
          <a:p>
            <a:pPr marL="0" indent="0">
              <a:buNone/>
            </a:pPr>
            <a:r>
              <a:rPr lang="en-US" altLang="zh-CN" dirty="0">
                <a:solidFill>
                  <a:srgbClr val="00B0F0"/>
                </a:solidFill>
              </a:rPr>
              <a:t>        </a:t>
            </a:r>
            <a:r>
              <a:rPr lang="zh-CN" altLang="zh-CN" dirty="0">
                <a:solidFill>
                  <a:srgbClr val="00B0F0"/>
                </a:solidFill>
              </a:rPr>
              <a:t>资格取消</a:t>
            </a:r>
            <a:r>
              <a:rPr lang="zh-CN" altLang="en-US" dirty="0">
                <a:solidFill>
                  <a:srgbClr val="00B0F0"/>
                </a:solidFill>
              </a:rPr>
              <a:t>（</a:t>
            </a:r>
            <a:r>
              <a:rPr lang="en-US" altLang="zh-CN" dirty="0">
                <a:solidFill>
                  <a:srgbClr val="00B0F0"/>
                </a:solidFill>
              </a:rPr>
              <a:t>Disqualified</a:t>
            </a:r>
            <a:r>
              <a:rPr lang="zh-CN" altLang="en-US" dirty="0">
                <a:solidFill>
                  <a:srgbClr val="00B0F0"/>
                </a:solidFill>
              </a:rPr>
              <a:t>）</a:t>
            </a:r>
          </a:p>
        </p:txBody>
      </p:sp>
    </p:spTree>
    <p:extLst>
      <p:ext uri="{BB962C8B-B14F-4D97-AF65-F5344CB8AC3E}">
        <p14:creationId xmlns:p14="http://schemas.microsoft.com/office/powerpoint/2010/main" val="3714054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44F1E8-6B85-4959-B86B-065DC226F95C}"/>
              </a:ext>
            </a:extLst>
          </p:cNvPr>
          <p:cNvSpPr>
            <a:spLocks noGrp="1"/>
          </p:cNvSpPr>
          <p:nvPr>
            <p:ph type="title"/>
          </p:nvPr>
        </p:nvSpPr>
        <p:spPr/>
        <p:txBody>
          <a:bodyPr/>
          <a:lstStyle/>
          <a:p>
            <a:r>
              <a:rPr lang="zh-CN" altLang="en-US" dirty="0">
                <a:solidFill>
                  <a:srgbClr val="00B0F0"/>
                </a:solidFill>
              </a:rPr>
              <a:t>一、数学建模的历史</a:t>
            </a:r>
          </a:p>
        </p:txBody>
      </p:sp>
      <p:sp>
        <p:nvSpPr>
          <p:cNvPr id="3" name="内容占位符 2">
            <a:extLst>
              <a:ext uri="{FF2B5EF4-FFF2-40B4-BE49-F238E27FC236}">
                <a16:creationId xmlns:a16="http://schemas.microsoft.com/office/drawing/2014/main" id="{37126615-BF61-48CC-91B9-EF7C3E06513B}"/>
              </a:ext>
            </a:extLst>
          </p:cNvPr>
          <p:cNvSpPr>
            <a:spLocks noGrp="1"/>
          </p:cNvSpPr>
          <p:nvPr>
            <p:ph idx="1"/>
          </p:nvPr>
        </p:nvSpPr>
        <p:spPr/>
        <p:txBody>
          <a:bodyPr/>
          <a:lstStyle/>
          <a:p>
            <a:pPr marL="0" indent="0">
              <a:buNone/>
            </a:pPr>
            <a:r>
              <a:rPr lang="zh-CN" altLang="zh-CN" dirty="0"/>
              <a:t> </a:t>
            </a:r>
            <a:r>
              <a:rPr lang="en-US" altLang="zh-CN" dirty="0"/>
              <a:t>       </a:t>
            </a:r>
            <a:r>
              <a:rPr lang="en-US" altLang="zh-CN" dirty="0">
                <a:solidFill>
                  <a:srgbClr val="00B0F0"/>
                </a:solidFill>
              </a:rPr>
              <a:t>2017</a:t>
            </a:r>
            <a:r>
              <a:rPr lang="zh-CN" altLang="zh-CN" dirty="0">
                <a:solidFill>
                  <a:srgbClr val="00B0F0"/>
                </a:solidFill>
              </a:rPr>
              <a:t>年美国大学生数学竞赛共有来自美国、中国、德国、英国、加拿大、印度、爱尔兰、西班牙等国家的</a:t>
            </a:r>
            <a:r>
              <a:rPr lang="en-US" altLang="zh-CN" dirty="0">
                <a:solidFill>
                  <a:srgbClr val="00B0F0"/>
                </a:solidFill>
              </a:rPr>
              <a:t>20602</a:t>
            </a:r>
            <a:r>
              <a:rPr lang="zh-CN" altLang="zh-CN" dirty="0">
                <a:solidFill>
                  <a:srgbClr val="00B0F0"/>
                </a:solidFill>
              </a:rPr>
              <a:t>支队伍参赛</a:t>
            </a:r>
            <a:r>
              <a:rPr lang="zh-CN" altLang="en-US" dirty="0">
                <a:solidFill>
                  <a:srgbClr val="00B0F0"/>
                </a:solidFill>
              </a:rPr>
              <a:t>。</a:t>
            </a:r>
            <a:endParaRPr lang="en-US" altLang="zh-CN" dirty="0">
              <a:solidFill>
                <a:srgbClr val="00B0F0"/>
              </a:solidFill>
            </a:endParaRPr>
          </a:p>
          <a:p>
            <a:pPr marL="0" indent="0">
              <a:buNone/>
            </a:pPr>
            <a:r>
              <a:rPr lang="en-US" altLang="zh-CN" dirty="0">
                <a:solidFill>
                  <a:srgbClr val="00B0F0"/>
                </a:solidFill>
              </a:rPr>
              <a:t>     O</a:t>
            </a:r>
            <a:r>
              <a:rPr lang="zh-CN" altLang="en-US" dirty="0">
                <a:solidFill>
                  <a:srgbClr val="00B0F0"/>
                </a:solidFill>
              </a:rPr>
              <a:t>奖 </a:t>
            </a:r>
            <a:r>
              <a:rPr lang="en-US" altLang="zh-CN" dirty="0">
                <a:solidFill>
                  <a:srgbClr val="00B0F0"/>
                </a:solidFill>
              </a:rPr>
              <a:t>0.16%    F</a:t>
            </a:r>
            <a:r>
              <a:rPr lang="zh-CN" altLang="en-US" dirty="0">
                <a:solidFill>
                  <a:srgbClr val="00B0F0"/>
                </a:solidFill>
              </a:rPr>
              <a:t>奖 </a:t>
            </a:r>
            <a:r>
              <a:rPr lang="en-US" altLang="zh-CN" dirty="0">
                <a:solidFill>
                  <a:srgbClr val="00B0F0"/>
                </a:solidFill>
              </a:rPr>
              <a:t>0.27%    M</a:t>
            </a:r>
            <a:r>
              <a:rPr lang="zh-CN" altLang="en-US" dirty="0">
                <a:solidFill>
                  <a:srgbClr val="00B0F0"/>
                </a:solidFill>
              </a:rPr>
              <a:t>奖</a:t>
            </a:r>
            <a:r>
              <a:rPr lang="en-US" altLang="zh-CN" dirty="0">
                <a:solidFill>
                  <a:srgbClr val="00B0F0"/>
                </a:solidFill>
              </a:rPr>
              <a:t>8.88%   H</a:t>
            </a:r>
            <a:r>
              <a:rPr lang="zh-CN" altLang="en-US" dirty="0">
                <a:solidFill>
                  <a:srgbClr val="00B0F0"/>
                </a:solidFill>
              </a:rPr>
              <a:t>奖</a:t>
            </a:r>
            <a:r>
              <a:rPr lang="en-US" altLang="zh-CN" dirty="0">
                <a:solidFill>
                  <a:srgbClr val="00B0F0"/>
                </a:solidFill>
              </a:rPr>
              <a:t>37.97%</a:t>
            </a:r>
            <a:r>
              <a:rPr lang="zh-CN" altLang="en-US" dirty="0">
                <a:solidFill>
                  <a:srgbClr val="00B0F0"/>
                </a:solidFill>
              </a:rPr>
              <a:t>   </a:t>
            </a:r>
            <a:r>
              <a:rPr lang="en-US" altLang="zh-CN" dirty="0">
                <a:solidFill>
                  <a:srgbClr val="00B0F0"/>
                </a:solidFill>
              </a:rPr>
              <a:t>S</a:t>
            </a:r>
            <a:r>
              <a:rPr lang="zh-CN" altLang="en-US" dirty="0">
                <a:solidFill>
                  <a:srgbClr val="00B0F0"/>
                </a:solidFill>
              </a:rPr>
              <a:t>奖</a:t>
            </a:r>
            <a:r>
              <a:rPr lang="en-US" altLang="zh-CN" dirty="0">
                <a:solidFill>
                  <a:srgbClr val="00B0F0"/>
                </a:solidFill>
              </a:rPr>
              <a:t>51.55%  U</a:t>
            </a:r>
            <a:r>
              <a:rPr lang="zh-CN" altLang="en-US" dirty="0">
                <a:solidFill>
                  <a:srgbClr val="00B0F0"/>
                </a:solidFill>
              </a:rPr>
              <a:t>奖 （不计入统计）    </a:t>
            </a:r>
            <a:r>
              <a:rPr lang="en-US" altLang="zh-CN" dirty="0">
                <a:solidFill>
                  <a:srgbClr val="00B0F0"/>
                </a:solidFill>
              </a:rPr>
              <a:t>D</a:t>
            </a:r>
            <a:r>
              <a:rPr lang="zh-CN" altLang="en-US" dirty="0">
                <a:solidFill>
                  <a:srgbClr val="00B0F0"/>
                </a:solidFill>
              </a:rPr>
              <a:t>（</a:t>
            </a:r>
            <a:r>
              <a:rPr lang="en-US" altLang="zh-CN" dirty="0">
                <a:solidFill>
                  <a:srgbClr val="00B0F0"/>
                </a:solidFill>
              </a:rPr>
              <a:t>MCM2%</a:t>
            </a:r>
            <a:r>
              <a:rPr lang="zh-CN" altLang="en-US" dirty="0">
                <a:solidFill>
                  <a:srgbClr val="00B0F0"/>
                </a:solidFill>
              </a:rPr>
              <a:t>）（不计入统计）    </a:t>
            </a:r>
          </a:p>
        </p:txBody>
      </p:sp>
    </p:spTree>
    <p:extLst>
      <p:ext uri="{BB962C8B-B14F-4D97-AF65-F5344CB8AC3E}">
        <p14:creationId xmlns:p14="http://schemas.microsoft.com/office/powerpoint/2010/main" val="468280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320BB-2B69-486F-AB3A-12A408146628}"/>
              </a:ext>
            </a:extLst>
          </p:cNvPr>
          <p:cNvSpPr>
            <a:spLocks noGrp="1"/>
          </p:cNvSpPr>
          <p:nvPr>
            <p:ph type="title"/>
          </p:nvPr>
        </p:nvSpPr>
        <p:spPr/>
        <p:txBody>
          <a:bodyPr/>
          <a:lstStyle/>
          <a:p>
            <a:r>
              <a:rPr lang="zh-CN" altLang="en-US" dirty="0">
                <a:solidFill>
                  <a:srgbClr val="00B0F0"/>
                </a:solidFill>
              </a:rPr>
              <a:t>一、数学建模的历史</a:t>
            </a:r>
          </a:p>
        </p:txBody>
      </p:sp>
      <p:sp>
        <p:nvSpPr>
          <p:cNvPr id="3" name="内容占位符 2">
            <a:extLst>
              <a:ext uri="{FF2B5EF4-FFF2-40B4-BE49-F238E27FC236}">
                <a16:creationId xmlns:a16="http://schemas.microsoft.com/office/drawing/2014/main" id="{B3D0116F-D7B5-446E-81F7-34F6C6EC9C86}"/>
              </a:ext>
            </a:extLst>
          </p:cNvPr>
          <p:cNvSpPr>
            <a:spLocks noGrp="1"/>
          </p:cNvSpPr>
          <p:nvPr>
            <p:ph idx="1"/>
          </p:nvPr>
        </p:nvSpPr>
        <p:spPr/>
        <p:txBody>
          <a:bodyPr/>
          <a:lstStyle/>
          <a:p>
            <a:pPr marL="0" indent="0">
              <a:buNone/>
            </a:pPr>
            <a:r>
              <a:rPr lang="en-US" altLang="zh-CN" dirty="0">
                <a:solidFill>
                  <a:srgbClr val="00B0F0"/>
                </a:solidFill>
              </a:rPr>
              <a:t>2. </a:t>
            </a:r>
            <a:r>
              <a:rPr lang="zh-CN" altLang="en-US" dirty="0">
                <a:solidFill>
                  <a:srgbClr val="00B0F0"/>
                </a:solidFill>
              </a:rPr>
              <a:t>全国大学生数学建模竞赛</a:t>
            </a:r>
            <a:endParaRPr lang="en-US" altLang="zh-CN" dirty="0">
              <a:solidFill>
                <a:srgbClr val="00B0F0"/>
              </a:solidFill>
            </a:endParaRPr>
          </a:p>
          <a:p>
            <a:pPr marL="0" indent="0">
              <a:buNone/>
            </a:pPr>
            <a:r>
              <a:rPr lang="en-US" altLang="zh-CN" dirty="0">
                <a:solidFill>
                  <a:srgbClr val="00B0F0"/>
                </a:solidFill>
              </a:rPr>
              <a:t>       </a:t>
            </a:r>
            <a:r>
              <a:rPr lang="zh-CN" altLang="zh-CN" dirty="0">
                <a:solidFill>
                  <a:srgbClr val="00B0F0"/>
                </a:solidFill>
              </a:rPr>
              <a:t>全国大学生数学建模竞赛创办于</a:t>
            </a:r>
            <a:r>
              <a:rPr lang="en-US" altLang="zh-CN" dirty="0">
                <a:solidFill>
                  <a:srgbClr val="00B0F0"/>
                </a:solidFill>
              </a:rPr>
              <a:t>1992</a:t>
            </a:r>
            <a:r>
              <a:rPr lang="zh-CN" altLang="zh-CN" dirty="0">
                <a:solidFill>
                  <a:srgbClr val="00B0F0"/>
                </a:solidFill>
              </a:rPr>
              <a:t>年，每年一届，目前已成为全国高校规模最大的基础性学科竞赛，也是世界上规模最大的数学建模竞赛。</a:t>
            </a:r>
            <a:r>
              <a:rPr lang="en-US" altLang="zh-CN" dirty="0">
                <a:solidFill>
                  <a:srgbClr val="00B0F0"/>
                </a:solidFill>
              </a:rPr>
              <a:t>2017</a:t>
            </a:r>
            <a:r>
              <a:rPr lang="zh-CN" altLang="zh-CN" dirty="0">
                <a:solidFill>
                  <a:srgbClr val="00B0F0"/>
                </a:solidFill>
              </a:rPr>
              <a:t>年，来自全国</a:t>
            </a:r>
            <a:r>
              <a:rPr lang="en-US" altLang="zh-CN" dirty="0">
                <a:solidFill>
                  <a:srgbClr val="00B0F0"/>
                </a:solidFill>
              </a:rPr>
              <a:t>34</a:t>
            </a:r>
            <a:r>
              <a:rPr lang="zh-CN" altLang="zh-CN" dirty="0">
                <a:solidFill>
                  <a:srgbClr val="00B0F0"/>
                </a:solidFill>
              </a:rPr>
              <a:t>个省</a:t>
            </a:r>
            <a:r>
              <a:rPr lang="en-US" altLang="zh-CN" dirty="0">
                <a:solidFill>
                  <a:srgbClr val="00B0F0"/>
                </a:solidFill>
              </a:rPr>
              <a:t>/</a:t>
            </a:r>
            <a:r>
              <a:rPr lang="zh-CN" altLang="zh-CN" dirty="0">
                <a:solidFill>
                  <a:srgbClr val="00B0F0"/>
                </a:solidFill>
              </a:rPr>
              <a:t>市</a:t>
            </a:r>
            <a:r>
              <a:rPr lang="en-US" altLang="zh-CN" dirty="0">
                <a:solidFill>
                  <a:srgbClr val="00B0F0"/>
                </a:solidFill>
              </a:rPr>
              <a:t>/</a:t>
            </a:r>
            <a:r>
              <a:rPr lang="zh-CN" altLang="zh-CN" dirty="0">
                <a:solidFill>
                  <a:srgbClr val="00B0F0"/>
                </a:solidFill>
              </a:rPr>
              <a:t>区</a:t>
            </a:r>
            <a:r>
              <a:rPr lang="en-US" altLang="zh-CN" dirty="0">
                <a:solidFill>
                  <a:srgbClr val="00B0F0"/>
                </a:solidFill>
              </a:rPr>
              <a:t>(</a:t>
            </a:r>
            <a:r>
              <a:rPr lang="zh-CN" altLang="zh-CN" dirty="0">
                <a:solidFill>
                  <a:srgbClr val="00B0F0"/>
                </a:solidFill>
              </a:rPr>
              <a:t>包括香港、澳门和台湾</a:t>
            </a:r>
            <a:r>
              <a:rPr lang="en-US" altLang="zh-CN" dirty="0">
                <a:solidFill>
                  <a:srgbClr val="00B0F0"/>
                </a:solidFill>
              </a:rPr>
              <a:t>)</a:t>
            </a:r>
            <a:r>
              <a:rPr lang="zh-CN" altLang="zh-CN" dirty="0">
                <a:solidFill>
                  <a:srgbClr val="00B0F0"/>
                </a:solidFill>
              </a:rPr>
              <a:t>及新加坡和澳大利亚的</a:t>
            </a:r>
            <a:r>
              <a:rPr lang="en-US" altLang="zh-CN" dirty="0">
                <a:solidFill>
                  <a:srgbClr val="00B0F0"/>
                </a:solidFill>
              </a:rPr>
              <a:t>1418</a:t>
            </a:r>
            <a:r>
              <a:rPr lang="zh-CN" altLang="zh-CN" dirty="0">
                <a:solidFill>
                  <a:srgbClr val="00B0F0"/>
                </a:solidFill>
              </a:rPr>
              <a:t>所院校</a:t>
            </a:r>
            <a:r>
              <a:rPr lang="en-US" altLang="zh-CN" dirty="0">
                <a:solidFill>
                  <a:srgbClr val="00B0F0"/>
                </a:solidFill>
              </a:rPr>
              <a:t>/</a:t>
            </a:r>
            <a:r>
              <a:rPr lang="zh-CN" altLang="zh-CN" dirty="0">
                <a:solidFill>
                  <a:srgbClr val="00B0F0"/>
                </a:solidFill>
              </a:rPr>
              <a:t>校区、</a:t>
            </a:r>
            <a:r>
              <a:rPr lang="en-US" altLang="zh-CN" dirty="0">
                <a:solidFill>
                  <a:srgbClr val="00B0F0"/>
                </a:solidFill>
              </a:rPr>
              <a:t>36375</a:t>
            </a:r>
            <a:r>
              <a:rPr lang="zh-CN" altLang="zh-CN" dirty="0">
                <a:solidFill>
                  <a:srgbClr val="00B0F0"/>
                </a:solidFill>
              </a:rPr>
              <a:t>个队（本科</a:t>
            </a:r>
            <a:r>
              <a:rPr lang="en-US" altLang="zh-CN" dirty="0">
                <a:solidFill>
                  <a:srgbClr val="00B0F0"/>
                </a:solidFill>
              </a:rPr>
              <a:t>33062</a:t>
            </a:r>
            <a:r>
              <a:rPr lang="zh-CN" altLang="zh-CN" dirty="0">
                <a:solidFill>
                  <a:srgbClr val="00B0F0"/>
                </a:solidFill>
              </a:rPr>
              <a:t>队、专科</a:t>
            </a:r>
            <a:r>
              <a:rPr lang="en-US" altLang="zh-CN" dirty="0">
                <a:solidFill>
                  <a:srgbClr val="00B0F0"/>
                </a:solidFill>
              </a:rPr>
              <a:t>3313</a:t>
            </a:r>
            <a:r>
              <a:rPr lang="zh-CN" altLang="zh-CN" dirty="0">
                <a:solidFill>
                  <a:srgbClr val="00B0F0"/>
                </a:solidFill>
              </a:rPr>
              <a:t>队）、近</a:t>
            </a:r>
            <a:r>
              <a:rPr lang="en-US" altLang="zh-CN" dirty="0">
                <a:solidFill>
                  <a:srgbClr val="00B0F0"/>
                </a:solidFill>
              </a:rPr>
              <a:t>11</a:t>
            </a:r>
            <a:r>
              <a:rPr lang="zh-CN" altLang="zh-CN" dirty="0">
                <a:solidFill>
                  <a:srgbClr val="00B0F0"/>
                </a:solidFill>
              </a:rPr>
              <a:t>万名大学生报名参加本项竞赛。</a:t>
            </a:r>
            <a:endParaRPr lang="en-US" altLang="zh-CN" dirty="0">
              <a:solidFill>
                <a:srgbClr val="00B0F0"/>
              </a:solidFill>
            </a:endParaRPr>
          </a:p>
          <a:p>
            <a:pPr marL="0" indent="0">
              <a:buNone/>
            </a:pPr>
            <a:r>
              <a:rPr lang="zh-CN" altLang="en-US" dirty="0">
                <a:solidFill>
                  <a:srgbClr val="00B0F0"/>
                </a:solidFill>
              </a:rPr>
              <a:t>（</a:t>
            </a:r>
            <a:r>
              <a:rPr lang="en-US" altLang="zh-CN" dirty="0">
                <a:solidFill>
                  <a:srgbClr val="00B0F0"/>
                </a:solidFill>
              </a:rPr>
              <a:t>1</a:t>
            </a:r>
            <a:r>
              <a:rPr lang="zh-CN" altLang="en-US" dirty="0">
                <a:solidFill>
                  <a:srgbClr val="00B0F0"/>
                </a:solidFill>
              </a:rPr>
              <a:t>）</a:t>
            </a:r>
            <a:r>
              <a:rPr lang="zh-CN" altLang="zh-CN" dirty="0">
                <a:solidFill>
                  <a:srgbClr val="00B0F0"/>
                </a:solidFill>
              </a:rPr>
              <a:t>竞赛宗旨</a:t>
            </a:r>
            <a:endParaRPr lang="zh-CN" altLang="zh-CN" b="1" dirty="0">
              <a:solidFill>
                <a:srgbClr val="00B0F0"/>
              </a:solidFill>
            </a:endParaRPr>
          </a:p>
          <a:p>
            <a:pPr marL="0" indent="0">
              <a:buNone/>
            </a:pPr>
            <a:r>
              <a:rPr lang="en-US" altLang="zh-CN" dirty="0">
                <a:solidFill>
                  <a:srgbClr val="00B0F0"/>
                </a:solidFill>
              </a:rPr>
              <a:t>       </a:t>
            </a:r>
            <a:r>
              <a:rPr lang="zh-CN" altLang="zh-CN" dirty="0">
                <a:solidFill>
                  <a:srgbClr val="00B0F0"/>
                </a:solidFill>
              </a:rPr>
              <a:t>创新意识 团队精神 重在参与 公平竞争</a:t>
            </a: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2425940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9DBE1B-746D-4AD7-9E8D-9A27F586420B}"/>
              </a:ext>
            </a:extLst>
          </p:cNvPr>
          <p:cNvSpPr>
            <a:spLocks noGrp="1"/>
          </p:cNvSpPr>
          <p:nvPr>
            <p:ph type="title"/>
          </p:nvPr>
        </p:nvSpPr>
        <p:spPr/>
        <p:txBody>
          <a:bodyPr/>
          <a:lstStyle/>
          <a:p>
            <a:r>
              <a:rPr lang="zh-CN" altLang="en-US" dirty="0">
                <a:solidFill>
                  <a:srgbClr val="00B0F0"/>
                </a:solidFill>
              </a:rPr>
              <a:t>一、数学建模的历史</a:t>
            </a:r>
          </a:p>
        </p:txBody>
      </p:sp>
      <p:sp>
        <p:nvSpPr>
          <p:cNvPr id="3" name="内容占位符 2">
            <a:extLst>
              <a:ext uri="{FF2B5EF4-FFF2-40B4-BE49-F238E27FC236}">
                <a16:creationId xmlns:a16="http://schemas.microsoft.com/office/drawing/2014/main" id="{23C8249A-909C-4E2D-8A06-3179975CC343}"/>
              </a:ext>
            </a:extLst>
          </p:cNvPr>
          <p:cNvSpPr>
            <a:spLocks noGrp="1"/>
          </p:cNvSpPr>
          <p:nvPr>
            <p:ph idx="1"/>
          </p:nvPr>
        </p:nvSpPr>
        <p:spPr/>
        <p:txBody>
          <a:bodyPr/>
          <a:lstStyle/>
          <a:p>
            <a:pPr marL="0" indent="0">
              <a:buNone/>
            </a:pPr>
            <a:r>
              <a:rPr lang="zh-CN" altLang="en-US" dirty="0">
                <a:solidFill>
                  <a:srgbClr val="00B0F0"/>
                </a:solidFill>
              </a:rPr>
              <a:t>（</a:t>
            </a:r>
            <a:r>
              <a:rPr lang="en-US" altLang="zh-CN" dirty="0">
                <a:solidFill>
                  <a:srgbClr val="00B0F0"/>
                </a:solidFill>
              </a:rPr>
              <a:t>2</a:t>
            </a:r>
            <a:r>
              <a:rPr lang="zh-CN" altLang="en-US" dirty="0">
                <a:solidFill>
                  <a:srgbClr val="00B0F0"/>
                </a:solidFill>
              </a:rPr>
              <a:t>）</a:t>
            </a:r>
            <a:r>
              <a:rPr lang="zh-CN" altLang="zh-CN" dirty="0">
                <a:solidFill>
                  <a:srgbClr val="00B0F0"/>
                </a:solidFill>
              </a:rPr>
              <a:t>指导原则</a:t>
            </a:r>
            <a:endParaRPr lang="en-US" altLang="zh-CN" dirty="0">
              <a:solidFill>
                <a:srgbClr val="00B0F0"/>
              </a:solidFill>
            </a:endParaRPr>
          </a:p>
          <a:p>
            <a:pPr marL="0" indent="0">
              <a:buNone/>
            </a:pPr>
            <a:r>
              <a:rPr lang="en-US" altLang="zh-CN" dirty="0">
                <a:solidFill>
                  <a:srgbClr val="00B0F0"/>
                </a:solidFill>
              </a:rPr>
              <a:t>       </a:t>
            </a:r>
            <a:r>
              <a:rPr lang="zh-CN" altLang="zh-CN" dirty="0">
                <a:solidFill>
                  <a:srgbClr val="00B0F0"/>
                </a:solidFill>
              </a:rPr>
              <a:t>扩大受益面，保证公平性，推动教学改革，提高竞赛质量，扩大国际交流，促进科学研究</a:t>
            </a:r>
            <a:endParaRPr lang="en-US" altLang="zh-CN" dirty="0">
              <a:solidFill>
                <a:srgbClr val="00B0F0"/>
              </a:solidFill>
            </a:endParaRPr>
          </a:p>
          <a:p>
            <a:pPr marL="0" indent="0">
              <a:buNone/>
            </a:pPr>
            <a:r>
              <a:rPr lang="zh-CN" altLang="en-US" dirty="0">
                <a:solidFill>
                  <a:srgbClr val="00B0F0"/>
                </a:solidFill>
              </a:rPr>
              <a:t>（</a:t>
            </a:r>
            <a:r>
              <a:rPr lang="en-US" altLang="zh-CN" dirty="0">
                <a:solidFill>
                  <a:srgbClr val="00B0F0"/>
                </a:solidFill>
              </a:rPr>
              <a:t>3</a:t>
            </a:r>
            <a:r>
              <a:rPr lang="zh-CN" altLang="en-US" dirty="0">
                <a:solidFill>
                  <a:srgbClr val="00B0F0"/>
                </a:solidFill>
              </a:rPr>
              <a:t>）比赛时间及规则</a:t>
            </a:r>
            <a:endParaRPr lang="en-US" altLang="zh-CN" dirty="0">
              <a:solidFill>
                <a:srgbClr val="00B0F0"/>
              </a:solidFill>
            </a:endParaRPr>
          </a:p>
          <a:p>
            <a:pPr marL="0" indent="0">
              <a:buNone/>
            </a:pPr>
            <a:r>
              <a:rPr lang="en-US" altLang="zh-CN" dirty="0">
                <a:solidFill>
                  <a:srgbClr val="00B0F0"/>
                </a:solidFill>
              </a:rPr>
              <a:t>      </a:t>
            </a:r>
            <a:r>
              <a:rPr lang="zh-CN" altLang="zh-CN" dirty="0">
                <a:solidFill>
                  <a:srgbClr val="00B0F0"/>
                </a:solidFill>
              </a:rPr>
              <a:t>竞赛每年</a:t>
            </a:r>
            <a:r>
              <a:rPr lang="en-US" altLang="zh-CN" dirty="0">
                <a:solidFill>
                  <a:srgbClr val="00B0F0"/>
                </a:solidFill>
              </a:rPr>
              <a:t>9</a:t>
            </a:r>
            <a:r>
              <a:rPr lang="zh-CN" altLang="zh-CN" dirty="0">
                <a:solidFill>
                  <a:srgbClr val="00B0F0"/>
                </a:solidFill>
              </a:rPr>
              <a:t>月（一般在上旬某个周末的星期五至下周星期一共</a:t>
            </a:r>
            <a:r>
              <a:rPr lang="en-US" altLang="zh-CN" dirty="0">
                <a:solidFill>
                  <a:srgbClr val="00B0F0"/>
                </a:solidFill>
              </a:rPr>
              <a:t>3</a:t>
            </a:r>
            <a:r>
              <a:rPr lang="zh-CN" altLang="zh-CN" dirty="0">
                <a:solidFill>
                  <a:srgbClr val="00B0F0"/>
                </a:solidFill>
              </a:rPr>
              <a:t>天，</a:t>
            </a:r>
            <a:r>
              <a:rPr lang="en-US" altLang="zh-CN" dirty="0">
                <a:solidFill>
                  <a:srgbClr val="00B0F0"/>
                </a:solidFill>
              </a:rPr>
              <a:t>72</a:t>
            </a:r>
            <a:r>
              <a:rPr lang="zh-CN" altLang="zh-CN" dirty="0">
                <a:solidFill>
                  <a:srgbClr val="00B0F0"/>
                </a:solidFill>
              </a:rPr>
              <a:t>小时）举行，竞赛面向全国大专院校的学生，不分专业（但竞赛分本科、专科两组，本科组竞赛所有大学生均可参加，专科组竞赛只有专科生（包括高职、高专生）可以参加）。</a:t>
            </a:r>
            <a:r>
              <a:rPr lang="zh-CN" altLang="en-US" dirty="0">
                <a:solidFill>
                  <a:srgbClr val="00B0F0"/>
                </a:solidFill>
              </a:rPr>
              <a:t>三人组成一支参赛队，可跨专业，但不可跨校。</a:t>
            </a:r>
            <a:endParaRPr lang="zh-CN" altLang="zh-CN" dirty="0">
              <a:solidFill>
                <a:srgbClr val="00B0F0"/>
              </a:solidFill>
            </a:endParaRPr>
          </a:p>
          <a:p>
            <a:pPr marL="0" indent="0">
              <a:buNone/>
            </a:pPr>
            <a:endParaRPr lang="zh-CN" altLang="en-US" dirty="0"/>
          </a:p>
        </p:txBody>
      </p:sp>
    </p:spTree>
    <p:extLst>
      <p:ext uri="{BB962C8B-B14F-4D97-AF65-F5344CB8AC3E}">
        <p14:creationId xmlns:p14="http://schemas.microsoft.com/office/powerpoint/2010/main" val="23196490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1884</Words>
  <Application>Microsoft Office PowerPoint</Application>
  <PresentationFormat>宽屏</PresentationFormat>
  <Paragraphs>112</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等线</vt:lpstr>
      <vt:lpstr>等线 Light</vt:lpstr>
      <vt:lpstr>黑体</vt:lpstr>
      <vt:lpstr>Arial</vt:lpstr>
      <vt:lpstr>Office 主题​​</vt:lpstr>
      <vt:lpstr>数学建模基本知识</vt:lpstr>
      <vt:lpstr>一、数学建模的历史</vt:lpstr>
      <vt:lpstr>一、数学建模的历史</vt:lpstr>
      <vt:lpstr>一、数学建模的历史</vt:lpstr>
      <vt:lpstr>一、数学建模的历史</vt:lpstr>
      <vt:lpstr>一、数学建模的历史</vt:lpstr>
      <vt:lpstr>一、数学建模的历史</vt:lpstr>
      <vt:lpstr>一、数学建模的历史</vt:lpstr>
      <vt:lpstr>一、数学建模的历史</vt:lpstr>
      <vt:lpstr>一、数学建模的历史</vt:lpstr>
      <vt:lpstr>一、数学建模的历史</vt:lpstr>
      <vt:lpstr>一、数学建模的历史</vt:lpstr>
      <vt:lpstr>一、数学建模的历史</vt:lpstr>
      <vt:lpstr>二、宣城校区数学建模竞赛情况</vt:lpstr>
      <vt:lpstr>二、宣城校区数学建模竞赛情况</vt:lpstr>
      <vt:lpstr>二、宣城校区数学建模竞赛情况</vt:lpstr>
      <vt:lpstr>三、数学建模选讲成绩相关事宜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数学建模基本知识</dc:title>
  <dc:creator>郭 清伟</dc:creator>
  <cp:lastModifiedBy>郭 清伟</cp:lastModifiedBy>
  <cp:revision>15</cp:revision>
  <dcterms:created xsi:type="dcterms:W3CDTF">2019-04-20T07:15:32Z</dcterms:created>
  <dcterms:modified xsi:type="dcterms:W3CDTF">2019-04-20T09:10:58Z</dcterms:modified>
</cp:coreProperties>
</file>