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688" r:id="rId3"/>
    <p:sldId id="695" r:id="rId4"/>
    <p:sldId id="696" r:id="rId5"/>
    <p:sldId id="698" r:id="rId6"/>
    <p:sldId id="703" r:id="rId7"/>
    <p:sldId id="697" r:id="rId8"/>
    <p:sldId id="701" r:id="rId9"/>
    <p:sldId id="699" r:id="rId10"/>
    <p:sldId id="714" r:id="rId11"/>
    <p:sldId id="710" r:id="rId12"/>
    <p:sldId id="711" r:id="rId13"/>
    <p:sldId id="708" r:id="rId14"/>
    <p:sldId id="715" r:id="rId15"/>
    <p:sldId id="704" r:id="rId16"/>
    <p:sldId id="707" r:id="rId17"/>
    <p:sldId id="706" r:id="rId18"/>
    <p:sldId id="712" r:id="rId19"/>
    <p:sldId id="705" r:id="rId20"/>
    <p:sldId id="713" r:id="rId21"/>
    <p:sldId id="716" r:id="rId22"/>
    <p:sldId id="717" r:id="rId23"/>
    <p:sldId id="718" r:id="rId24"/>
    <p:sldId id="719" r:id="rId25"/>
    <p:sldId id="720" r:id="rId26"/>
    <p:sldId id="721" r:id="rId27"/>
    <p:sldId id="736" r:id="rId28"/>
    <p:sldId id="730" r:id="rId29"/>
    <p:sldId id="722" r:id="rId30"/>
    <p:sldId id="723" r:id="rId31"/>
    <p:sldId id="724" r:id="rId32"/>
    <p:sldId id="726" r:id="rId33"/>
    <p:sldId id="728" r:id="rId34"/>
    <p:sldId id="735" r:id="rId35"/>
    <p:sldId id="731" r:id="rId36"/>
    <p:sldId id="733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66FF33"/>
    <a:srgbClr val="CCECFF"/>
    <a:srgbClr val="FF0000"/>
    <a:srgbClr val="C0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581" autoAdjust="0"/>
  </p:normalViewPr>
  <p:slideViewPr>
    <p:cSldViewPr>
      <p:cViewPr>
        <p:scale>
          <a:sx n="68" d="100"/>
          <a:sy n="68" d="100"/>
        </p:scale>
        <p:origin x="-1862" y="-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48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448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8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ACCD7E2E-8DD8-4896-AB59-2B1B650F40A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EDA2882-B76F-4CC9-A215-0728939BFF10}" type="datetimeFigureOut">
              <a:rPr lang="zh-CN" altLang="en-US" smtClean="0"/>
            </a:fld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A14151E-7815-42AF-B434-4AE4C6E7DB3C}" type="slidenum">
              <a:rPr lang="zh-CN" altLang="en-US" smtClean="0"/>
            </a:fld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8890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49F8BF3-BB7E-46D2-A25A-A18645D75ACD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716E529-1EB3-4FF1-9C93-4C3CA36D941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A951F3C-5A43-4208-A378-90966FB7FB9B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25B597-4521-4736-9DAF-7E1CF25F05B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ADAEA9-27E6-46A3-8896-809DD6302B8A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9534E7-8133-4C2B-AA2E-D64346CF4CF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任意多边形 14"/>
          <p:cNvSpPr/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任意多边形 12"/>
          <p:cNvSpPr/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/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任意多边形 16"/>
          <p:cNvSpPr/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任意多边形 17"/>
          <p:cNvSpPr/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任意多边形 18"/>
          <p:cNvSpPr/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任意多边形 19"/>
          <p:cNvSpPr/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任意多边形 20"/>
          <p:cNvSpPr/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任意多边形 21"/>
          <p:cNvSpPr/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任意多边形 22"/>
          <p:cNvSpPr/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任意多边形 23"/>
          <p:cNvSpPr/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任意多边形 24"/>
          <p:cNvSpPr/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任意多边形 25"/>
          <p:cNvSpPr/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任意多边形 26"/>
          <p:cNvSpPr/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61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C08D50D-A56D-4E09-AAD7-44BE85976E3B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F88B8A-39A7-4434-9CCB-161F149D7147}" type="slidenum">
              <a:rPr lang="zh-CN" altLang="en-US" smtClean="0"/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E16309-FAA9-45B8-AFF1-AAACD1F249F0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AF8F308-FB7E-4FC8-9A1F-85938137918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025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025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5A469B9-5BD1-4ED7-B760-0743767190EA}" type="datetimeFigureOut">
              <a:rPr lang="zh-CN" altLang="en-US" smtClean="0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E2B063-255E-4960-A560-8333EB68040F}" type="slidenum">
              <a:rPr lang="zh-CN" altLang="en-US" smtClean="0"/>
            </a:fld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D3973B-B155-44FE-AB97-9F2A6F426A43}" type="datetimeFigureOut">
              <a:rPr lang="zh-CN" altLang="en-US" smtClean="0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2329A3-0F47-455E-B531-5F2CC3449B5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D62AAA-D9D6-446A-83CD-6014F9C71C37}" type="datetimeFigureOut">
              <a:rPr lang="zh-CN" altLang="en-US" smtClean="0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9E0A9AC-2CC0-4564-8B5C-CC685C10299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61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FBD52F-7A05-45A4-BDD7-7F5A7E3CB22A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C78CBDD-616A-4779-8304-716EA601FA0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305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19FC570-F112-42C0-AAB4-8AA9E74BF228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F27BBD2-F27B-4A0B-A1E8-2DC572C36AD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  <a:endParaRPr kumimoji="0" lang="zh-CN" altLang="en-US" dirty="0" smtClean="0"/>
          </a:p>
          <a:p>
            <a:pPr lvl="1" eaLnBrk="1" latinLnBrk="0" hangingPunct="1"/>
            <a:r>
              <a:rPr kumimoji="0" lang="zh-CN" altLang="en-US" dirty="0" smtClean="0"/>
              <a:t>第二级</a:t>
            </a:r>
            <a:endParaRPr kumimoji="0" lang="zh-CN" altLang="en-US" dirty="0" smtClean="0"/>
          </a:p>
          <a:p>
            <a:pPr lvl="2" eaLnBrk="1" latinLnBrk="0" hangingPunct="1"/>
            <a:r>
              <a:rPr kumimoji="0" lang="zh-CN" altLang="en-US" dirty="0" smtClean="0"/>
              <a:t>第三级</a:t>
            </a:r>
            <a:endParaRPr kumimoji="0" lang="zh-CN" altLang="en-US" dirty="0" smtClean="0"/>
          </a:p>
          <a:p>
            <a:pPr lvl="3" eaLnBrk="1" latinLnBrk="0" hangingPunct="1"/>
            <a:r>
              <a:rPr kumimoji="0" lang="zh-CN" altLang="en-US" dirty="0" smtClean="0"/>
              <a:t>第四级</a:t>
            </a:r>
            <a:endParaRPr kumimoji="0" lang="zh-CN" altLang="en-US" dirty="0" smtClean="0"/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0" y="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5.5  CACHE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7315200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b="1" dirty="0" smtClean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b="1" dirty="0" smtClean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章</a:t>
            </a:r>
            <a:r>
              <a:rPr lang="en-US" altLang="zh-CN" b="1" dirty="0" smtClean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b="1" dirty="0" smtClean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存储器</a:t>
            </a:r>
            <a:endParaRPr lang="zh-CN" altLang="en-US" b="1" dirty="0">
              <a:solidFill>
                <a:srgbClr val="FFC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</p:titleStyle>
    <p:bodyStyle>
      <a:lvl1pPr marL="411480" indent="-342900" algn="l" rtl="0" eaLnBrk="1" latinLnBrk="0" hangingPunct="1">
        <a:spcBef>
          <a:spcPts val="700"/>
        </a:spcBef>
        <a:buClr>
          <a:srgbClr val="FFC000"/>
        </a:buClr>
        <a:buSzPct val="95000"/>
        <a:buFont typeface="Wingdings" panose="05000000000000000000" pitchFamily="2" charset="2"/>
        <a:buChar char="l"/>
        <a:defRPr kumimoji="0" sz="2800" b="1" kern="1200">
          <a:solidFill>
            <a:srgbClr val="FFFF00"/>
          </a:solidFill>
          <a:latin typeface="Times New Roman" panose="02020603050405020304" pitchFamily="18" charset="0"/>
          <a:ea typeface="黑体" panose="02010609060101010101" pitchFamily="2" charset="-122"/>
          <a:cs typeface="Times New Roman" panose="02020603050405020304" pitchFamily="18" charset="0"/>
        </a:defRPr>
      </a:lvl1pPr>
      <a:lvl2pPr marL="740410" indent="-285750" algn="l" rtl="0" eaLnBrk="1" latinLnBrk="0" hangingPunct="1">
        <a:spcBef>
          <a:spcPct val="20000"/>
        </a:spcBef>
        <a:buClr>
          <a:srgbClr val="00B0F0"/>
        </a:buClr>
        <a:buSzPct val="90000"/>
        <a:buFont typeface="Wingdings" panose="05000000000000000000" pitchFamily="2" charset="2"/>
        <a:buChar char="Ø"/>
        <a:defRPr kumimoji="0" sz="2600" b="1" kern="1200">
          <a:solidFill>
            <a:srgbClr val="FFFF00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2pPr>
      <a:lvl3pPr marL="996950" indent="-22860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745" indent="-228600" algn="l" rtl="0" eaLnBrk="1" latinLnBrk="0" hangingPunct="1">
        <a:spcBef>
          <a:spcPct val="20000"/>
        </a:spcBef>
        <a:buClr>
          <a:schemeClr val="accent3"/>
        </a:buClr>
        <a:buFont typeface="Wingdings 3" panose="05040102010807070707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4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100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825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423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0" y="2743200"/>
            <a:ext cx="5345113" cy="13620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br>
              <a:rPr lang="en-US" altLang="zh-CN" sz="6000" dirty="0" smtClean="0">
                <a:solidFill>
                  <a:srgbClr val="0070C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</a:br>
            <a:br>
              <a:rPr lang="en-US" altLang="zh-CN" sz="6000" dirty="0" smtClean="0">
                <a:solidFill>
                  <a:srgbClr val="0070C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</a:br>
            <a:endParaRPr lang="zh-CN" altLang="en-US" sz="6000" dirty="0">
              <a:solidFill>
                <a:srgbClr val="0070C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76400" y="4267200"/>
            <a:ext cx="5791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kumimoji="1" lang="en-US" altLang="zh-CN" sz="32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j-ea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304800" y="762000"/>
            <a:ext cx="8534400" cy="5334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3600" b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章    存储器</a:t>
            </a:r>
            <a:endParaRPr lang="en-US" altLang="zh-CN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en-US" sz="3600" b="1" dirty="0" smtClean="0"/>
          </a:p>
          <a:p>
            <a:pPr algn="ctr"/>
            <a:r>
              <a:rPr lang="en-US" altLang="en-US" sz="4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§</a:t>
            </a:r>
            <a:r>
              <a:rPr kumimoji="1" lang="en-US" altLang="zh-CN" sz="4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5.5  </a:t>
            </a:r>
            <a:r>
              <a:rPr kumimoji="1" lang="zh-CN" altLang="en-US" sz="4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高速缓冲存储器</a:t>
            </a:r>
            <a:r>
              <a:rPr kumimoji="1" lang="en-US" altLang="zh-CN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*</a:t>
            </a:r>
            <a:endParaRPr kumimoji="1" lang="en-US" altLang="zh-CN" sz="4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kumimoji="1" lang="en-US" altLang="zh-C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*</a:t>
            </a:r>
            <a:r>
              <a:rPr kumimoji="1"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本节内容供选用</a:t>
            </a:r>
            <a:endParaRPr lang="zh-CN" altLang="en-US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381000"/>
            <a:ext cx="5410200" cy="707136"/>
          </a:xfrm>
        </p:spPr>
        <p:txBody>
          <a:bodyPr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5.5.2  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高速缓存的基本结构</a:t>
            </a:r>
            <a:b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5257800"/>
            <a:ext cx="8305800" cy="1295400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altLang="zh-CN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	</a:t>
            </a:r>
            <a:r>
              <a:rPr lang="zh-CN" altLang="en-US" dirty="0" smtClean="0"/>
              <a:t>包括</a:t>
            </a:r>
            <a:r>
              <a:rPr lang="en-US" dirty="0" smtClean="0"/>
              <a:t>Cache</a:t>
            </a:r>
            <a:r>
              <a:rPr lang="zh-CN" altLang="en-US" dirty="0" smtClean="0"/>
              <a:t>存储器和</a:t>
            </a:r>
            <a:r>
              <a:rPr lang="en-US" dirty="0" smtClean="0"/>
              <a:t>Cache</a:t>
            </a:r>
            <a:r>
              <a:rPr lang="zh-CN" altLang="en-US" dirty="0" smtClean="0"/>
              <a:t>控制器（虚线中）。后者又含主存地址寄存器、</a:t>
            </a:r>
            <a:r>
              <a:rPr lang="en-US" dirty="0" smtClean="0"/>
              <a:t>Cache</a:t>
            </a:r>
            <a:r>
              <a:rPr lang="zh-CN" altLang="en-US" dirty="0" smtClean="0"/>
              <a:t>地址寄存器、主存</a:t>
            </a:r>
            <a:r>
              <a:rPr lang="en-US" dirty="0" smtClean="0"/>
              <a:t>–Cache</a:t>
            </a:r>
            <a:r>
              <a:rPr lang="zh-CN" altLang="en-US" dirty="0" smtClean="0"/>
              <a:t>地址变换机构、替换控制等四个部件。它们通过硬件电路来实现</a:t>
            </a:r>
            <a:r>
              <a:rPr lang="en-US" dirty="0" smtClean="0"/>
              <a:t>Cache</a:t>
            </a:r>
            <a:r>
              <a:rPr lang="zh-CN" altLang="en-US" dirty="0" smtClean="0"/>
              <a:t>的全部功能。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71600" y="1219200"/>
            <a:ext cx="627697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85800"/>
            <a:ext cx="7772400" cy="566976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solidFill>
                  <a:srgbClr val="00B0F0"/>
                </a:solidFill>
              </a:rPr>
              <a:t>Cache</a:t>
            </a:r>
            <a:r>
              <a:rPr lang="zh-CN" altLang="en-US" dirty="0" smtClean="0">
                <a:solidFill>
                  <a:srgbClr val="00B0F0"/>
                </a:solidFill>
              </a:rPr>
              <a:t>控制器。</a:t>
            </a:r>
            <a:r>
              <a:rPr lang="zh-CN" altLang="en-US" dirty="0" smtClean="0"/>
              <a:t>控制主存和</a:t>
            </a:r>
            <a:r>
              <a:rPr lang="en-US" dirty="0" smtClean="0"/>
              <a:t>Cache</a:t>
            </a:r>
            <a:r>
              <a:rPr lang="zh-CN" altLang="en-US" dirty="0" smtClean="0"/>
              <a:t>间的数据传输。</a:t>
            </a:r>
            <a:r>
              <a:rPr lang="en-US" dirty="0" smtClean="0"/>
              <a:t>CPU</a:t>
            </a:r>
            <a:r>
              <a:rPr lang="zh-CN" altLang="en-US" dirty="0" smtClean="0"/>
              <a:t>发出数据读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写请求后，</a:t>
            </a:r>
            <a:r>
              <a:rPr lang="en-US" dirty="0" smtClean="0"/>
              <a:t>Cache</a:t>
            </a:r>
            <a:r>
              <a:rPr lang="zh-CN" altLang="en-US" dirty="0" smtClean="0"/>
              <a:t>控制器先将这个请求转向</a:t>
            </a:r>
            <a:r>
              <a:rPr lang="en-US" dirty="0" smtClean="0"/>
              <a:t>Cache</a:t>
            </a:r>
            <a:r>
              <a:rPr lang="zh-CN" altLang="en-US" dirty="0" smtClean="0"/>
              <a:t>存储器。若数据在</a:t>
            </a:r>
            <a:r>
              <a:rPr lang="en-US" dirty="0" smtClean="0"/>
              <a:t>Cache</a:t>
            </a:r>
            <a:r>
              <a:rPr lang="zh-CN" altLang="en-US" dirty="0" smtClean="0"/>
              <a:t>中，就对</a:t>
            </a:r>
            <a:r>
              <a:rPr lang="en-US" dirty="0" smtClean="0"/>
              <a:t>Cache</a:t>
            </a:r>
            <a:r>
              <a:rPr lang="zh-CN" altLang="en-US" dirty="0" smtClean="0"/>
              <a:t>进行读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写，称为</a:t>
            </a:r>
            <a:r>
              <a:rPr lang="zh-CN" altLang="en-US" dirty="0" smtClean="0">
                <a:solidFill>
                  <a:srgbClr val="00B0F0"/>
                </a:solidFill>
              </a:rPr>
              <a:t>一次命中</a:t>
            </a:r>
            <a:r>
              <a:rPr lang="zh-CN" altLang="en-US" dirty="0" smtClean="0"/>
              <a:t>。若不在</a:t>
            </a:r>
            <a:r>
              <a:rPr lang="en-US" dirty="0" smtClean="0"/>
              <a:t>Cache</a:t>
            </a:r>
            <a:r>
              <a:rPr lang="zh-CN" altLang="en-US" dirty="0" smtClean="0"/>
              <a:t>中，</a:t>
            </a:r>
            <a:r>
              <a:rPr lang="en-US" dirty="0" smtClean="0"/>
              <a:t>CPU</a:t>
            </a:r>
            <a:r>
              <a:rPr lang="zh-CN" altLang="en-US" dirty="0" smtClean="0"/>
              <a:t>就对主存操作，称为</a:t>
            </a:r>
            <a:r>
              <a:rPr lang="zh-CN" altLang="en-US" dirty="0" smtClean="0">
                <a:solidFill>
                  <a:srgbClr val="00B0F0"/>
                </a:solidFill>
              </a:rPr>
              <a:t>一次脱靶</a:t>
            </a:r>
            <a:r>
              <a:rPr lang="zh-CN" altLang="en-US" dirty="0" smtClean="0"/>
              <a:t>，这时</a:t>
            </a:r>
            <a:r>
              <a:rPr lang="en-US" dirty="0" smtClean="0"/>
              <a:t>CPU</a:t>
            </a:r>
            <a:r>
              <a:rPr lang="zh-CN" altLang="en-US" dirty="0" smtClean="0"/>
              <a:t>必须在其总线周期中插入等待周期</a:t>
            </a:r>
            <a:r>
              <a:rPr lang="en-US" dirty="0" smtClean="0"/>
              <a:t>T</a:t>
            </a:r>
            <a:r>
              <a:rPr lang="en-US" baseline="-25000" dirty="0" smtClean="0"/>
              <a:t>W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 algn="just"/>
            <a:r>
              <a:rPr lang="zh-CN" altLang="en-US" dirty="0" smtClean="0">
                <a:solidFill>
                  <a:srgbClr val="00B0F0"/>
                </a:solidFill>
              </a:rPr>
              <a:t>主存</a:t>
            </a:r>
            <a:r>
              <a:rPr lang="en-US" altLang="zh-CN" dirty="0" smtClean="0">
                <a:solidFill>
                  <a:srgbClr val="00B0F0"/>
                </a:solidFill>
                <a:sym typeface="Symbol" panose="05050102010706020507"/>
              </a:rPr>
              <a:t></a:t>
            </a:r>
            <a:r>
              <a:rPr lang="en-US" dirty="0" smtClean="0">
                <a:solidFill>
                  <a:srgbClr val="00B0F0"/>
                </a:solidFill>
              </a:rPr>
              <a:t>Cache</a:t>
            </a:r>
            <a:r>
              <a:rPr lang="zh-CN" altLang="en-US" dirty="0" smtClean="0">
                <a:solidFill>
                  <a:srgbClr val="00B0F0"/>
                </a:solidFill>
              </a:rPr>
              <a:t>地址变换机构。</a:t>
            </a:r>
            <a:r>
              <a:rPr lang="en-US" dirty="0" smtClean="0"/>
              <a:t>Cache</a:t>
            </a:r>
            <a:r>
              <a:rPr lang="zh-CN" altLang="en-US" dirty="0" smtClean="0"/>
              <a:t>与主存容量差别很大，而且对于</a:t>
            </a:r>
            <a:r>
              <a:rPr lang="en-US" dirty="0" smtClean="0"/>
              <a:t>CPU</a:t>
            </a:r>
            <a:r>
              <a:rPr lang="zh-CN" altLang="en-US" dirty="0" smtClean="0"/>
              <a:t>是透明的，即</a:t>
            </a:r>
            <a:r>
              <a:rPr lang="en-US" dirty="0" smtClean="0"/>
              <a:t>CPU</a:t>
            </a:r>
            <a:r>
              <a:rPr lang="zh-CN" altLang="en-US" dirty="0" smtClean="0"/>
              <a:t>不知道它的存在。因此，需要一个主存</a:t>
            </a:r>
            <a:r>
              <a:rPr lang="en-US" dirty="0" smtClean="0"/>
              <a:t>-Cache</a:t>
            </a:r>
            <a:r>
              <a:rPr lang="zh-CN" altLang="en-US" dirty="0" smtClean="0"/>
              <a:t>地址变换机构，以判断</a:t>
            </a:r>
            <a:r>
              <a:rPr lang="en-US" dirty="0" smtClean="0"/>
              <a:t>CPU</a:t>
            </a:r>
            <a:r>
              <a:rPr lang="zh-CN" altLang="en-US" dirty="0" smtClean="0"/>
              <a:t>要寻访的数据是否在</a:t>
            </a:r>
            <a:r>
              <a:rPr lang="en-US" dirty="0" smtClean="0"/>
              <a:t>Cache</a:t>
            </a:r>
            <a:r>
              <a:rPr lang="zh-CN" altLang="en-US" dirty="0" smtClean="0"/>
              <a:t>中。它主要包含一个</a:t>
            </a:r>
            <a:r>
              <a:rPr lang="zh-CN" altLang="en-US" dirty="0" smtClean="0">
                <a:solidFill>
                  <a:srgbClr val="66FF33"/>
                </a:solidFill>
              </a:rPr>
              <a:t>相联存储器</a:t>
            </a:r>
            <a:r>
              <a:rPr lang="zh-CN" altLang="en-US" dirty="0" smtClean="0"/>
              <a:t>，能在</a:t>
            </a:r>
            <a:r>
              <a:rPr lang="en-US" dirty="0" smtClean="0"/>
              <a:t>Cache</a:t>
            </a:r>
            <a:r>
              <a:rPr lang="zh-CN" altLang="en-US" dirty="0" smtClean="0"/>
              <a:t>控制器管理下，按照一定的</a:t>
            </a:r>
            <a:r>
              <a:rPr lang="zh-CN" altLang="en-US" dirty="0" smtClean="0">
                <a:solidFill>
                  <a:srgbClr val="00B0F0"/>
                </a:solidFill>
              </a:rPr>
              <a:t>地址映射</a:t>
            </a:r>
            <a:r>
              <a:rPr lang="zh-CN" altLang="en-US" dirty="0" smtClean="0"/>
              <a:t>关系，动态地在其中构建起一个</a:t>
            </a:r>
            <a:r>
              <a:rPr lang="zh-CN" altLang="en-US" dirty="0" smtClean="0">
                <a:solidFill>
                  <a:srgbClr val="66FF33"/>
                </a:solidFill>
              </a:rPr>
              <a:t>表格</a:t>
            </a:r>
            <a:r>
              <a:rPr lang="zh-CN" altLang="en-US" dirty="0" smtClean="0"/>
              <a:t>，将</a:t>
            </a:r>
            <a:r>
              <a:rPr lang="en-US" dirty="0" smtClean="0"/>
              <a:t>Cache</a:t>
            </a:r>
            <a:r>
              <a:rPr lang="zh-CN" altLang="en-US" dirty="0" smtClean="0"/>
              <a:t>中的一个存储块与主存中的若干个存储块对应起来。地址映射方案包括</a:t>
            </a:r>
            <a:r>
              <a:rPr lang="zh-CN" altLang="en-US" dirty="0" smtClean="0">
                <a:solidFill>
                  <a:srgbClr val="00B0F0"/>
                </a:solidFill>
              </a:rPr>
              <a:t>全相联映射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B0F0"/>
                </a:solidFill>
              </a:rPr>
              <a:t>直接映射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00B0F0"/>
                </a:solidFill>
              </a:rPr>
              <a:t>组相联映射</a:t>
            </a:r>
            <a:r>
              <a:rPr lang="zh-CN" altLang="en-US" dirty="0" smtClean="0"/>
              <a:t>等三种。</a:t>
            </a:r>
            <a:endParaRPr lang="zh-CN" altLang="en-US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685800"/>
            <a:ext cx="7772400" cy="559356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zh-CN" dirty="0" smtClean="0">
                <a:solidFill>
                  <a:srgbClr val="00B0F0"/>
                </a:solidFill>
              </a:rPr>
              <a:t>Cache</a:t>
            </a:r>
            <a:r>
              <a:rPr lang="zh-CN" altLang="en-US" dirty="0" smtClean="0">
                <a:solidFill>
                  <a:srgbClr val="00B0F0"/>
                </a:solidFill>
              </a:rPr>
              <a:t>地址变换机构。</a:t>
            </a:r>
            <a:r>
              <a:rPr lang="zh-CN" altLang="en-US" dirty="0" smtClean="0"/>
              <a:t>它接受主存地址寄存器中的地址，自动查找对应的</a:t>
            </a:r>
            <a:r>
              <a:rPr lang="en-US" dirty="0" smtClean="0"/>
              <a:t>Cache</a:t>
            </a:r>
            <a:r>
              <a:rPr lang="zh-CN" altLang="en-US" dirty="0" smtClean="0"/>
              <a:t>地址。若</a:t>
            </a:r>
            <a:r>
              <a:rPr lang="zh-CN" altLang="en-US" dirty="0" smtClean="0">
                <a:solidFill>
                  <a:srgbClr val="00B0F0"/>
                </a:solidFill>
              </a:rPr>
              <a:t>命中</a:t>
            </a:r>
            <a:r>
              <a:rPr lang="zh-CN" altLang="en-US" dirty="0" smtClean="0"/>
              <a:t>，</a:t>
            </a:r>
            <a:r>
              <a:rPr lang="en-US" dirty="0" smtClean="0"/>
              <a:t>CPU</a:t>
            </a:r>
            <a:r>
              <a:rPr lang="zh-CN" altLang="en-US" dirty="0" smtClean="0"/>
              <a:t>就不用访问主存。查到的</a:t>
            </a:r>
            <a:r>
              <a:rPr lang="en-US" dirty="0" smtClean="0"/>
              <a:t>Cache</a:t>
            </a:r>
            <a:r>
              <a:rPr lang="zh-CN" altLang="en-US" dirty="0" smtClean="0"/>
              <a:t>地址经</a:t>
            </a:r>
            <a:r>
              <a:rPr lang="en-US" dirty="0" smtClean="0"/>
              <a:t>Cache</a:t>
            </a:r>
            <a:r>
              <a:rPr lang="zh-CN" altLang="en-US" dirty="0" smtClean="0"/>
              <a:t>地址寄存器加到</a:t>
            </a:r>
            <a:r>
              <a:rPr lang="en-US" dirty="0" smtClean="0"/>
              <a:t>Cache</a:t>
            </a:r>
            <a:r>
              <a:rPr lang="zh-CN" altLang="en-US" dirty="0" smtClean="0"/>
              <a:t>存储器，取走数据。若</a:t>
            </a:r>
            <a:r>
              <a:rPr lang="zh-CN" altLang="en-US" dirty="0" smtClean="0">
                <a:solidFill>
                  <a:srgbClr val="00B0F0"/>
                </a:solidFill>
              </a:rPr>
              <a:t>脱靶</a:t>
            </a:r>
            <a:r>
              <a:rPr lang="zh-CN" altLang="en-US" dirty="0" smtClean="0"/>
              <a:t>，便让</a:t>
            </a:r>
            <a:r>
              <a:rPr lang="en-US" dirty="0" smtClean="0"/>
              <a:t>CPU</a:t>
            </a:r>
            <a:r>
              <a:rPr lang="zh-CN" altLang="en-US" dirty="0" smtClean="0"/>
              <a:t>访问主存，并把其中包含此数据的存储块装入</a:t>
            </a:r>
            <a:r>
              <a:rPr lang="en-US" dirty="0" smtClean="0"/>
              <a:t>Cache</a:t>
            </a:r>
            <a:r>
              <a:rPr lang="zh-CN" altLang="en-US" dirty="0" smtClean="0"/>
              <a:t>，然后</a:t>
            </a:r>
            <a:r>
              <a:rPr lang="zh-CN" altLang="en-US" dirty="0" smtClean="0">
                <a:solidFill>
                  <a:srgbClr val="00B0F0"/>
                </a:solidFill>
              </a:rPr>
              <a:t>修改</a:t>
            </a:r>
            <a:r>
              <a:rPr lang="zh-CN" altLang="en-US" dirty="0" smtClean="0"/>
              <a:t>地址映射表，记住有新数据块进了</a:t>
            </a:r>
            <a:r>
              <a:rPr lang="en-US" dirty="0" smtClean="0"/>
              <a:t>Cache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 algn="just"/>
            <a:r>
              <a:rPr lang="en-US" dirty="0" smtClean="0">
                <a:solidFill>
                  <a:srgbClr val="00B0F0"/>
                </a:solidFill>
              </a:rPr>
              <a:t>Cache</a:t>
            </a:r>
            <a:r>
              <a:rPr lang="zh-CN" altLang="en-US" dirty="0" smtClean="0">
                <a:solidFill>
                  <a:srgbClr val="00B0F0"/>
                </a:solidFill>
              </a:rPr>
              <a:t>更新。</a:t>
            </a:r>
            <a:r>
              <a:rPr lang="en-US" dirty="0" smtClean="0"/>
              <a:t>Cache</a:t>
            </a:r>
            <a:r>
              <a:rPr lang="zh-CN" altLang="en-US" dirty="0" smtClean="0"/>
              <a:t>中的内容要不断更新，又要与主存中内容一致。专门为此设计了两种</a:t>
            </a:r>
            <a:r>
              <a:rPr lang="zh-CN" altLang="en-US" dirty="0" smtClean="0">
                <a:solidFill>
                  <a:srgbClr val="00B0F0"/>
                </a:solidFill>
              </a:rPr>
              <a:t>读取机构</a:t>
            </a:r>
            <a:r>
              <a:rPr lang="zh-CN" altLang="en-US" dirty="0" smtClean="0"/>
              <a:t>（贯穿读出式和旁路读出式读取机构）与两种</a:t>
            </a:r>
            <a:r>
              <a:rPr lang="zh-CN" altLang="en-US" dirty="0" smtClean="0">
                <a:solidFill>
                  <a:srgbClr val="00B0F0"/>
                </a:solidFill>
              </a:rPr>
              <a:t>写入策略</a:t>
            </a:r>
            <a:r>
              <a:rPr lang="zh-CN" altLang="en-US" dirty="0" smtClean="0"/>
              <a:t>（写通法、写回法）。</a:t>
            </a:r>
            <a:endParaRPr lang="zh-CN" altLang="en-US" dirty="0" smtClean="0"/>
          </a:p>
          <a:p>
            <a:pPr algn="just"/>
            <a:r>
              <a:rPr lang="zh-CN" altLang="en-US" dirty="0" smtClean="0">
                <a:solidFill>
                  <a:srgbClr val="00B0F0"/>
                </a:solidFill>
              </a:rPr>
              <a:t>替换控制部件。</a:t>
            </a:r>
            <a:r>
              <a:rPr lang="zh-CN" altLang="en-US" dirty="0" smtClean="0"/>
              <a:t>未命中或</a:t>
            </a:r>
            <a:r>
              <a:rPr lang="en-US" dirty="0" smtClean="0"/>
              <a:t>Cache</a:t>
            </a:r>
            <a:r>
              <a:rPr lang="zh-CN" altLang="en-US" dirty="0" smtClean="0"/>
              <a:t>满了，此部件会按一定规则进行</a:t>
            </a:r>
            <a:r>
              <a:rPr lang="zh-CN" altLang="en-US" dirty="0" smtClean="0">
                <a:solidFill>
                  <a:srgbClr val="00B0F0"/>
                </a:solidFill>
              </a:rPr>
              <a:t>数据块替换</a:t>
            </a:r>
            <a:r>
              <a:rPr lang="zh-CN" altLang="en-US" dirty="0" smtClean="0"/>
              <a:t>，扔掉旧块，换进新块，实现</a:t>
            </a:r>
            <a:r>
              <a:rPr lang="en-US" dirty="0" smtClean="0"/>
              <a:t>Cache</a:t>
            </a:r>
            <a:r>
              <a:rPr lang="zh-CN" altLang="en-US" dirty="0" smtClean="0">
                <a:solidFill>
                  <a:srgbClr val="00B0F0"/>
                </a:solidFill>
              </a:rPr>
              <a:t>更新</a:t>
            </a:r>
            <a:r>
              <a:rPr lang="zh-CN" altLang="en-US" dirty="0" smtClean="0"/>
              <a:t>。替换要按替换策略进行。</a:t>
            </a:r>
            <a:endParaRPr lang="zh-CN" altLang="en-US" dirty="0" smtClean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219200" y="2057400"/>
            <a:ext cx="6858000" cy="39624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5.5.1  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高速缓存的原理</a:t>
            </a:r>
            <a:endParaRPr lang="en-US" sz="39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5.5.2  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高速缓存的基本结构</a:t>
            </a:r>
            <a:endParaRPr lang="en-US" sz="39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rgbClr val="FF0000"/>
                </a:solidFill>
                <a:ea typeface="楷体_GB2312" pitchFamily="49" charset="-122"/>
              </a:rPr>
              <a:t>5.5.3  </a:t>
            </a:r>
            <a:r>
              <a:rPr lang="zh-CN" altLang="en-US" sz="3900" dirty="0" smtClean="0">
                <a:solidFill>
                  <a:srgbClr val="FF0000"/>
                </a:solidFill>
                <a:ea typeface="楷体_GB2312" pitchFamily="49" charset="-122"/>
              </a:rPr>
              <a:t>主存与</a:t>
            </a:r>
            <a:r>
              <a:rPr lang="en-US" altLang="zh-CN" sz="3900" dirty="0" smtClean="0">
                <a:solidFill>
                  <a:srgbClr val="FF0000"/>
                </a:solidFill>
                <a:ea typeface="楷体_GB2312" pitchFamily="49" charset="-122"/>
              </a:rPr>
              <a:t>Cache</a:t>
            </a:r>
            <a:r>
              <a:rPr lang="zh-CN" altLang="en-US" sz="3900" dirty="0" smtClean="0">
                <a:solidFill>
                  <a:srgbClr val="FF0000"/>
                </a:solidFill>
                <a:ea typeface="楷体_GB2312" pitchFamily="49" charset="-122"/>
              </a:rPr>
              <a:t>的地址映射</a:t>
            </a:r>
            <a:endParaRPr lang="en-US" altLang="zh-CN" sz="3900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5.5.4   Cache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的基本操作</a:t>
            </a:r>
            <a:endParaRPr lang="en-US" altLang="zh-CN" sz="39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5.5.5   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影响</a:t>
            </a: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Cache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性能的因素</a:t>
            </a:r>
            <a:endParaRPr lang="en-US" sz="39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600" dirty="0" smtClean="0">
                <a:solidFill>
                  <a:srgbClr val="FFFF00"/>
                </a:solidFill>
                <a:ea typeface="楷体_GB2312" pitchFamily="49" charset="-122"/>
              </a:rPr>
              <a:t>                             </a:t>
            </a:r>
            <a:endParaRPr lang="en-US" sz="3600" dirty="0" smtClean="0">
              <a:solidFill>
                <a:srgbClr val="FFFF00"/>
              </a:solidFill>
              <a:ea typeface="楷体_GB2312" pitchFamily="49" charset="-122"/>
            </a:endParaRPr>
          </a:p>
          <a:p>
            <a:endParaRPr lang="zh-CN" altLang="en-US" sz="3600" dirty="0" smtClean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990600"/>
            <a:ext cx="7315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§</a:t>
            </a:r>
            <a:r>
              <a:rPr kumimoji="1" lang="en-US" altLang="zh-CN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5.5  </a:t>
            </a:r>
            <a:r>
              <a:rPr kumimoji="1" lang="zh-CN" alt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高速缓冲存储器</a:t>
            </a:r>
            <a:r>
              <a:rPr kumimoji="1" lang="en-US" altLang="zh-CN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Cach</a:t>
            </a:r>
            <a:r>
              <a:rPr kumimoji="1" lang="en-US" altLang="zh-CN" sz="4000" b="1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e</a:t>
            </a:r>
            <a:endParaRPr lang="zh-CN" altLang="en-US" sz="4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200"/>
              </a:spcBef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5.5.3  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主存与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Cache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的地址映射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983960"/>
          </a:xfrm>
        </p:spPr>
        <p:txBody>
          <a:bodyPr>
            <a:normAutofit/>
          </a:bodyPr>
          <a:lstStyle/>
          <a:p>
            <a:pPr algn="just"/>
            <a:r>
              <a:rPr lang="zh-CN" altLang="en-US" sz="2600" dirty="0" smtClean="0"/>
              <a:t>主存与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以</a:t>
            </a:r>
            <a:r>
              <a:rPr lang="zh-CN" altLang="en-US" sz="2600" dirty="0" smtClean="0">
                <a:solidFill>
                  <a:srgbClr val="00B0F0"/>
                </a:solidFill>
              </a:rPr>
              <a:t>数据块</a:t>
            </a:r>
            <a:r>
              <a:rPr lang="en-US" altLang="zh-CN" sz="2600" dirty="0" smtClean="0">
                <a:solidFill>
                  <a:srgbClr val="00B0F0"/>
                </a:solidFill>
              </a:rPr>
              <a:t>(</a:t>
            </a:r>
            <a:r>
              <a:rPr lang="en-US" sz="2600" dirty="0" smtClean="0">
                <a:solidFill>
                  <a:srgbClr val="00B0F0"/>
                </a:solidFill>
              </a:rPr>
              <a:t>Block)</a:t>
            </a:r>
            <a:r>
              <a:rPr lang="zh-CN" altLang="en-US" sz="2600" dirty="0" smtClean="0"/>
              <a:t>形式进行信息交换。但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与主存容量差别大，两类数据块间应有双向的地址映射机制，就是由</a:t>
            </a:r>
            <a:r>
              <a:rPr lang="zh-CN" altLang="en-US" sz="2600" dirty="0" smtClean="0">
                <a:solidFill>
                  <a:srgbClr val="00B0F0"/>
                </a:solidFill>
              </a:rPr>
              <a:t>相联存储器</a:t>
            </a:r>
            <a:r>
              <a:rPr lang="zh-CN" altLang="en-US" sz="2600" dirty="0" smtClean="0"/>
              <a:t>（</a:t>
            </a:r>
            <a:r>
              <a:rPr lang="en-US" sz="2600" dirty="0" smtClean="0"/>
              <a:t>Asso- ciative Memory</a:t>
            </a:r>
            <a:r>
              <a:rPr lang="zh-CN" altLang="en-US" sz="2600" dirty="0" smtClean="0"/>
              <a:t>）实现的</a:t>
            </a:r>
            <a:r>
              <a:rPr lang="zh-CN" altLang="en-US" sz="2600" dirty="0" smtClean="0">
                <a:solidFill>
                  <a:srgbClr val="00B0F0"/>
                </a:solidFill>
              </a:rPr>
              <a:t>块表（</a:t>
            </a:r>
            <a:r>
              <a:rPr lang="en-US" sz="2600" dirty="0" smtClean="0">
                <a:solidFill>
                  <a:srgbClr val="00B0F0"/>
                </a:solidFill>
              </a:rPr>
              <a:t>Block Table</a:t>
            </a:r>
            <a:r>
              <a:rPr lang="zh-CN" altLang="en-US" sz="2600" dirty="0" smtClean="0">
                <a:solidFill>
                  <a:srgbClr val="00B0F0"/>
                </a:solidFill>
              </a:rPr>
              <a:t>）</a:t>
            </a:r>
            <a:r>
              <a:rPr lang="zh-CN" altLang="en-US" sz="2600" dirty="0" smtClean="0"/>
              <a:t>。于是程序不必关心有无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存在，每次访存时，</a:t>
            </a:r>
            <a:r>
              <a:rPr lang="en-US" sz="2600" dirty="0" smtClean="0"/>
              <a:t>CPU</a:t>
            </a:r>
            <a:r>
              <a:rPr lang="zh-CN" altLang="en-US" sz="2600" dirty="0" smtClean="0"/>
              <a:t>依然只给出主存地址，相联存储器会将它转换成访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的地址。若</a:t>
            </a:r>
            <a:r>
              <a:rPr lang="en-US" sz="2600" dirty="0" smtClean="0"/>
              <a:t>CPU</a:t>
            </a:r>
            <a:r>
              <a:rPr lang="zh-CN" altLang="en-US" sz="2600" dirty="0" smtClean="0"/>
              <a:t>访问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未命中，在它访问主存时，这个块会被调入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。</a:t>
            </a:r>
            <a:endParaRPr lang="zh-CN" altLang="en-US" sz="2600" dirty="0" smtClean="0"/>
          </a:p>
          <a:p>
            <a:pPr algn="just"/>
            <a:r>
              <a:rPr lang="en-US" sz="2600" dirty="0" smtClean="0"/>
              <a:t>Cache</a:t>
            </a:r>
            <a:r>
              <a:rPr lang="zh-CN" altLang="en-US" sz="2600" dirty="0" smtClean="0"/>
              <a:t>的一个块要与主存中多个块对应，即若干</a:t>
            </a:r>
            <a:r>
              <a:rPr lang="zh-CN" altLang="en-US" sz="2600" dirty="0" smtClean="0">
                <a:solidFill>
                  <a:srgbClr val="00B0F0"/>
                </a:solidFill>
              </a:rPr>
              <a:t>主存块</a:t>
            </a:r>
            <a:r>
              <a:rPr lang="zh-CN" altLang="en-US" sz="2600" dirty="0" smtClean="0"/>
              <a:t>将映射到同个</a:t>
            </a:r>
            <a:r>
              <a:rPr lang="en-US" sz="2600" dirty="0" smtClean="0">
                <a:solidFill>
                  <a:srgbClr val="00B0F0"/>
                </a:solidFill>
              </a:rPr>
              <a:t>Cache</a:t>
            </a:r>
            <a:r>
              <a:rPr lang="zh-CN" altLang="en-US" sz="2600" dirty="0" smtClean="0">
                <a:solidFill>
                  <a:srgbClr val="00B0F0"/>
                </a:solidFill>
              </a:rPr>
              <a:t>块</a:t>
            </a:r>
            <a:r>
              <a:rPr lang="zh-CN" altLang="en-US" sz="2600" dirty="0" smtClean="0"/>
              <a:t>。可有下面三种地址映射方案：</a:t>
            </a:r>
            <a:endParaRPr lang="zh-CN" altLang="en-US" sz="26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457200"/>
            <a:ext cx="7772400" cy="31242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1. </a:t>
            </a:r>
            <a:r>
              <a:rPr lang="zh-CN" altLang="en-US" sz="3600" dirty="0" smtClean="0">
                <a:solidFill>
                  <a:schemeClr val="tx1">
                    <a:lumMod val="95000"/>
                  </a:schemeClr>
                </a:solidFill>
              </a:rPr>
              <a:t>全相联映射</a:t>
            </a:r>
            <a:endParaRPr lang="zh-CN" altLang="en-US" sz="3600" dirty="0" smtClean="0">
              <a:solidFill>
                <a:schemeClr val="tx1">
                  <a:lumMod val="95000"/>
                </a:schemeClr>
              </a:solidFill>
            </a:endParaRPr>
          </a:p>
          <a:p>
            <a:pPr algn="just"/>
            <a:r>
              <a:rPr lang="zh-CN" altLang="en-US" dirty="0" smtClean="0">
                <a:solidFill>
                  <a:srgbClr val="CCECFF"/>
                </a:solidFill>
              </a:rPr>
              <a:t>主存的任一块都可映射到</a:t>
            </a:r>
            <a:r>
              <a:rPr lang="en-US" dirty="0" smtClean="0">
                <a:solidFill>
                  <a:srgbClr val="CCECFF"/>
                </a:solidFill>
              </a:rPr>
              <a:t>Cache</a:t>
            </a:r>
            <a:r>
              <a:rPr lang="zh-CN" altLang="en-US" dirty="0" smtClean="0">
                <a:solidFill>
                  <a:srgbClr val="CCECFF"/>
                </a:solidFill>
              </a:rPr>
              <a:t>的任一块。</a:t>
            </a:r>
            <a:r>
              <a:rPr lang="zh-CN" altLang="en-US" dirty="0" smtClean="0"/>
              <a:t>设</a:t>
            </a:r>
            <a:r>
              <a:rPr lang="en-US" dirty="0" smtClean="0"/>
              <a:t>Cache</a:t>
            </a:r>
            <a:r>
              <a:rPr lang="zh-CN" altLang="en-US" dirty="0" smtClean="0"/>
              <a:t>被划分为</a:t>
            </a:r>
            <a:r>
              <a:rPr lang="en-US" dirty="0" smtClean="0"/>
              <a:t>2</a:t>
            </a:r>
            <a:r>
              <a:rPr lang="en-US" baseline="30000" dirty="0" smtClean="0"/>
              <a:t>C</a:t>
            </a:r>
            <a:r>
              <a:rPr lang="zh-CN" altLang="en-US" dirty="0" smtClean="0"/>
              <a:t>块，主存为</a:t>
            </a:r>
            <a:r>
              <a:rPr lang="en-US" dirty="0" smtClean="0"/>
              <a:t>2</a:t>
            </a:r>
            <a:r>
              <a:rPr lang="en-US" baseline="30000" dirty="0" smtClean="0"/>
              <a:t>M</a:t>
            </a:r>
            <a:r>
              <a:rPr lang="zh-CN" altLang="en-US" dirty="0" smtClean="0"/>
              <a:t>块，块大小一样。当主存块</a:t>
            </a:r>
            <a:r>
              <a:rPr lang="en-US" dirty="0" smtClean="0"/>
              <a:t>j</a:t>
            </a:r>
            <a:r>
              <a:rPr lang="zh-CN" altLang="en-US" dirty="0" smtClean="0"/>
              <a:t>需调进</a:t>
            </a:r>
            <a:r>
              <a:rPr lang="en-US" dirty="0" smtClean="0"/>
              <a:t>Cache</a:t>
            </a:r>
            <a:r>
              <a:rPr lang="zh-CN" altLang="en-US" dirty="0" smtClean="0"/>
              <a:t>时，可根据当时</a:t>
            </a:r>
            <a:r>
              <a:rPr lang="en-US" dirty="0" smtClean="0"/>
              <a:t>Cache</a:t>
            </a:r>
            <a:r>
              <a:rPr lang="zh-CN" altLang="en-US" dirty="0" smtClean="0"/>
              <a:t>的块占用情况，将它存入</a:t>
            </a:r>
            <a:r>
              <a:rPr lang="en-US" dirty="0" smtClean="0"/>
              <a:t>Cache</a:t>
            </a:r>
            <a:r>
              <a:rPr lang="zh-CN" altLang="en-US" dirty="0" smtClean="0"/>
              <a:t>块</a:t>
            </a:r>
            <a:r>
              <a:rPr lang="en-US" dirty="0" smtClean="0"/>
              <a:t>0</a:t>
            </a:r>
            <a:r>
              <a:rPr lang="en-US" dirty="0" smtClean="0">
                <a:sym typeface="Symbol" panose="05050102010706020507"/>
              </a:rPr>
              <a:t></a:t>
            </a:r>
            <a:r>
              <a:rPr lang="en-US" dirty="0" smtClean="0"/>
              <a:t>2</a:t>
            </a:r>
            <a:r>
              <a:rPr lang="en-US" baseline="30000" dirty="0" smtClean="0"/>
              <a:t>C-1</a:t>
            </a:r>
            <a:r>
              <a:rPr lang="zh-CN" altLang="en-US" dirty="0" smtClean="0"/>
              <a:t>的任意一块，如图</a:t>
            </a:r>
            <a:r>
              <a:rPr lang="en-US" dirty="0" smtClean="0"/>
              <a:t>5.26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此方式</a:t>
            </a:r>
            <a:r>
              <a:rPr lang="en-US" dirty="0" smtClean="0"/>
              <a:t>Cache</a:t>
            </a:r>
            <a:r>
              <a:rPr lang="zh-CN" altLang="en-US" dirty="0" smtClean="0"/>
              <a:t>空间利用率高，不易产生冲突，命中率较高，但相联存储器庞大，块表查找费时间，比较和替换策略都要硬件实现，只适用小容量</a:t>
            </a:r>
            <a:r>
              <a:rPr lang="en-US" dirty="0" smtClean="0"/>
              <a:t>Cache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90800" y="3505200"/>
            <a:ext cx="4220826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838200"/>
            <a:ext cx="7772400" cy="73104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CPU</a:t>
            </a:r>
            <a:r>
              <a:rPr lang="zh-CN" altLang="en-US" sz="2600" dirty="0" smtClean="0"/>
              <a:t>访主存地址，由</a:t>
            </a:r>
            <a:r>
              <a:rPr lang="zh-CN" altLang="en-US" sz="2600" dirty="0" smtClean="0">
                <a:solidFill>
                  <a:srgbClr val="00B0F0"/>
                </a:solidFill>
              </a:rPr>
              <a:t>主存块号</a:t>
            </a:r>
            <a:r>
              <a:rPr lang="en-US" sz="2600" dirty="0" smtClean="0">
                <a:solidFill>
                  <a:srgbClr val="00B0F0"/>
                </a:solidFill>
              </a:rPr>
              <a:t>M</a:t>
            </a:r>
            <a:r>
              <a:rPr lang="zh-CN" altLang="en-US" sz="2600" dirty="0" smtClean="0"/>
              <a:t>（</a:t>
            </a:r>
            <a:r>
              <a:rPr lang="en-US" sz="2600" dirty="0" smtClean="0"/>
              <a:t>=0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1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…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2</a:t>
            </a:r>
            <a:r>
              <a:rPr lang="en-US" sz="2600" baseline="30000" dirty="0" smtClean="0"/>
              <a:t>M</a:t>
            </a:r>
            <a:r>
              <a:rPr lang="en-US" sz="2600" dirty="0" smtClean="0"/>
              <a:t>-1</a:t>
            </a:r>
            <a:r>
              <a:rPr lang="zh-CN" altLang="en-US" sz="2600" dirty="0" smtClean="0"/>
              <a:t>）和</a:t>
            </a:r>
            <a:r>
              <a:rPr lang="zh-CN" altLang="en-US" sz="2600" dirty="0" smtClean="0">
                <a:solidFill>
                  <a:srgbClr val="00B0F0"/>
                </a:solidFill>
              </a:rPr>
              <a:t>块内字号</a:t>
            </a:r>
            <a:r>
              <a:rPr lang="en-US" sz="2600" dirty="0" smtClean="0">
                <a:solidFill>
                  <a:srgbClr val="00B0F0"/>
                </a:solidFill>
              </a:rPr>
              <a:t>W</a:t>
            </a:r>
            <a:r>
              <a:rPr lang="zh-CN" altLang="en-US" sz="2600" dirty="0" smtClean="0"/>
              <a:t>构成，即</a:t>
            </a:r>
            <a:endParaRPr lang="zh-CN" altLang="en-US" sz="2600" dirty="0" smtClean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914400" y="2514600"/>
            <a:ext cx="7772400" cy="1524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ct val="95000"/>
              <a:buFont typeface="Wingdings" panose="05000000000000000000" pitchFamily="2" charset="2"/>
              <a:buChar char="l"/>
            </a:pP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访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地址，包含</a:t>
            </a:r>
            <a:r>
              <a:rPr 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块号</a:t>
            </a:r>
            <a:r>
              <a:rPr 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（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400" b="1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）和块内字号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。这里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是同一个值，不论当前块在主存或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都指示正被访问的数据在这个块内的位置。</a:t>
            </a:r>
            <a:endParaRPr lang="zh-CN" altLang="en-US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667000" y="1752600"/>
            <a:ext cx="3505200" cy="66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4191000"/>
            <a:ext cx="3505200" cy="66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内容占位符 2"/>
          <p:cNvSpPr txBox="1"/>
          <p:nvPr/>
        </p:nvSpPr>
        <p:spPr>
          <a:xfrm>
            <a:off x="914400" y="4876800"/>
            <a:ext cx="7772400" cy="10668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411480" indent="-342900" fontAlgn="auto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ct val="95000"/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通过查找一个建立在相联存储器中的块号映射表（块表），即可实现主存地址到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地址的转换。</a:t>
            </a:r>
            <a:endPara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ct val="95000"/>
              <a:buFont typeface="Wingdings" panose="05000000000000000000" pitchFamily="2" charset="2"/>
              <a:buChar char="l"/>
              <a:defRPr/>
            </a:pPr>
            <a:endParaRPr kumimoji="0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ct val="95000"/>
              <a:buFont typeface="Wingdings" panose="05000000000000000000" pitchFamily="2" charset="2"/>
              <a:buChar char="l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33400"/>
            <a:ext cx="7772400" cy="24384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zh-CN" altLang="en-US" dirty="0" smtClean="0"/>
              <a:t>主存块调入</a:t>
            </a:r>
            <a:r>
              <a:rPr lang="en-US" dirty="0" smtClean="0"/>
              <a:t>Cache</a:t>
            </a:r>
            <a:r>
              <a:rPr lang="zh-CN" altLang="en-US" dirty="0" smtClean="0"/>
              <a:t>时，会到相联存储器中登记，在块表中记录下块号</a:t>
            </a:r>
            <a:r>
              <a:rPr lang="en-US" dirty="0" smtClean="0"/>
              <a:t>Mi</a:t>
            </a:r>
            <a:r>
              <a:rPr lang="zh-CN" altLang="en-US" dirty="0" smtClean="0"/>
              <a:t>与对应的</a:t>
            </a:r>
            <a:r>
              <a:rPr lang="en-US" dirty="0" smtClean="0"/>
              <a:t>Cache</a:t>
            </a:r>
            <a:r>
              <a:rPr lang="zh-CN" altLang="en-US" dirty="0" smtClean="0"/>
              <a:t>块号</a:t>
            </a:r>
            <a:r>
              <a:rPr lang="en-US" dirty="0" smtClean="0"/>
              <a:t>Ci</a:t>
            </a:r>
            <a:r>
              <a:rPr lang="zh-CN" altLang="en-US" dirty="0" smtClean="0"/>
              <a:t>的对照关系。</a:t>
            </a:r>
            <a:r>
              <a:rPr lang="en-US" dirty="0" smtClean="0"/>
              <a:t>CPU</a:t>
            </a:r>
            <a:r>
              <a:rPr lang="zh-CN" altLang="en-US" dirty="0" smtClean="0"/>
              <a:t>访存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Wingdings 2" panose="05020102010507070707"/>
              </a:rPr>
              <a:t>(1)</a:t>
            </a:r>
            <a:r>
              <a:rPr lang="zh-CN" altLang="en-US" dirty="0" smtClean="0"/>
              <a:t>根</a:t>
            </a:r>
            <a:r>
              <a:rPr lang="zh-CN" altLang="en-US" dirty="0" smtClean="0"/>
              <a:t>据主存块号</a:t>
            </a:r>
            <a:r>
              <a:rPr lang="en-US" dirty="0" smtClean="0"/>
              <a:t>Mj</a:t>
            </a:r>
            <a:r>
              <a:rPr lang="zh-CN" altLang="en-US" dirty="0" smtClean="0"/>
              <a:t>，到块表中查找对应的</a:t>
            </a:r>
            <a:r>
              <a:rPr lang="en-US" dirty="0" smtClean="0"/>
              <a:t>Cache</a:t>
            </a:r>
            <a:r>
              <a:rPr lang="zh-CN" altLang="en-US" dirty="0" smtClean="0"/>
              <a:t>块号</a:t>
            </a:r>
            <a:r>
              <a:rPr lang="en-US" dirty="0" err="1" smtClean="0"/>
              <a:t>Cj</a:t>
            </a:r>
            <a:r>
              <a:rPr lang="zh-CN" altLang="en-US" dirty="0" smtClean="0"/>
              <a:t>；</a:t>
            </a:r>
            <a:r>
              <a:rPr lang="en-US" altLang="zh-CN" dirty="0" smtClean="0"/>
              <a:t>(2)</a:t>
            </a:r>
            <a:r>
              <a:rPr lang="zh-CN" altLang="en-US" dirty="0" smtClean="0"/>
              <a:t>若</a:t>
            </a:r>
            <a:r>
              <a:rPr lang="zh-CN" altLang="en-US" dirty="0" smtClean="0"/>
              <a:t>找到，取出</a:t>
            </a:r>
            <a:r>
              <a:rPr lang="en-US" dirty="0" smtClean="0"/>
              <a:t>Cj</a:t>
            </a:r>
            <a:r>
              <a:rPr lang="zh-CN" altLang="en-US" dirty="0" smtClean="0"/>
              <a:t>作为</a:t>
            </a:r>
            <a:r>
              <a:rPr lang="en-US" dirty="0" smtClean="0"/>
              <a:t>Cache</a:t>
            </a:r>
            <a:r>
              <a:rPr lang="zh-CN" altLang="en-US" dirty="0" smtClean="0"/>
              <a:t>地址的块号</a:t>
            </a:r>
            <a:r>
              <a:rPr lang="en-US" dirty="0" smtClean="0"/>
              <a:t>C</a:t>
            </a:r>
            <a:r>
              <a:rPr lang="zh-CN" altLang="en-US" dirty="0" smtClean="0"/>
              <a:t>字</a:t>
            </a:r>
            <a:r>
              <a:rPr lang="zh-CN" altLang="en-US" dirty="0" smtClean="0"/>
              <a:t>段</a:t>
            </a:r>
            <a:r>
              <a:rPr lang="en-US" altLang="zh-CN" dirty="0" smtClean="0"/>
              <a:t>; (3)</a:t>
            </a:r>
            <a:r>
              <a:rPr lang="zh-CN" altLang="en-US" dirty="0" smtClean="0"/>
              <a:t>立</a:t>
            </a:r>
            <a:r>
              <a:rPr lang="zh-CN" altLang="en-US" dirty="0" smtClean="0"/>
              <a:t>即将主存地址的块内字号</a:t>
            </a:r>
            <a:r>
              <a:rPr lang="en-US" dirty="0" smtClean="0"/>
              <a:t>W</a:t>
            </a:r>
            <a:r>
              <a:rPr lang="zh-CN" altLang="en-US" dirty="0" smtClean="0"/>
              <a:t>送到</a:t>
            </a:r>
            <a:r>
              <a:rPr lang="en-US" dirty="0" smtClean="0"/>
              <a:t>Cache</a:t>
            </a:r>
            <a:r>
              <a:rPr lang="zh-CN" altLang="en-US" dirty="0" smtClean="0"/>
              <a:t>地址的块内字号</a:t>
            </a:r>
            <a:r>
              <a:rPr lang="en-US" dirty="0" smtClean="0"/>
              <a:t>W</a:t>
            </a:r>
            <a:r>
              <a:rPr lang="zh-CN" altLang="en-US" dirty="0" smtClean="0"/>
              <a:t>字段，形成一个访</a:t>
            </a:r>
            <a:r>
              <a:rPr lang="en-US" dirty="0" smtClean="0"/>
              <a:t>Cache</a:t>
            </a:r>
            <a:r>
              <a:rPr lang="zh-CN" altLang="en-US" dirty="0" smtClean="0"/>
              <a:t>的地址</a:t>
            </a:r>
            <a:r>
              <a:rPr lang="zh-CN" altLang="en-US" dirty="0" smtClean="0"/>
              <a:t>；</a:t>
            </a:r>
            <a:r>
              <a:rPr lang="en-US" altLang="zh-CN" dirty="0" smtClean="0">
                <a:sym typeface="Wingdings 2" panose="05020102010507070707"/>
              </a:rPr>
              <a:t>(4)</a:t>
            </a:r>
            <a:r>
              <a:rPr lang="zh-CN" altLang="en-US" dirty="0" smtClean="0"/>
              <a:t>根</a:t>
            </a:r>
            <a:r>
              <a:rPr lang="zh-CN" altLang="en-US" dirty="0" smtClean="0"/>
              <a:t>据该地址访问</a:t>
            </a:r>
            <a:r>
              <a:rPr lang="en-US" dirty="0" smtClean="0"/>
              <a:t>Cache</a:t>
            </a:r>
            <a:r>
              <a:rPr lang="zh-CN" altLang="en-US" dirty="0" smtClean="0"/>
              <a:t>块</a:t>
            </a:r>
            <a:r>
              <a:rPr lang="en-US" dirty="0" smtClean="0"/>
              <a:t>j</a:t>
            </a:r>
            <a:r>
              <a:rPr lang="zh-CN" altLang="en-US" dirty="0" smtClean="0"/>
              <a:t>里的第</a:t>
            </a:r>
            <a:r>
              <a:rPr lang="en-US" dirty="0" smtClean="0"/>
              <a:t>W</a:t>
            </a:r>
            <a:r>
              <a:rPr lang="zh-CN" altLang="en-US" dirty="0" smtClean="0"/>
              <a:t>个字。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 descr="图5-26+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71600" y="3124200"/>
            <a:ext cx="6968812" cy="3154680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457200"/>
            <a:ext cx="8229600" cy="2438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2. </a:t>
            </a:r>
            <a:r>
              <a:rPr lang="zh-CN" altLang="en-US" dirty="0" smtClean="0"/>
              <a:t>直接映射</a:t>
            </a:r>
            <a:endParaRPr lang="zh-CN" altLang="en-US" dirty="0" smtClean="0"/>
          </a:p>
          <a:p>
            <a:pPr algn="just"/>
            <a:r>
              <a:rPr lang="zh-CN" altLang="en-US" dirty="0" smtClean="0"/>
              <a:t>将主存按</a:t>
            </a:r>
            <a:r>
              <a:rPr lang="en-US" dirty="0" smtClean="0"/>
              <a:t>Cache</a:t>
            </a:r>
            <a:r>
              <a:rPr lang="zh-CN" altLang="en-US" dirty="0" smtClean="0"/>
              <a:t>的大小划分成若干区（页），</a:t>
            </a:r>
            <a:r>
              <a:rPr lang="zh-CN" altLang="en-US" dirty="0" smtClean="0">
                <a:solidFill>
                  <a:srgbClr val="CCECFF"/>
                </a:solidFill>
              </a:rPr>
              <a:t>每页内同块号的数据块，均被映射到</a:t>
            </a:r>
            <a:r>
              <a:rPr lang="en-US" dirty="0" smtClean="0">
                <a:solidFill>
                  <a:srgbClr val="CCECFF"/>
                </a:solidFill>
              </a:rPr>
              <a:t>Cache</a:t>
            </a:r>
            <a:r>
              <a:rPr lang="zh-CN" altLang="en-US" dirty="0" smtClean="0">
                <a:solidFill>
                  <a:srgbClr val="CCECFF"/>
                </a:solidFill>
              </a:rPr>
              <a:t>中同一块位置上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主存大小是</a:t>
            </a:r>
            <a:r>
              <a:rPr lang="en-US" dirty="0" smtClean="0"/>
              <a:t>Cache</a:t>
            </a:r>
            <a:r>
              <a:rPr lang="zh-CN" altLang="en-US" dirty="0" smtClean="0"/>
              <a:t>整数倍，</a:t>
            </a:r>
            <a:r>
              <a:rPr lang="en-US" dirty="0" smtClean="0"/>
              <a:t>Cache</a:t>
            </a:r>
            <a:r>
              <a:rPr lang="zh-CN" altLang="en-US" dirty="0" smtClean="0"/>
              <a:t>有</a:t>
            </a:r>
            <a:r>
              <a:rPr lang="en-US" dirty="0" smtClean="0"/>
              <a:t>2</a:t>
            </a:r>
            <a:r>
              <a:rPr lang="en-US" baseline="30000" dirty="0" smtClean="0"/>
              <a:t>C</a:t>
            </a:r>
            <a:r>
              <a:rPr lang="zh-CN" altLang="en-US" dirty="0" smtClean="0"/>
              <a:t>块，主存有</a:t>
            </a:r>
            <a:r>
              <a:rPr lang="en-US" dirty="0" smtClean="0"/>
              <a:t>2</a:t>
            </a:r>
            <a:r>
              <a:rPr lang="en-US" baseline="30000" dirty="0" smtClean="0"/>
              <a:t>M</a:t>
            </a:r>
            <a:r>
              <a:rPr lang="zh-CN" altLang="en-US" dirty="0" smtClean="0"/>
              <a:t>块，按</a:t>
            </a:r>
            <a:r>
              <a:rPr lang="en-US" dirty="0" smtClean="0"/>
              <a:t>2</a:t>
            </a:r>
            <a:r>
              <a:rPr lang="en-US" baseline="30000" dirty="0" smtClean="0"/>
              <a:t>C</a:t>
            </a:r>
            <a:r>
              <a:rPr lang="zh-CN" altLang="en-US" dirty="0" smtClean="0"/>
              <a:t>块</a:t>
            </a:r>
            <a:r>
              <a:rPr lang="en-US" altLang="zh-CN" dirty="0" smtClean="0"/>
              <a:t>1</a:t>
            </a:r>
            <a:r>
              <a:rPr lang="zh-CN" altLang="en-US" dirty="0" smtClean="0"/>
              <a:t>页，主存分成</a:t>
            </a:r>
            <a:r>
              <a:rPr lang="en-US" dirty="0" smtClean="0"/>
              <a:t>2</a:t>
            </a:r>
            <a:r>
              <a:rPr lang="en-US" baseline="30000" dirty="0" smtClean="0"/>
              <a:t>M</a:t>
            </a:r>
            <a:r>
              <a:rPr lang="en-US" dirty="0" smtClean="0"/>
              <a:t>/2</a:t>
            </a:r>
            <a:r>
              <a:rPr lang="en-US" baseline="30000" dirty="0" smtClean="0"/>
              <a:t>C</a:t>
            </a:r>
            <a:r>
              <a:rPr lang="zh-CN" altLang="en-US" dirty="0" smtClean="0"/>
              <a:t>页。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j</a:t>
            </a:r>
            <a:r>
              <a:rPr lang="zh-CN" altLang="en-US" dirty="0" smtClean="0"/>
              <a:t>主存块号，</a:t>
            </a:r>
            <a:r>
              <a:rPr lang="en-US" dirty="0" smtClean="0"/>
              <a:t>i</a:t>
            </a:r>
            <a:r>
              <a:rPr lang="zh-CN" altLang="en-US" dirty="0" smtClean="0"/>
              <a:t>是块</a:t>
            </a:r>
            <a:r>
              <a:rPr lang="en-US" dirty="0" smtClean="0"/>
              <a:t>j</a:t>
            </a:r>
            <a:r>
              <a:rPr lang="zh-CN" altLang="en-US" dirty="0" smtClean="0"/>
              <a:t>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页主存中的相对位置。这些页里的任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个数据块</a:t>
            </a:r>
            <a:r>
              <a:rPr lang="en-US" dirty="0" smtClean="0"/>
              <a:t>j</a:t>
            </a:r>
            <a:r>
              <a:rPr lang="zh-CN" altLang="en-US" dirty="0" smtClean="0"/>
              <a:t>，将按</a:t>
            </a:r>
            <a:r>
              <a:rPr lang="en-US" altLang="zh-CN" dirty="0" smtClean="0"/>
              <a:t>i=j mod 2</a:t>
            </a:r>
            <a:r>
              <a:rPr lang="en-US" altLang="zh-CN" baseline="30000" dirty="0" smtClean="0"/>
              <a:t>C</a:t>
            </a:r>
            <a:r>
              <a:rPr lang="zh-CN" altLang="en-US" dirty="0" smtClean="0"/>
              <a:t>映射函数映射到</a:t>
            </a:r>
            <a:r>
              <a:rPr lang="en-US" dirty="0" smtClean="0"/>
              <a:t>Cache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  <p:sp>
        <p:nvSpPr>
          <p:cNvPr id="7" name="内容占位符 2"/>
          <p:cNvSpPr txBox="1"/>
          <p:nvPr/>
        </p:nvSpPr>
        <p:spPr>
          <a:xfrm>
            <a:off x="5181600" y="2971800"/>
            <a:ext cx="3581400" cy="350520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/>
          <a:p>
            <a:pPr algn="just" fontAlgn="auto"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ct val="95000"/>
            </a:pPr>
            <a:r>
              <a:rPr lang="zh-CN" alt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例如，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一个</a:t>
            </a:r>
            <a:r>
              <a:rPr 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8K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</a:t>
            </a:r>
            <a:r>
              <a:rPr 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Cache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，每块</a:t>
            </a:r>
            <a:r>
              <a:rPr 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字，共</a:t>
            </a:r>
            <a:r>
              <a:rPr 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128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=2</a:t>
            </a:r>
            <a:r>
              <a:rPr lang="en-US" sz="3600" b="1" baseline="300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C=7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）块。</a:t>
            </a:r>
            <a:endParaRPr lang="en-US" altLang="zh-CN" sz="3600" b="1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ct val="95000"/>
            </a:pPr>
            <a:r>
              <a:rPr lang="zh-CN" alt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主存</a:t>
            </a:r>
            <a:r>
              <a:rPr 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1M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字，共含</a:t>
            </a:r>
            <a:r>
              <a:rPr 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1M/64= 16384(=2</a:t>
            </a:r>
            <a:r>
              <a:rPr lang="en-US" sz="3600" b="1" baseline="300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14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M=14)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块，按</a:t>
            </a:r>
            <a:r>
              <a:rPr 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Cache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大小</a:t>
            </a:r>
            <a:r>
              <a:rPr 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8K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分成</a:t>
            </a:r>
            <a:r>
              <a:rPr 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128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页。</a:t>
            </a:r>
            <a:endParaRPr lang="en-US" altLang="zh-CN" sz="3600" b="1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ct val="95000"/>
            </a:pPr>
            <a:r>
              <a:rPr lang="zh-CN" alt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主存的块</a:t>
            </a:r>
            <a:r>
              <a:rPr 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0~127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（第一页）映射到</a:t>
            </a:r>
            <a:r>
              <a:rPr 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Cache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中块</a:t>
            </a:r>
            <a:r>
              <a:rPr 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0~127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，块</a:t>
            </a:r>
            <a:r>
              <a:rPr 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128</a:t>
            </a:r>
            <a:r>
              <a:rPr 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</a:t>
            </a:r>
            <a:r>
              <a:rPr 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255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（第二页）也映射到</a:t>
            </a:r>
            <a:r>
              <a:rPr 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Cache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中块</a:t>
            </a:r>
            <a:r>
              <a:rPr 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0~127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，依次类推。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ct val="95000"/>
              <a:buFont typeface="Wingdings" panose="05000000000000000000" pitchFamily="2" charset="2"/>
              <a:buChar char="l"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ct val="95000"/>
              <a:buFont typeface="Wingdings" panose="05000000000000000000" pitchFamily="2" charset="2"/>
              <a:buChar char="l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2971800"/>
            <a:ext cx="509587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609600"/>
            <a:ext cx="7620000" cy="16764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 smtClean="0"/>
              <a:t>为表示映射进</a:t>
            </a:r>
            <a:r>
              <a:rPr lang="en-US" dirty="0" smtClean="0"/>
              <a:t>Cache</a:t>
            </a:r>
            <a:r>
              <a:rPr lang="zh-CN" altLang="en-US" dirty="0" smtClean="0"/>
              <a:t>的各块在主存中的原来位置，给</a:t>
            </a:r>
            <a:r>
              <a:rPr lang="en-US" dirty="0" smtClean="0"/>
              <a:t>Cache</a:t>
            </a:r>
            <a:r>
              <a:rPr lang="zh-CN" altLang="en-US" dirty="0" smtClean="0"/>
              <a:t>块位置分配了一个</a:t>
            </a:r>
            <a:r>
              <a:rPr lang="zh-CN" altLang="en-US" dirty="0" smtClean="0">
                <a:solidFill>
                  <a:srgbClr val="00B0F0"/>
                </a:solidFill>
              </a:rPr>
              <a:t>索引字段</a:t>
            </a:r>
            <a:r>
              <a:rPr lang="en-US" dirty="0" smtClean="0">
                <a:solidFill>
                  <a:srgbClr val="00B0F0"/>
                </a:solidFill>
              </a:rPr>
              <a:t>T</a:t>
            </a:r>
            <a:r>
              <a:rPr lang="zh-CN" altLang="en-US" dirty="0" smtClean="0"/>
              <a:t>（</a:t>
            </a:r>
            <a:r>
              <a:rPr lang="en-US" dirty="0" smtClean="0"/>
              <a:t>Tag</a:t>
            </a:r>
            <a:r>
              <a:rPr lang="zh-CN" altLang="en-US" dirty="0" smtClean="0"/>
              <a:t>，标志），表示</a:t>
            </a:r>
            <a:r>
              <a:rPr lang="en-US" dirty="0" smtClean="0"/>
              <a:t>Cache</a:t>
            </a:r>
            <a:r>
              <a:rPr lang="zh-CN" altLang="en-US" dirty="0" smtClean="0"/>
              <a:t>中的某个块原来在主存的哪一页里。于是，</a:t>
            </a:r>
            <a:r>
              <a:rPr lang="en-US" dirty="0" smtClean="0"/>
              <a:t>CPU</a:t>
            </a:r>
            <a:r>
              <a:rPr lang="zh-CN" altLang="en-US" dirty="0" smtClean="0"/>
              <a:t>访问主存的地址变成了如下形式：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438400" y="2362200"/>
            <a:ext cx="4191000" cy="75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2"/>
          <p:cNvSpPr txBox="1"/>
          <p:nvPr/>
        </p:nvSpPr>
        <p:spPr>
          <a:xfrm>
            <a:off x="914400" y="3352800"/>
            <a:ext cx="7696200" cy="1981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indent="-342900" algn="just" fontAlgn="auto"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ct val="95000"/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块号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包含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两个字段。</a:t>
            </a:r>
            <a:r>
              <a:rPr 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指出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中的块是</a:t>
            </a:r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从主存的哪一页调入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的；</a:t>
            </a:r>
            <a:r>
              <a:rPr 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是块号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，表明它在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哪个块位置上，也是它在主存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号页里的块号；</a:t>
            </a:r>
            <a:r>
              <a:rPr 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是块内字号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都占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位；如块长为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64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字，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就是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位；这个地址长度就是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7+7+6=20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位。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219200" y="2057400"/>
            <a:ext cx="6858000" cy="39624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rgbClr val="FF0000"/>
                </a:solidFill>
                <a:ea typeface="楷体_GB2312" pitchFamily="49" charset="-122"/>
              </a:rPr>
              <a:t>5.5.1  </a:t>
            </a:r>
            <a:r>
              <a:rPr lang="zh-CN" altLang="en-US" sz="3900" dirty="0" smtClean="0">
                <a:solidFill>
                  <a:srgbClr val="FF0000"/>
                </a:solidFill>
                <a:ea typeface="楷体_GB2312" pitchFamily="49" charset="-122"/>
              </a:rPr>
              <a:t>高速缓存的原理</a:t>
            </a:r>
            <a:endParaRPr lang="en-US" sz="3900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5.5.2  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高速缓存的基本结构</a:t>
            </a:r>
            <a:endParaRPr lang="en-US" sz="39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5.5.3  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主存与</a:t>
            </a: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Cache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的地址映射</a:t>
            </a:r>
            <a:endParaRPr lang="en-US" altLang="zh-CN" sz="39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5.5.4   Cache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的基本操作</a:t>
            </a:r>
            <a:endParaRPr lang="en-US" altLang="zh-CN" sz="39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5.5.5   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影响</a:t>
            </a: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Cache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性能的因素</a:t>
            </a:r>
            <a:endParaRPr lang="en-US" sz="39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600" dirty="0" smtClean="0">
                <a:solidFill>
                  <a:srgbClr val="FFFF00"/>
                </a:solidFill>
                <a:ea typeface="楷体_GB2312" pitchFamily="49" charset="-122"/>
              </a:rPr>
              <a:t>                             </a:t>
            </a:r>
            <a:endParaRPr lang="en-US" sz="3600" dirty="0" smtClean="0">
              <a:solidFill>
                <a:srgbClr val="FFFF00"/>
              </a:solidFill>
              <a:ea typeface="楷体_GB2312" pitchFamily="49" charset="-122"/>
            </a:endParaRPr>
          </a:p>
          <a:p>
            <a:endParaRPr lang="zh-CN" altLang="en-US" sz="3600" dirty="0" smtClean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990600"/>
            <a:ext cx="7315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000" b="1" dirty="0" smtClean="0">
                <a:solidFill>
                  <a:schemeClr val="accent3"/>
                </a:solidFill>
              </a:rPr>
              <a:t>§</a:t>
            </a:r>
            <a:r>
              <a:rPr kumimoji="1" lang="en-US" altLang="zh-CN" sz="4000" b="1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5.5  </a:t>
            </a:r>
            <a:r>
              <a:rPr kumimoji="1" lang="zh-CN" altLang="en-US" sz="4000" b="1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高速缓冲存储器</a:t>
            </a:r>
            <a:r>
              <a:rPr kumimoji="1" lang="en-US" altLang="zh-CN" sz="4000" b="1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Cache</a:t>
            </a:r>
            <a:endParaRPr lang="zh-CN" altLang="en-US" sz="40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114800"/>
            <a:ext cx="8153400" cy="27432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 smtClean="0"/>
              <a:t>主存块调入</a:t>
            </a:r>
            <a:r>
              <a:rPr lang="en-US" dirty="0" smtClean="0"/>
              <a:t>Cache</a:t>
            </a:r>
            <a:r>
              <a:rPr lang="zh-CN" altLang="en-US" dirty="0" smtClean="0"/>
              <a:t>时，会将</a:t>
            </a:r>
            <a:r>
              <a:rPr lang="zh-CN" altLang="en-US" dirty="0" smtClean="0">
                <a:solidFill>
                  <a:srgbClr val="00B0F0"/>
                </a:solidFill>
              </a:rPr>
              <a:t>页号</a:t>
            </a:r>
            <a:r>
              <a:rPr lang="en-US" dirty="0" smtClean="0">
                <a:solidFill>
                  <a:srgbClr val="00B0F0"/>
                </a:solidFill>
              </a:rPr>
              <a:t>T</a:t>
            </a:r>
            <a:r>
              <a:rPr lang="zh-CN" altLang="en-US" dirty="0" smtClean="0"/>
              <a:t>存入</a:t>
            </a:r>
            <a:r>
              <a:rPr lang="en-US" dirty="0" smtClean="0"/>
              <a:t>Cache</a:t>
            </a:r>
            <a:r>
              <a:rPr lang="zh-CN" altLang="en-US" dirty="0" smtClean="0"/>
              <a:t>块的标志字段中。</a:t>
            </a:r>
            <a:r>
              <a:rPr lang="en-US" dirty="0" smtClean="0"/>
              <a:t>CPU</a:t>
            </a:r>
            <a:r>
              <a:rPr lang="zh-CN" altLang="en-US" dirty="0" smtClean="0"/>
              <a:t>送来访存地址时，应确定访问</a:t>
            </a:r>
            <a:r>
              <a:rPr lang="en-US" dirty="0" smtClean="0"/>
              <a:t>Cache</a:t>
            </a:r>
            <a:r>
              <a:rPr lang="zh-CN" altLang="en-US" dirty="0" smtClean="0"/>
              <a:t>或主存</a:t>
            </a:r>
            <a:r>
              <a:rPr lang="zh-CN" altLang="en-US" dirty="0" smtClean="0"/>
              <a:t>？</a:t>
            </a:r>
            <a:r>
              <a:rPr lang="en-US" altLang="zh-CN" dirty="0" smtClean="0">
                <a:sym typeface="Wingdings 2" panose="05020102010507070707"/>
              </a:rPr>
              <a:t>(1)</a:t>
            </a:r>
            <a:r>
              <a:rPr lang="zh-CN" altLang="en-US" dirty="0" smtClean="0"/>
              <a:t>根</a:t>
            </a:r>
            <a:r>
              <a:rPr lang="zh-CN" altLang="en-US" dirty="0" smtClean="0"/>
              <a:t>据主存地址</a:t>
            </a:r>
            <a:r>
              <a:rPr lang="en-US" dirty="0" smtClean="0"/>
              <a:t>C</a:t>
            </a:r>
            <a:r>
              <a:rPr lang="zh-CN" altLang="en-US" dirty="0" smtClean="0"/>
              <a:t>字段找到</a:t>
            </a:r>
            <a:r>
              <a:rPr lang="en-US" dirty="0" smtClean="0"/>
              <a:t>Cache</a:t>
            </a:r>
            <a:r>
              <a:rPr lang="zh-CN" altLang="en-US" dirty="0" smtClean="0"/>
              <a:t>的相应块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(2)</a:t>
            </a:r>
            <a:r>
              <a:rPr lang="zh-CN" altLang="en-US" dirty="0" smtClean="0"/>
              <a:t>将</a:t>
            </a:r>
            <a:r>
              <a:rPr lang="zh-CN" altLang="en-US" dirty="0" smtClean="0"/>
              <a:t>该块的</a:t>
            </a:r>
            <a:r>
              <a:rPr lang="en-US" dirty="0" smtClean="0"/>
              <a:t>T</a:t>
            </a:r>
            <a:r>
              <a:rPr lang="zh-CN" altLang="en-US" dirty="0" smtClean="0"/>
              <a:t>与主存地址的</a:t>
            </a:r>
            <a:r>
              <a:rPr lang="en-US" dirty="0" smtClean="0"/>
              <a:t>T</a:t>
            </a:r>
            <a:r>
              <a:rPr lang="zh-CN" altLang="en-US" dirty="0" smtClean="0"/>
              <a:t>比较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(3)</a:t>
            </a:r>
            <a:r>
              <a:rPr lang="zh-CN" altLang="en-US" dirty="0" smtClean="0"/>
              <a:t>相</a:t>
            </a:r>
            <a:r>
              <a:rPr lang="zh-CN" altLang="en-US" dirty="0" smtClean="0"/>
              <a:t>符，说明主存的块已调入该</a:t>
            </a:r>
            <a:r>
              <a:rPr lang="en-US" dirty="0" smtClean="0"/>
              <a:t>Cache</a:t>
            </a:r>
            <a:r>
              <a:rPr lang="zh-CN" altLang="en-US" dirty="0" smtClean="0"/>
              <a:t>块中，则命中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(4)</a:t>
            </a:r>
            <a:r>
              <a:rPr lang="zh-CN" altLang="en-US" dirty="0" smtClean="0"/>
              <a:t>便</a:t>
            </a:r>
            <a:r>
              <a:rPr lang="zh-CN" altLang="en-US" dirty="0" smtClean="0"/>
              <a:t>可用主存地址的</a:t>
            </a:r>
            <a:r>
              <a:rPr lang="en-US" dirty="0" smtClean="0"/>
              <a:t>W</a:t>
            </a:r>
            <a:r>
              <a:rPr lang="zh-CN" altLang="en-US" dirty="0" smtClean="0"/>
              <a:t>字</a:t>
            </a:r>
            <a:r>
              <a:rPr lang="zh-CN" altLang="en-US" dirty="0" smtClean="0"/>
              <a:t>段访</a:t>
            </a:r>
            <a:r>
              <a:rPr lang="zh-CN" altLang="en-US" dirty="0" smtClean="0"/>
              <a:t>问该</a:t>
            </a:r>
            <a:r>
              <a:rPr lang="en-US" dirty="0" smtClean="0"/>
              <a:t>Cache</a:t>
            </a:r>
            <a:r>
              <a:rPr lang="zh-CN" altLang="en-US" dirty="0" smtClean="0"/>
              <a:t>块的相应字单元</a:t>
            </a:r>
            <a:r>
              <a:rPr lang="zh-CN" altLang="en-US" dirty="0" smtClean="0"/>
              <a:t>；</a:t>
            </a:r>
            <a:r>
              <a:rPr lang="en-US" altLang="zh-CN" dirty="0" smtClean="0"/>
              <a:t>(5)</a:t>
            </a:r>
            <a:r>
              <a:rPr lang="zh-CN" altLang="en-US" dirty="0" smtClean="0"/>
              <a:t>若</a:t>
            </a:r>
            <a:r>
              <a:rPr lang="zh-CN" altLang="en-US" dirty="0" smtClean="0"/>
              <a:t>不相符，则脱靶，于是使用该地址直接访问主存。</a:t>
            </a:r>
            <a:endParaRPr lang="zh-CN" altLang="en-US" dirty="0"/>
          </a:p>
        </p:txBody>
      </p:sp>
      <p:pic>
        <p:nvPicPr>
          <p:cNvPr id="4" name="图片 3" descr="图5-27+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47800" y="533400"/>
            <a:ext cx="6248400" cy="3520996"/>
          </a:xfrm>
          <a:prstGeom prst="rect">
            <a:avLst/>
          </a:prstGeom>
        </p:spPr>
      </p:pic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410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zh-CN" altLang="en-US" dirty="0" smtClean="0"/>
              <a:t>直接映射方案易于实现，由于主存的每个块在</a:t>
            </a:r>
            <a:r>
              <a:rPr lang="en-US" dirty="0" smtClean="0"/>
              <a:t>Cache</a:t>
            </a:r>
            <a:r>
              <a:rPr lang="zh-CN" altLang="en-US" dirty="0" smtClean="0"/>
              <a:t>中只有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个位置，一次地址比较就能确定是否命中，查找很快。问题是主存每个块在</a:t>
            </a:r>
            <a:r>
              <a:rPr lang="en-US" dirty="0" smtClean="0"/>
              <a:t>Cache</a:t>
            </a:r>
            <a:r>
              <a:rPr lang="zh-CN" altLang="en-US" dirty="0" smtClean="0"/>
              <a:t>中只有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个对应位置，若另一个块也要调入该位置，将会发生冲突，即使</a:t>
            </a:r>
            <a:r>
              <a:rPr lang="en-US" dirty="0" smtClean="0"/>
              <a:t>Cache</a:t>
            </a:r>
            <a:r>
              <a:rPr lang="zh-CN" altLang="en-US" dirty="0" smtClean="0"/>
              <a:t>的其它块位置空闲，也不能接受它，导致命中率</a:t>
            </a:r>
            <a:r>
              <a:rPr lang="zh-CN" altLang="en-US" dirty="0" smtClean="0">
                <a:sym typeface="Wingdings 3" panose="05040102010807070707"/>
              </a:rPr>
              <a:t>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Bef>
                <a:spcPts val="3000"/>
              </a:spcBef>
              <a:buNone/>
            </a:pPr>
            <a:r>
              <a:rPr lang="en-US" sz="3000" dirty="0" smtClean="0">
                <a:solidFill>
                  <a:schemeClr val="tx1"/>
                </a:solidFill>
              </a:rPr>
              <a:t>3. </a:t>
            </a:r>
            <a:r>
              <a:rPr lang="zh-CN" altLang="en-US" sz="3000" dirty="0" smtClean="0">
                <a:solidFill>
                  <a:schemeClr val="tx1"/>
                </a:solidFill>
              </a:rPr>
              <a:t>组相联映射</a:t>
            </a:r>
            <a:endParaRPr lang="zh-CN" altLang="en-US" sz="3000" dirty="0" smtClean="0">
              <a:solidFill>
                <a:schemeClr val="tx1"/>
              </a:solidFill>
            </a:endParaRPr>
          </a:p>
          <a:p>
            <a:pPr algn="just"/>
            <a:r>
              <a:rPr lang="zh-CN" altLang="en-US" dirty="0" smtClean="0"/>
              <a:t>是介于全相联</a:t>
            </a:r>
            <a:r>
              <a:rPr lang="en-US" dirty="0" smtClean="0"/>
              <a:t>Cache</a:t>
            </a:r>
            <a:r>
              <a:rPr lang="zh-CN" altLang="en-US" dirty="0" smtClean="0"/>
              <a:t>和直接映射</a:t>
            </a:r>
            <a:r>
              <a:rPr lang="en-US" dirty="0" smtClean="0"/>
              <a:t>Cache</a:t>
            </a:r>
            <a:r>
              <a:rPr lang="zh-CN" altLang="en-US" dirty="0" smtClean="0"/>
              <a:t>间的一种结构，能较好兼顾前两种方式优点。基本思路是对</a:t>
            </a:r>
            <a:r>
              <a:rPr lang="en-US" dirty="0" smtClean="0"/>
              <a:t>Cache</a:t>
            </a:r>
            <a:r>
              <a:rPr lang="zh-CN" altLang="en-US" dirty="0" smtClean="0"/>
              <a:t>也分组，将总块数为</a:t>
            </a:r>
            <a:r>
              <a:rPr lang="en-US" dirty="0" smtClean="0"/>
              <a:t>2</a:t>
            </a:r>
            <a:r>
              <a:rPr lang="en-US" baseline="30000" dirty="0" smtClean="0"/>
              <a:t>C</a:t>
            </a:r>
            <a:r>
              <a:rPr lang="zh-CN" altLang="en-US" dirty="0" smtClean="0"/>
              <a:t>的</a:t>
            </a:r>
            <a:r>
              <a:rPr lang="en-US" dirty="0" smtClean="0"/>
              <a:t>Cache</a:t>
            </a:r>
            <a:r>
              <a:rPr lang="zh-CN" altLang="en-US" dirty="0" smtClean="0"/>
              <a:t>分成</a:t>
            </a:r>
            <a:r>
              <a:rPr lang="en-US" dirty="0" smtClean="0"/>
              <a:t>2</a:t>
            </a:r>
            <a:r>
              <a:rPr lang="en-US" baseline="30000" dirty="0" smtClean="0"/>
              <a:t>u</a:t>
            </a:r>
            <a:r>
              <a:rPr lang="zh-CN" altLang="en-US" dirty="0" smtClean="0"/>
              <a:t>组，每组</a:t>
            </a:r>
            <a:r>
              <a:rPr lang="en-US" dirty="0" smtClean="0"/>
              <a:t>2</a:t>
            </a:r>
            <a:r>
              <a:rPr lang="en-US" baseline="30000" dirty="0" smtClean="0"/>
              <a:t>v</a:t>
            </a:r>
            <a:r>
              <a:rPr lang="zh-CN" altLang="en-US" dirty="0" smtClean="0"/>
              <a:t>块，而将总块数为</a:t>
            </a:r>
            <a:r>
              <a:rPr lang="en-US" dirty="0" smtClean="0"/>
              <a:t>2</a:t>
            </a:r>
            <a:r>
              <a:rPr lang="en-US" baseline="30000" dirty="0" smtClean="0"/>
              <a:t>M</a:t>
            </a:r>
            <a:r>
              <a:rPr lang="zh-CN" altLang="en-US" dirty="0" smtClean="0"/>
              <a:t>的主存划分为</a:t>
            </a:r>
            <a:r>
              <a:rPr lang="en-US" dirty="0" smtClean="0"/>
              <a:t>2</a:t>
            </a:r>
            <a:r>
              <a:rPr lang="en-US" baseline="30000" dirty="0" smtClean="0"/>
              <a:t>s</a:t>
            </a:r>
            <a:r>
              <a:rPr lang="zh-CN" altLang="en-US" dirty="0" smtClean="0"/>
              <a:t>页，每页</a:t>
            </a:r>
            <a:r>
              <a:rPr lang="en-US" dirty="0" smtClean="0"/>
              <a:t>2</a:t>
            </a:r>
            <a:r>
              <a:rPr lang="en-US" baseline="30000" dirty="0" smtClean="0"/>
              <a:t>u</a:t>
            </a:r>
            <a:r>
              <a:rPr lang="zh-CN" altLang="en-US" dirty="0" smtClean="0"/>
              <a:t>块，即页的大小与</a:t>
            </a:r>
            <a:r>
              <a:rPr lang="en-US" dirty="0" smtClean="0"/>
              <a:t>Cache</a:t>
            </a:r>
            <a:r>
              <a:rPr lang="zh-CN" altLang="en-US" dirty="0" smtClean="0"/>
              <a:t>的组数相等。</a:t>
            </a:r>
            <a:r>
              <a:rPr lang="zh-CN" altLang="en-US" dirty="0" smtClean="0">
                <a:solidFill>
                  <a:srgbClr val="00B0F0"/>
                </a:solidFill>
              </a:rPr>
              <a:t>主存的块与</a:t>
            </a:r>
            <a:r>
              <a:rPr lang="en-US" dirty="0" smtClean="0">
                <a:solidFill>
                  <a:srgbClr val="00B0F0"/>
                </a:solidFill>
              </a:rPr>
              <a:t>Cache</a:t>
            </a:r>
            <a:r>
              <a:rPr lang="zh-CN" altLang="en-US" dirty="0" smtClean="0">
                <a:solidFill>
                  <a:srgbClr val="00B0F0"/>
                </a:solidFill>
              </a:rPr>
              <a:t>的组之间直接映射，而与组内的各块则是全相联映射。</a:t>
            </a:r>
            <a:endParaRPr lang="zh-CN" altLang="en-US" dirty="0" smtClean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457200"/>
            <a:ext cx="8077200" cy="22098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/>
              <a:t>32K</a:t>
            </a:r>
            <a:r>
              <a:rPr lang="zh-CN" altLang="en-US" sz="2600" dirty="0" smtClean="0"/>
              <a:t>字的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64</a:t>
            </a:r>
            <a:r>
              <a:rPr lang="zh-CN" altLang="en-US" sz="2600" dirty="0" smtClean="0"/>
              <a:t>字一块，共含</a:t>
            </a:r>
            <a:r>
              <a:rPr lang="en-US" sz="2600" dirty="0" smtClean="0"/>
              <a:t>512(=2</a:t>
            </a:r>
            <a:r>
              <a:rPr lang="en-US" sz="2600" baseline="30000" dirty="0" smtClean="0"/>
              <a:t>9</a:t>
            </a:r>
            <a:r>
              <a:rPr lang="en-US" sz="2600" dirty="0" smtClean="0"/>
              <a:t>, C=9)</a:t>
            </a:r>
            <a:r>
              <a:rPr lang="zh-CN" altLang="en-US" sz="2600" dirty="0" smtClean="0"/>
              <a:t>块，分成</a:t>
            </a:r>
            <a:r>
              <a:rPr lang="en-US" sz="2600" dirty="0" smtClean="0"/>
              <a:t>32(=2</a:t>
            </a:r>
            <a:r>
              <a:rPr lang="en-US" sz="2600" baseline="30000" dirty="0" smtClean="0"/>
              <a:t>5</a:t>
            </a:r>
            <a:r>
              <a:rPr lang="en-US" sz="2600" dirty="0" smtClean="0"/>
              <a:t>, u=5)</a:t>
            </a:r>
            <a:r>
              <a:rPr lang="zh-CN" altLang="en-US" sz="2600" dirty="0" smtClean="0"/>
              <a:t>组，每组</a:t>
            </a:r>
            <a:r>
              <a:rPr lang="en-US" sz="2600" dirty="0" smtClean="0"/>
              <a:t>16(=2</a:t>
            </a:r>
            <a:r>
              <a:rPr lang="en-US" sz="2600" baseline="30000" dirty="0" smtClean="0"/>
              <a:t>4</a:t>
            </a:r>
            <a:r>
              <a:rPr lang="en-US" sz="2600" dirty="0" smtClean="0"/>
              <a:t>, v=4)</a:t>
            </a:r>
            <a:r>
              <a:rPr lang="zh-CN" altLang="en-US" sz="2600" dirty="0" smtClean="0"/>
              <a:t>块。</a:t>
            </a:r>
            <a:endParaRPr lang="en-US" altLang="zh-CN" sz="2600" dirty="0" smtClean="0"/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/>
              <a:t>1M</a:t>
            </a:r>
            <a:r>
              <a:rPr lang="zh-CN" altLang="en-US" sz="2600" dirty="0" smtClean="0"/>
              <a:t>字主存，共含</a:t>
            </a:r>
            <a:r>
              <a:rPr lang="en-US" sz="2600" dirty="0" smtClean="0"/>
              <a:t>16384(=2</a:t>
            </a:r>
            <a:r>
              <a:rPr lang="en-US" sz="2600" baseline="30000" dirty="0" smtClean="0"/>
              <a:t>14</a:t>
            </a:r>
            <a:r>
              <a:rPr lang="en-US" sz="2600" dirty="0" smtClean="0"/>
              <a:t>, M=14)</a:t>
            </a:r>
            <a:r>
              <a:rPr lang="zh-CN" altLang="en-US" sz="2600" dirty="0" smtClean="0"/>
              <a:t>块，分成</a:t>
            </a:r>
            <a:r>
              <a:rPr lang="en-US" sz="2600" dirty="0" smtClean="0"/>
              <a:t>512 (=2</a:t>
            </a:r>
            <a:r>
              <a:rPr lang="en-US" sz="2600" baseline="30000" dirty="0" smtClean="0"/>
              <a:t>9</a:t>
            </a:r>
            <a:r>
              <a:rPr lang="en-US" sz="2600" dirty="0" smtClean="0"/>
              <a:t>, s=9)</a:t>
            </a:r>
            <a:r>
              <a:rPr lang="zh-CN" altLang="en-US" sz="2600" dirty="0" smtClean="0"/>
              <a:t>页，每页</a:t>
            </a:r>
            <a:r>
              <a:rPr lang="en-US" sz="2600" dirty="0" smtClean="0"/>
              <a:t>32(=2</a:t>
            </a:r>
            <a:r>
              <a:rPr lang="en-US" sz="2600" baseline="30000" dirty="0" smtClean="0"/>
              <a:t>5</a:t>
            </a:r>
            <a:r>
              <a:rPr lang="en-US" sz="2600" dirty="0" smtClean="0"/>
              <a:t>, u=5)</a:t>
            </a:r>
            <a:r>
              <a:rPr lang="zh-CN" altLang="en-US" sz="2600" dirty="0" smtClean="0"/>
              <a:t>块。</a:t>
            </a:r>
            <a:endParaRPr lang="en-US" altLang="zh-CN" sz="2600" dirty="0" smtClean="0"/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zh-CN" altLang="en-US" sz="2600" dirty="0" smtClean="0"/>
              <a:t>主存每页中的块</a:t>
            </a:r>
            <a:r>
              <a:rPr lang="en-US" sz="2600" dirty="0" smtClean="0"/>
              <a:t>0</a:t>
            </a:r>
            <a:r>
              <a:rPr lang="zh-CN" altLang="en-US" sz="2600" dirty="0" smtClean="0"/>
              <a:t>均映射到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组</a:t>
            </a:r>
            <a:r>
              <a:rPr lang="en-US" sz="2600" dirty="0" smtClean="0"/>
              <a:t>0</a:t>
            </a:r>
            <a:r>
              <a:rPr lang="zh-CN" altLang="en-US" sz="2600" dirty="0" smtClean="0"/>
              <a:t>的任意块，块</a:t>
            </a:r>
            <a:r>
              <a:rPr lang="en-US" sz="2600" dirty="0" smtClean="0"/>
              <a:t>1</a:t>
            </a:r>
            <a:r>
              <a:rPr lang="zh-CN" altLang="en-US" sz="2600" dirty="0" smtClean="0"/>
              <a:t>到组</a:t>
            </a:r>
            <a:r>
              <a:rPr lang="en-US" sz="2600" dirty="0" smtClean="0"/>
              <a:t>1</a:t>
            </a:r>
            <a:r>
              <a:rPr lang="zh-CN" altLang="en-US" sz="2600" dirty="0" smtClean="0"/>
              <a:t>的任意块，</a:t>
            </a:r>
            <a:r>
              <a:rPr lang="en-US" sz="2600" dirty="0" smtClean="0"/>
              <a:t>…</a:t>
            </a:r>
            <a:r>
              <a:rPr lang="zh-CN" altLang="en-US" sz="2600" dirty="0" smtClean="0"/>
              <a:t>，块</a:t>
            </a:r>
            <a:r>
              <a:rPr lang="en-US" sz="2600" dirty="0" smtClean="0"/>
              <a:t>31</a:t>
            </a:r>
            <a:r>
              <a:rPr lang="zh-CN" altLang="en-US" sz="2600" dirty="0" smtClean="0"/>
              <a:t>到组</a:t>
            </a:r>
            <a:r>
              <a:rPr lang="en-US" sz="2600" dirty="0" smtClean="0"/>
              <a:t>31</a:t>
            </a:r>
            <a:r>
              <a:rPr lang="zh-CN" altLang="en-US" sz="2600" dirty="0" smtClean="0"/>
              <a:t>的任意块。</a:t>
            </a:r>
            <a:endParaRPr lang="zh-CN" altLang="en-US" sz="2600" dirty="0" smtClean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5334000" y="2667000"/>
            <a:ext cx="3429000" cy="3962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84455" lvl="0" indent="-15875" algn="just" fontAlgn="auto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ct val="95000"/>
              <a:buFont typeface="Wingdings 3" panose="05040102010807070707" pitchFamily="18" charset="2"/>
              <a:buChar char="u"/>
            </a:pPr>
            <a:r>
              <a:rPr lang="zh-CN" altLang="en-U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若把</a:t>
            </a:r>
            <a:r>
              <a:rPr lang="en-U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</a:t>
            </a:r>
            <a:r>
              <a:rPr lang="zh-CN" altLang="en-U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每组看成一个更大的块，那么主存每页中的</a:t>
            </a:r>
            <a:r>
              <a:rPr lang="en-U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r>
              <a:rPr lang="zh-CN" altLang="en-U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块，分别映射到这</a:t>
            </a:r>
            <a:r>
              <a:rPr lang="en-U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r>
              <a:rPr lang="zh-CN" altLang="en-U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个大块，构成直接映射关系。</a:t>
            </a:r>
            <a:endParaRPr lang="en-US" altLang="zh-CN" sz="22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4455" lvl="0" indent="-15875" algn="just" fontAlgn="auto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ct val="95000"/>
              <a:buFont typeface="Wingdings 3" panose="05040102010807070707" pitchFamily="18" charset="2"/>
              <a:buChar char="u"/>
            </a:pPr>
            <a:r>
              <a:rPr lang="zh-CN" altLang="en-U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而主存的块</a:t>
            </a:r>
            <a:r>
              <a:rPr lang="en-U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</a:t>
            </a:r>
            <a:r>
              <a:rPr lang="en-U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</a:t>
            </a:r>
            <a:r>
              <a:rPr lang="zh-CN" altLang="en-U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的组</a:t>
            </a:r>
            <a:r>
              <a:rPr lang="en-U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、块</a:t>
            </a:r>
            <a:r>
              <a:rPr lang="en-U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与组</a:t>
            </a:r>
            <a:r>
              <a:rPr lang="en-U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r>
              <a:rPr lang="zh-CN" altLang="en-U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，块</a:t>
            </a:r>
            <a:r>
              <a:rPr lang="en-U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</a:t>
            </a:r>
            <a:r>
              <a:rPr lang="zh-CN" altLang="en-U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与组</a:t>
            </a:r>
            <a:r>
              <a:rPr lang="en-U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</a:t>
            </a:r>
            <a:r>
              <a:rPr lang="zh-CN" altLang="en-U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之间，都是全相联映射关系。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2400" y="2667000"/>
            <a:ext cx="51149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762000"/>
            <a:ext cx="7543800" cy="73104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zh-CN" altLang="en-US" dirty="0" smtClean="0"/>
              <a:t>这样，主存地址和</a:t>
            </a:r>
            <a:r>
              <a:rPr lang="en-US" dirty="0" smtClean="0"/>
              <a:t>Cache</a:t>
            </a:r>
            <a:r>
              <a:rPr lang="zh-CN" altLang="en-US" dirty="0" smtClean="0"/>
              <a:t>地址的形式也要做相应改变。即主存地址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914400" y="2971800"/>
            <a:ext cx="7772400" cy="25908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411480" indent="-342900" algn="just" fontAlgn="auto"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ct val="95000"/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对于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地址，</a:t>
            </a:r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为组号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为组内的块号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，它们合起来才是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的块号；对于主存地址，</a:t>
            </a:r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是页号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是页中的块号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，也是这块主存能映射到的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组号。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411480" indent="-342900" algn="just" fontAlgn="auto"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ct val="95000"/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上例中，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占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位，主存地址长度是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s+u+6=9+5+6 =20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位，寻址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1M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字；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411480" indent="-342900" algn="just" fontAlgn="auto"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ct val="95000"/>
              <a:buFont typeface="Wingdings" panose="05000000000000000000" pitchFamily="2" charset="2"/>
              <a:buChar char="l"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地址是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u+v+6 =5+4+6=15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位，寻址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32K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字。</a:t>
            </a:r>
            <a:endPara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ct val="95000"/>
              <a:buFont typeface="Wingdings" panose="05000000000000000000" pitchFamily="2" charset="2"/>
              <a:buChar char="l"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ct val="95000"/>
              <a:buFont typeface="Wingdings" panose="05000000000000000000" pitchFamily="2" charset="2"/>
              <a:buChar char="l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09800" y="1600200"/>
            <a:ext cx="492034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533400"/>
            <a:ext cx="7772400" cy="156924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zh-CN" altLang="en-US" dirty="0" smtClean="0"/>
              <a:t>下图说</a:t>
            </a:r>
            <a:r>
              <a:rPr lang="zh-CN" altLang="en-US" dirty="0" smtClean="0"/>
              <a:t>明其地址转换过程。当一个主存块被调入</a:t>
            </a:r>
            <a:r>
              <a:rPr lang="en-US" dirty="0" smtClean="0"/>
              <a:t>Cache</a:t>
            </a:r>
            <a:r>
              <a:rPr lang="zh-CN" altLang="en-US" dirty="0" smtClean="0"/>
              <a:t>时，会同时将其地址的前</a:t>
            </a:r>
            <a:r>
              <a:rPr lang="en-US" dirty="0" smtClean="0"/>
              <a:t>s</a:t>
            </a:r>
            <a:r>
              <a:rPr lang="zh-CN" altLang="en-US" dirty="0" smtClean="0"/>
              <a:t>位写入块表的</a:t>
            </a:r>
            <a:r>
              <a:rPr lang="en-US" dirty="0" smtClean="0"/>
              <a:t>s</a:t>
            </a:r>
            <a:r>
              <a:rPr lang="zh-CN" altLang="en-US" dirty="0" smtClean="0"/>
              <a:t>字段。例如，它被调入</a:t>
            </a:r>
            <a:r>
              <a:rPr lang="en-US" dirty="0" smtClean="0"/>
              <a:t>Cache</a:t>
            </a:r>
            <a:r>
              <a:rPr lang="zh-CN" altLang="en-US" dirty="0" smtClean="0"/>
              <a:t>第</a:t>
            </a:r>
            <a:r>
              <a:rPr lang="en-US" dirty="0" smtClean="0"/>
              <a:t>1</a:t>
            </a:r>
            <a:r>
              <a:rPr lang="zh-CN" altLang="en-US" dirty="0" smtClean="0"/>
              <a:t>组的第</a:t>
            </a:r>
            <a:r>
              <a:rPr lang="en-US" dirty="0" smtClean="0"/>
              <a:t>2</a:t>
            </a:r>
            <a:r>
              <a:rPr lang="zh-CN" altLang="en-US" dirty="0" smtClean="0"/>
              <a:t>块中，则会在块表的组</a:t>
            </a:r>
            <a:r>
              <a:rPr lang="en-US" dirty="0" smtClean="0"/>
              <a:t>1</a:t>
            </a:r>
            <a:r>
              <a:rPr lang="zh-CN" altLang="en-US" dirty="0" smtClean="0"/>
              <a:t>第</a:t>
            </a:r>
            <a:r>
              <a:rPr lang="en-US" dirty="0" smtClean="0"/>
              <a:t>3</a:t>
            </a:r>
            <a:r>
              <a:rPr lang="zh-CN" altLang="en-US" dirty="0" smtClean="0"/>
              <a:t>项的</a:t>
            </a:r>
            <a:r>
              <a:rPr lang="en-US" dirty="0" smtClean="0"/>
              <a:t>s</a:t>
            </a:r>
            <a:r>
              <a:rPr lang="zh-CN" altLang="en-US" dirty="0" smtClean="0"/>
              <a:t>字段，登记下该主存块地址的前</a:t>
            </a:r>
            <a:r>
              <a:rPr lang="en-US" dirty="0" smtClean="0"/>
              <a:t>s</a:t>
            </a:r>
            <a:r>
              <a:rPr lang="zh-CN" altLang="en-US" dirty="0" smtClean="0"/>
              <a:t>位。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 descr="图5-28+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24000" y="2133600"/>
            <a:ext cx="6649861" cy="381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4343400"/>
            <a:ext cx="8610600" cy="2514600"/>
          </a:xfrm>
        </p:spPr>
        <p:txBody>
          <a:bodyPr>
            <a:noAutofit/>
          </a:bodyPr>
          <a:lstStyle/>
          <a:p>
            <a:pPr marL="84455" indent="-15875" algn="just">
              <a:buNone/>
              <a:tabLst>
                <a:tab pos="83820" algn="l"/>
              </a:tabLst>
            </a:pPr>
            <a:r>
              <a:rPr lang="en-US" sz="2400" dirty="0" smtClean="0"/>
              <a:t>CPU</a:t>
            </a:r>
            <a:r>
              <a:rPr lang="zh-CN" altLang="en-US" sz="2400" dirty="0" smtClean="0"/>
              <a:t>访存</a:t>
            </a:r>
            <a:r>
              <a:rPr lang="zh-CN" altLang="en-US" sz="2400" dirty="0" smtClean="0"/>
              <a:t>时</a:t>
            </a:r>
            <a:r>
              <a:rPr lang="en-US" altLang="zh-CN" sz="2400" dirty="0" smtClean="0"/>
              <a:t>, </a:t>
            </a:r>
            <a:r>
              <a:rPr lang="en-US" altLang="zh-CN" sz="2400" dirty="0" smtClean="0">
                <a:sym typeface="Wingdings 2" panose="05020102010507070707"/>
              </a:rPr>
              <a:t>(1)</a:t>
            </a:r>
            <a:r>
              <a:rPr lang="zh-CN" altLang="en-US" sz="2400" dirty="0" smtClean="0"/>
              <a:t>根</a:t>
            </a:r>
            <a:r>
              <a:rPr lang="zh-CN" altLang="en-US" sz="2400" dirty="0" smtClean="0"/>
              <a:t>据主存地址</a:t>
            </a:r>
            <a:r>
              <a:rPr lang="en-US" sz="2400" dirty="0" smtClean="0"/>
              <a:t>u</a:t>
            </a:r>
            <a:r>
              <a:rPr lang="zh-CN" altLang="en-US" sz="2400" dirty="0" smtClean="0"/>
              <a:t>字段，找到块表的相应组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(2)</a:t>
            </a:r>
            <a:r>
              <a:rPr lang="zh-CN" altLang="en-US" sz="2400" dirty="0" smtClean="0"/>
              <a:t>将</a:t>
            </a:r>
            <a:r>
              <a:rPr lang="zh-CN" altLang="en-US" sz="2400" dirty="0" smtClean="0"/>
              <a:t>该组所有项的前</a:t>
            </a:r>
            <a:r>
              <a:rPr lang="en-US" sz="2400" dirty="0" smtClean="0"/>
              <a:t>s</a:t>
            </a:r>
            <a:r>
              <a:rPr lang="zh-CN" altLang="en-US" sz="2400" dirty="0" smtClean="0"/>
              <a:t>位都与主存地址</a:t>
            </a:r>
            <a:r>
              <a:rPr lang="en-US" sz="2400" dirty="0" smtClean="0"/>
              <a:t>s</a:t>
            </a:r>
            <a:r>
              <a:rPr lang="zh-CN" altLang="en-US" sz="2400" dirty="0" smtClean="0"/>
              <a:t>字段比较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(3)</a:t>
            </a:r>
            <a:r>
              <a:rPr lang="zh-CN" altLang="en-US" sz="2400" dirty="0" smtClean="0"/>
              <a:t>相</a:t>
            </a:r>
            <a:r>
              <a:rPr lang="zh-CN" altLang="en-US" sz="2400" dirty="0" smtClean="0"/>
              <a:t>符，说明主存块在</a:t>
            </a:r>
            <a:r>
              <a:rPr lang="en-US" sz="2400" dirty="0" smtClean="0"/>
              <a:t>Cache</a:t>
            </a:r>
            <a:r>
              <a:rPr lang="zh-CN" altLang="en-US" sz="2400" dirty="0" smtClean="0"/>
              <a:t>中，将该项的</a:t>
            </a:r>
            <a:r>
              <a:rPr lang="en-US" sz="2400" dirty="0" smtClean="0"/>
              <a:t>v</a:t>
            </a:r>
            <a:r>
              <a:rPr lang="zh-CN" altLang="en-US" sz="2400" dirty="0" smtClean="0"/>
              <a:t>字段取出，作为</a:t>
            </a:r>
            <a:r>
              <a:rPr lang="en-US" sz="2400" dirty="0" smtClean="0"/>
              <a:t>Cache</a:t>
            </a:r>
            <a:r>
              <a:rPr lang="zh-CN" altLang="en-US" sz="2400" dirty="0" smtClean="0"/>
              <a:t>地址</a:t>
            </a:r>
            <a:r>
              <a:rPr lang="en-US" sz="2400" dirty="0" smtClean="0"/>
              <a:t>v</a:t>
            </a:r>
            <a:r>
              <a:rPr lang="zh-CN" altLang="en-US" sz="2400" dirty="0" smtClean="0"/>
              <a:t>字段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(4)</a:t>
            </a:r>
            <a:r>
              <a:rPr lang="en-US" sz="2400" dirty="0" smtClean="0"/>
              <a:t>Cache</a:t>
            </a:r>
            <a:r>
              <a:rPr lang="zh-CN" altLang="en-US" sz="2400" dirty="0" smtClean="0"/>
              <a:t>地址的</a:t>
            </a:r>
            <a:r>
              <a:rPr lang="en-US" sz="2400" dirty="0" smtClean="0"/>
              <a:t>u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W</a:t>
            </a:r>
            <a:r>
              <a:rPr lang="zh-CN" altLang="en-US" sz="2400" dirty="0" smtClean="0"/>
              <a:t>字段，直接由主存地址的</a:t>
            </a:r>
            <a:r>
              <a:rPr lang="en-US" sz="2400" dirty="0" smtClean="0"/>
              <a:t>u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W</a:t>
            </a:r>
            <a:r>
              <a:rPr lang="zh-CN" altLang="en-US" sz="2400" dirty="0" smtClean="0"/>
              <a:t>字段形成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(5)</a:t>
            </a:r>
            <a:r>
              <a:rPr lang="zh-CN" altLang="en-US" sz="2400" dirty="0" smtClean="0"/>
              <a:t>形</a:t>
            </a:r>
            <a:r>
              <a:rPr lang="zh-CN" altLang="en-US" sz="2400" dirty="0" smtClean="0"/>
              <a:t>成完整的访</a:t>
            </a:r>
            <a:r>
              <a:rPr lang="en-US" sz="2400" dirty="0" smtClean="0"/>
              <a:t>Cache</a:t>
            </a:r>
            <a:r>
              <a:rPr lang="zh-CN" altLang="en-US" sz="2400" dirty="0" smtClean="0"/>
              <a:t>地址。若无相符项，则未命中，用主存地址直接访问主存。</a:t>
            </a:r>
            <a:endParaRPr lang="zh-CN" altLang="en-US" sz="2400" dirty="0"/>
          </a:p>
        </p:txBody>
      </p:sp>
      <p:pic>
        <p:nvPicPr>
          <p:cNvPr id="4" name="图片 3" descr="图5-28+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95399" y="457200"/>
            <a:ext cx="6383867" cy="3657600"/>
          </a:xfrm>
          <a:prstGeom prst="rect">
            <a:avLst/>
          </a:prstGeom>
        </p:spPr>
      </p:pic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685800"/>
            <a:ext cx="7772400" cy="5181600"/>
          </a:xfrm>
        </p:spPr>
        <p:txBody>
          <a:bodyPr/>
          <a:lstStyle/>
          <a:p>
            <a:pPr algn="just">
              <a:buFont typeface="Wingdings 3" panose="05040102010807070707" pitchFamily="18" charset="2"/>
              <a:buChar char="u"/>
            </a:pPr>
            <a:r>
              <a:rPr lang="zh-CN" altLang="en-US" dirty="0" smtClean="0"/>
              <a:t>在</a:t>
            </a:r>
            <a:r>
              <a:rPr lang="en-US" dirty="0" smtClean="0"/>
              <a:t>u</a:t>
            </a:r>
            <a:r>
              <a:rPr lang="zh-CN" altLang="en-US" dirty="0" smtClean="0"/>
              <a:t>＝</a:t>
            </a:r>
            <a:r>
              <a:rPr lang="en-US" dirty="0" smtClean="0"/>
              <a:t>0</a:t>
            </a:r>
            <a:r>
              <a:rPr lang="zh-CN" altLang="en-US" dirty="0" smtClean="0"/>
              <a:t>、</a:t>
            </a:r>
            <a:r>
              <a:rPr lang="en-US" dirty="0" smtClean="0"/>
              <a:t>v</a:t>
            </a:r>
            <a:r>
              <a:rPr lang="zh-CN" altLang="en-US" dirty="0" smtClean="0"/>
              <a:t>＝</a:t>
            </a:r>
            <a:r>
              <a:rPr lang="en-US" dirty="0" smtClean="0"/>
              <a:t>C</a:t>
            </a:r>
            <a:r>
              <a:rPr lang="zh-CN" altLang="en-US" dirty="0" smtClean="0"/>
              <a:t>的极端情况下，</a:t>
            </a:r>
            <a:r>
              <a:rPr lang="en-US" dirty="0" smtClean="0"/>
              <a:t>Cache</a:t>
            </a:r>
            <a:r>
              <a:rPr lang="zh-CN" altLang="en-US" dirty="0" smtClean="0"/>
              <a:t>只含</a:t>
            </a:r>
            <a:r>
              <a:rPr lang="en-US" dirty="0" smtClean="0"/>
              <a:t>1</a:t>
            </a:r>
            <a:r>
              <a:rPr lang="zh-CN" altLang="en-US" dirty="0" smtClean="0"/>
              <a:t>组，即全相联映射；若</a:t>
            </a:r>
            <a:r>
              <a:rPr lang="en-US" dirty="0" smtClean="0"/>
              <a:t>u</a:t>
            </a:r>
            <a:r>
              <a:rPr lang="zh-CN" altLang="en-US" dirty="0" smtClean="0"/>
              <a:t>＝</a:t>
            </a:r>
            <a:r>
              <a:rPr lang="en-US" dirty="0" smtClean="0"/>
              <a:t>C</a:t>
            </a:r>
            <a:r>
              <a:rPr lang="zh-CN" altLang="en-US" dirty="0" smtClean="0"/>
              <a:t>，</a:t>
            </a:r>
            <a:r>
              <a:rPr lang="en-US" dirty="0" smtClean="0"/>
              <a:t>v</a:t>
            </a:r>
            <a:r>
              <a:rPr lang="zh-CN" altLang="en-US" dirty="0" smtClean="0"/>
              <a:t>＝</a:t>
            </a:r>
            <a:r>
              <a:rPr lang="en-US" dirty="0" smtClean="0"/>
              <a:t>0</a:t>
            </a:r>
            <a:r>
              <a:rPr lang="zh-CN" altLang="en-US" dirty="0" smtClean="0"/>
              <a:t>，则组内的块数为</a:t>
            </a:r>
            <a:r>
              <a:rPr lang="en-US" dirty="0" smtClean="0"/>
              <a:t>1</a:t>
            </a:r>
            <a:r>
              <a:rPr lang="zh-CN" altLang="en-US" dirty="0" smtClean="0"/>
              <a:t>，即直接映射。</a:t>
            </a:r>
            <a:endParaRPr lang="en-US" altLang="zh-CN" dirty="0" smtClean="0"/>
          </a:p>
          <a:p>
            <a:pPr algn="just">
              <a:buFont typeface="Wingdings 3" panose="05040102010807070707" pitchFamily="18" charset="2"/>
              <a:buChar char="u"/>
            </a:pPr>
            <a:r>
              <a:rPr lang="zh-CN" altLang="en-US" dirty="0" smtClean="0"/>
              <a:t>实际应用中，组相联映射方式每组的块数取值较小，能减小比较器规模，如取</a:t>
            </a:r>
            <a:r>
              <a:rPr lang="en-US" dirty="0" smtClean="0"/>
              <a:t>2</a:t>
            </a:r>
            <a:r>
              <a:rPr lang="zh-CN" altLang="en-US" dirty="0" smtClean="0"/>
              <a:t>、</a:t>
            </a:r>
            <a:r>
              <a:rPr lang="en-US" dirty="0" smtClean="0"/>
              <a:t>4</a:t>
            </a:r>
            <a:r>
              <a:rPr lang="zh-CN" altLang="en-US" dirty="0" smtClean="0"/>
              <a:t>、</a:t>
            </a:r>
            <a:r>
              <a:rPr lang="en-US" dirty="0" smtClean="0"/>
              <a:t>8</a:t>
            </a:r>
            <a:r>
              <a:rPr lang="zh-CN" altLang="en-US" dirty="0" smtClean="0"/>
              <a:t>、</a:t>
            </a:r>
            <a:r>
              <a:rPr lang="en-US" dirty="0" smtClean="0"/>
              <a:t>16</a:t>
            </a:r>
            <a:r>
              <a:rPr lang="zh-CN" altLang="en-US" dirty="0" smtClean="0"/>
              <a:t>等，分别称为两路或四路组相联等，这样将增加映射块数，有效减少冲突，提高命中率。</a:t>
            </a:r>
            <a:endParaRPr lang="zh-CN" altLang="en-US" dirty="0" smtClean="0"/>
          </a:p>
          <a:p>
            <a:pPr>
              <a:buFont typeface="Wingdings 3" panose="05040102010807070707" pitchFamily="18" charset="2"/>
              <a:buChar char="u"/>
            </a:pPr>
            <a:r>
              <a:rPr lang="zh-CN" altLang="en-US" dirty="0" smtClean="0"/>
              <a:t>该方法在判断块命中及替换算法上，都比全相联映射方法简单，块冲突概率比直接映射方法低，命中率介于前两种方法之间。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219200" y="2057400"/>
            <a:ext cx="6858000" cy="39624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5.5.1  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高速缓存的原理</a:t>
            </a:r>
            <a:endParaRPr lang="en-US" sz="39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5.5.2  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高速缓存的基本结构</a:t>
            </a:r>
            <a:endParaRPr lang="en-US" sz="39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5.5.3  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主存与</a:t>
            </a: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Cache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的地址映射</a:t>
            </a:r>
            <a:endParaRPr lang="en-US" altLang="zh-CN" sz="39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rgbClr val="FF0000"/>
                </a:solidFill>
                <a:ea typeface="楷体_GB2312" pitchFamily="49" charset="-122"/>
              </a:rPr>
              <a:t>5.5.4   Cache</a:t>
            </a:r>
            <a:r>
              <a:rPr lang="zh-CN" altLang="en-US" sz="3900" dirty="0" smtClean="0">
                <a:solidFill>
                  <a:srgbClr val="FF0000"/>
                </a:solidFill>
                <a:ea typeface="楷体_GB2312" pitchFamily="49" charset="-122"/>
              </a:rPr>
              <a:t>的基本操作</a:t>
            </a:r>
            <a:endParaRPr lang="en-US" altLang="zh-CN" sz="3900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5.5.5   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影响</a:t>
            </a: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Cache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性能的因素</a:t>
            </a:r>
            <a:endParaRPr lang="en-US" sz="39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600" dirty="0" smtClean="0">
                <a:solidFill>
                  <a:srgbClr val="FFFF00"/>
                </a:solidFill>
                <a:ea typeface="楷体_GB2312" pitchFamily="49" charset="-122"/>
              </a:rPr>
              <a:t>                             </a:t>
            </a:r>
            <a:endParaRPr lang="en-US" sz="3600" dirty="0" smtClean="0">
              <a:solidFill>
                <a:srgbClr val="FFFF00"/>
              </a:solidFill>
              <a:ea typeface="楷体_GB2312" pitchFamily="49" charset="-122"/>
            </a:endParaRPr>
          </a:p>
          <a:p>
            <a:endParaRPr lang="zh-CN" altLang="en-US" sz="3600" dirty="0" smtClean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2000" y="990600"/>
            <a:ext cx="7391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§</a:t>
            </a:r>
            <a:r>
              <a:rPr kumimoji="1" lang="en-US" altLang="zh-CN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5.5  </a:t>
            </a:r>
            <a:r>
              <a:rPr kumimoji="1" lang="zh-CN" alt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高速缓冲存储器</a:t>
            </a:r>
            <a:r>
              <a:rPr kumimoji="1" lang="en-US" altLang="zh-CN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Cache</a:t>
            </a:r>
            <a:endParaRPr lang="zh-CN" alt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5.5.4   Cache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的基本操作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06016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zh-CN" altLang="en-US" dirty="0" smtClean="0"/>
              <a:t>    数据在</a:t>
            </a:r>
            <a:r>
              <a:rPr lang="en-US" dirty="0" smtClean="0"/>
              <a:t>CPU</a:t>
            </a:r>
            <a:r>
              <a:rPr lang="zh-CN" altLang="en-US" dirty="0" smtClean="0"/>
              <a:t>、</a:t>
            </a:r>
            <a:r>
              <a:rPr lang="en-US" dirty="0" smtClean="0"/>
              <a:t>Cache</a:t>
            </a:r>
            <a:r>
              <a:rPr lang="zh-CN" altLang="en-US" dirty="0" smtClean="0"/>
              <a:t>和主存间如何被存取？有两种读取结构和两种写入策略，每种读取结构均可与不同写入策略对应。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1. Cache</a:t>
            </a:r>
            <a:r>
              <a:rPr lang="zh-CN" altLang="en-US" dirty="0" smtClean="0"/>
              <a:t>的读取结构</a:t>
            </a:r>
            <a:endParaRPr lang="zh-CN" altLang="en-US" dirty="0" smtClean="0"/>
          </a:p>
          <a:p>
            <a:r>
              <a:rPr lang="zh-CN" altLang="en-US" dirty="0" smtClean="0">
                <a:solidFill>
                  <a:srgbClr val="00B0F0"/>
                </a:solidFill>
              </a:rPr>
              <a:t>读取机构任务：</a:t>
            </a:r>
            <a:r>
              <a:rPr lang="zh-CN" altLang="en-US" dirty="0" smtClean="0"/>
              <a:t>若所需数据在</a:t>
            </a:r>
            <a:r>
              <a:rPr lang="en-US" dirty="0" smtClean="0"/>
              <a:t>Cache</a:t>
            </a:r>
            <a:r>
              <a:rPr lang="zh-CN" altLang="en-US" dirty="0" smtClean="0"/>
              <a:t>中便访问它；否则访问主存。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B0F0"/>
                </a:solidFill>
              </a:rPr>
              <a:t>读取结构由硬件构成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/>
            <a:r>
              <a:rPr lang="zh-CN" altLang="en-US" dirty="0" smtClean="0">
                <a:solidFill>
                  <a:srgbClr val="00B0F0"/>
                </a:solidFill>
              </a:rPr>
              <a:t>读取过程：</a:t>
            </a:r>
            <a:r>
              <a:rPr lang="en-US" dirty="0" smtClean="0"/>
              <a:t>CPU</a:t>
            </a:r>
            <a:r>
              <a:rPr lang="zh-CN" altLang="en-US" dirty="0" smtClean="0"/>
              <a:t>发出读命令后，会根据指令中的主存地址分两种情况：一、数据已在</a:t>
            </a:r>
            <a:r>
              <a:rPr lang="en-US" dirty="0" smtClean="0"/>
              <a:t>Cache</a:t>
            </a:r>
            <a:r>
              <a:rPr lang="zh-CN" altLang="en-US" dirty="0" smtClean="0"/>
              <a:t>中，便直接访问</a:t>
            </a:r>
            <a:r>
              <a:rPr lang="en-US" dirty="0" smtClean="0"/>
              <a:t>Cache</a:t>
            </a:r>
            <a:r>
              <a:rPr lang="zh-CN" altLang="en-US" dirty="0" smtClean="0"/>
              <a:t>，从对应单元中读取信息送到数据总线；二、数据尚未装入</a:t>
            </a:r>
            <a:r>
              <a:rPr lang="en-US" dirty="0" smtClean="0"/>
              <a:t>Cache</a:t>
            </a:r>
            <a:r>
              <a:rPr lang="zh-CN" altLang="en-US" dirty="0" smtClean="0"/>
              <a:t>，在</a:t>
            </a:r>
            <a:r>
              <a:rPr lang="en-US" dirty="0" smtClean="0"/>
              <a:t>CPU</a:t>
            </a:r>
            <a:r>
              <a:rPr lang="zh-CN" altLang="en-US" dirty="0" smtClean="0"/>
              <a:t>从主存读取该数据时，由</a:t>
            </a:r>
            <a:r>
              <a:rPr lang="en-US" dirty="0" smtClean="0"/>
              <a:t>Cache</a:t>
            </a:r>
            <a:r>
              <a:rPr lang="zh-CN" altLang="en-US" dirty="0" smtClean="0"/>
              <a:t>替换部件把该地址所在的那块内容，从主存拷贝到</a:t>
            </a:r>
            <a:r>
              <a:rPr lang="en-US" dirty="0" smtClean="0"/>
              <a:t>Cache</a:t>
            </a:r>
            <a:r>
              <a:rPr lang="zh-CN" altLang="en-US" dirty="0" smtClean="0"/>
              <a:t>，保存为主存相应字块的副本。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762000"/>
            <a:ext cx="7772400" cy="559356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dirty="0" smtClean="0"/>
              <a:t>常用以下两种读取结构：</a:t>
            </a:r>
            <a:endParaRPr lang="zh-CN" altLang="en-US" dirty="0" smtClean="0"/>
          </a:p>
          <a:p>
            <a:pPr algn="just"/>
            <a:r>
              <a:rPr lang="zh-CN" altLang="en-US" dirty="0" smtClean="0">
                <a:solidFill>
                  <a:srgbClr val="00B0F0"/>
                </a:solidFill>
              </a:rPr>
              <a:t>贯穿读出式（</a:t>
            </a:r>
            <a:r>
              <a:rPr lang="en-US" dirty="0" smtClean="0">
                <a:solidFill>
                  <a:srgbClr val="00B0F0"/>
                </a:solidFill>
              </a:rPr>
              <a:t>Look Through</a:t>
            </a:r>
            <a:r>
              <a:rPr lang="zh-CN" altLang="en-US" dirty="0" smtClean="0">
                <a:solidFill>
                  <a:srgbClr val="00B0F0"/>
                </a:solidFill>
              </a:rPr>
              <a:t>） </a:t>
            </a:r>
            <a:r>
              <a:rPr lang="zh-CN" altLang="en-US" dirty="0" smtClean="0"/>
              <a:t>该方式让</a:t>
            </a:r>
            <a:r>
              <a:rPr lang="en-US" dirty="0" smtClean="0"/>
              <a:t>Cache</a:t>
            </a:r>
            <a:r>
              <a:rPr lang="zh-CN" altLang="en-US" dirty="0" smtClean="0"/>
              <a:t>挡在主存前，</a:t>
            </a:r>
            <a:r>
              <a:rPr lang="en-US" dirty="0" smtClean="0"/>
              <a:t>CPU</a:t>
            </a:r>
            <a:r>
              <a:rPr lang="zh-CN" altLang="en-US" dirty="0" smtClean="0"/>
              <a:t>对主存的所有数据请求，先送到</a:t>
            </a:r>
            <a:r>
              <a:rPr lang="en-US" dirty="0" smtClean="0"/>
              <a:t>Cache</a:t>
            </a:r>
            <a:r>
              <a:rPr lang="zh-CN" altLang="en-US" dirty="0" smtClean="0"/>
              <a:t>，由</a:t>
            </a:r>
            <a:r>
              <a:rPr lang="en-US" dirty="0" smtClean="0"/>
              <a:t>Cache</a:t>
            </a:r>
            <a:r>
              <a:rPr lang="zh-CN" altLang="en-US" dirty="0" smtClean="0"/>
              <a:t>自行查找。若命中，则切断</a:t>
            </a:r>
            <a:r>
              <a:rPr lang="en-US" dirty="0" smtClean="0"/>
              <a:t>CPU</a:t>
            </a:r>
            <a:r>
              <a:rPr lang="zh-CN" altLang="en-US" dirty="0" smtClean="0"/>
              <a:t>对主存的请求，并将数据送出；不命中，将请求传给主存。它降低了</a:t>
            </a:r>
            <a:r>
              <a:rPr lang="en-US" dirty="0" smtClean="0"/>
              <a:t>CPU</a:t>
            </a:r>
            <a:r>
              <a:rPr lang="zh-CN" altLang="en-US" dirty="0" smtClean="0"/>
              <a:t>对主存的请求次数，但也延迟了</a:t>
            </a:r>
            <a:r>
              <a:rPr lang="en-US" dirty="0" smtClean="0"/>
              <a:t>CPU</a:t>
            </a:r>
            <a:r>
              <a:rPr lang="zh-CN" altLang="en-US" dirty="0" smtClean="0"/>
              <a:t>对主存的访问时间。</a:t>
            </a:r>
            <a:endParaRPr lang="zh-CN" altLang="en-US" dirty="0" smtClean="0"/>
          </a:p>
          <a:p>
            <a:pPr algn="just"/>
            <a:r>
              <a:rPr lang="zh-CN" altLang="en-US" dirty="0" smtClean="0">
                <a:solidFill>
                  <a:srgbClr val="00B0F0"/>
                </a:solidFill>
              </a:rPr>
              <a:t>旁路读出式（</a:t>
            </a:r>
            <a:r>
              <a:rPr lang="en-US" dirty="0" smtClean="0">
                <a:solidFill>
                  <a:srgbClr val="00B0F0"/>
                </a:solidFill>
              </a:rPr>
              <a:t>Look Aside</a:t>
            </a:r>
            <a:r>
              <a:rPr lang="zh-CN" altLang="en-US" dirty="0" smtClean="0">
                <a:solidFill>
                  <a:srgbClr val="00B0F0"/>
                </a:solidFill>
              </a:rPr>
              <a:t>） </a:t>
            </a:r>
            <a:r>
              <a:rPr lang="zh-CN" altLang="en-US" dirty="0" smtClean="0"/>
              <a:t>该方式中，</a:t>
            </a:r>
            <a:r>
              <a:rPr lang="en-US" dirty="0" smtClean="0"/>
              <a:t>CPU</a:t>
            </a:r>
            <a:r>
              <a:rPr lang="zh-CN" altLang="en-US" dirty="0" smtClean="0"/>
              <a:t>发出数据请求时，会把请求同时送给</a:t>
            </a:r>
            <a:r>
              <a:rPr lang="en-US" dirty="0" smtClean="0"/>
              <a:t>Cache</a:t>
            </a:r>
            <a:r>
              <a:rPr lang="zh-CN" altLang="en-US" dirty="0" smtClean="0"/>
              <a:t>和主存。由于</a:t>
            </a:r>
            <a:r>
              <a:rPr lang="en-US" dirty="0" smtClean="0"/>
              <a:t>Cache</a:t>
            </a:r>
            <a:r>
              <a:rPr lang="zh-CN" altLang="en-US" dirty="0" smtClean="0"/>
              <a:t>速度更快，如果命中，它在将数据回送给</a:t>
            </a:r>
            <a:r>
              <a:rPr lang="en-US" dirty="0" smtClean="0"/>
              <a:t>CPU</a:t>
            </a:r>
            <a:r>
              <a:rPr lang="zh-CN" altLang="en-US" dirty="0" smtClean="0"/>
              <a:t>同时，还来得及中断</a:t>
            </a:r>
            <a:r>
              <a:rPr lang="en-US" dirty="0" smtClean="0"/>
              <a:t>CPU</a:t>
            </a:r>
            <a:r>
              <a:rPr lang="zh-CN" altLang="en-US" dirty="0" smtClean="0"/>
              <a:t>对主存的请求；若不命中，</a:t>
            </a:r>
            <a:r>
              <a:rPr lang="en-US" dirty="0" smtClean="0"/>
              <a:t>Cache</a:t>
            </a:r>
            <a:r>
              <a:rPr lang="zh-CN" altLang="en-US" dirty="0" smtClean="0"/>
              <a:t>不动作，</a:t>
            </a:r>
            <a:r>
              <a:rPr lang="en-US" dirty="0" smtClean="0"/>
              <a:t>CPU</a:t>
            </a:r>
            <a:r>
              <a:rPr lang="zh-CN" altLang="en-US" dirty="0" smtClean="0"/>
              <a:t>直接访问主存。没有时间延迟，但每次数据请求，</a:t>
            </a:r>
            <a:r>
              <a:rPr lang="en-US" dirty="0" smtClean="0"/>
              <a:t>CPU</a:t>
            </a:r>
            <a:r>
              <a:rPr lang="zh-CN" altLang="en-US" dirty="0" smtClean="0"/>
              <a:t>都会发动对主存的访问，占用了一部分总线时间。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5.5.1  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高速缓存的原理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5105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000" dirty="0" smtClean="0">
                <a:solidFill>
                  <a:srgbClr val="CCECFF"/>
                </a:solidFill>
              </a:rPr>
              <a:t>1. Cache</a:t>
            </a:r>
            <a:r>
              <a:rPr lang="zh-CN" altLang="en-US" sz="3000" dirty="0" smtClean="0">
                <a:solidFill>
                  <a:srgbClr val="CCECFF"/>
                </a:solidFill>
              </a:rPr>
              <a:t>的工作原理</a:t>
            </a:r>
            <a:endParaRPr lang="zh-CN" altLang="en-US" sz="3000" dirty="0" smtClean="0">
              <a:solidFill>
                <a:srgbClr val="CCECFF"/>
              </a:solidFill>
            </a:endParaRPr>
          </a:p>
          <a:p>
            <a:pPr algn="just"/>
            <a:r>
              <a:rPr lang="en-US" dirty="0" smtClean="0"/>
              <a:t>CPU</a:t>
            </a:r>
            <a:r>
              <a:rPr lang="zh-CN" altLang="en-US" dirty="0" smtClean="0"/>
              <a:t>运算速度比内存读</a:t>
            </a:r>
            <a:r>
              <a:rPr lang="en-US" dirty="0" smtClean="0"/>
              <a:t>/</a:t>
            </a:r>
            <a:r>
              <a:rPr lang="zh-CN" altLang="en-US" dirty="0" smtClean="0"/>
              <a:t>写速度快很多，因此影响计算机效率的提高。目前高端</a:t>
            </a:r>
            <a:r>
              <a:rPr lang="en-US" dirty="0" smtClean="0"/>
              <a:t>CPU</a:t>
            </a:r>
            <a:r>
              <a:rPr lang="zh-CN" altLang="en-US" dirty="0" smtClean="0"/>
              <a:t>时钟频率已超</a:t>
            </a:r>
            <a:r>
              <a:rPr lang="en-US" dirty="0" smtClean="0"/>
              <a:t>3GHz</a:t>
            </a:r>
            <a:r>
              <a:rPr lang="zh-CN" altLang="en-US" dirty="0" smtClean="0"/>
              <a:t>，指令执行时间远小于</a:t>
            </a:r>
            <a:r>
              <a:rPr lang="en-US" dirty="0" smtClean="0"/>
              <a:t>1ns</a:t>
            </a:r>
            <a:r>
              <a:rPr lang="zh-CN" altLang="en-US" dirty="0" smtClean="0"/>
              <a:t>。内存访问速度虽已达</a:t>
            </a:r>
            <a:r>
              <a:rPr lang="en-US" dirty="0" smtClean="0"/>
              <a:t>ns</a:t>
            </a:r>
            <a:r>
              <a:rPr lang="zh-CN" altLang="en-US" dirty="0" smtClean="0"/>
              <a:t>级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en-US" dirty="0" smtClean="0"/>
              <a:t>SDRAM</a:t>
            </a:r>
            <a:r>
              <a:rPr lang="zh-CN" altLang="en-US" dirty="0" smtClean="0"/>
              <a:t>为</a:t>
            </a:r>
            <a:r>
              <a:rPr lang="en-US" dirty="0" smtClean="0"/>
              <a:t>6~10ns</a:t>
            </a:r>
            <a:r>
              <a:rPr lang="zh-CN" altLang="en-US" dirty="0" smtClean="0"/>
              <a:t>，</a:t>
            </a:r>
            <a:r>
              <a:rPr lang="en-US" dirty="0" smtClean="0"/>
              <a:t>SRAM</a:t>
            </a:r>
            <a:r>
              <a:rPr lang="zh-CN" altLang="en-US" dirty="0" smtClean="0"/>
              <a:t>可达</a:t>
            </a:r>
            <a:r>
              <a:rPr lang="en-US" dirty="0" smtClean="0"/>
              <a:t>1~5ns)</a:t>
            </a:r>
            <a:r>
              <a:rPr lang="en-US" altLang="zh-CN" dirty="0" smtClean="0"/>
              <a:t>,  </a:t>
            </a:r>
            <a:r>
              <a:rPr lang="zh-CN" altLang="en-US" dirty="0" smtClean="0"/>
              <a:t>但与</a:t>
            </a:r>
            <a:r>
              <a:rPr lang="en-US" dirty="0" smtClean="0"/>
              <a:t>CPU</a:t>
            </a:r>
            <a:r>
              <a:rPr lang="zh-CN" altLang="en-US" dirty="0" smtClean="0"/>
              <a:t>有明显差距。</a:t>
            </a:r>
            <a:endParaRPr lang="zh-CN" altLang="en-US" dirty="0" smtClean="0"/>
          </a:p>
          <a:p>
            <a:r>
              <a:rPr lang="zh-CN" altLang="en-US" dirty="0" smtClean="0"/>
              <a:t>解决办法：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总线周期中插等待周期</a:t>
            </a:r>
            <a:r>
              <a:rPr lang="en-US" dirty="0" smtClean="0"/>
              <a:t>T</a:t>
            </a:r>
            <a:r>
              <a:rPr lang="en-US" baseline="-25000" dirty="0" smtClean="0"/>
              <a:t>W</a:t>
            </a:r>
            <a:r>
              <a:rPr lang="zh-CN" altLang="en-US" dirty="0" smtClean="0"/>
              <a:t>，会浪费</a:t>
            </a:r>
            <a:r>
              <a:rPr lang="en-US" dirty="0" smtClean="0"/>
              <a:t>CPU</a:t>
            </a:r>
            <a:r>
              <a:rPr lang="zh-CN" altLang="en-US" dirty="0" smtClean="0"/>
              <a:t>的能力。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用高速的</a:t>
            </a:r>
            <a:r>
              <a:rPr lang="en-US" dirty="0" smtClean="0"/>
              <a:t>SRAM</a:t>
            </a:r>
            <a:r>
              <a:rPr lang="zh-CN" altLang="en-US" dirty="0" smtClean="0"/>
              <a:t>做主存，会使成本上升。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在慢速</a:t>
            </a:r>
            <a:r>
              <a:rPr lang="en-US" dirty="0" smtClean="0"/>
              <a:t>DRAM</a:t>
            </a:r>
            <a:r>
              <a:rPr lang="zh-CN" altLang="en-US" dirty="0" smtClean="0"/>
              <a:t>和快速</a:t>
            </a:r>
            <a:r>
              <a:rPr lang="en-US" dirty="0" smtClean="0"/>
              <a:t>CPU</a:t>
            </a:r>
            <a:r>
              <a:rPr lang="zh-CN" altLang="en-US" dirty="0" smtClean="0"/>
              <a:t>间设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个容量较小的高速缓冲存储器（</a:t>
            </a:r>
            <a:r>
              <a:rPr lang="en-US" dirty="0" smtClean="0"/>
              <a:t>Cache</a:t>
            </a:r>
            <a:r>
              <a:rPr lang="zh-CN" altLang="en-US" dirty="0" smtClean="0"/>
              <a:t>）。能不明显增加成本而提高</a:t>
            </a:r>
            <a:r>
              <a:rPr lang="en-US" dirty="0" smtClean="0"/>
              <a:t>CPU</a:t>
            </a:r>
            <a:r>
              <a:rPr lang="zh-CN" altLang="en-US" dirty="0" smtClean="0"/>
              <a:t>存取数据速度。</a:t>
            </a:r>
            <a:endParaRPr lang="zh-CN" altLang="en-US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457200"/>
            <a:ext cx="7772400" cy="589836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300" dirty="0" smtClean="0">
                <a:solidFill>
                  <a:srgbClr val="CCECFF"/>
                </a:solidFill>
              </a:rPr>
              <a:t>2. Cache</a:t>
            </a:r>
            <a:r>
              <a:rPr lang="zh-CN" altLang="en-US" sz="3300" dirty="0" smtClean="0">
                <a:solidFill>
                  <a:srgbClr val="CCECFF"/>
                </a:solidFill>
              </a:rPr>
              <a:t>的更新策略</a:t>
            </a:r>
            <a:endParaRPr lang="zh-CN" altLang="en-US" sz="3300" dirty="0" smtClean="0">
              <a:solidFill>
                <a:srgbClr val="CCECFF"/>
              </a:solidFill>
            </a:endParaRPr>
          </a:p>
          <a:p>
            <a:pPr algn="just"/>
            <a:r>
              <a:rPr lang="en-US" sz="2600" dirty="0" smtClean="0"/>
              <a:t>Cache</a:t>
            </a:r>
            <a:r>
              <a:rPr lang="zh-CN" altLang="en-US" sz="2600" dirty="0" smtClean="0"/>
              <a:t>中内容应与主存内容保持一致。若</a:t>
            </a:r>
            <a:r>
              <a:rPr lang="en-US" sz="2600" dirty="0" smtClean="0"/>
              <a:t>CPU</a:t>
            </a:r>
            <a:r>
              <a:rPr lang="zh-CN" altLang="en-US" sz="2600" dirty="0" smtClean="0"/>
              <a:t>修改了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中某个字，也应立即（或最后）修改主存中这个字。用专门的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更新策略，即写操作方法：</a:t>
            </a:r>
            <a:endParaRPr lang="zh-CN" altLang="en-US" sz="2600" dirty="0" smtClean="0"/>
          </a:p>
          <a:p>
            <a:pPr algn="just"/>
            <a:r>
              <a:rPr lang="zh-CN" altLang="en-US" sz="2600" dirty="0" smtClean="0">
                <a:solidFill>
                  <a:srgbClr val="00B0F0"/>
                </a:solidFill>
              </a:rPr>
              <a:t>写通法（</a:t>
            </a:r>
            <a:r>
              <a:rPr lang="en-US" sz="2600" dirty="0" smtClean="0">
                <a:solidFill>
                  <a:srgbClr val="00B0F0"/>
                </a:solidFill>
              </a:rPr>
              <a:t>Write Through</a:t>
            </a:r>
            <a:r>
              <a:rPr lang="zh-CN" altLang="en-US" sz="2600" dirty="0" smtClean="0">
                <a:solidFill>
                  <a:srgbClr val="00B0F0"/>
                </a:solidFill>
              </a:rPr>
              <a:t>）。</a:t>
            </a:r>
            <a:r>
              <a:rPr lang="zh-CN" altLang="en-US" sz="2600" dirty="0" smtClean="0"/>
              <a:t>也称</a:t>
            </a:r>
            <a:r>
              <a:rPr lang="zh-CN" altLang="en-US" sz="2600" dirty="0" smtClean="0">
                <a:solidFill>
                  <a:srgbClr val="CCECFF"/>
                </a:solidFill>
              </a:rPr>
              <a:t>直写法</a:t>
            </a:r>
            <a:r>
              <a:rPr lang="zh-CN" altLang="en-US" sz="2600" dirty="0" smtClean="0"/>
              <a:t>或</a:t>
            </a:r>
            <a:r>
              <a:rPr lang="zh-CN" altLang="en-US" sz="2600" dirty="0" smtClean="0">
                <a:solidFill>
                  <a:srgbClr val="CCECFF"/>
                </a:solidFill>
              </a:rPr>
              <a:t>写贯通法</a:t>
            </a:r>
            <a:r>
              <a:rPr lang="zh-CN" altLang="en-US" sz="2600" dirty="0" smtClean="0"/>
              <a:t>。</a:t>
            </a:r>
            <a:r>
              <a:rPr lang="en-US" sz="2600" dirty="0" smtClean="0"/>
              <a:t>CPU</a:t>
            </a:r>
            <a:r>
              <a:rPr lang="zh-CN" altLang="en-US" sz="2600" dirty="0" smtClean="0"/>
              <a:t>写入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时也写入主存，保证主存数据同步更新。操作简单，写速度慢。</a:t>
            </a:r>
            <a:r>
              <a:rPr lang="en-US" sz="2600" dirty="0" smtClean="0"/>
              <a:t>80486 </a:t>
            </a:r>
            <a:r>
              <a:rPr lang="zh-CN" altLang="en-US" sz="2600" dirty="0" smtClean="0"/>
              <a:t>片内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便用此法。</a:t>
            </a:r>
            <a:endParaRPr lang="en-US" altLang="zh-CN" sz="2600" dirty="0" smtClean="0"/>
          </a:p>
          <a:p>
            <a:pPr algn="just"/>
            <a:r>
              <a:rPr lang="zh-CN" altLang="en-US" sz="2600" dirty="0" smtClean="0">
                <a:solidFill>
                  <a:srgbClr val="00B0F0"/>
                </a:solidFill>
              </a:rPr>
              <a:t>写回法（</a:t>
            </a:r>
            <a:r>
              <a:rPr lang="en-US" sz="2600" dirty="0" smtClean="0">
                <a:solidFill>
                  <a:srgbClr val="00B0F0"/>
                </a:solidFill>
              </a:rPr>
              <a:t>Write Back</a:t>
            </a:r>
            <a:r>
              <a:rPr lang="zh-CN" altLang="en-US" sz="2600" dirty="0" smtClean="0">
                <a:solidFill>
                  <a:srgbClr val="00B0F0"/>
                </a:solidFill>
              </a:rPr>
              <a:t>）。</a:t>
            </a:r>
            <a:r>
              <a:rPr lang="en-US" sz="2600" dirty="0" smtClean="0"/>
              <a:t>CPU</a:t>
            </a:r>
            <a:r>
              <a:rPr lang="zh-CN" altLang="en-US" sz="2600" dirty="0" smtClean="0"/>
              <a:t>对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写命中时，只修改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内容，不立即写入主存，只有该数据块替换出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时，才被写回主存。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中每块设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个</a:t>
            </a:r>
            <a:r>
              <a:rPr lang="zh-CN" altLang="en-US" sz="2600" dirty="0" smtClean="0">
                <a:solidFill>
                  <a:srgbClr val="66FF33"/>
                </a:solidFill>
              </a:rPr>
              <a:t>修改标志位</a:t>
            </a:r>
            <a:r>
              <a:rPr lang="zh-CN" altLang="en-US" sz="2600" dirty="0" smtClean="0"/>
              <a:t>，修改过置</a:t>
            </a:r>
            <a:r>
              <a:rPr lang="en-US" sz="2600" dirty="0" smtClean="0"/>
              <a:t>1</a:t>
            </a:r>
            <a:r>
              <a:rPr lang="zh-CN" altLang="en-US" sz="2600" dirty="0" smtClean="0"/>
              <a:t>。该块被换出时，若标志位</a:t>
            </a:r>
            <a:r>
              <a:rPr lang="en-US" altLang="zh-CN" sz="2600" dirty="0" smtClean="0"/>
              <a:t>=</a:t>
            </a:r>
            <a:r>
              <a:rPr lang="en-US" sz="2600" dirty="0" smtClean="0"/>
              <a:t>1</a:t>
            </a:r>
            <a:r>
              <a:rPr lang="zh-CN" altLang="en-US" sz="2600" dirty="0" smtClean="0"/>
              <a:t>就写回主存；否则弃之不顾。能减少访问主存次数，但有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与主存数据不一致隐患，控制也较复杂。写回法要优于写通法。</a:t>
            </a:r>
            <a:endParaRPr lang="zh-CN" altLang="en-US" sz="2600" dirty="0" smtClean="0"/>
          </a:p>
          <a:p>
            <a:pPr algn="just"/>
            <a:r>
              <a:rPr lang="zh-CN" altLang="en-US" sz="2600" dirty="0" smtClean="0"/>
              <a:t>还有一种</a:t>
            </a:r>
            <a:r>
              <a:rPr lang="zh-CN" altLang="en-US" sz="2600" dirty="0" smtClean="0">
                <a:solidFill>
                  <a:srgbClr val="00B0F0"/>
                </a:solidFill>
              </a:rPr>
              <a:t>写一次法（</a:t>
            </a:r>
            <a:r>
              <a:rPr lang="en-US" altLang="zh-CN" sz="2600" dirty="0" smtClean="0">
                <a:solidFill>
                  <a:srgbClr val="00B0F0"/>
                </a:solidFill>
              </a:rPr>
              <a:t>Write Once</a:t>
            </a:r>
            <a:r>
              <a:rPr lang="zh-CN" altLang="en-US" sz="2600" dirty="0" smtClean="0">
                <a:solidFill>
                  <a:srgbClr val="00B0F0"/>
                </a:solidFill>
              </a:rPr>
              <a:t>），</a:t>
            </a:r>
            <a:r>
              <a:rPr lang="zh-CN" altLang="en-US" sz="2600" dirty="0" smtClean="0"/>
              <a:t>基于写回法又结合写通法，写命中和写未命中的处理与写回法雷同，只是第一次写命中时要同时写入主存。主要用于某些处理器的片内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，如</a:t>
            </a:r>
            <a:r>
              <a:rPr lang="en-US" sz="2600" dirty="0" smtClean="0"/>
              <a:t>Pentium</a:t>
            </a:r>
            <a:r>
              <a:rPr lang="zh-CN" altLang="en-US" sz="2600" dirty="0" smtClean="0"/>
              <a:t>的片内数据</a:t>
            </a:r>
            <a:r>
              <a:rPr lang="en-US" sz="2600" dirty="0" smtClean="0"/>
              <a:t>Cach</a:t>
            </a:r>
            <a:r>
              <a:rPr lang="en-US" altLang="zh-CN" sz="2600" dirty="0" smtClean="0"/>
              <a:t>e</a:t>
            </a:r>
            <a:r>
              <a:rPr lang="zh-CN" altLang="en-US" sz="2600" dirty="0" smtClean="0"/>
              <a:t>。</a:t>
            </a:r>
            <a:endParaRPr lang="zh-CN" altLang="en-US" sz="2600" dirty="0" smtClean="0"/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609600"/>
            <a:ext cx="7848600" cy="57459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>
                <a:solidFill>
                  <a:srgbClr val="CCFFFF"/>
                </a:solidFill>
              </a:rPr>
              <a:t>3. Cache</a:t>
            </a:r>
            <a:r>
              <a:rPr lang="zh-CN" altLang="en-US" dirty="0" smtClean="0">
                <a:solidFill>
                  <a:srgbClr val="CCFFFF"/>
                </a:solidFill>
              </a:rPr>
              <a:t>的替换策略</a:t>
            </a:r>
            <a:endParaRPr lang="zh-CN" altLang="en-US" dirty="0" smtClean="0">
              <a:solidFill>
                <a:srgbClr val="CCFFFF"/>
              </a:solidFill>
            </a:endParaRPr>
          </a:p>
          <a:p>
            <a:pPr algn="just"/>
            <a:r>
              <a:rPr lang="zh-CN" altLang="en-US" sz="2600" dirty="0" smtClean="0"/>
              <a:t>主存与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以存储块形式交换数据，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个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块要对应若干主存块。主存块调入</a:t>
            </a:r>
            <a:r>
              <a:rPr lang="en-US" altLang="zh-CN" sz="2600" dirty="0" smtClean="0"/>
              <a:t>Cache</a:t>
            </a:r>
            <a:r>
              <a:rPr lang="zh-CN" altLang="en-US" sz="2600" dirty="0" smtClean="0"/>
              <a:t>时，常要替换掉旧块。依据程序局部性规律来设计替换策略，还与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的组织方式紧密相关。用硬件实现的替换策略主要有：</a:t>
            </a:r>
            <a:endParaRPr lang="zh-CN" altLang="en-US" sz="2600" dirty="0" smtClean="0"/>
          </a:p>
          <a:p>
            <a:pPr algn="just">
              <a:buNone/>
            </a:pPr>
            <a:r>
              <a:rPr lang="en-US" altLang="zh-CN" sz="2600" dirty="0" smtClean="0"/>
              <a:t>1</a:t>
            </a:r>
            <a:r>
              <a:rPr lang="zh-CN" altLang="en-US" sz="2600" dirty="0" smtClean="0"/>
              <a:t>）</a:t>
            </a:r>
            <a:r>
              <a:rPr lang="zh-CN" altLang="en-US" sz="2600" dirty="0" smtClean="0">
                <a:solidFill>
                  <a:srgbClr val="FF0000"/>
                </a:solidFill>
              </a:rPr>
              <a:t>近期最少使用（</a:t>
            </a:r>
            <a:r>
              <a:rPr lang="en-US" sz="2600" dirty="0" smtClean="0">
                <a:solidFill>
                  <a:srgbClr val="FF0000"/>
                </a:solidFill>
              </a:rPr>
              <a:t>LRU</a:t>
            </a:r>
            <a:r>
              <a:rPr lang="zh-CN" altLang="en-US" sz="2600" dirty="0" smtClean="0">
                <a:solidFill>
                  <a:srgbClr val="FF0000"/>
                </a:solidFill>
              </a:rPr>
              <a:t>）替换策略。</a:t>
            </a:r>
            <a:r>
              <a:rPr lang="zh-CN" altLang="en-US" sz="2600" dirty="0" smtClean="0"/>
              <a:t>将近期长久未访问过的块淘汰。为每个块设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个</a:t>
            </a:r>
            <a:r>
              <a:rPr lang="zh-CN" altLang="en-US" sz="2600" dirty="0" smtClean="0">
                <a:solidFill>
                  <a:srgbClr val="66FF33"/>
                </a:solidFill>
              </a:rPr>
              <a:t>未访问次数计数器</a:t>
            </a:r>
            <a:r>
              <a:rPr lang="zh-CN" altLang="en-US" sz="2600" dirty="0" smtClean="0"/>
              <a:t>，每次命中时清零，其它块的计数器</a:t>
            </a:r>
            <a:r>
              <a:rPr lang="en-US" sz="2600" dirty="0" smtClean="0"/>
              <a:t>+1</a:t>
            </a:r>
            <a:r>
              <a:rPr lang="zh-CN" altLang="en-US" sz="2600" dirty="0" smtClean="0"/>
              <a:t>。替换时将计数最大的块换出。这保护了刚拷贝进的块。而且清零还能把不再需要的数据淘汰出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。硬件实现不难，适用于路数少、分组容量较大的组相联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。例如，</a:t>
            </a:r>
            <a:r>
              <a:rPr lang="en-US" sz="2600" dirty="0" smtClean="0"/>
              <a:t>Pentium</a:t>
            </a:r>
            <a:r>
              <a:rPr lang="zh-CN" altLang="en-US" sz="2600" dirty="0" smtClean="0"/>
              <a:t>片内数据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就是</a:t>
            </a:r>
            <a:r>
              <a:rPr lang="en-US" sz="2600" dirty="0" smtClean="0"/>
              <a:t>LRU</a:t>
            </a:r>
            <a:r>
              <a:rPr lang="zh-CN" altLang="en-US" sz="2600" dirty="0" smtClean="0"/>
              <a:t>替换策略。</a:t>
            </a:r>
            <a:endParaRPr lang="zh-CN" altLang="en-US" sz="2600" dirty="0" smtClean="0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685800"/>
            <a:ext cx="7239000" cy="582216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altLang="zh-CN" sz="2600" dirty="0" smtClean="0"/>
              <a:t>2</a:t>
            </a:r>
            <a:r>
              <a:rPr lang="zh-CN" altLang="en-US" sz="2600" dirty="0" smtClean="0"/>
              <a:t>）</a:t>
            </a:r>
            <a:r>
              <a:rPr lang="zh-CN" altLang="en-US" sz="2600" dirty="0" smtClean="0">
                <a:solidFill>
                  <a:srgbClr val="FF0000"/>
                </a:solidFill>
              </a:rPr>
              <a:t>最不经常使用（</a:t>
            </a:r>
            <a:r>
              <a:rPr lang="en-US" sz="2600" dirty="0" smtClean="0">
                <a:solidFill>
                  <a:srgbClr val="FF0000"/>
                </a:solidFill>
              </a:rPr>
              <a:t>LFU</a:t>
            </a:r>
            <a:r>
              <a:rPr lang="zh-CN" altLang="en-US" sz="2600" dirty="0" smtClean="0">
                <a:solidFill>
                  <a:srgbClr val="FF0000"/>
                </a:solidFill>
              </a:rPr>
              <a:t>）替换策略。</a:t>
            </a:r>
            <a:r>
              <a:rPr lang="zh-CN" altLang="en-US" sz="2600" dirty="0" smtClean="0"/>
              <a:t>将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中一段时间内被访次数最少的块替换掉。为每块设访问次数计数器，块替换后清</a:t>
            </a:r>
            <a:r>
              <a:rPr lang="en-US" sz="2600" dirty="0" smtClean="0"/>
              <a:t>0</a:t>
            </a:r>
            <a:r>
              <a:rPr lang="zh-CN" altLang="en-US" sz="2600" dirty="0" smtClean="0"/>
              <a:t>，之后每访问一次</a:t>
            </a:r>
            <a:r>
              <a:rPr lang="en-US" sz="2600" dirty="0" smtClean="0"/>
              <a:t>+1</a:t>
            </a:r>
            <a:r>
              <a:rPr lang="zh-CN" altLang="en-US" sz="2600" dirty="0" smtClean="0"/>
              <a:t>。替换时将计数最小的块换出去，并清零全部计数器。统计的是各块两次替换间的访问次数，不能严格反映近期被访问情况。</a:t>
            </a:r>
            <a:endParaRPr lang="en-US" altLang="zh-CN" sz="2600" dirty="0" smtClean="0"/>
          </a:p>
          <a:p>
            <a:pPr algn="just">
              <a:buNone/>
            </a:pPr>
            <a:r>
              <a:rPr lang="en-US" altLang="zh-CN" sz="2600" dirty="0" smtClean="0"/>
              <a:t>3</a:t>
            </a:r>
            <a:r>
              <a:rPr lang="zh-CN" altLang="en-US" sz="2600" dirty="0" smtClean="0"/>
              <a:t>）</a:t>
            </a:r>
            <a:r>
              <a:rPr lang="zh-CN" altLang="en-US" sz="2600" dirty="0" smtClean="0">
                <a:solidFill>
                  <a:srgbClr val="FF0000"/>
                </a:solidFill>
              </a:rPr>
              <a:t>随机（</a:t>
            </a:r>
            <a:r>
              <a:rPr lang="en-US" sz="2600" dirty="0" smtClean="0">
                <a:solidFill>
                  <a:srgbClr val="FF0000"/>
                </a:solidFill>
              </a:rPr>
              <a:t>RAND</a:t>
            </a:r>
            <a:r>
              <a:rPr lang="zh-CN" altLang="en-US" sz="2600" dirty="0" smtClean="0">
                <a:solidFill>
                  <a:srgbClr val="FF0000"/>
                </a:solidFill>
              </a:rPr>
              <a:t>）替换策略。</a:t>
            </a:r>
            <a:r>
              <a:rPr lang="zh-CN" altLang="en-US" sz="2600" dirty="0" smtClean="0"/>
              <a:t>设一个随机数产生器，依据随机数来确定替换块。方法简单，易硬件实现，速度快。但换出的数据可能马上又要使用，可增大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容量来克服。</a:t>
            </a:r>
            <a:endParaRPr lang="zh-CN" altLang="en-US" sz="2600" dirty="0" smtClean="0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219200" y="2057400"/>
            <a:ext cx="6858000" cy="39624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5.5.1  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高速缓存的原理</a:t>
            </a:r>
            <a:endParaRPr lang="en-US" sz="39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5.5.2  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高速缓存的基本结构</a:t>
            </a:r>
            <a:endParaRPr lang="en-US" sz="39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5.5.3  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主存与</a:t>
            </a: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Cache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的地址映射</a:t>
            </a:r>
            <a:endParaRPr lang="en-US" altLang="zh-CN" sz="39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5.5.4   Cache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的基本操作</a:t>
            </a:r>
            <a:endParaRPr lang="en-US" altLang="zh-CN" sz="39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rgbClr val="FF0000"/>
                </a:solidFill>
                <a:ea typeface="楷体_GB2312" pitchFamily="49" charset="-122"/>
              </a:rPr>
              <a:t>5.5.5   </a:t>
            </a:r>
            <a:r>
              <a:rPr lang="zh-CN" altLang="en-US" sz="3900" dirty="0" smtClean="0">
                <a:solidFill>
                  <a:srgbClr val="FF0000"/>
                </a:solidFill>
                <a:ea typeface="楷体_GB2312" pitchFamily="49" charset="-122"/>
              </a:rPr>
              <a:t>影响</a:t>
            </a:r>
            <a:r>
              <a:rPr lang="en-US" altLang="zh-CN" sz="3900" dirty="0" smtClean="0">
                <a:solidFill>
                  <a:srgbClr val="FF0000"/>
                </a:solidFill>
                <a:ea typeface="楷体_GB2312" pitchFamily="49" charset="-122"/>
              </a:rPr>
              <a:t>Cache</a:t>
            </a:r>
            <a:r>
              <a:rPr lang="zh-CN" altLang="en-US" sz="3900" dirty="0" smtClean="0">
                <a:solidFill>
                  <a:srgbClr val="FF0000"/>
                </a:solidFill>
                <a:ea typeface="楷体_GB2312" pitchFamily="49" charset="-122"/>
              </a:rPr>
              <a:t>性能的因素</a:t>
            </a:r>
            <a:endParaRPr lang="en-US" sz="3900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600" dirty="0" smtClean="0">
                <a:solidFill>
                  <a:srgbClr val="FFFF00"/>
                </a:solidFill>
                <a:ea typeface="楷体_GB2312" pitchFamily="49" charset="-122"/>
              </a:rPr>
              <a:t>                             </a:t>
            </a:r>
            <a:endParaRPr lang="en-US" sz="3600" dirty="0" smtClean="0">
              <a:solidFill>
                <a:srgbClr val="FFFF00"/>
              </a:solidFill>
              <a:ea typeface="楷体_GB2312" pitchFamily="49" charset="-122"/>
            </a:endParaRPr>
          </a:p>
          <a:p>
            <a:endParaRPr lang="zh-CN" altLang="en-US" sz="3600" dirty="0" smtClean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990600"/>
            <a:ext cx="7315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§</a:t>
            </a:r>
            <a:r>
              <a:rPr kumimoji="1" lang="en-US" altLang="zh-CN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5.5  </a:t>
            </a:r>
            <a:r>
              <a:rPr kumimoji="1" lang="zh-CN" alt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高速缓冲存储器</a:t>
            </a:r>
            <a:r>
              <a:rPr kumimoji="1" lang="en-US" altLang="zh-CN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Cache</a:t>
            </a:r>
            <a:endParaRPr lang="zh-CN" alt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762000"/>
          </a:xfrm>
        </p:spPr>
        <p:txBody>
          <a:bodyPr/>
          <a:lstStyle/>
          <a:p>
            <a:pPr algn="ctr">
              <a:spcBef>
                <a:spcPts val="1200"/>
              </a:spcBef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5.5.5   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影响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Cache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性能的因素</a:t>
            </a:r>
            <a:endParaRPr 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43000"/>
            <a:ext cx="8077200" cy="5257800"/>
          </a:xfrm>
        </p:spPr>
        <p:txBody>
          <a:bodyPr>
            <a:normAutofit lnSpcReduction="10000"/>
          </a:bodyPr>
          <a:lstStyle/>
          <a:p>
            <a:pPr algn="just"/>
            <a:r>
              <a:rPr lang="zh-CN" altLang="en-US" sz="2400" dirty="0" smtClean="0"/>
              <a:t>命中率越高，</a:t>
            </a:r>
            <a:r>
              <a:rPr lang="en-US" sz="2400" dirty="0" smtClean="0"/>
              <a:t>CPU</a:t>
            </a:r>
            <a:r>
              <a:rPr lang="zh-CN" altLang="en-US" sz="2400" dirty="0" smtClean="0"/>
              <a:t>从</a:t>
            </a:r>
            <a:r>
              <a:rPr lang="en-US" sz="2400" dirty="0" smtClean="0"/>
              <a:t>Cache</a:t>
            </a:r>
            <a:r>
              <a:rPr lang="zh-CN" altLang="en-US" sz="2400" dirty="0" smtClean="0"/>
              <a:t>获取指令和数据的可能性越大，单位时间里访问主存的次数就显著减少，提高了</a:t>
            </a:r>
            <a:r>
              <a:rPr lang="en-US" sz="2400" dirty="0" smtClean="0"/>
              <a:t>CPU</a:t>
            </a:r>
            <a:r>
              <a:rPr lang="zh-CN" altLang="en-US" sz="2400" dirty="0" smtClean="0"/>
              <a:t>的运行效率。</a:t>
            </a:r>
            <a:endParaRPr lang="zh-CN" altLang="en-US" sz="2400" dirty="0" smtClean="0"/>
          </a:p>
          <a:p>
            <a:pPr>
              <a:buNone/>
            </a:pPr>
            <a:r>
              <a:rPr lang="en-US" dirty="0" smtClean="0">
                <a:solidFill>
                  <a:srgbClr val="CCFFFF"/>
                </a:solidFill>
              </a:rPr>
              <a:t>1. Cache</a:t>
            </a:r>
            <a:r>
              <a:rPr lang="zh-CN" altLang="en-US" dirty="0" smtClean="0">
                <a:solidFill>
                  <a:srgbClr val="CCFFFF"/>
                </a:solidFill>
              </a:rPr>
              <a:t>脱靶的原因</a:t>
            </a:r>
            <a:endParaRPr lang="zh-CN" altLang="en-US" dirty="0" smtClean="0">
              <a:solidFill>
                <a:srgbClr val="CCFFFF"/>
              </a:solidFill>
            </a:endParaRPr>
          </a:p>
          <a:p>
            <a:pPr algn="just">
              <a:buNone/>
            </a:pPr>
            <a:r>
              <a:rPr lang="en-US" sz="2400" dirty="0" smtClean="0"/>
              <a:t>1</a:t>
            </a:r>
            <a:r>
              <a:rPr lang="zh-CN" altLang="en-US" sz="2400" dirty="0" smtClean="0"/>
              <a:t>）</a:t>
            </a:r>
            <a:r>
              <a:rPr lang="zh-CN" altLang="en-US" sz="2400" dirty="0" smtClean="0">
                <a:solidFill>
                  <a:srgbClr val="FF0000"/>
                </a:solidFill>
              </a:rPr>
              <a:t>分块太小。</a:t>
            </a:r>
            <a:r>
              <a:rPr lang="zh-CN" altLang="en-US" sz="2400" dirty="0" smtClean="0"/>
              <a:t>程序开始执行时，主存块逐步复制进</a:t>
            </a:r>
            <a:r>
              <a:rPr lang="en-US" sz="2400" dirty="0" smtClean="0"/>
              <a:t>Cache</a:t>
            </a:r>
            <a:r>
              <a:rPr lang="zh-CN" altLang="en-US" sz="2400" dirty="0" smtClean="0"/>
              <a:t>，因此容易脱靶，需经过一段时间后</a:t>
            </a:r>
            <a:r>
              <a:rPr lang="en-US" sz="2400" dirty="0" smtClean="0"/>
              <a:t>Cache</a:t>
            </a:r>
            <a:r>
              <a:rPr lang="zh-CN" altLang="en-US" sz="2400" dirty="0" smtClean="0"/>
              <a:t>才装满。首次执行产生脱靶的次数，与分块大小有关，块越大，不命中次数就越小。</a:t>
            </a:r>
            <a:endParaRPr lang="zh-CN" altLang="en-US" sz="2400" dirty="0" smtClean="0"/>
          </a:p>
          <a:p>
            <a:pPr algn="just">
              <a:buNone/>
            </a:pPr>
            <a:r>
              <a:rPr lang="en-US" sz="2400" dirty="0" smtClean="0"/>
              <a:t>2</a:t>
            </a:r>
            <a:r>
              <a:rPr lang="zh-CN" altLang="en-US" sz="2400" dirty="0" smtClean="0"/>
              <a:t>）</a:t>
            </a:r>
            <a:r>
              <a:rPr lang="zh-CN" altLang="en-US" sz="2400" dirty="0" smtClean="0">
                <a:solidFill>
                  <a:srgbClr val="FF0000"/>
                </a:solidFill>
              </a:rPr>
              <a:t>容量太小。</a:t>
            </a:r>
            <a:r>
              <a:rPr lang="zh-CN" altLang="en-US" sz="2400" dirty="0" smtClean="0"/>
              <a:t>不能将所需指令和数据都调入</a:t>
            </a:r>
            <a:r>
              <a:rPr lang="en-US" sz="2400" dirty="0" smtClean="0"/>
              <a:t>Cache</a:t>
            </a:r>
            <a:r>
              <a:rPr lang="zh-CN" altLang="en-US" sz="2400" dirty="0" smtClean="0"/>
              <a:t>，因此频繁的替换，导致</a:t>
            </a:r>
            <a:r>
              <a:rPr lang="en-US" sz="2400" dirty="0" smtClean="0"/>
              <a:t>CPU</a:t>
            </a:r>
            <a:r>
              <a:rPr lang="zh-CN" altLang="en-US" sz="2400" dirty="0" smtClean="0"/>
              <a:t>访问慢速主存次数增多。</a:t>
            </a:r>
            <a:endParaRPr lang="en-US" altLang="zh-CN" sz="2400" dirty="0" smtClean="0"/>
          </a:p>
          <a:p>
            <a:pPr algn="just">
              <a:buNone/>
            </a:pPr>
            <a:r>
              <a:rPr lang="en-US" sz="2400" dirty="0" smtClean="0"/>
              <a:t>3</a:t>
            </a:r>
            <a:r>
              <a:rPr lang="zh-CN" altLang="en-US" sz="2400" dirty="0" smtClean="0"/>
              <a:t>）</a:t>
            </a:r>
            <a:r>
              <a:rPr lang="zh-CN" altLang="en-US" sz="2400" dirty="0" smtClean="0">
                <a:solidFill>
                  <a:srgbClr val="FF0000"/>
                </a:solidFill>
              </a:rPr>
              <a:t>替换进的主存块过大或过多。</a:t>
            </a:r>
            <a:r>
              <a:rPr lang="zh-CN" altLang="en-US" sz="2400" dirty="0" smtClean="0"/>
              <a:t>替换进</a:t>
            </a:r>
            <a:r>
              <a:rPr lang="en-US" sz="2400" dirty="0" smtClean="0"/>
              <a:t>Cache</a:t>
            </a:r>
            <a:r>
              <a:rPr lang="zh-CN" altLang="en-US" sz="2400" dirty="0" smtClean="0"/>
              <a:t>的主存块数目太多，会把下次要访问的指令或数据替换出去；数据块太大，替换所传数据量越大；</a:t>
            </a:r>
            <a:r>
              <a:rPr lang="en-US" sz="2400" dirty="0" smtClean="0"/>
              <a:t>Cache</a:t>
            </a:r>
            <a:r>
              <a:rPr lang="zh-CN" altLang="en-US" sz="2400" dirty="0" smtClean="0"/>
              <a:t>所含块数减少，少数块刚装入就被覆盖掉。这些都导致命中率下降。</a:t>
            </a:r>
            <a:endParaRPr lang="zh-CN" altLang="en-US" sz="2400" dirty="0" smtClean="0"/>
          </a:p>
          <a:p>
            <a:pPr algn="just">
              <a:buNone/>
            </a:pPr>
            <a:endParaRPr lang="zh-CN" altLang="en-US" sz="2400" dirty="0" smtClean="0"/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38200"/>
            <a:ext cx="81534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CCFFFF"/>
                </a:solidFill>
              </a:rPr>
              <a:t>2. </a:t>
            </a:r>
            <a:r>
              <a:rPr lang="zh-CN" altLang="en-US" sz="3200" dirty="0" smtClean="0">
                <a:solidFill>
                  <a:srgbClr val="CCFFFF"/>
                </a:solidFill>
              </a:rPr>
              <a:t>提高</a:t>
            </a:r>
            <a:r>
              <a:rPr lang="en-US" sz="3200" dirty="0" smtClean="0">
                <a:solidFill>
                  <a:srgbClr val="CCFFFF"/>
                </a:solidFill>
              </a:rPr>
              <a:t>Cache</a:t>
            </a:r>
            <a:r>
              <a:rPr lang="zh-CN" altLang="en-US" sz="3200" dirty="0" smtClean="0">
                <a:solidFill>
                  <a:srgbClr val="CCFFFF"/>
                </a:solidFill>
              </a:rPr>
              <a:t>性能的几种方法</a:t>
            </a:r>
            <a:endParaRPr lang="zh-CN" altLang="en-US" sz="3200" dirty="0" smtClean="0">
              <a:solidFill>
                <a:srgbClr val="CCFFFF"/>
              </a:solidFill>
            </a:endParaRPr>
          </a:p>
          <a:p>
            <a:pPr algn="just">
              <a:buNone/>
            </a:pPr>
            <a:r>
              <a:rPr lang="en-US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rgbClr val="00B0F0"/>
                </a:solidFill>
              </a:rPr>
              <a:t>增大</a:t>
            </a:r>
            <a:r>
              <a:rPr lang="en-US" dirty="0" smtClean="0">
                <a:solidFill>
                  <a:srgbClr val="00B0F0"/>
                </a:solidFill>
              </a:rPr>
              <a:t>Cache</a:t>
            </a:r>
            <a:r>
              <a:rPr lang="zh-CN" altLang="en-US" dirty="0" smtClean="0">
                <a:solidFill>
                  <a:srgbClr val="00B0F0"/>
                </a:solidFill>
              </a:rPr>
              <a:t>容量来降低不命中率。</a:t>
            </a:r>
            <a:r>
              <a:rPr lang="en-US" dirty="0" smtClean="0"/>
              <a:t>Cache</a:t>
            </a:r>
            <a:r>
              <a:rPr lang="zh-CN" altLang="en-US" dirty="0" smtClean="0"/>
              <a:t>太小致命中率太低，过大改善不明显。一般选</a:t>
            </a:r>
            <a:r>
              <a:rPr lang="en-US" dirty="0" smtClean="0"/>
              <a:t>Cache</a:t>
            </a:r>
            <a:r>
              <a:rPr lang="zh-CN" altLang="en-US" dirty="0" smtClean="0"/>
              <a:t>与内存容量比</a:t>
            </a:r>
            <a:r>
              <a:rPr lang="en-US" dirty="0" smtClean="0"/>
              <a:t>4</a:t>
            </a:r>
            <a:r>
              <a:rPr lang="zh-CN" altLang="en-US" dirty="0" smtClean="0"/>
              <a:t>：</a:t>
            </a:r>
            <a:r>
              <a:rPr lang="en-US" dirty="0" smtClean="0"/>
              <a:t>1000</a:t>
            </a:r>
            <a:r>
              <a:rPr lang="zh-CN" altLang="en-US" dirty="0" smtClean="0"/>
              <a:t>，命中率</a:t>
            </a:r>
            <a:r>
              <a:rPr lang="en-US" dirty="0" smtClean="0"/>
              <a:t>90</a:t>
            </a:r>
            <a:r>
              <a:rPr lang="zh-CN" altLang="en-US" dirty="0" smtClean="0"/>
              <a:t>％以上。每块取</a:t>
            </a:r>
            <a:r>
              <a:rPr lang="en-US" dirty="0" smtClean="0"/>
              <a:t>4</a:t>
            </a:r>
            <a:r>
              <a:rPr lang="en-US" dirty="0" smtClean="0">
                <a:sym typeface="Symbol" panose="05050102010706020507"/>
              </a:rPr>
              <a:t></a:t>
            </a:r>
            <a:r>
              <a:rPr lang="en-US" dirty="0" smtClean="0"/>
              <a:t>8</a:t>
            </a:r>
            <a:r>
              <a:rPr lang="zh-CN" altLang="en-US" dirty="0" smtClean="0"/>
              <a:t>字节（或字）较好。</a:t>
            </a:r>
            <a:endParaRPr lang="en-US" altLang="zh-CN" dirty="0" smtClean="0"/>
          </a:p>
          <a:p>
            <a:pPr algn="just">
              <a:buNone/>
            </a:pPr>
            <a:r>
              <a:rPr lang="en-US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rgbClr val="00B0F0"/>
                </a:solidFill>
              </a:rPr>
              <a:t>通过结构设计减少不命中次数。</a:t>
            </a:r>
            <a:r>
              <a:rPr lang="zh-CN" altLang="en-US" dirty="0" smtClean="0"/>
              <a:t>指令、数据是分开存储的，存取比例不一样，可将两类</a:t>
            </a:r>
            <a:r>
              <a:rPr lang="en-US" dirty="0" smtClean="0"/>
              <a:t>Cache</a:t>
            </a:r>
            <a:r>
              <a:rPr lang="zh-CN" altLang="en-US" dirty="0" smtClean="0"/>
              <a:t>分开，并采用二、三级</a:t>
            </a:r>
            <a:r>
              <a:rPr lang="en-US" dirty="0" smtClean="0"/>
              <a:t>Cache</a:t>
            </a:r>
            <a:r>
              <a:rPr lang="zh-CN" altLang="en-US" dirty="0" smtClean="0"/>
              <a:t>结构。</a:t>
            </a:r>
            <a:endParaRPr lang="zh-CN" altLang="en-US" dirty="0" smtClean="0"/>
          </a:p>
          <a:p>
            <a:pPr algn="just">
              <a:buNone/>
            </a:pPr>
            <a:r>
              <a:rPr lang="en-US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rgbClr val="00B0F0"/>
                </a:solidFill>
              </a:rPr>
              <a:t>通过预取技术提高命中率。</a:t>
            </a:r>
            <a:r>
              <a:rPr lang="zh-CN" altLang="en-US" dirty="0" smtClean="0"/>
              <a:t>预测将要访问的指令和数据，提前将下条要执行指令取入</a:t>
            </a:r>
            <a:r>
              <a:rPr lang="en-US" dirty="0" smtClean="0"/>
              <a:t>Cache</a:t>
            </a:r>
            <a:r>
              <a:rPr lang="zh-CN" altLang="en-US" dirty="0" smtClean="0"/>
              <a:t>，提高</a:t>
            </a:r>
            <a:r>
              <a:rPr lang="en-US" dirty="0" smtClean="0"/>
              <a:t>CPU</a:t>
            </a:r>
            <a:r>
              <a:rPr lang="zh-CN" altLang="en-US" dirty="0" smtClean="0"/>
              <a:t>取指令的速度。</a:t>
            </a:r>
            <a:endParaRPr lang="zh-CN" altLang="en-US" dirty="0" smtClean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5800" y="533400"/>
            <a:ext cx="8077200" cy="58674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程序访问的局部性原理：</a:t>
            </a:r>
            <a:endParaRPr lang="en-US" altLang="zh-CN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在一段较短时间内，程序访问的内存地址常集中在很小范围。因为指令是连续分布的，循环和子程序又会重复执行多次，地址就会有时间上集中分布的倾向。</a:t>
            </a:r>
            <a:endParaRPr lang="en-US" altLang="zh-CN" sz="24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数据分布的集中倾向不太明显，但对数组和变量等的访问也有一定重复性。</a:t>
            </a:r>
            <a:endParaRPr lang="en-US" altLang="zh-CN" sz="24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对局部范围的存储器地址频繁访问，而对其他地址访问甚少的现象，称为</a:t>
            </a:r>
            <a:r>
              <a:rPr lang="zh-CN" altLang="en-US" sz="2400" dirty="0" smtClean="0">
                <a:solidFill>
                  <a:srgbClr val="00B0F0"/>
                </a:solidFill>
              </a:rPr>
              <a:t>程序访问的局部性</a:t>
            </a:r>
            <a:r>
              <a:rPr lang="zh-CN" altLang="en-US" sz="2400" dirty="0" smtClean="0"/>
              <a:t>，是设计</a:t>
            </a:r>
            <a:r>
              <a:rPr lang="en-US" sz="2400" dirty="0" smtClean="0"/>
              <a:t>Cache</a:t>
            </a:r>
            <a:r>
              <a:rPr lang="zh-CN" altLang="en-US" sz="2400" dirty="0" smtClean="0"/>
              <a:t>的基本原理。</a:t>
            </a:r>
            <a:endParaRPr lang="en-US" altLang="zh-CN" sz="2400" dirty="0" smtClean="0"/>
          </a:p>
          <a:p>
            <a:pPr algn="just"/>
            <a:r>
              <a:rPr lang="zh-CN" altLang="en-US" sz="2400" dirty="0" smtClean="0"/>
              <a:t>有了</a:t>
            </a:r>
            <a:r>
              <a:rPr lang="en-US" sz="2400" dirty="0" smtClean="0"/>
              <a:t>Cache</a:t>
            </a:r>
            <a:r>
              <a:rPr lang="zh-CN" altLang="en-US" sz="2400" dirty="0" smtClean="0"/>
              <a:t>，被经常存取的指令和数据会自动从内存搬进</a:t>
            </a:r>
            <a:r>
              <a:rPr lang="en-US" sz="2400" dirty="0" smtClean="0"/>
              <a:t>Cache</a:t>
            </a:r>
            <a:r>
              <a:rPr lang="zh-CN" altLang="en-US" sz="2400" dirty="0" smtClean="0"/>
              <a:t>，形成主存部分内容的</a:t>
            </a:r>
            <a:r>
              <a:rPr lang="zh-CN" altLang="en-US" sz="2400" dirty="0" smtClean="0">
                <a:solidFill>
                  <a:srgbClr val="00B0F0"/>
                </a:solidFill>
              </a:rPr>
              <a:t>副本</a:t>
            </a:r>
            <a:r>
              <a:rPr lang="zh-CN" altLang="en-US" sz="2400" dirty="0" smtClean="0"/>
              <a:t>。</a:t>
            </a:r>
            <a:r>
              <a:rPr lang="en-US" sz="2400" dirty="0" smtClean="0"/>
              <a:t>CPU</a:t>
            </a:r>
            <a:r>
              <a:rPr lang="zh-CN" altLang="en-US" sz="2400" dirty="0" smtClean="0"/>
              <a:t>会先向它读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写数据，只有当其中无所需数据或</a:t>
            </a:r>
            <a:r>
              <a:rPr lang="en-US" sz="2400" dirty="0" smtClean="0"/>
              <a:t>Cache</a:t>
            </a:r>
            <a:r>
              <a:rPr lang="zh-CN" altLang="en-US" sz="2400" dirty="0" smtClean="0"/>
              <a:t>已满，它才对内存读写。空闲时</a:t>
            </a:r>
            <a:r>
              <a:rPr lang="en-US" sz="2400" dirty="0" smtClean="0"/>
              <a:t>Cache</a:t>
            </a:r>
            <a:r>
              <a:rPr lang="zh-CN" altLang="en-US" sz="2400" dirty="0" smtClean="0"/>
              <a:t>也会与内存交换数据，</a:t>
            </a:r>
            <a:r>
              <a:rPr lang="zh-CN" altLang="en-US" sz="2400" dirty="0" smtClean="0">
                <a:solidFill>
                  <a:srgbClr val="00B0F0"/>
                </a:solidFill>
              </a:rPr>
              <a:t>更新</a:t>
            </a:r>
            <a:r>
              <a:rPr lang="zh-CN" altLang="en-US" sz="2400" dirty="0" smtClean="0"/>
              <a:t>保存其中的副本。</a:t>
            </a:r>
            <a:endParaRPr lang="zh-CN" altLang="en-US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609600"/>
            <a:ext cx="7772400" cy="6248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600" dirty="0" smtClean="0">
                <a:solidFill>
                  <a:srgbClr val="CCECFF"/>
                </a:solidFill>
              </a:rPr>
              <a:t>2. Cache</a:t>
            </a:r>
            <a:r>
              <a:rPr lang="zh-CN" altLang="en-US" sz="3600" dirty="0" smtClean="0">
                <a:solidFill>
                  <a:srgbClr val="CCECFF"/>
                </a:solidFill>
              </a:rPr>
              <a:t>的命中率</a:t>
            </a:r>
            <a:endParaRPr lang="en-US" altLang="zh-CN" sz="3600" dirty="0" smtClean="0">
              <a:solidFill>
                <a:srgbClr val="CCECFF"/>
              </a:solidFill>
            </a:endParaRPr>
          </a:p>
          <a:p>
            <a:pPr algn="just" latinLnBrk="1">
              <a:lnSpc>
                <a:spcPct val="120000"/>
              </a:lnSpc>
            </a:pPr>
            <a:r>
              <a:rPr lang="zh-CN" altLang="en-US" sz="3100" dirty="0" smtClean="0"/>
              <a:t>要存取的指令数据不会全在</a:t>
            </a:r>
            <a:r>
              <a:rPr lang="en-US" sz="3100" dirty="0" smtClean="0"/>
              <a:t>Cache</a:t>
            </a:r>
            <a:r>
              <a:rPr lang="zh-CN" altLang="en-US" sz="3100" dirty="0" smtClean="0"/>
              <a:t>中。任一时刻</a:t>
            </a:r>
            <a:r>
              <a:rPr lang="en-US" altLang="zh-CN" sz="3100" dirty="0" smtClean="0"/>
              <a:t>CPU</a:t>
            </a:r>
            <a:r>
              <a:rPr lang="zh-CN" altLang="en-US" sz="3100" dirty="0" smtClean="0"/>
              <a:t>能从</a:t>
            </a:r>
            <a:r>
              <a:rPr lang="en-US" sz="3100" dirty="0" smtClean="0"/>
              <a:t>Cache</a:t>
            </a:r>
            <a:r>
              <a:rPr lang="zh-CN" altLang="en-US" sz="3100" dirty="0" smtClean="0"/>
              <a:t>中获取数据的几率称</a:t>
            </a:r>
            <a:r>
              <a:rPr lang="zh-CN" altLang="en-US" sz="3100" dirty="0" smtClean="0">
                <a:solidFill>
                  <a:srgbClr val="00B0F0"/>
                </a:solidFill>
              </a:rPr>
              <a:t>命中率（</a:t>
            </a:r>
            <a:r>
              <a:rPr lang="en-US" sz="3100" dirty="0" smtClean="0">
                <a:solidFill>
                  <a:srgbClr val="00B0F0"/>
                </a:solidFill>
              </a:rPr>
              <a:t>Hit Rate</a:t>
            </a:r>
            <a:r>
              <a:rPr lang="zh-CN" altLang="en-US" sz="3100" dirty="0" smtClean="0">
                <a:solidFill>
                  <a:srgbClr val="00B0F0"/>
                </a:solidFill>
              </a:rPr>
              <a:t>）</a:t>
            </a:r>
            <a:r>
              <a:rPr lang="zh-CN" altLang="en-US" sz="3100" dirty="0" smtClean="0"/>
              <a:t>。</a:t>
            </a:r>
            <a:endParaRPr lang="en-US" altLang="zh-CN" sz="3100" dirty="0" smtClean="0"/>
          </a:p>
          <a:p>
            <a:pPr algn="just" latinLnBrk="1">
              <a:lnSpc>
                <a:spcPct val="120000"/>
              </a:lnSpc>
            </a:pPr>
            <a:r>
              <a:rPr lang="zh-CN" altLang="en-US" sz="3100" dirty="0" smtClean="0">
                <a:solidFill>
                  <a:srgbClr val="00B0F0"/>
                </a:solidFill>
              </a:rPr>
              <a:t>影响命中率的因素</a:t>
            </a:r>
            <a:r>
              <a:rPr lang="zh-CN" altLang="en-US" sz="3100" dirty="0" smtClean="0"/>
              <a:t>：</a:t>
            </a:r>
            <a:r>
              <a:rPr lang="en-US" sz="3100" dirty="0" smtClean="0"/>
              <a:t>Cache</a:t>
            </a:r>
            <a:r>
              <a:rPr lang="zh-CN" altLang="en-US" sz="3100" dirty="0" smtClean="0"/>
              <a:t>容量、存储单元组数目和组大小、地址映射方案和联想比较策略、数据替换算法、写操作处理方法和程序本身特性等。</a:t>
            </a:r>
            <a:endParaRPr lang="en-US" altLang="zh-CN" sz="3100" dirty="0" smtClean="0"/>
          </a:p>
          <a:p>
            <a:pPr latinLnBrk="1">
              <a:lnSpc>
                <a:spcPct val="120000"/>
              </a:lnSpc>
            </a:pPr>
            <a:r>
              <a:rPr lang="zh-CN" altLang="en-US" sz="3100" dirty="0" smtClean="0"/>
              <a:t>命中率计算方法</a:t>
            </a:r>
            <a:endParaRPr lang="en-US" altLang="zh-CN" sz="3100" dirty="0" smtClean="0"/>
          </a:p>
          <a:p>
            <a:pPr algn="ctr" latinLnBrk="1">
              <a:lnSpc>
                <a:spcPct val="120000"/>
              </a:lnSpc>
              <a:buNone/>
            </a:pPr>
            <a:r>
              <a:rPr lang="zh-CN" altLang="en-US" sz="3100" dirty="0" smtClean="0"/>
              <a:t> </a:t>
            </a:r>
            <a:r>
              <a:rPr lang="en-US" sz="3100" dirty="0" smtClean="0"/>
              <a:t>h=Nc/(Nc+Nm)              </a:t>
            </a:r>
            <a:r>
              <a:rPr lang="zh-CN" altLang="en-US" sz="3100" dirty="0" smtClean="0"/>
              <a:t>（</a:t>
            </a:r>
            <a:r>
              <a:rPr lang="en-US" sz="3100" dirty="0" smtClean="0"/>
              <a:t>5.2</a:t>
            </a:r>
            <a:r>
              <a:rPr lang="zh-CN" altLang="en-US" sz="3100" dirty="0" smtClean="0"/>
              <a:t>）</a:t>
            </a:r>
            <a:endParaRPr lang="zh-CN" altLang="en-US" sz="3100" dirty="0" smtClean="0"/>
          </a:p>
          <a:p>
            <a:pPr algn="just">
              <a:lnSpc>
                <a:spcPct val="120000"/>
              </a:lnSpc>
              <a:buNone/>
            </a:pPr>
            <a:r>
              <a:rPr lang="zh-CN" altLang="en-US" sz="3100" dirty="0" smtClean="0"/>
              <a:t>     </a:t>
            </a:r>
            <a:r>
              <a:rPr lang="en-US" sz="3100" dirty="0" smtClean="0"/>
              <a:t>Nc</a:t>
            </a:r>
            <a:r>
              <a:rPr lang="zh-CN" altLang="en-US" sz="3100" dirty="0" smtClean="0"/>
              <a:t>和</a:t>
            </a:r>
            <a:r>
              <a:rPr lang="en-US" sz="3100" dirty="0" smtClean="0"/>
              <a:t>Nm</a:t>
            </a:r>
            <a:r>
              <a:rPr lang="zh-CN" altLang="en-US" sz="3100" dirty="0" smtClean="0"/>
              <a:t>是对</a:t>
            </a:r>
            <a:r>
              <a:rPr lang="en-US" sz="3100" dirty="0" smtClean="0"/>
              <a:t>Cache</a:t>
            </a:r>
            <a:r>
              <a:rPr lang="zh-CN" altLang="en-US" sz="3100" dirty="0" smtClean="0"/>
              <a:t>和主存的存取次数，只有当</a:t>
            </a:r>
            <a:r>
              <a:rPr lang="en-US" sz="3100" dirty="0" smtClean="0"/>
              <a:t>Nc</a:t>
            </a:r>
            <a:r>
              <a:rPr lang="zh-CN" altLang="en-US" sz="3100" dirty="0" smtClean="0"/>
              <a:t>足够大，才有</a:t>
            </a:r>
            <a:r>
              <a:rPr lang="en-US" sz="3100" dirty="0" smtClean="0"/>
              <a:t>h→1</a:t>
            </a:r>
            <a:r>
              <a:rPr lang="zh-CN" altLang="en-US" sz="3100" dirty="0" smtClean="0"/>
              <a:t>。（</a:t>
            </a:r>
            <a:r>
              <a:rPr lang="en-US" sz="3100" dirty="0" smtClean="0"/>
              <a:t>1-h</a:t>
            </a:r>
            <a:r>
              <a:rPr lang="zh-CN" altLang="en-US" sz="3100" dirty="0" smtClean="0"/>
              <a:t>）为</a:t>
            </a:r>
            <a:r>
              <a:rPr lang="zh-CN" altLang="en-US" sz="3100" dirty="0" smtClean="0">
                <a:solidFill>
                  <a:srgbClr val="00B0F0"/>
                </a:solidFill>
              </a:rPr>
              <a:t>丢失率</a:t>
            </a:r>
            <a:r>
              <a:rPr lang="zh-CN" altLang="en-US" sz="3100" dirty="0" smtClean="0"/>
              <a:t>（</a:t>
            </a:r>
            <a:r>
              <a:rPr lang="en-US" sz="3100" dirty="0" smtClean="0"/>
              <a:t>Miss Rate</a:t>
            </a:r>
            <a:r>
              <a:rPr lang="zh-CN" altLang="en-US" sz="3100" dirty="0" smtClean="0"/>
              <a:t>），是所要访问信息不在</a:t>
            </a:r>
            <a:r>
              <a:rPr lang="en-US" sz="3100" dirty="0" smtClean="0"/>
              <a:t>Cache</a:t>
            </a:r>
            <a:r>
              <a:rPr lang="zh-CN" altLang="en-US" sz="3100" dirty="0" smtClean="0"/>
              <a:t>中的比率。</a:t>
            </a:r>
            <a:endParaRPr lang="en-US" altLang="zh-CN" sz="3100" dirty="0" smtClean="0"/>
          </a:p>
          <a:p>
            <a:pPr algn="just">
              <a:lnSpc>
                <a:spcPct val="120000"/>
              </a:lnSpc>
            </a:pPr>
            <a:r>
              <a:rPr lang="zh-CN" altLang="en-US" sz="3100" dirty="0" smtClean="0">
                <a:solidFill>
                  <a:srgbClr val="00B0F0"/>
                </a:solidFill>
              </a:rPr>
              <a:t>没有命中的数据</a:t>
            </a:r>
            <a:r>
              <a:rPr lang="zh-CN" altLang="en-US" sz="3100" dirty="0" smtClean="0"/>
              <a:t>，</a:t>
            </a:r>
            <a:r>
              <a:rPr lang="en-US" sz="3100" dirty="0" smtClean="0"/>
              <a:t>CPU</a:t>
            </a:r>
            <a:r>
              <a:rPr lang="zh-CN" altLang="en-US" sz="3100" dirty="0" smtClean="0"/>
              <a:t>只好</a:t>
            </a:r>
            <a:r>
              <a:rPr lang="zh-CN" altLang="en-US" sz="3100" dirty="0" smtClean="0">
                <a:solidFill>
                  <a:srgbClr val="00B0F0"/>
                </a:solidFill>
              </a:rPr>
              <a:t>从内存获取</a:t>
            </a:r>
            <a:r>
              <a:rPr lang="zh-CN" altLang="en-US" sz="3100" dirty="0" smtClean="0"/>
              <a:t>，并把该数据所在的数据块</a:t>
            </a:r>
            <a:r>
              <a:rPr lang="zh-CN" altLang="en-US" sz="3100" dirty="0" smtClean="0">
                <a:solidFill>
                  <a:srgbClr val="00B0F0"/>
                </a:solidFill>
              </a:rPr>
              <a:t>调入</a:t>
            </a:r>
            <a:r>
              <a:rPr lang="en-US" sz="3100" dirty="0" smtClean="0">
                <a:solidFill>
                  <a:srgbClr val="00B0F0"/>
                </a:solidFill>
              </a:rPr>
              <a:t>Cache</a:t>
            </a:r>
            <a:r>
              <a:rPr lang="zh-CN" altLang="en-US" sz="3100" dirty="0" smtClean="0"/>
              <a:t>，使以后对整块数据的读写都从</a:t>
            </a:r>
            <a:r>
              <a:rPr lang="en-US" sz="3100" dirty="0" smtClean="0"/>
              <a:t>Cache</a:t>
            </a:r>
            <a:r>
              <a:rPr lang="zh-CN" altLang="en-US" sz="3100" dirty="0" smtClean="0"/>
              <a:t>中进行，不必再调用内存。</a:t>
            </a:r>
            <a:endParaRPr lang="zh-CN" altLang="en-US" sz="3100" dirty="0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14400" y="457200"/>
            <a:ext cx="7772400" cy="3962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>
                <a:solidFill>
                  <a:srgbClr val="CCECFF"/>
                </a:solidFill>
              </a:rPr>
              <a:t>3. Cache</a:t>
            </a:r>
            <a:r>
              <a:rPr lang="zh-CN" altLang="en-US" dirty="0" smtClean="0">
                <a:solidFill>
                  <a:srgbClr val="CCECFF"/>
                </a:solidFill>
              </a:rPr>
              <a:t>的三级结构</a:t>
            </a:r>
            <a:endParaRPr lang="zh-CN" altLang="en-US" dirty="0" smtClean="0">
              <a:solidFill>
                <a:srgbClr val="CCECFF"/>
              </a:solidFill>
            </a:endParaRPr>
          </a:p>
          <a:p>
            <a:pPr algn="just"/>
            <a:r>
              <a:rPr lang="zh-CN" altLang="en-US" sz="2400" dirty="0" smtClean="0"/>
              <a:t>为追求高速，</a:t>
            </a:r>
            <a:r>
              <a:rPr lang="en-US" sz="2400" dirty="0" smtClean="0"/>
              <a:t>Cache</a:t>
            </a:r>
            <a:r>
              <a:rPr lang="zh-CN" altLang="en-US" sz="2400" dirty="0" smtClean="0"/>
              <a:t>用</a:t>
            </a:r>
            <a:r>
              <a:rPr lang="en-US" sz="2400" dirty="0" smtClean="0">
                <a:solidFill>
                  <a:srgbClr val="00B0F0"/>
                </a:solidFill>
              </a:rPr>
              <a:t>SRAM</a:t>
            </a:r>
            <a:r>
              <a:rPr lang="zh-CN" altLang="en-US" sz="2400" dirty="0" smtClean="0"/>
              <a:t>构成，</a:t>
            </a:r>
            <a:r>
              <a:rPr lang="zh-CN" altLang="en-US" sz="2400" dirty="0" smtClean="0">
                <a:solidFill>
                  <a:srgbClr val="00B0F0"/>
                </a:solidFill>
              </a:rPr>
              <a:t>全部功能由硬件实现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Cache</a:t>
            </a:r>
            <a:r>
              <a:rPr lang="zh-CN" altLang="en-US" sz="2400" dirty="0" smtClean="0"/>
              <a:t>使计算机具有了三级存储系统。即</a:t>
            </a:r>
            <a:endParaRPr lang="en-US" altLang="zh-CN" sz="2400" dirty="0" smtClean="0"/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慢速大容量（如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500GB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）硬盘或光盘构成</a:t>
            </a:r>
            <a:r>
              <a:rPr lang="zh-CN" altLang="en-US" sz="2400" dirty="0" smtClean="0">
                <a:solidFill>
                  <a:srgbClr val="66FF33"/>
                </a:solidFill>
                <a:ea typeface="楷体_GB2312" pitchFamily="49" charset="-122"/>
              </a:rPr>
              <a:t>外存（</a:t>
            </a:r>
            <a:r>
              <a:rPr lang="en-US" sz="2400" dirty="0" smtClean="0">
                <a:solidFill>
                  <a:srgbClr val="66FF33"/>
                </a:solidFill>
                <a:ea typeface="楷体_GB2312" pitchFamily="49" charset="-122"/>
              </a:rPr>
              <a:t>M3</a:t>
            </a:r>
            <a:r>
              <a:rPr lang="zh-CN" altLang="en-US" sz="2400" dirty="0" smtClean="0">
                <a:solidFill>
                  <a:srgbClr val="66FF33"/>
                </a:solidFill>
                <a:ea typeface="楷体_GB2312" pitchFamily="49" charset="-122"/>
              </a:rPr>
              <a:t>），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保存大量的程序和数据；</a:t>
            </a:r>
            <a:endParaRPr lang="en-US" altLang="zh-CN" sz="24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足够大的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DRAM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（如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2GB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）构成</a:t>
            </a:r>
            <a:r>
              <a:rPr lang="zh-CN" altLang="en-US" sz="2400" dirty="0" smtClean="0">
                <a:solidFill>
                  <a:srgbClr val="66FF33"/>
                </a:solidFill>
                <a:ea typeface="楷体_GB2312" pitchFamily="49" charset="-122"/>
              </a:rPr>
              <a:t>主存（</a:t>
            </a:r>
            <a:r>
              <a:rPr lang="en-US" sz="2400" dirty="0" smtClean="0">
                <a:solidFill>
                  <a:srgbClr val="66FF33"/>
                </a:solidFill>
                <a:ea typeface="楷体_GB2312" pitchFamily="49" charset="-122"/>
              </a:rPr>
              <a:t>M2</a:t>
            </a:r>
            <a:r>
              <a:rPr lang="zh-CN" altLang="en-US" sz="2400" dirty="0" smtClean="0">
                <a:solidFill>
                  <a:srgbClr val="66FF33"/>
                </a:solidFill>
                <a:ea typeface="楷体_GB2312" pitchFamily="49" charset="-122"/>
              </a:rPr>
              <a:t>），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存放从辅存调入、正要执行的程序和数据；</a:t>
            </a:r>
            <a:endParaRPr lang="en-US" altLang="zh-CN" sz="24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容量较小但速度很高的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SRAM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（如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256KB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）构成</a:t>
            </a:r>
            <a:r>
              <a:rPr lang="en-US" sz="2400" dirty="0" smtClean="0">
                <a:solidFill>
                  <a:srgbClr val="66FF33"/>
                </a:solidFill>
                <a:ea typeface="楷体_GB2312" pitchFamily="49" charset="-122"/>
              </a:rPr>
              <a:t>Cache</a:t>
            </a:r>
            <a:r>
              <a:rPr lang="zh-CN" altLang="en-US" sz="2400" dirty="0" smtClean="0">
                <a:solidFill>
                  <a:srgbClr val="66FF33"/>
                </a:solidFill>
                <a:ea typeface="楷体_GB2312" pitchFamily="49" charset="-122"/>
              </a:rPr>
              <a:t>（</a:t>
            </a:r>
            <a:r>
              <a:rPr lang="en-US" sz="2400" dirty="0" smtClean="0">
                <a:solidFill>
                  <a:srgbClr val="66FF33"/>
                </a:solidFill>
                <a:ea typeface="楷体_GB2312" pitchFamily="49" charset="-122"/>
              </a:rPr>
              <a:t>M1</a:t>
            </a:r>
            <a:r>
              <a:rPr lang="zh-CN" altLang="en-US" sz="2400" dirty="0" smtClean="0">
                <a:solidFill>
                  <a:srgbClr val="66FF33"/>
                </a:solidFill>
                <a:ea typeface="楷体_GB2312" pitchFamily="49" charset="-122"/>
              </a:rPr>
              <a:t>），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在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CPU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和主存间起高速缓冲作用。</a:t>
            </a:r>
            <a:endParaRPr lang="en-US" altLang="zh-CN" sz="24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endParaRPr lang="zh-CN" altLang="en-US" sz="2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24000" y="4343400"/>
            <a:ext cx="5410200" cy="231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14400"/>
            <a:ext cx="7391400" cy="49530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 smtClean="0"/>
              <a:t>CPU</a:t>
            </a:r>
            <a:r>
              <a:rPr lang="zh-CN" altLang="en-US" dirty="0" smtClean="0"/>
              <a:t>通过</a:t>
            </a:r>
            <a:r>
              <a:rPr lang="en-US" dirty="0" smtClean="0"/>
              <a:t>Cache</a:t>
            </a:r>
            <a:r>
              <a:rPr lang="zh-CN" altLang="en-US" dirty="0" smtClean="0"/>
              <a:t>访问主存，也可直接与主存打交道。</a:t>
            </a:r>
            <a:r>
              <a:rPr lang="en-US" dirty="0" smtClean="0"/>
              <a:t>Cache</a:t>
            </a:r>
            <a:r>
              <a:rPr lang="zh-CN" altLang="en-US" dirty="0" smtClean="0"/>
              <a:t>可集成到</a:t>
            </a:r>
            <a:r>
              <a:rPr lang="en-US" dirty="0" smtClean="0"/>
              <a:t>CPU</a:t>
            </a:r>
            <a:r>
              <a:rPr lang="zh-CN" altLang="en-US" dirty="0" smtClean="0"/>
              <a:t>中，也可做在主板上。</a:t>
            </a:r>
            <a:endParaRPr lang="en-US" altLang="zh-CN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还可有二级（</a:t>
            </a:r>
            <a:r>
              <a:rPr lang="en-US" altLang="zh-CN" dirty="0" smtClean="0"/>
              <a:t>L2</a:t>
            </a:r>
            <a:r>
              <a:rPr lang="zh-CN" altLang="en-US" dirty="0" smtClean="0"/>
              <a:t>）或三级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L3</a:t>
            </a:r>
            <a:r>
              <a:rPr lang="zh-CN" altLang="en-US" dirty="0" smtClean="0"/>
              <a:t>），比一级</a:t>
            </a:r>
            <a:r>
              <a:rPr lang="en-US" dirty="0" smtClean="0"/>
              <a:t>Cache</a:t>
            </a:r>
            <a:r>
              <a:rPr lang="zh-CN" altLang="en-US" dirty="0" smtClean="0"/>
              <a:t>容量更大，能进一步提高命中率。</a:t>
            </a:r>
            <a:endParaRPr lang="en-US" altLang="zh-CN" dirty="0" smtClean="0"/>
          </a:p>
          <a:p>
            <a:pPr algn="just">
              <a:lnSpc>
                <a:spcPct val="120000"/>
              </a:lnSpc>
            </a:pPr>
            <a:r>
              <a:rPr lang="zh-CN" altLang="en-US" dirty="0" smtClean="0"/>
              <a:t>每级缓存中存储的数据都是下级缓存的一部分。</a:t>
            </a:r>
            <a:r>
              <a:rPr lang="en-US" dirty="0" smtClean="0"/>
              <a:t>CPU</a:t>
            </a:r>
            <a:r>
              <a:rPr lang="zh-CN" altLang="en-US" dirty="0" smtClean="0"/>
              <a:t>读取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个数据时，从</a:t>
            </a:r>
            <a:r>
              <a:rPr lang="en-US" altLang="zh-CN" dirty="0" smtClean="0"/>
              <a:t>L1</a:t>
            </a:r>
            <a:r>
              <a:rPr lang="zh-CN" altLang="en-US" dirty="0" smtClean="0"/>
              <a:t>开始逐级向下查找。在</a:t>
            </a:r>
            <a:r>
              <a:rPr lang="en-US" altLang="zh-CN" dirty="0" smtClean="0"/>
              <a:t>L1</a:t>
            </a:r>
            <a:r>
              <a:rPr lang="zh-CN" altLang="en-US" dirty="0" smtClean="0"/>
              <a:t>中找不到，搜索</a:t>
            </a:r>
            <a:r>
              <a:rPr lang="en-US" altLang="zh-CN" dirty="0" smtClean="0"/>
              <a:t>L2</a:t>
            </a:r>
            <a:r>
              <a:rPr lang="zh-CN" altLang="en-US" dirty="0" smtClean="0"/>
              <a:t>，甚至</a:t>
            </a:r>
            <a:r>
              <a:rPr lang="en-US" altLang="zh-CN" dirty="0" smtClean="0"/>
              <a:t>L3</a:t>
            </a:r>
            <a:r>
              <a:rPr lang="zh-CN" altLang="en-US" dirty="0" smtClean="0"/>
              <a:t>，依然找不到，才去内存中读取。</a:t>
            </a:r>
            <a:endParaRPr lang="en-US" altLang="zh-CN" dirty="0" smtClean="0"/>
          </a:p>
          <a:p>
            <a:pPr algn="just">
              <a:lnSpc>
                <a:spcPct val="120000"/>
              </a:lnSpc>
            </a:pPr>
            <a:r>
              <a:rPr lang="zh-CN" altLang="en-US" dirty="0" smtClean="0"/>
              <a:t>三级缓存的技术难度和成本是递减的，因此容量是递增的。</a:t>
            </a:r>
            <a:endParaRPr lang="zh-CN" altLang="en-US" dirty="0" smtClean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685800"/>
            <a:ext cx="8153400" cy="5791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/>
              <a:t>1</a:t>
            </a:r>
            <a:r>
              <a:rPr lang="zh-CN" altLang="en-US" sz="2400" dirty="0" smtClean="0"/>
              <a:t>）一级缓存：集成在</a:t>
            </a:r>
            <a:r>
              <a:rPr lang="en-US" sz="2400" dirty="0" smtClean="0"/>
              <a:t>80</a:t>
            </a:r>
            <a:r>
              <a:rPr lang="zh-CN" altLang="en-US" sz="2400" dirty="0" smtClean="0"/>
              <a:t>年代的</a:t>
            </a:r>
            <a:r>
              <a:rPr lang="en-US" sz="2400" dirty="0" smtClean="0"/>
              <a:t>Intel CPU</a:t>
            </a:r>
            <a:r>
              <a:rPr lang="zh-CN" altLang="en-US" sz="2400" dirty="0" smtClean="0"/>
              <a:t>中，</a:t>
            </a:r>
            <a:r>
              <a:rPr lang="en-US" sz="2400" dirty="0" smtClean="0"/>
              <a:t>32</a:t>
            </a:r>
            <a:r>
              <a:rPr lang="en-US" sz="2400" dirty="0" smtClean="0">
                <a:sym typeface="Symbol" panose="05050102010706020507"/>
              </a:rPr>
              <a:t></a:t>
            </a:r>
            <a:r>
              <a:rPr lang="en-US" sz="2400" dirty="0" smtClean="0"/>
              <a:t>256KB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L1</a:t>
            </a:r>
            <a:r>
              <a:rPr lang="zh-CN" altLang="en-US" sz="2400" dirty="0" smtClean="0"/>
              <a:t>常含容量相同的数据缓存</a:t>
            </a:r>
            <a:r>
              <a:rPr lang="en-US" sz="2400" dirty="0" smtClean="0"/>
              <a:t>D-Cache</a:t>
            </a:r>
            <a:r>
              <a:rPr lang="zh-CN" altLang="en-US" sz="2400" dirty="0" smtClean="0"/>
              <a:t>和指令缓存</a:t>
            </a:r>
            <a:r>
              <a:rPr lang="en-US" sz="2400" dirty="0" smtClean="0"/>
              <a:t>I-Cache</a:t>
            </a:r>
            <a:r>
              <a:rPr lang="zh-CN" altLang="en-US" sz="2400" dirty="0" smtClean="0"/>
              <a:t>，可同时访问，以减少争用</a:t>
            </a:r>
            <a:r>
              <a:rPr lang="en-US" sz="2400" dirty="0" smtClean="0"/>
              <a:t>Cache</a:t>
            </a:r>
            <a:r>
              <a:rPr lang="zh-CN" altLang="en-US" sz="2400" dirty="0" smtClean="0"/>
              <a:t>的冲突。</a:t>
            </a:r>
            <a:r>
              <a:rPr lang="zh-CN" altLang="en-US" sz="2400" dirty="0" smtClean="0">
                <a:solidFill>
                  <a:srgbClr val="CCFFFF"/>
                </a:solidFill>
              </a:rPr>
              <a:t>如，</a:t>
            </a:r>
            <a:r>
              <a:rPr lang="en-US" sz="2400" dirty="0" smtClean="0">
                <a:solidFill>
                  <a:srgbClr val="CCFFFF"/>
                </a:solidFill>
              </a:rPr>
              <a:t>AMD</a:t>
            </a:r>
            <a:r>
              <a:rPr lang="zh-CN" altLang="en-US" sz="2400" dirty="0" smtClean="0">
                <a:solidFill>
                  <a:srgbClr val="CCFFFF"/>
                </a:solidFill>
              </a:rPr>
              <a:t>的</a:t>
            </a:r>
            <a:r>
              <a:rPr lang="en-US" sz="2400" dirty="0" smtClean="0">
                <a:solidFill>
                  <a:srgbClr val="CCFFFF"/>
                </a:solidFill>
              </a:rPr>
              <a:t>Athlon XP</a:t>
            </a:r>
            <a:r>
              <a:rPr lang="zh-CN" altLang="en-US" sz="2400" dirty="0" smtClean="0">
                <a:solidFill>
                  <a:srgbClr val="CCFFFF"/>
                </a:solidFill>
              </a:rPr>
              <a:t>（速龙）</a:t>
            </a:r>
            <a:r>
              <a:rPr lang="en-US" sz="2400" dirty="0" smtClean="0">
                <a:solidFill>
                  <a:srgbClr val="CCFFFF"/>
                </a:solidFill>
              </a:rPr>
              <a:t>1.833GHz CPU</a:t>
            </a:r>
            <a:r>
              <a:rPr lang="zh-CN" altLang="en-US" sz="2400" dirty="0" smtClean="0">
                <a:solidFill>
                  <a:srgbClr val="CCFFFF"/>
                </a:solidFill>
              </a:rPr>
              <a:t>，具有</a:t>
            </a:r>
            <a:r>
              <a:rPr lang="en-US" sz="2400" dirty="0" smtClean="0">
                <a:solidFill>
                  <a:srgbClr val="CCFFFF"/>
                </a:solidFill>
              </a:rPr>
              <a:t>128KB</a:t>
            </a:r>
            <a:r>
              <a:rPr lang="zh-CN" altLang="en-US" sz="2400" dirty="0" smtClean="0">
                <a:solidFill>
                  <a:srgbClr val="CCFFFF"/>
                </a:solidFill>
              </a:rPr>
              <a:t>的</a:t>
            </a:r>
            <a:r>
              <a:rPr lang="en-US" altLang="zh-CN" sz="2400" dirty="0" smtClean="0">
                <a:solidFill>
                  <a:srgbClr val="CCFFFF"/>
                </a:solidFill>
              </a:rPr>
              <a:t>L1</a:t>
            </a:r>
            <a:r>
              <a:rPr lang="zh-CN" altLang="en-US" sz="2400" dirty="0" smtClean="0">
                <a:solidFill>
                  <a:srgbClr val="CCFFFF"/>
                </a:solidFill>
              </a:rPr>
              <a:t>，表示成</a:t>
            </a:r>
            <a:r>
              <a:rPr lang="en-US" sz="2400" dirty="0" smtClean="0">
                <a:solidFill>
                  <a:srgbClr val="CCFFFF"/>
                </a:solidFill>
              </a:rPr>
              <a:t>64KB+64KB</a:t>
            </a:r>
            <a:r>
              <a:rPr lang="zh-CN" altLang="en-US" sz="2400" dirty="0" smtClean="0">
                <a:solidFill>
                  <a:srgbClr val="CCFFFF"/>
                </a:solidFill>
              </a:rPr>
              <a:t>。</a:t>
            </a:r>
            <a:endParaRPr lang="en-US" altLang="zh-CN" sz="2400" dirty="0" smtClean="0">
              <a:solidFill>
                <a:srgbClr val="CCFFFF"/>
              </a:solidFill>
            </a:endParaRPr>
          </a:p>
          <a:p>
            <a:pPr algn="just">
              <a:buNone/>
            </a:pPr>
            <a:r>
              <a:rPr lang="en-US" sz="2400" dirty="0" smtClean="0"/>
              <a:t>2</a:t>
            </a:r>
            <a:r>
              <a:rPr lang="zh-CN" altLang="en-US" sz="2400" dirty="0" smtClean="0"/>
              <a:t>）二级缓存：从</a:t>
            </a:r>
            <a:r>
              <a:rPr lang="en-US" sz="2400" dirty="0" smtClean="0"/>
              <a:t>486</a:t>
            </a:r>
            <a:r>
              <a:rPr lang="zh-CN" altLang="en-US" sz="2400" dirty="0" smtClean="0"/>
              <a:t>开始，分芯片内置和外置两种。后来</a:t>
            </a:r>
            <a:r>
              <a:rPr lang="en-US" altLang="zh-CN" sz="2400" dirty="0" smtClean="0"/>
              <a:t>L2</a:t>
            </a:r>
            <a:r>
              <a:rPr lang="zh-CN" altLang="en-US" sz="2400" dirty="0" smtClean="0"/>
              <a:t>也集成进了</a:t>
            </a:r>
            <a:r>
              <a:rPr lang="en-US" sz="2400" dirty="0" smtClean="0"/>
              <a:t>CPU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L2</a:t>
            </a:r>
            <a:r>
              <a:rPr lang="zh-CN" altLang="en-US" sz="2400" dirty="0" smtClean="0"/>
              <a:t>有异步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同步两种。</a:t>
            </a:r>
            <a:r>
              <a:rPr lang="en-US" sz="2400" dirty="0" smtClean="0"/>
              <a:t>L2</a:t>
            </a:r>
            <a:r>
              <a:rPr lang="zh-CN" altLang="en-US" sz="2400" dirty="0" smtClean="0"/>
              <a:t>存取时间</a:t>
            </a:r>
            <a:r>
              <a:rPr lang="en-US" sz="2400" dirty="0" smtClean="0"/>
              <a:t>15</a:t>
            </a:r>
            <a:r>
              <a:rPr lang="zh-CN" altLang="en-US" sz="2400" dirty="0" smtClean="0"/>
              <a:t>或</a:t>
            </a:r>
            <a:r>
              <a:rPr lang="en-US" sz="2400" dirty="0" smtClean="0"/>
              <a:t>20ns</a:t>
            </a:r>
            <a:r>
              <a:rPr lang="zh-CN" altLang="en-US" sz="2400" dirty="0" smtClean="0"/>
              <a:t>，而内存条存取时间为</a:t>
            </a:r>
            <a:r>
              <a:rPr lang="en-US" sz="2400" dirty="0" smtClean="0"/>
              <a:t>60ns</a:t>
            </a:r>
            <a:r>
              <a:rPr lang="zh-CN" altLang="en-US" sz="2400" dirty="0" smtClean="0"/>
              <a:t>或</a:t>
            </a:r>
            <a:r>
              <a:rPr lang="en-US" sz="2400" dirty="0" smtClean="0"/>
              <a:t>70ns</a:t>
            </a:r>
            <a:r>
              <a:rPr lang="zh-CN" altLang="en-US" sz="2400" dirty="0" smtClean="0"/>
              <a:t>。</a:t>
            </a:r>
            <a:r>
              <a:rPr lang="zh-CN" altLang="en-US" sz="2400" dirty="0" smtClean="0">
                <a:solidFill>
                  <a:srgbClr val="CCFFFF"/>
                </a:solidFill>
              </a:rPr>
              <a:t>例如，</a:t>
            </a:r>
            <a:r>
              <a:rPr lang="en-US" sz="2400" dirty="0" smtClean="0">
                <a:solidFill>
                  <a:srgbClr val="CCFFFF"/>
                </a:solidFill>
              </a:rPr>
              <a:t>Athlon XP</a:t>
            </a:r>
            <a:r>
              <a:rPr lang="zh-CN" altLang="en-US" sz="2400" dirty="0" smtClean="0">
                <a:solidFill>
                  <a:srgbClr val="CCFFFF"/>
                </a:solidFill>
              </a:rPr>
              <a:t>可配</a:t>
            </a:r>
            <a:r>
              <a:rPr lang="en-US" sz="2400" dirty="0" smtClean="0">
                <a:solidFill>
                  <a:srgbClr val="CCFFFF"/>
                </a:solidFill>
              </a:rPr>
              <a:t>512KB </a:t>
            </a:r>
            <a:r>
              <a:rPr lang="zh-CN" altLang="en-US" sz="2400" dirty="0" smtClean="0">
                <a:solidFill>
                  <a:srgbClr val="CCFFFF"/>
                </a:solidFill>
              </a:rPr>
              <a:t>的</a:t>
            </a:r>
            <a:r>
              <a:rPr lang="en-US" altLang="zh-CN" sz="2400" dirty="0" smtClean="0">
                <a:solidFill>
                  <a:srgbClr val="CCFFFF"/>
                </a:solidFill>
              </a:rPr>
              <a:t>L2</a:t>
            </a:r>
            <a:r>
              <a:rPr lang="zh-CN" altLang="en-US" sz="2400" dirty="0" smtClean="0">
                <a:solidFill>
                  <a:srgbClr val="CCFFFF"/>
                </a:solidFill>
              </a:rPr>
              <a:t>，</a:t>
            </a:r>
            <a:r>
              <a:rPr lang="en-US" sz="2400" dirty="0" smtClean="0">
                <a:solidFill>
                  <a:srgbClr val="CCFFFF"/>
                </a:solidFill>
              </a:rPr>
              <a:t>Xeon(</a:t>
            </a:r>
            <a:r>
              <a:rPr lang="zh-CN" altLang="en-US" sz="2400" dirty="0" smtClean="0">
                <a:solidFill>
                  <a:srgbClr val="CCFFFF"/>
                </a:solidFill>
              </a:rPr>
              <a:t>至强</a:t>
            </a:r>
            <a:r>
              <a:rPr lang="en-US" altLang="zh-CN" sz="2400" dirty="0" smtClean="0">
                <a:solidFill>
                  <a:srgbClr val="CCFFFF"/>
                </a:solidFill>
              </a:rPr>
              <a:t>)</a:t>
            </a:r>
            <a:r>
              <a:rPr lang="en-US" sz="2400" dirty="0" smtClean="0">
                <a:solidFill>
                  <a:srgbClr val="CCFFFF"/>
                </a:solidFill>
              </a:rPr>
              <a:t>CPU</a:t>
            </a:r>
            <a:r>
              <a:rPr lang="zh-CN" altLang="en-US" sz="2400" dirty="0" smtClean="0">
                <a:solidFill>
                  <a:srgbClr val="CCFFFF"/>
                </a:solidFill>
              </a:rPr>
              <a:t>的</a:t>
            </a:r>
            <a:r>
              <a:rPr lang="en-US" altLang="zh-CN" sz="2400" dirty="0" smtClean="0">
                <a:solidFill>
                  <a:srgbClr val="CCFFFF"/>
                </a:solidFill>
              </a:rPr>
              <a:t>L2</a:t>
            </a:r>
            <a:r>
              <a:rPr lang="zh-CN" altLang="en-US" sz="2400" dirty="0" smtClean="0">
                <a:solidFill>
                  <a:srgbClr val="CCFFFF"/>
                </a:solidFill>
              </a:rPr>
              <a:t>达</a:t>
            </a:r>
            <a:r>
              <a:rPr lang="en-US" sz="2400" dirty="0" smtClean="0">
                <a:solidFill>
                  <a:srgbClr val="CCFFFF"/>
                </a:solidFill>
              </a:rPr>
              <a:t>2</a:t>
            </a:r>
            <a:r>
              <a:rPr lang="zh-CN" altLang="en-US" sz="2400" dirty="0" smtClean="0">
                <a:solidFill>
                  <a:srgbClr val="CCFFFF"/>
                </a:solidFill>
              </a:rPr>
              <a:t>～</a:t>
            </a:r>
            <a:r>
              <a:rPr lang="en-US" sz="2400" dirty="0" smtClean="0">
                <a:solidFill>
                  <a:srgbClr val="CCFFFF"/>
                </a:solidFill>
              </a:rPr>
              <a:t>16MB</a:t>
            </a:r>
            <a:r>
              <a:rPr lang="zh-CN" altLang="en-US" sz="2400" dirty="0" smtClean="0">
                <a:solidFill>
                  <a:srgbClr val="CCFFFF"/>
                </a:solidFill>
              </a:rPr>
              <a:t>。</a:t>
            </a:r>
            <a:endParaRPr lang="en-US" altLang="zh-CN" sz="2400" dirty="0" smtClean="0">
              <a:solidFill>
                <a:srgbClr val="CCFFFF"/>
              </a:solidFill>
            </a:endParaRPr>
          </a:p>
          <a:p>
            <a:pPr algn="just">
              <a:buNone/>
            </a:pPr>
            <a:r>
              <a:rPr lang="en-US" sz="2400" dirty="0" smtClean="0"/>
              <a:t>3</a:t>
            </a:r>
            <a:r>
              <a:rPr lang="zh-CN" altLang="en-US" sz="2400" dirty="0" smtClean="0"/>
              <a:t>）三级缓存：是在</a:t>
            </a:r>
            <a:r>
              <a:rPr lang="en-US" sz="2400" dirty="0" smtClean="0"/>
              <a:t>L2</a:t>
            </a:r>
            <a:r>
              <a:rPr lang="zh-CN" altLang="en-US" sz="2400" dirty="0" smtClean="0"/>
              <a:t>内置情况下在主板上外置的，目前</a:t>
            </a:r>
            <a:r>
              <a:rPr lang="en-US" altLang="zh-CN" sz="2400" dirty="0" smtClean="0"/>
              <a:t>L3</a:t>
            </a:r>
            <a:r>
              <a:rPr lang="zh-CN" altLang="en-US" sz="2400" dirty="0" smtClean="0"/>
              <a:t>也已能内置。有了</a:t>
            </a:r>
            <a:r>
              <a:rPr lang="en-US" altLang="zh-CN" sz="2400" dirty="0" smtClean="0"/>
              <a:t>L3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CPU</a:t>
            </a:r>
            <a:r>
              <a:rPr lang="zh-CN" altLang="en-US" sz="2400" dirty="0" smtClean="0"/>
              <a:t>只需从内存中调</a:t>
            </a:r>
            <a:r>
              <a:rPr lang="en-US" sz="2400" dirty="0" smtClean="0"/>
              <a:t>5%</a:t>
            </a:r>
            <a:r>
              <a:rPr lang="zh-CN" altLang="en-US" sz="2400" dirty="0" smtClean="0"/>
              <a:t>数据。开始</a:t>
            </a:r>
            <a:r>
              <a:rPr lang="en-US" sz="2400" dirty="0" smtClean="0"/>
              <a:t>L3</a:t>
            </a:r>
            <a:r>
              <a:rPr lang="zh-CN" altLang="en-US" sz="2400" dirty="0" smtClean="0"/>
              <a:t>主要用在服务器和工作站的</a:t>
            </a:r>
            <a:r>
              <a:rPr lang="en-US" sz="2400" dirty="0" smtClean="0"/>
              <a:t>CPU</a:t>
            </a:r>
            <a:r>
              <a:rPr lang="zh-CN" altLang="en-US" sz="2400" dirty="0" smtClean="0"/>
              <a:t>上。</a:t>
            </a:r>
            <a:r>
              <a:rPr lang="zh-CN" altLang="en-US" sz="2400" dirty="0" smtClean="0">
                <a:solidFill>
                  <a:srgbClr val="CCFFFF"/>
                </a:solidFill>
              </a:rPr>
              <a:t>近几年，在酷睿</a:t>
            </a:r>
            <a:r>
              <a:rPr lang="en-US" sz="2400" dirty="0" smtClean="0">
                <a:solidFill>
                  <a:srgbClr val="CCFFFF"/>
                </a:solidFill>
              </a:rPr>
              <a:t>i7/i5/i3</a:t>
            </a:r>
            <a:r>
              <a:rPr lang="zh-CN" altLang="en-US" sz="2400" dirty="0" smtClean="0">
                <a:solidFill>
                  <a:srgbClr val="CCFFFF"/>
                </a:solidFill>
              </a:rPr>
              <a:t>等高端桌面机多核</a:t>
            </a:r>
            <a:r>
              <a:rPr lang="en-US" sz="2400" dirty="0" smtClean="0">
                <a:solidFill>
                  <a:srgbClr val="CCFFFF"/>
                </a:solidFill>
              </a:rPr>
              <a:t>CPU</a:t>
            </a:r>
            <a:r>
              <a:rPr lang="zh-CN" altLang="en-US" sz="2400" dirty="0" smtClean="0">
                <a:solidFill>
                  <a:srgbClr val="CCFFFF"/>
                </a:solidFill>
              </a:rPr>
              <a:t>中，配置了大容量</a:t>
            </a:r>
            <a:r>
              <a:rPr lang="en-US" sz="2400" dirty="0" smtClean="0">
                <a:solidFill>
                  <a:srgbClr val="CCFFFF"/>
                </a:solidFill>
              </a:rPr>
              <a:t>L3</a:t>
            </a:r>
            <a:r>
              <a:rPr lang="zh-CN" altLang="en-US" sz="2400" dirty="0" smtClean="0">
                <a:solidFill>
                  <a:srgbClr val="CCFFFF"/>
                </a:solidFill>
              </a:rPr>
              <a:t>，如</a:t>
            </a:r>
            <a:r>
              <a:rPr lang="en-US" sz="2400" dirty="0" smtClean="0">
                <a:solidFill>
                  <a:srgbClr val="CCFFFF"/>
                </a:solidFill>
              </a:rPr>
              <a:t>4</a:t>
            </a:r>
            <a:r>
              <a:rPr lang="zh-CN" altLang="en-US" sz="2400" dirty="0" smtClean="0">
                <a:solidFill>
                  <a:srgbClr val="CCFFFF"/>
                </a:solidFill>
              </a:rPr>
              <a:t>核</a:t>
            </a:r>
            <a:r>
              <a:rPr lang="en-US" sz="2400" dirty="0" smtClean="0">
                <a:solidFill>
                  <a:srgbClr val="CCFFFF"/>
                </a:solidFill>
              </a:rPr>
              <a:t>Core i7 3860</a:t>
            </a:r>
            <a:r>
              <a:rPr lang="zh-CN" altLang="en-US" sz="2400" dirty="0" smtClean="0">
                <a:solidFill>
                  <a:srgbClr val="CCFFFF"/>
                </a:solidFill>
              </a:rPr>
              <a:t>片内具有</a:t>
            </a:r>
            <a:r>
              <a:rPr lang="en-US" sz="2400" dirty="0" smtClean="0">
                <a:solidFill>
                  <a:srgbClr val="CCFFFF"/>
                </a:solidFill>
              </a:rPr>
              <a:t>10MB</a:t>
            </a:r>
            <a:r>
              <a:rPr lang="zh-CN" altLang="en-US" sz="2400" dirty="0" smtClean="0">
                <a:solidFill>
                  <a:srgbClr val="CCFFFF"/>
                </a:solidFill>
              </a:rPr>
              <a:t>的</a:t>
            </a:r>
            <a:r>
              <a:rPr lang="en-US" sz="2400" dirty="0" smtClean="0">
                <a:solidFill>
                  <a:srgbClr val="CCFFFF"/>
                </a:solidFill>
              </a:rPr>
              <a:t>L3 Cache</a:t>
            </a:r>
            <a:r>
              <a:rPr lang="zh-CN" altLang="en-US" sz="2400" dirty="0" smtClean="0">
                <a:solidFill>
                  <a:srgbClr val="CCFFFF"/>
                </a:solidFill>
              </a:rPr>
              <a:t>。</a:t>
            </a:r>
            <a:endParaRPr lang="zh-CN" altLang="en-US" sz="2400" dirty="0" smtClean="0">
              <a:solidFill>
                <a:srgbClr val="CCFFFF"/>
              </a:solidFill>
            </a:endParaRPr>
          </a:p>
          <a:p>
            <a:pPr algn="just">
              <a:buNone/>
            </a:pPr>
            <a:endParaRPr lang="zh-CN" altLang="en-US" sz="2400" dirty="0" smtClean="0"/>
          </a:p>
          <a:p>
            <a:pPr algn="just">
              <a:buNone/>
            </a:pPr>
            <a:endParaRPr lang="zh-CN" altLang="en-US" sz="24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219200" y="2057400"/>
            <a:ext cx="6858000" cy="39624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5.5.1  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高速缓存的原理</a:t>
            </a:r>
            <a:endParaRPr lang="en-US" sz="39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rgbClr val="FF0000"/>
                </a:solidFill>
                <a:ea typeface="楷体_GB2312" pitchFamily="49" charset="-122"/>
              </a:rPr>
              <a:t>5.5.2  </a:t>
            </a:r>
            <a:r>
              <a:rPr lang="zh-CN" altLang="en-US" sz="3900" dirty="0" smtClean="0">
                <a:solidFill>
                  <a:srgbClr val="FF0000"/>
                </a:solidFill>
                <a:ea typeface="楷体_GB2312" pitchFamily="49" charset="-122"/>
              </a:rPr>
              <a:t>高速缓存的基本结构</a:t>
            </a:r>
            <a:endParaRPr lang="en-US" sz="3900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5.5.3  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主存与</a:t>
            </a: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Cache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的地址映射</a:t>
            </a:r>
            <a:endParaRPr lang="en-US" altLang="zh-CN" sz="39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5.5.4   Cache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的基本操作</a:t>
            </a:r>
            <a:endParaRPr lang="en-US" altLang="zh-CN" sz="39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5.5.5   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影响</a:t>
            </a: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Cache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性能的因素</a:t>
            </a:r>
            <a:endParaRPr lang="en-US" sz="39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600" dirty="0" smtClean="0">
                <a:solidFill>
                  <a:srgbClr val="FFFF00"/>
                </a:solidFill>
                <a:ea typeface="楷体_GB2312" pitchFamily="49" charset="-122"/>
              </a:rPr>
              <a:t>                             </a:t>
            </a:r>
            <a:endParaRPr lang="en-US" sz="3600" dirty="0" smtClean="0">
              <a:solidFill>
                <a:srgbClr val="FFFF00"/>
              </a:solidFill>
              <a:ea typeface="楷体_GB2312" pitchFamily="49" charset="-122"/>
            </a:endParaRPr>
          </a:p>
          <a:p>
            <a:endParaRPr lang="zh-CN" altLang="en-US" sz="3600" dirty="0" smtClean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990600"/>
            <a:ext cx="7315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000" b="1" dirty="0" smtClean="0">
                <a:solidFill>
                  <a:srgbClr val="FFC000"/>
                </a:solidFill>
              </a:rPr>
              <a:t>§</a:t>
            </a:r>
            <a:r>
              <a:rPr kumimoji="1" lang="en-US" altLang="zh-CN" sz="4000" b="1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5.5  </a:t>
            </a:r>
            <a:r>
              <a:rPr kumimoji="1" lang="zh-CN" altLang="en-US" sz="4000" b="1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高速缓冲存储器</a:t>
            </a:r>
            <a:r>
              <a:rPr kumimoji="1" lang="en-US" altLang="zh-CN" sz="4000" b="1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Cache</a:t>
            </a:r>
            <a:endParaRPr lang="zh-CN" altLang="en-US" sz="4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7975</Words>
  <Application>WPS 演示</Application>
  <PresentationFormat>全屏显示(4:3)</PresentationFormat>
  <Paragraphs>234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4" baseType="lpstr">
      <vt:lpstr>Arial</vt:lpstr>
      <vt:lpstr>宋体</vt:lpstr>
      <vt:lpstr>Wingdings</vt:lpstr>
      <vt:lpstr>Times New Roman</vt:lpstr>
      <vt:lpstr>华文中宋</vt:lpstr>
      <vt:lpstr>黑体</vt:lpstr>
      <vt:lpstr>楷体_GB2312</vt:lpstr>
      <vt:lpstr>Wingdings 2</vt:lpstr>
      <vt:lpstr>Wingdings 3</vt:lpstr>
      <vt:lpstr>华文彩云</vt:lpstr>
      <vt:lpstr>新宋体</vt:lpstr>
      <vt:lpstr>Symbol</vt:lpstr>
      <vt:lpstr>Corbel</vt:lpstr>
      <vt:lpstr>华文楷体</vt:lpstr>
      <vt:lpstr>微软雅黑</vt:lpstr>
      <vt:lpstr>Arial Unicode MS</vt:lpstr>
      <vt:lpstr>Consolas</vt:lpstr>
      <vt:lpstr>Wingdings 3</vt:lpstr>
      <vt:lpstr>穿越</vt:lpstr>
      <vt:lpstr>  </vt:lpstr>
      <vt:lpstr>PowerPoint 演示文稿</vt:lpstr>
      <vt:lpstr>5.5.1  高速缓存的原理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5.5.2  高速缓存的基本结构 </vt:lpstr>
      <vt:lpstr>PowerPoint 演示文稿</vt:lpstr>
      <vt:lpstr>PowerPoint 演示文稿</vt:lpstr>
      <vt:lpstr>PowerPoint 演示文稿</vt:lpstr>
      <vt:lpstr>5.5.3  主存与Cache的地址映射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5.5.4   Cache的基本操作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5.5.5   影响Cache性能的因素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5.3 ROM</dc:title>
  <dc:creator>冯周</dc:creator>
  <cp:lastModifiedBy>Jian Liu</cp:lastModifiedBy>
  <cp:revision>105</cp:revision>
  <cp:lastPrinted>2113-01-01T00:00:00Z</cp:lastPrinted>
  <dcterms:created xsi:type="dcterms:W3CDTF">2113-01-01T00:00:00Z</dcterms:created>
  <dcterms:modified xsi:type="dcterms:W3CDTF">2019-10-16T04:10:09Z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2052-11.1.0.9098</vt:lpwstr>
  </property>
</Properties>
</file>