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0" r:id="rId4"/>
    <p:sldId id="281" r:id="rId5"/>
    <p:sldId id="282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9" r:id="rId22"/>
    <p:sldId id="270" r:id="rId23"/>
    <p:sldId id="271" r:id="rId24"/>
    <p:sldId id="265" r:id="rId25"/>
    <p:sldId id="266" r:id="rId26"/>
    <p:sldId id="267" r:id="rId27"/>
    <p:sldId id="268" r:id="rId28"/>
    <p:sldId id="272" r:id="rId29"/>
    <p:sldId id="273" r:id="rId30"/>
    <p:sldId id="274" r:id="rId31"/>
    <p:sldId id="275" r:id="rId32"/>
    <p:sldId id="276" r:id="rId33"/>
    <p:sldId id="277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4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8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FB58-313E-4906-B562-91C6DB591945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2ECA-2304-4375-8901-3723898326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529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Velocity/1398152" TargetMode="External"/><Relationship Id="rId2" Type="http://schemas.openxmlformats.org/officeDocument/2006/relationships/hyperlink" Target="https://baike.baidu.com/item/Volume/1761059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aike.baidu.com/item/Veracity/19362178" TargetMode="External"/><Relationship Id="rId5" Type="http://schemas.openxmlformats.org/officeDocument/2006/relationships/hyperlink" Target="https://baike.baidu.com/item/Value/2285610" TargetMode="External"/><Relationship Id="rId4" Type="http://schemas.openxmlformats.org/officeDocument/2006/relationships/hyperlink" Target="https://baike.baidu.com/item/Variety/19132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Big Data program with  Python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2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99A5-363E-40C5-BFB3-5A603E6C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Lato Regular"/>
                <a:cs typeface="Lato Regular"/>
              </a:rPr>
              <a:t>Python</a:t>
            </a:r>
            <a:r>
              <a:rPr lang="zh-CN" altLang="en-US" b="1" dirty="0">
                <a:solidFill>
                  <a:srgbClr val="FFFF00"/>
                </a:solidFill>
                <a:latin typeface="Lato Regular"/>
                <a:cs typeface="Lato Regular"/>
              </a:rPr>
              <a:t>的优势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7DE6BD2E-FD45-41D0-AC3D-1AA57D018BFE}"/>
              </a:ext>
            </a:extLst>
          </p:cNvPr>
          <p:cNvSpPr txBox="1"/>
          <p:nvPr/>
        </p:nvSpPr>
        <p:spPr>
          <a:xfrm>
            <a:off x="1004257" y="1496904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优美简洁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代码量的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10%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强制可读性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较少的底层语法元素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多种编程方式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粘性跨平台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A36FE505-A51B-41E7-A01C-61D05221A910}"/>
              </a:ext>
            </a:extLst>
          </p:cNvPr>
          <p:cNvSpPr txBox="1"/>
          <p:nvPr/>
        </p:nvSpPr>
        <p:spPr>
          <a:xfrm>
            <a:off x="5806480" y="1486967"/>
            <a:ext cx="4301615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生态高产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万第三方库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避免重复造轮子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开放共享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创新想到做到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不囿于操作系统平台</a:t>
            </a:r>
            <a:endParaRPr lang="en-US" altLang="zh-CN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5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271EB-0CB0-43F7-9353-F342CB92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</a:rPr>
              <a:t>资源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F9EE9-1685-4946-A760-6887ACB1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4" y="1311966"/>
            <a:ext cx="8207375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zh-CN" dirty="0">
              <a:solidFill>
                <a:srgbClr val="FFFF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F4E305-F16E-482A-85F5-7A85F1DD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3" y="2722110"/>
            <a:ext cx="8207375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</a:rPr>
              <a:t>IDE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endParaRPr lang="en-US" altLang="zh-CN" dirty="0">
              <a:solidFill>
                <a:srgbClr val="FFFF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</a:rPr>
              <a:t>IDLE</a:t>
            </a: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</a:rPr>
              <a:t>VS2017</a:t>
            </a: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FF00"/>
                </a:solidFill>
              </a:rPr>
              <a:t>PyCharm</a:t>
            </a: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 err="1">
                <a:solidFill>
                  <a:srgbClr val="FFFF00"/>
                </a:solidFill>
              </a:rPr>
              <a:t>Eclips</a:t>
            </a:r>
            <a:r>
              <a:rPr lang="en-US" altLang="zh-CN" dirty="0">
                <a:solidFill>
                  <a:srgbClr val="FFFF00"/>
                </a:solidFill>
              </a:rPr>
              <a:t> + </a:t>
            </a:r>
            <a:r>
              <a:rPr lang="en-US" altLang="zh-CN" dirty="0" err="1">
                <a:solidFill>
                  <a:srgbClr val="FFFF00"/>
                </a:solidFill>
              </a:rPr>
              <a:t>PyDev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F077-4B64-4A9E-8F7A-052D01EE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第一讲 </a:t>
            </a:r>
            <a:r>
              <a:rPr lang="en-US" altLang="zh-CN" dirty="0">
                <a:solidFill>
                  <a:srgbClr val="FFFF00"/>
                </a:solidFill>
              </a:rPr>
              <a:t>Python</a:t>
            </a:r>
            <a:r>
              <a:rPr lang="zh-CN" altLang="en-US" dirty="0">
                <a:solidFill>
                  <a:srgbClr val="FFFF00"/>
                </a:solidFill>
              </a:rPr>
              <a:t>的基本数据和运算</a:t>
            </a:r>
          </a:p>
        </p:txBody>
      </p:sp>
    </p:spTree>
    <p:extLst>
      <p:ext uri="{BB962C8B-B14F-4D97-AF65-F5344CB8AC3E}">
        <p14:creationId xmlns:p14="http://schemas.microsoft.com/office/powerpoint/2010/main" val="125104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基本数据类型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6A9DA-F293-49DA-9DF7-A015B3A1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07" y="950454"/>
            <a:ext cx="370486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的三种数字类型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BAE0C99-85C2-4675-90FC-43E7A21DA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07" y="1472596"/>
            <a:ext cx="8207375" cy="24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44513" lvl="2" indent="-280988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整数类型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1010, 99, -217 </a:t>
            </a: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0x9a, -0X89   (0x, 0X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0b010, -0B101  (0b, 0B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0o123, -0O456  (0o, 0O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99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1AF2-EE2B-4C45-A877-6F4B8FF7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的三种数字类型</a:t>
            </a:r>
            <a:endParaRPr lang="zh-CN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8AB10-FB66-4326-AC0E-0A75B06AB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800104"/>
            <a:ext cx="11032234" cy="290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44513" lvl="2" indent="-280988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浮点数类型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0.0, -77., -2.17 </a:t>
            </a: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带有小数点及小数的数字，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语言中浮点数的数值范围存在限制，小数精度也存在限制。这种限制与在不同计算机系统有关。例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96e4, 4.3e-3, 9.6E5  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（科学计数法）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44513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科学计数法使用字母“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e”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E”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作为幂的符号，以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为基数。科学计数法含义如下：          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&lt;a&gt;e&lt;b&gt; = a * 10b</a:t>
            </a:r>
          </a:p>
        </p:txBody>
      </p:sp>
    </p:spTree>
    <p:extLst>
      <p:ext uri="{BB962C8B-B14F-4D97-AF65-F5344CB8AC3E}">
        <p14:creationId xmlns:p14="http://schemas.microsoft.com/office/powerpoint/2010/main" val="39604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1AF2-EE2B-4C45-A877-6F4B8FF7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的三种数字类型</a:t>
            </a:r>
            <a:endParaRPr lang="zh-CN" altLang="en-US" sz="28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D59A3BE-6EC4-4E07-9466-AD7602E3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00199"/>
            <a:ext cx="8207375" cy="197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44513" lvl="2" indent="-280988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复数类型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29992" lvl="3" indent="-280988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12.3+4j,   -5.6+7j</a:t>
            </a:r>
          </a:p>
          <a:p>
            <a:pPr marL="829992" lvl="3" indent="-280988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与数学中的复数概念一致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, z = a + 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bj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是实数部分，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是虚数部分，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都是浮点类型，虚数部分用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6177E5A-EF24-4872-9CDB-8857894B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56" y="3133740"/>
            <a:ext cx="818189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26035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 = 1.23e-4+5.6e+89j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（实部和虚部是什么？）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26035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对于复数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，可以用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z.real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获得实数部分，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z.imag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获得虚数部分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26035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z.real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0.000123    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z.imag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5.6e+89</a:t>
            </a:r>
          </a:p>
        </p:txBody>
      </p:sp>
    </p:spTree>
    <p:extLst>
      <p:ext uri="{BB962C8B-B14F-4D97-AF65-F5344CB8AC3E}">
        <p14:creationId xmlns:p14="http://schemas.microsoft.com/office/powerpoint/2010/main" val="283514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C20E1-C1E6-4D5F-B8D3-CAE6F8F2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的数字类型的特点</a:t>
            </a:r>
            <a:endParaRPr lang="zh-CN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8593F-A5A2-4A4B-85A8-10C79DAA1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80880"/>
            <a:ext cx="141577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整数类型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808A2CE-6A4E-4F6A-BED9-4F093902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4" y="1275159"/>
            <a:ext cx="99362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与数学中的整数概念一致，没有取值范围限制（受限计算机系统）</a:t>
            </a:r>
            <a:endParaRPr lang="en-US" altLang="zh-CN" sz="24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函数：计算</a:t>
            </a:r>
            <a:r>
              <a:rPr lang="en-US" altLang="zh-CN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4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</a:p>
          <a:p>
            <a:pPr marL="1143000" lvl="2" indent="-228600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(2,10) , 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(2,1000)</a:t>
            </a:r>
          </a:p>
          <a:p>
            <a:pPr marL="1143000" lvl="2" indent="-228600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 </a:t>
            </a: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(2,15))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7EF23E2-0858-44E2-B0FF-CB09627D6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34" y="3166643"/>
            <a:ext cx="172354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浮点数类型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45D0309-7248-49F1-99BC-9F4471EE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74" y="3559215"/>
            <a:ext cx="99362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buClr>
                <a:srgbClr val="0066FF"/>
              </a:buClr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 sys</a:t>
            </a:r>
          </a:p>
          <a:p>
            <a:pPr lvl="1" indent="0" algn="just" eaLnBrk="1" hangingPunct="1">
              <a:buClr>
                <a:srgbClr val="0066FF"/>
              </a:buClr>
            </a:pPr>
            <a:r>
              <a:rPr lang="en-US" altLang="zh-CN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sys.float_info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32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8FED8-49A3-4057-AA25-B73B18E71C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585629"/>
            <a:ext cx="2031325" cy="427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数字类型操作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63B5656-C284-4D6E-8026-C365ADFB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" y="1012990"/>
            <a:ext cx="8605837" cy="348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三种类型存在一种逐渐“扩展”的关系：</a:t>
            </a:r>
            <a:endParaRPr lang="en-US" altLang="zh-CN" sz="24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整数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-&gt; 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浮点数 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复数   </a:t>
            </a:r>
            <a:endParaRPr lang="en-US" altLang="zh-CN" sz="24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（整数是浮点数特例，浮点数是复数特例）</a:t>
            </a:r>
            <a:endParaRPr lang="en-US" altLang="zh-CN" sz="24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不同数字类型之间可以进行混合运算，运算后生成结果为最宽类型</a:t>
            </a:r>
            <a:endParaRPr lang="en-US" altLang="zh-CN" sz="24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20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123 + 4.0 = 127.0  (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 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浮点数 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78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7BD-5786-47E8-B2A8-9A8A093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的数值运算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43C6C3-2E00-45CF-9CC7-03EBEDB5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259"/>
              </p:ext>
            </p:extLst>
          </p:nvPr>
        </p:nvGraphicFramePr>
        <p:xfrm>
          <a:off x="989550" y="1613858"/>
          <a:ext cx="9048972" cy="4399315"/>
        </p:xfrm>
        <a:graphic>
          <a:graphicData uri="http://schemas.openxmlformats.org/drawingml/2006/table">
            <a:tbl>
              <a:tblPr/>
              <a:tblGrid>
                <a:gridCol w="2263924">
                  <a:extLst>
                    <a:ext uri="{9D8B030D-6E8A-4147-A177-3AD203B41FA5}">
                      <a16:colId xmlns:a16="http://schemas.microsoft.com/office/drawing/2014/main" val="2000205910"/>
                    </a:ext>
                  </a:extLst>
                </a:gridCol>
                <a:gridCol w="6785048">
                  <a:extLst>
                    <a:ext uri="{9D8B030D-6E8A-4147-A177-3AD203B41FA5}">
                      <a16:colId xmlns:a16="http://schemas.microsoft.com/office/drawing/2014/main" val="2018448207"/>
                    </a:ext>
                  </a:extLst>
                </a:gridCol>
              </a:tblGrid>
              <a:tr h="436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845552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4504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- 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之差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745097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* 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996606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 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016388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// 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之整数商，即：不大于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之商的最大整数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97518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% 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之商的余数，也称为模运算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120774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的负值，即：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x*(-1)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732914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本身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42812"/>
                  </a:ext>
                </a:extLst>
              </a:tr>
              <a:tr h="440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x**y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次幂，即：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74051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1D198DC6-3A77-491B-9F0D-9DA2F6F1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94" y="990722"/>
            <a:ext cx="233910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数值运算操作符</a:t>
            </a:r>
          </a:p>
        </p:txBody>
      </p:sp>
    </p:spTree>
    <p:extLst>
      <p:ext uri="{BB962C8B-B14F-4D97-AF65-F5344CB8AC3E}">
        <p14:creationId xmlns:p14="http://schemas.microsoft.com/office/powerpoint/2010/main" val="120285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4828D-0C6A-4AAC-9C18-3F519F9DD44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765845"/>
            <a:ext cx="2031325" cy="4247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数值函数操作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8A560D-57AD-41C0-844E-C984665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5" y="1269206"/>
            <a:ext cx="1111905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解释器提供了一些内置函数，在这些内置函数之中，有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个函数与数值运算相关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4399DC-361F-4B84-B6A7-4A9CE77D6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92527"/>
              </p:ext>
            </p:extLst>
          </p:nvPr>
        </p:nvGraphicFramePr>
        <p:xfrm>
          <a:off x="970728" y="1923678"/>
          <a:ext cx="9296393" cy="4055361"/>
        </p:xfrm>
        <a:graphic>
          <a:graphicData uri="http://schemas.openxmlformats.org/drawingml/2006/table">
            <a:tbl>
              <a:tblPr/>
              <a:tblGrid>
                <a:gridCol w="2325255">
                  <a:extLst>
                    <a:ext uri="{9D8B030D-6E8A-4147-A177-3AD203B41FA5}">
                      <a16:colId xmlns:a16="http://schemas.microsoft.com/office/drawing/2014/main" val="1822435302"/>
                    </a:ext>
                  </a:extLst>
                </a:gridCol>
                <a:gridCol w="6971138">
                  <a:extLst>
                    <a:ext uri="{9D8B030D-6E8A-4147-A177-3AD203B41FA5}">
                      <a16:colId xmlns:a16="http://schemas.microsoft.com/office/drawing/2014/main" val="3924359236"/>
                    </a:ext>
                  </a:extLst>
                </a:gridCol>
              </a:tblGrid>
              <a:tr h="465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92970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abs(x)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的绝对值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16342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divmod(x, y)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(x//y,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x%y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，输出为二元组形式（也称为元组类型）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100297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pow(x, y[, z])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(x**y)%z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[..]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表示该参数可以省略，即：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，它与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x**y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17423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round(x[,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ndigits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])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四舍五入，保留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ndigits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位小数。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round(x)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返回四舍五入的整数值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95244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max(x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的最大值，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没有限定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02035"/>
                  </a:ext>
                </a:extLst>
              </a:tr>
              <a:tr h="46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min(x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的最小值，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没有限定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7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学习群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2935B-E13A-481F-9DC1-2C139BEA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4828D-0C6A-4AAC-9C18-3F519F9DD44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765845"/>
            <a:ext cx="2031325" cy="4247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数值函数操作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DC7B21E-705D-4203-971A-B2861A5E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220600"/>
            <a:ext cx="1089556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数值运算操作符可以隐式地转换输出结果的数字类型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例如，两个整数采用运算符“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”的除法将输出浮点数结果。此外，通过内置的数字类型转换函数可以显式地在数字类型之间进行转换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A2DAF2-5242-47F8-9A66-A812BF9F4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94714"/>
              </p:ext>
            </p:extLst>
          </p:nvPr>
        </p:nvGraphicFramePr>
        <p:xfrm>
          <a:off x="994114" y="3008867"/>
          <a:ext cx="9869354" cy="2706134"/>
        </p:xfrm>
        <a:graphic>
          <a:graphicData uri="http://schemas.openxmlformats.org/drawingml/2006/table">
            <a:tbl>
              <a:tblPr/>
              <a:tblGrid>
                <a:gridCol w="1921241">
                  <a:extLst>
                    <a:ext uri="{9D8B030D-6E8A-4147-A177-3AD203B41FA5}">
                      <a16:colId xmlns:a16="http://schemas.microsoft.com/office/drawing/2014/main" val="3481634927"/>
                    </a:ext>
                  </a:extLst>
                </a:gridCol>
                <a:gridCol w="7948113">
                  <a:extLst>
                    <a:ext uri="{9D8B030D-6E8A-4147-A177-3AD203B41FA5}">
                      <a16:colId xmlns:a16="http://schemas.microsoft.com/office/drawing/2014/main" val="1845805870"/>
                    </a:ext>
                  </a:extLst>
                </a:gridCol>
              </a:tblGrid>
              <a:tr h="525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629900"/>
                  </a:ext>
                </a:extLst>
              </a:tr>
              <a:tr h="530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转换为整数，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可以是浮点数或字符串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63836"/>
                  </a:ext>
                </a:extLst>
              </a:tr>
              <a:tr h="530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转换为浮点数，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可以是整数或字符串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28534"/>
                  </a:ext>
                </a:extLst>
              </a:tr>
              <a:tr h="11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complex(re[,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生成一个复数，实部为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，虚部为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可以是整数、浮点数或字符串，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可以是整数或浮点数但不能为字符串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1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6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7BD-5786-47E8-B2A8-9A8A093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</a:t>
            </a:r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math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1B9943D-E594-422E-B28E-2EC465BE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83" y="928600"/>
            <a:ext cx="103016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357188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库是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提供的内置数学类函数库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357188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库不支持复数类型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357188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库一共提供了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个数学常数和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个函数。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357188" algn="just" eaLnBrk="1" hangingPunct="1"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个函数共分为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类，包括：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个数值表示函数、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个幂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对数函数、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个三角对数函数和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个高等特殊函数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EBE35ED-A952-4290-AB2C-E1FEFA82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970" y="2746611"/>
            <a:ext cx="3168352" cy="51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 algn="ctr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</a:t>
            </a:r>
            <a:r>
              <a:rPr lang="zh-CN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库包括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个数学常数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09E67DD-7455-4785-BAC5-EB6FBD8EC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92892"/>
              </p:ext>
            </p:extLst>
          </p:nvPr>
        </p:nvGraphicFramePr>
        <p:xfrm>
          <a:off x="1617414" y="3429000"/>
          <a:ext cx="7675672" cy="2341171"/>
        </p:xfrm>
        <a:graphic>
          <a:graphicData uri="http://schemas.openxmlformats.org/drawingml/2006/table">
            <a:tbl>
              <a:tblPr firstRow="1" firstCol="1" bandRow="1"/>
              <a:tblGrid>
                <a:gridCol w="181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7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常数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math.pi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圆周率，值为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3.141592653589793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e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自然对数，值为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2.718281828459045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math.inf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正无穷大，负无穷大为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-math.inf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math.nan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非浮点数标记，</a:t>
                      </a:r>
                      <a:r>
                        <a:rPr lang="en-US" sz="20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NaN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（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Not a Number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）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7EF6-9944-488F-8753-26BB0B1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15600" cy="67848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</a:t>
            </a: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</a:t>
            </a:r>
            <a:r>
              <a:rPr lang="en-US" altLang="zh-CN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个数值表示函数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C59178-8BEC-4391-8201-4F211DD1E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44523"/>
              </p:ext>
            </p:extLst>
          </p:nvPr>
        </p:nvGraphicFramePr>
        <p:xfrm>
          <a:off x="1141241" y="669282"/>
          <a:ext cx="9909517" cy="6129084"/>
        </p:xfrm>
        <a:graphic>
          <a:graphicData uri="http://schemas.openxmlformats.org/drawingml/2006/table">
            <a:tbl>
              <a:tblPr firstRow="1" firstCol="1" bandRow="1"/>
              <a:tblGrid>
                <a:gridCol w="233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函数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数学表示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描述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math.fabs(x)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的绝对值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math.fmod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(x, y)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 % y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与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y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的模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math.fsum([x,y,…])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x+y+…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浮点数精确求和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math.ceil(x)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向上取整，返回不小于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的最小整数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math.floor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(x)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向下取证，返回不大于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的最大整数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math.factorial(x)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x!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的阶乘，如果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是小数或负数，返回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ValueError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math.gcd(a, b)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a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与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b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的最大公约数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math.frepx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(x)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 = m * 2</a:t>
                      </a:r>
                      <a:r>
                        <a:rPr lang="en-US" sz="1800" kern="0" baseline="30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e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(m, e)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，当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x=0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(0.0, 0)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math.ldexp(x, i)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 * 2</a:t>
                      </a:r>
                      <a:r>
                        <a:rPr lang="en-US" sz="1800" kern="0" baseline="30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i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 * 2</a:t>
                      </a:r>
                      <a:r>
                        <a:rPr lang="en-US" sz="1800" kern="0" baseline="30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i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运算值，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math.frepx(x)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函数的反运算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math.modf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(x)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的小数和整数部分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math.trunc(x)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的整数部分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0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math.copysign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(x, y)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用数值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y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的正负号替换数值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的正负号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math.isclose(a,b)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比较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a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和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b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的相似性，返回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True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或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False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math.isfinite(x)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当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为无穷大，返回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True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；否则，返回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False 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math.isinf(x)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当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为正数或负数无穷大，返回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True</a:t>
                      </a:r>
                      <a:r>
                        <a:rPr lang="zh-CN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；否则，返回</a:t>
                      </a: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False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math.isnan(x)</a:t>
                      </a:r>
                      <a:endParaRPr lang="zh-CN" sz="18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 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当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x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是</a:t>
                      </a:r>
                      <a:r>
                        <a:rPr lang="en-US" sz="1800" kern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NaN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，返回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True</a:t>
                      </a:r>
                      <a:r>
                        <a:rPr lang="zh-CN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；否则，返回</a:t>
                      </a:r>
                      <a:r>
                        <a:rPr lang="en-US" sz="18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7EF6-9944-488F-8753-26BB0B1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33"/>
            <a:ext cx="10515600" cy="67848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</a:t>
            </a: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库中</a:t>
            </a:r>
            <a:r>
              <a:rPr lang="en-US" altLang="zh-CN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个幂对数函数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85CB0F6-7ADF-4444-9B3E-ADF8872D8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88786"/>
              </p:ext>
            </p:extLst>
          </p:nvPr>
        </p:nvGraphicFramePr>
        <p:xfrm>
          <a:off x="1083365" y="1335180"/>
          <a:ext cx="10088218" cy="3687005"/>
        </p:xfrm>
        <a:graphic>
          <a:graphicData uri="http://schemas.openxmlformats.org/drawingml/2006/table">
            <a:tbl>
              <a:tblPr firstRow="1" firstCol="1" bandRow="1"/>
              <a:tblGrid>
                <a:gridCol w="237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函数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数学表示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描述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math.pow(x,y)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en-US" sz="2000" kern="0" baseline="30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y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y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次幂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math.exp(x)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e</a:t>
                      </a:r>
                      <a:r>
                        <a:rPr lang="en-US" sz="2000" kern="0" baseline="30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e</a:t>
                      </a: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次幂，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e</a:t>
                      </a: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是自然对数 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math.expml(x)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e</a:t>
                      </a:r>
                      <a:r>
                        <a:rPr lang="en-US" sz="2000" kern="0" baseline="30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-1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e</a:t>
                      </a: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次幂减</a:t>
                      </a: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math.sqrt(x)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的平方根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3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math.log(x[,base])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以</a:t>
                      </a:r>
                      <a:r>
                        <a:rPr lang="en-US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base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为底</a:t>
                      </a:r>
                      <a:r>
                        <a:rPr lang="zh-CN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对数值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。无</a:t>
                      </a:r>
                      <a:r>
                        <a:rPr lang="en-US" alt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baes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返回自然对数。</a:t>
                      </a:r>
                      <a:endParaRPr lang="zh-CN" alt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math.log1p(x)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1+x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的自然对数值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math.log2(x)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以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2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为底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对数值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4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math.log10(x)</a:t>
                      </a:r>
                      <a:endParaRPr lang="zh-CN" sz="2000" kern="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0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返回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x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的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以</a:t>
                      </a:r>
                      <a:r>
                        <a:rPr 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10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为底</a:t>
                      </a:r>
                      <a:r>
                        <a:rPr lang="zh-CN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对数值</a:t>
                      </a:r>
                      <a:r>
                        <a:rPr lang="zh-CN" altLang="en-US" sz="2000" kern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Times New Roman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1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7BD-5786-47E8-B2A8-9A8A093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的关系运算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B1C3C8-AE6C-4822-A291-A693792B7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7202"/>
              </p:ext>
            </p:extLst>
          </p:nvPr>
        </p:nvGraphicFramePr>
        <p:xfrm>
          <a:off x="838200" y="1313954"/>
          <a:ext cx="9945756" cy="3657600"/>
        </p:xfrm>
        <a:graphic>
          <a:graphicData uri="http://schemas.openxmlformats.org/drawingml/2006/table">
            <a:tbl>
              <a:tblPr/>
              <a:tblGrid>
                <a:gridCol w="1815548">
                  <a:extLst>
                    <a:ext uri="{9D8B030D-6E8A-4147-A177-3AD203B41FA5}">
                      <a16:colId xmlns:a16="http://schemas.microsoft.com/office/drawing/2014/main" val="2292522429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387396026"/>
                    </a:ext>
                  </a:extLst>
                </a:gridCol>
                <a:gridCol w="3110947">
                  <a:extLst>
                    <a:ext uri="{9D8B030D-6E8A-4147-A177-3AD203B41FA5}">
                      <a16:colId xmlns:a16="http://schemas.microsoft.com/office/drawing/2014/main" val="722337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实例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3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等于 </a:t>
                      </a:r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比较对象是否相等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== b) 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</a:t>
                      </a:r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alse。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17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不等于 </a:t>
                      </a:r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比较两个对象是否不相等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!= b)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&lt;&gt;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不等于 </a:t>
                      </a:r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比较两个对象是否不相等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&lt;&gt; b) 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true。</a:t>
                      </a:r>
                      <a:endParaRPr lang="zh-CN" altLang="en-US" sz="24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7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大于 </a:t>
                      </a:r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是否大于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&gt; b)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61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小于 </a:t>
                      </a:r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是否小于</a:t>
                      </a:r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&lt; b)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true。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52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大于等于 </a:t>
                      </a:r>
                      <a:r>
                        <a:rPr lang="en-US" altLang="zh-CN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是否大于等于</a:t>
                      </a:r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&gt;= b)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90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小于等于 </a:t>
                      </a:r>
                      <a:r>
                        <a:rPr lang="en-US" altLang="zh-CN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r>
                        <a:rPr lang="zh-CN" alt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是否小于等于</a:t>
                      </a:r>
                      <a:r>
                        <a:rPr lang="en-US" sz="2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&lt;= b) </a:t>
                      </a:r>
                      <a:r>
                        <a:rPr lang="zh-CN" alt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true。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8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7BD-5786-47E8-B2A8-9A8A093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的逻辑运算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52C3A7-6671-458E-868D-750C0CC5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23395"/>
              </p:ext>
            </p:extLst>
          </p:nvPr>
        </p:nvGraphicFramePr>
        <p:xfrm>
          <a:off x="838200" y="1448981"/>
          <a:ext cx="10227364" cy="2499360"/>
        </p:xfrm>
        <a:graphic>
          <a:graphicData uri="http://schemas.openxmlformats.org/drawingml/2006/table">
            <a:tbl>
              <a:tblPr/>
              <a:tblGrid>
                <a:gridCol w="1341784">
                  <a:extLst>
                    <a:ext uri="{9D8B030D-6E8A-4147-A177-3AD203B41FA5}">
                      <a16:colId xmlns:a16="http://schemas.microsoft.com/office/drawing/2014/main" val="2136799921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939547592"/>
                    </a:ext>
                  </a:extLst>
                </a:gridCol>
                <a:gridCol w="4658965">
                  <a:extLst>
                    <a:ext uri="{9D8B030D-6E8A-4147-A177-3AD203B41FA5}">
                      <a16:colId xmlns:a16="http://schemas.microsoft.com/office/drawing/2014/main" val="657047904"/>
                    </a:ext>
                  </a:extLst>
                </a:gridCol>
                <a:gridCol w="2556841">
                  <a:extLst>
                    <a:ext uri="{9D8B030D-6E8A-4147-A177-3AD203B41FA5}">
                      <a16:colId xmlns:a16="http://schemas.microsoft.com/office/drawing/2014/main" val="1049906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逻辑表达式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实例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94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and 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与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为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False，x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and y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False，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否则它返回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的计算值。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and b)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20。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1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or 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是非 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，它返回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的值，否则它返回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的计算值。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or b) 返回 10。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not 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非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为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 。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为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False，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它返回 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True。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not(a and b)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返回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False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25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0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17BD-5786-47E8-B2A8-9A8A093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的位运算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CD67D4-9A67-4EEC-AEB4-10009441B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7988"/>
              </p:ext>
            </p:extLst>
          </p:nvPr>
        </p:nvGraphicFramePr>
        <p:xfrm>
          <a:off x="748747" y="1192693"/>
          <a:ext cx="9806610" cy="4364829"/>
        </p:xfrm>
        <a:graphic>
          <a:graphicData uri="http://schemas.openxmlformats.org/drawingml/2006/table">
            <a:tbl>
              <a:tblPr/>
              <a:tblGrid>
                <a:gridCol w="1040296">
                  <a:extLst>
                    <a:ext uri="{9D8B030D-6E8A-4147-A177-3AD203B41FA5}">
                      <a16:colId xmlns:a16="http://schemas.microsoft.com/office/drawing/2014/main" val="978757579"/>
                    </a:ext>
                  </a:extLst>
                </a:gridCol>
                <a:gridCol w="7176053">
                  <a:extLst>
                    <a:ext uri="{9D8B030D-6E8A-4147-A177-3AD203B41FA5}">
                      <a16:colId xmlns:a16="http://schemas.microsoft.com/office/drawing/2014/main" val="127953254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228026719"/>
                    </a:ext>
                  </a:extLst>
                </a:gridCol>
              </a:tblGrid>
              <a:tr h="2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运算符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描述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实例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24030"/>
                  </a:ext>
                </a:extLst>
              </a:tr>
              <a:tr h="61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&amp;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  按位与运算符：参与运算的两个值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如果两个相应位都为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1,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则该位的结果为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1,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否则为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  <a:endParaRPr lang="en-US" altLang="zh-C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&amp; b)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935029"/>
                  </a:ext>
                </a:extLst>
              </a:tr>
              <a:tr h="61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|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 按位或运算符：只要对应的二个二进位有一个为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时，结果位就为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| b)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67337"/>
                  </a:ext>
                </a:extLst>
              </a:tr>
              <a:tr h="43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^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 按位异或运算符：当两对应的二进位相异时，结果为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  <a:endParaRPr lang="en-US" altLang="zh-C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(a ^ b)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718356"/>
                  </a:ext>
                </a:extLst>
              </a:tr>
              <a:tr h="61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~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 按位取反运算符：对数据的每个二进制位取反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即把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变为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变为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  <a:endParaRPr lang="en-US" altLang="zh-C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(~a )</a:t>
                      </a:r>
                      <a:endParaRPr lang="zh-CN" altLang="en-US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324060"/>
                  </a:ext>
                </a:extLst>
              </a:tr>
              <a:tr h="791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&lt;&lt;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 左移动运算符：运算数的各二进位全部左移若干位，由 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&lt;&lt;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右边的数字指定了移动的位数，高位丢弃，低位补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。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a &lt;&lt; 2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31481"/>
                  </a:ext>
                </a:extLst>
              </a:tr>
              <a:tr h="61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&gt;&gt;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     右移动运算符：把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“&gt;&gt;”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左边的运算数的各二进位全部右移若干位，</a:t>
                      </a:r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&gt;&gt; 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右边的数字指定了移动的位数 。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a &gt;&gt; 2</a:t>
                      </a:r>
                    </a:p>
                  </a:txBody>
                  <a:tcPr marL="79104" marR="79104" marT="39552" marB="39552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6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的字符串及操作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EAAD432-5690-4576-9A72-1C0E8681D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76" y="1073426"/>
            <a:ext cx="946101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字符串是用双引号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或者单引号‘’及三引号括起来的一个或多个字符。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字符串可以保存在变量中，也可以单独存在。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type()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函数测试一个字符串的类型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3521B3E-5174-4221-B7FA-6BCE24BD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76" y="2444116"/>
            <a:ext cx="820737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语言转义符：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\</a:t>
            </a:r>
          </a:p>
          <a:p>
            <a:pPr marL="0"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输出带有引号的字符串，可以使用转义符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\\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输出带有转移符的字符串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09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的字符串及操作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5806BEA-9F36-4279-8C0A-360677CA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字符串是一个字符序列：字符串最左端位置标记为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，依次增加。字符串中    的   编号叫做“索引”。字符串索引从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开始，一个长度为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的字符串最后一个字符的位置是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L-1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同时允许使用负数从字符串右边末尾向左边进行反向索引，最右侧索引值是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7D60AE-2177-4DF8-BB30-12AFD4E9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633711"/>
            <a:ext cx="5184576" cy="8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的字符串及操作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48480A7-B4EF-426C-B7D2-5F6239D7E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54" y="1073426"/>
            <a:ext cx="8605837" cy="18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714375" lvl="1" indent="-26511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可以通过两个索引值确定一个位置范围，返回这个范围的子串：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14375" lvl="1" indent="-265113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格式： 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&lt;string&gt;[&lt;start&gt;:&lt;end&gt;]</a:t>
            </a:r>
          </a:p>
          <a:p>
            <a:pPr marL="714375" lvl="1" indent="-26511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都是整数型数值，这个子序列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从索引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start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直到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不包括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位置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C4E174D-9C3B-4A38-A550-B343E6D8B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23" y="2949100"/>
            <a:ext cx="853427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字符串之间可以通过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或*进行连接和复制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14375" lvl="2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加法操作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将两个字符串连接成为一个新的字符串。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14375" lvl="3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乘法操作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(*)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生成一个由其本身字符串重复连接而成的字符串。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2444185-6070-4A4B-8D8E-C09D79F54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23" y="4249233"/>
            <a:ext cx="7526337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函数能否返回一个字符串的长度。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9F637EC5-962F-4395-8106-60B52EA18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61" y="5061063"/>
            <a:ext cx="7503797" cy="179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Big Data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AE76A-41C4-4A25-BEDE-C446A3B1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4" y="1311966"/>
            <a:ext cx="8207375" cy="334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大数据的</a:t>
            </a:r>
            <a:r>
              <a:rPr lang="en-US" altLang="zh-CN" dirty="0">
                <a:solidFill>
                  <a:srgbClr val="FFC000"/>
                </a:solidFill>
              </a:rPr>
              <a:t>5V</a:t>
            </a:r>
            <a:r>
              <a:rPr lang="zh-CN" altLang="en-US" dirty="0">
                <a:solidFill>
                  <a:srgbClr val="FFC000"/>
                </a:solidFill>
              </a:rPr>
              <a:t>特点（</a:t>
            </a:r>
            <a:r>
              <a:rPr lang="en-US" altLang="zh-CN" dirty="0">
                <a:solidFill>
                  <a:srgbClr val="FFC000"/>
                </a:solidFill>
              </a:rPr>
              <a:t>IBM</a:t>
            </a:r>
            <a:r>
              <a:rPr lang="zh-CN" altLang="en-US" dirty="0">
                <a:solidFill>
                  <a:srgbClr val="FFC000"/>
                </a:solidFill>
              </a:rPr>
              <a:t>）：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</a:t>
            </a:r>
            <a:r>
              <a:rPr lang="zh-CN" altLang="en-US" dirty="0">
                <a:solidFill>
                  <a:srgbClr val="FFC000"/>
                </a:solidFill>
              </a:rPr>
              <a:t>（大量）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Velocity</a:t>
            </a:r>
            <a:r>
              <a:rPr lang="zh-CN" altLang="en-US" dirty="0">
                <a:solidFill>
                  <a:srgbClr val="FFC000"/>
                </a:solidFill>
              </a:rPr>
              <a:t>（高速）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Variety</a:t>
            </a:r>
            <a:r>
              <a:rPr lang="zh-CN" altLang="en-US" dirty="0">
                <a:solidFill>
                  <a:srgbClr val="FFC000"/>
                </a:solidFill>
              </a:rPr>
              <a:t>（多样）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zh-CN" altLang="en-US" dirty="0">
                <a:solidFill>
                  <a:srgbClr val="FFC000"/>
                </a:solidFill>
              </a:rPr>
              <a:t>（低价值密度）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Veracity</a:t>
            </a:r>
            <a:r>
              <a:rPr lang="zh-CN" altLang="en-US" dirty="0">
                <a:solidFill>
                  <a:srgbClr val="FFC000"/>
                </a:solidFill>
              </a:rPr>
              <a:t>（真实性）</a:t>
            </a:r>
            <a:endParaRPr lang="en-US" altLang="zh-CN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37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内置字符串运算及处理函数（方法）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05863-1EEA-48B5-BA01-9AC88797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27833"/>
              </p:ext>
            </p:extLst>
          </p:nvPr>
        </p:nvGraphicFramePr>
        <p:xfrm>
          <a:off x="2421068" y="1073426"/>
          <a:ext cx="8005080" cy="5227040"/>
        </p:xfrm>
        <a:graphic>
          <a:graphicData uri="http://schemas.openxmlformats.org/drawingml/2006/table">
            <a:tbl>
              <a:tblPr/>
              <a:tblGrid>
                <a:gridCol w="3694383">
                  <a:extLst>
                    <a:ext uri="{9D8B030D-6E8A-4147-A177-3AD203B41FA5}">
                      <a16:colId xmlns:a16="http://schemas.microsoft.com/office/drawing/2014/main" val="3792677340"/>
                    </a:ext>
                  </a:extLst>
                </a:gridCol>
                <a:gridCol w="4310697">
                  <a:extLst>
                    <a:ext uri="{9D8B030D-6E8A-4147-A177-3AD203B41FA5}">
                      <a16:colId xmlns:a16="http://schemas.microsoft.com/office/drawing/2014/main" val="3858905759"/>
                    </a:ext>
                  </a:extLst>
                </a:gridCol>
              </a:tblGrid>
              <a:tr h="205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10988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3193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2994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&lt;string&gt;[ ]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7153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&lt;string&gt;[ : ]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剪切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459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len(&lt;string&gt;)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65824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&lt;string&gt;.upper()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字符串中字母大写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16255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&lt;string&gt;.lower()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字符串中字母小写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99437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&lt;string&gt;.strip()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去两边空格及去指定字符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63343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&lt;string&gt;.split()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按指定字符分割字符串为数组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64742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&lt;string&gt;.join()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连接两个字符串序列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91298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&lt;string&gt;.find()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搜索指定字符串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8070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&lt;string&gt;.replace()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字符串替换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95423"/>
                  </a:ext>
                </a:extLst>
              </a:tr>
              <a:tr h="212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&lt;var&gt; in &lt;string&gt;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字符串迭代</a:t>
                      </a:r>
                    </a:p>
                  </a:txBody>
                  <a:tcPr marL="91444" marR="91444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5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4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1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字符串对象的处理函数（方法）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8CF266-BB44-46F5-81CB-5896B041C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16683"/>
              </p:ext>
            </p:extLst>
          </p:nvPr>
        </p:nvGraphicFramePr>
        <p:xfrm>
          <a:off x="540026" y="599030"/>
          <a:ext cx="11111948" cy="6065210"/>
        </p:xfrm>
        <a:graphic>
          <a:graphicData uri="http://schemas.openxmlformats.org/drawingml/2006/table">
            <a:tbl>
              <a:tblPr/>
              <a:tblGrid>
                <a:gridCol w="3177209">
                  <a:extLst>
                    <a:ext uri="{9D8B030D-6E8A-4147-A177-3AD203B41FA5}">
                      <a16:colId xmlns:a16="http://schemas.microsoft.com/office/drawing/2014/main" val="3374795428"/>
                    </a:ext>
                  </a:extLst>
                </a:gridCol>
                <a:gridCol w="7934739">
                  <a:extLst>
                    <a:ext uri="{9D8B030D-6E8A-4147-A177-3AD203B41FA5}">
                      <a16:colId xmlns:a16="http://schemas.microsoft.com/office/drawing/2014/main" val="1158789701"/>
                    </a:ext>
                  </a:extLst>
                </a:gridCol>
              </a:tblGrid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130749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str.lower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的副本，全部字符小写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37073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str.upper()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的副本，全部字符大写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24993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str.islower() 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所有字符都是小写时，返回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83423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str.isprintable()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所有字符都是可打印的，返回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38954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 isnumeric()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所有字符都是字符时，返回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139573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str.isspace() 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所有字符都是空格，返回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628719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str.endswith(suffix[,start[,end]])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str[start: end] 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suffix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结尾返回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306230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str.startswith(prefix[, start[, end]]) 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str[start: end] 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suffix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03385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str.split(sep=None, maxsplit=-1)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返回一个列表，由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被分割的部分构成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68363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str.count(sub[,start[,end]])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[start: end]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子串出现的次数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064111"/>
                  </a:ext>
                </a:extLst>
              </a:tr>
              <a:tr h="216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str.replace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(old, new[, count])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的副本，所有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子串被替换为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，如果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给出，则前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出现被替换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03689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str.center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(width[, 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字符串居中函数，详见函数定义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25638"/>
                  </a:ext>
                </a:extLst>
              </a:tr>
              <a:tr h="216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str.strip([chars]) 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的副本，在其左侧和右侧去掉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chars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中列出的字符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011772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str.zfill(width) 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的副本，长度为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，不足部分在左侧添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265369"/>
                  </a:ext>
                </a:extLst>
              </a:tr>
              <a:tr h="19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str.format()</a:t>
                      </a:r>
                      <a:endParaRPr kumimoji="0" lang="zh-CN" altLang="zh-CN" sz="167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的一种排版格式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492791"/>
                  </a:ext>
                </a:extLst>
              </a:tr>
              <a:tr h="216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str.join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kumimoji="0" lang="en-US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67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返回一个新字符串，由组合数据类型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变量的每个元素组成，元素间用</a:t>
                      </a:r>
                      <a:r>
                        <a:rPr kumimoji="0" lang="en-US" altLang="zh-CN" sz="167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67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分割</a:t>
                      </a:r>
                    </a:p>
                  </a:txBody>
                  <a:tcPr marL="66704" marR="66704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8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6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字符串类型的格式化</a:t>
            </a:r>
            <a:r>
              <a:rPr lang="en-US" altLang="zh-CN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--format()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方法的基本使用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01F31AEF-3974-4E9D-890A-255113BD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51" y="1145916"/>
            <a:ext cx="7488238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方法的基本使用格式是：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&gt;.format(&lt;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逗号分隔的参数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32CFA17F-B40F-4BE3-975F-E8BCCC32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33" y="2635776"/>
            <a:ext cx="7364412" cy="132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4B1EB4E5-2015-4476-8F23-899159E1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70" y="4103999"/>
            <a:ext cx="7343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0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FF4B-B138-4CA7-82CC-446A90E3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字符串类型的格式化</a:t>
            </a:r>
            <a:r>
              <a:rPr lang="en-US" altLang="zh-CN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--format()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方法的基本使用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725621EF-DF06-48AB-A03E-EB5C3099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08" y="1175500"/>
            <a:ext cx="106713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方法中模板字符串的槽除了包括参数序号，还可以包括格式控制信息。此时，槽的内部样式如下：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{&lt;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 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&gt;}  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2203215-A1CD-4DD6-8482-BD0659A9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87" y="2191163"/>
            <a:ext cx="106713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其中，格式控制标记用来控制参数显示时的格式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格式控制标记包括：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&gt;,&lt;.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&gt;6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个字段，这些字段都是可选的，可以组合使用，这里按照使用方式逐一介绍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0A0808-CF40-475B-8ACC-29E42CBE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01" y="3467115"/>
            <a:ext cx="9286598" cy="186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2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3FDD-150E-48B5-BA8A-FD4B3436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轻松一下：用内置</a:t>
            </a:r>
            <a:r>
              <a:rPr lang="en-US" altLang="zh-CN" sz="3600" dirty="0">
                <a:solidFill>
                  <a:srgbClr val="FFFF00"/>
                </a:solidFill>
              </a:rPr>
              <a:t>turtle</a:t>
            </a:r>
            <a:r>
              <a:rPr lang="zh-CN" altLang="en-US" sz="3600" dirty="0">
                <a:solidFill>
                  <a:srgbClr val="FFFF00"/>
                </a:solidFill>
              </a:rPr>
              <a:t>涂鸦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AF-AE1D-4150-8BF0-437AA88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turtle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提供的内置库，用于绘制图形。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turtle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通过如下语句引入程序：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import  turtle    </a:t>
            </a:r>
          </a:p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import  turtle  as 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myTu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260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3FDD-150E-48B5-BA8A-FD4B3436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Turtle</a:t>
            </a:r>
            <a:r>
              <a:rPr lang="zh-CN" altLang="en-US" sz="3600" dirty="0">
                <a:solidFill>
                  <a:srgbClr val="FFFF00"/>
                </a:solidFill>
              </a:rPr>
              <a:t>的常用方法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AF-AE1D-4150-8BF0-437AA88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画笔属性方法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FD7FEB-1B86-47CF-A200-991C0C8C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66051"/>
              </p:ext>
            </p:extLst>
          </p:nvPr>
        </p:nvGraphicFramePr>
        <p:xfrm>
          <a:off x="838200" y="1798088"/>
          <a:ext cx="9607826" cy="2068872"/>
        </p:xfrm>
        <a:graphic>
          <a:graphicData uri="http://schemas.openxmlformats.org/drawingml/2006/table">
            <a:tbl>
              <a:tblPr/>
              <a:tblGrid>
                <a:gridCol w="3157330">
                  <a:extLst>
                    <a:ext uri="{9D8B030D-6E8A-4147-A177-3AD203B41FA5}">
                      <a16:colId xmlns:a16="http://schemas.microsoft.com/office/drawing/2014/main" val="2663225494"/>
                    </a:ext>
                  </a:extLst>
                </a:gridCol>
                <a:gridCol w="6450496">
                  <a:extLst>
                    <a:ext uri="{9D8B030D-6E8A-4147-A177-3AD203B41FA5}">
                      <a16:colId xmlns:a16="http://schemas.microsoft.com/office/drawing/2014/main" val="765666549"/>
                    </a:ext>
                  </a:extLst>
                </a:gridCol>
              </a:tblGrid>
              <a:tr h="180331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命令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57908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turtle.pensize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()</a:t>
                      </a:r>
                      <a:endParaRPr lang="en-US" sz="2000" b="0" kern="1200" baseline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设置画笔的宽度</a:t>
                      </a:r>
                      <a:endParaRPr lang="zh-CN" altLang="en-US" sz="2000" b="0" baseline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6286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2000" b="0" kern="120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turtle.pencolor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()</a:t>
                      </a:r>
                      <a:endParaRPr lang="en-US" sz="2000" b="0" kern="1200" baseline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参数设置画笔颜色，可以是字符串如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"green", "red",</a:t>
                      </a:r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也可以是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RGB 3</a:t>
                      </a:r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元组。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710760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000" b="0" kern="120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turtle.speed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(speed)</a:t>
                      </a:r>
                      <a:endParaRPr lang="en-US" sz="2000" b="0" kern="1200" baseline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置画笔移动速度，画笔绘制的速度范围</a:t>
                      </a:r>
                      <a:r>
                        <a:rPr lang="en-US" altLang="zh-CN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[0,10]</a:t>
                      </a:r>
                      <a:r>
                        <a:rPr lang="zh-CN" altLang="en-US" sz="2000" b="0" kern="120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整数，数字越大越快</a:t>
                      </a:r>
                      <a:endParaRPr lang="en-US" sz="2000" b="0" kern="1200" baseline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14804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9FE028FC-77B1-4F02-9701-4C16FF710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4091998"/>
            <a:ext cx="1001760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画布属性方法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0BF83E3-FE10-4F04-AF4F-87A69ED6F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78" y="4572394"/>
            <a:ext cx="10017606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rgbClr val="0066FF"/>
              </a:buClr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lang="en-US" altLang="zh-CN" sz="2000" dirty="0" err="1">
                <a:solidFill>
                  <a:srgbClr val="FFC000"/>
                </a:solidFill>
              </a:rPr>
              <a:t>turtle.screensize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</a:rPr>
              <a:t>canvwidth</a:t>
            </a:r>
            <a:r>
              <a:rPr lang="en-US" altLang="zh-CN" sz="2000" dirty="0">
                <a:solidFill>
                  <a:srgbClr val="FFC000"/>
                </a:solidFill>
              </a:rPr>
              <a:t>=None, </a:t>
            </a:r>
            <a:r>
              <a:rPr lang="en-US" altLang="zh-CN" sz="2000" dirty="0" err="1">
                <a:solidFill>
                  <a:srgbClr val="FFC000"/>
                </a:solidFill>
              </a:rPr>
              <a:t>canvheight</a:t>
            </a:r>
            <a:r>
              <a:rPr lang="en-US" altLang="zh-CN" sz="2000" dirty="0">
                <a:solidFill>
                  <a:srgbClr val="FFC000"/>
                </a:solidFill>
              </a:rPr>
              <a:t>=None, </a:t>
            </a:r>
            <a:r>
              <a:rPr lang="en-US" altLang="zh-CN" sz="2000" dirty="0" err="1">
                <a:solidFill>
                  <a:srgbClr val="FFC000"/>
                </a:solidFill>
              </a:rPr>
              <a:t>bg</a:t>
            </a:r>
            <a:r>
              <a:rPr lang="en-US" altLang="zh-CN" sz="2000" dirty="0">
                <a:solidFill>
                  <a:srgbClr val="FFC000"/>
                </a:solidFill>
              </a:rPr>
              <a:t>=None)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16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3FDD-150E-48B5-BA8A-FD4B3436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Turtle</a:t>
            </a:r>
            <a:r>
              <a:rPr lang="zh-CN" altLang="en-US" sz="3600" dirty="0">
                <a:solidFill>
                  <a:srgbClr val="FFFF00"/>
                </a:solidFill>
              </a:rPr>
              <a:t>的常用方法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AF-AE1D-4150-8BF0-437AA88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画笔运动命令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FD7FEB-1B86-47CF-A200-991C0C8C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3030"/>
              </p:ext>
            </p:extLst>
          </p:nvPr>
        </p:nvGraphicFramePr>
        <p:xfrm>
          <a:off x="838199" y="1718576"/>
          <a:ext cx="10233991" cy="4113323"/>
        </p:xfrm>
        <a:graphic>
          <a:graphicData uri="http://schemas.openxmlformats.org/drawingml/2006/table">
            <a:tbl>
              <a:tblPr/>
              <a:tblGrid>
                <a:gridCol w="3328312">
                  <a:extLst>
                    <a:ext uri="{9D8B030D-6E8A-4147-A177-3AD203B41FA5}">
                      <a16:colId xmlns:a16="http://schemas.microsoft.com/office/drawing/2014/main" val="2663225494"/>
                    </a:ext>
                  </a:extLst>
                </a:gridCol>
                <a:gridCol w="6905679">
                  <a:extLst>
                    <a:ext uri="{9D8B030D-6E8A-4147-A177-3AD203B41FA5}">
                      <a16:colId xmlns:a16="http://schemas.microsoft.com/office/drawing/2014/main" val="765666549"/>
                    </a:ext>
                  </a:extLst>
                </a:gridCol>
              </a:tblGrid>
              <a:tr h="180331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命令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57908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turtle.forward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(distance)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向当前画笔方向移动</a:t>
                      </a:r>
                      <a:r>
                        <a:rPr lang="en-US" altLang="zh-CN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distance</a:t>
                      </a:r>
                      <a:r>
                        <a:rPr lang="zh-CN" alt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像素长度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6286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turtle.backward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(distance)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向当前画笔相反方向移动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distance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像素长度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710760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turtle.right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(degree)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顺时针移动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degree°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14804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turtle.left(degree)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逆时针移动</a:t>
                      </a:r>
                      <a:r>
                        <a:rPr 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degree°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218016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turtle.pendown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移动时绘制图形，缺省时也为绘制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8937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turtle.goto(x,y)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将画笔移动到坐标为</a:t>
                      </a:r>
                      <a:r>
                        <a:rPr lang="en-US" altLang="zh-CN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x,y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的位置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64180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turtle.penup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提起笔移动，不绘制图形，用于另起一个地方绘制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54649"/>
                  </a:ext>
                </a:extLst>
              </a:tr>
              <a:tr h="465143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turtle.circle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画圆，半径为正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负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，表示圆心在画笔的左边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右边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画圆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61792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setx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将当前</a:t>
                      </a:r>
                      <a:r>
                        <a:rPr lang="en-US" altLang="zh-CN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r>
                        <a:rPr lang="zh-CN" altLang="en-US" sz="2000" b="0" baseline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轴移动到指定位置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4974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b="0" baseline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sety</a:t>
                      </a:r>
                      <a:r>
                        <a:rPr 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将当前</a:t>
                      </a:r>
                      <a:r>
                        <a:rPr lang="en-US" altLang="zh-CN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轴移动到指定位置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9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3FDD-150E-48B5-BA8A-FD4B3436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Turtle</a:t>
            </a:r>
            <a:r>
              <a:rPr lang="zh-CN" altLang="en-US" sz="3600" dirty="0">
                <a:solidFill>
                  <a:srgbClr val="FFFF00"/>
                </a:solidFill>
              </a:rPr>
              <a:t>的常用方法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AF-AE1D-4150-8BF0-437AA88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画笔运动命令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FD7FEB-1B86-47CF-A200-991C0C8C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32092"/>
              </p:ext>
            </p:extLst>
          </p:nvPr>
        </p:nvGraphicFramePr>
        <p:xfrm>
          <a:off x="838199" y="1718576"/>
          <a:ext cx="10233991" cy="4396121"/>
        </p:xfrm>
        <a:graphic>
          <a:graphicData uri="http://schemas.openxmlformats.org/drawingml/2006/table">
            <a:tbl>
              <a:tblPr/>
              <a:tblGrid>
                <a:gridCol w="3328312">
                  <a:extLst>
                    <a:ext uri="{9D8B030D-6E8A-4147-A177-3AD203B41FA5}">
                      <a16:colId xmlns:a16="http://schemas.microsoft.com/office/drawing/2014/main" val="2663225494"/>
                    </a:ext>
                  </a:extLst>
                </a:gridCol>
                <a:gridCol w="6905679">
                  <a:extLst>
                    <a:ext uri="{9D8B030D-6E8A-4147-A177-3AD203B41FA5}">
                      <a16:colId xmlns:a16="http://schemas.microsoft.com/office/drawing/2014/main" val="765666549"/>
                    </a:ext>
                  </a:extLst>
                </a:gridCol>
              </a:tblGrid>
              <a:tr h="180331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命令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57908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turtle.fillcolor(colorstring)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绘制图形的填充颜色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6286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turtle.color(color1, color2)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同时设置</a:t>
                      </a:r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pencolor=color1, fillcolor=color2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710760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turtle.filling()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返回当前是否在填充状态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14804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turtle.begin_fill()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准备开始填充图形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218016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turtle.end_fill</a:t>
                      </a:r>
                      <a:r>
                        <a:rPr 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填充完成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8937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turtle.hideturtle()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隐藏画笔的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64180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turtle.showturtle()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显示画笔的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54649"/>
                  </a:ext>
                </a:extLst>
              </a:tr>
              <a:tr h="465143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turtle.fillcolor(colorstring)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绘制图形的填充颜色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61792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turtle.color(color1, color2)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同时设置</a:t>
                      </a:r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pencolor=color1, fillcolor=color2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4974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ctr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turtle.filling()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返回当前是否在填充状态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0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3FDD-150E-48B5-BA8A-FD4B3436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Turtle</a:t>
            </a:r>
            <a:r>
              <a:rPr lang="zh-CN" altLang="en-US" sz="3600" dirty="0">
                <a:solidFill>
                  <a:srgbClr val="FFFF00"/>
                </a:solidFill>
              </a:rPr>
              <a:t>的常用方法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AF-AE1D-4150-8BF0-437AA88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3" y="1073426"/>
            <a:ext cx="1001760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 indent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全局方法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FD7FEB-1B86-47CF-A200-991C0C8C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17293"/>
              </p:ext>
            </p:extLst>
          </p:nvPr>
        </p:nvGraphicFramePr>
        <p:xfrm>
          <a:off x="838199" y="1698698"/>
          <a:ext cx="10233991" cy="4944761"/>
        </p:xfrm>
        <a:graphic>
          <a:graphicData uri="http://schemas.openxmlformats.org/drawingml/2006/table">
            <a:tbl>
              <a:tblPr/>
              <a:tblGrid>
                <a:gridCol w="3226905">
                  <a:extLst>
                    <a:ext uri="{9D8B030D-6E8A-4147-A177-3AD203B41FA5}">
                      <a16:colId xmlns:a16="http://schemas.microsoft.com/office/drawing/2014/main" val="2663225494"/>
                    </a:ext>
                  </a:extLst>
                </a:gridCol>
                <a:gridCol w="7007086">
                  <a:extLst>
                    <a:ext uri="{9D8B030D-6E8A-4147-A177-3AD203B41FA5}">
                      <a16:colId xmlns:a16="http://schemas.microsoft.com/office/drawing/2014/main" val="765666549"/>
                    </a:ext>
                  </a:extLst>
                </a:gridCol>
              </a:tblGrid>
              <a:tr h="180331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命令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000" b="0" baseline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marL="30009" marR="30009" marT="30009" marB="3000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57908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turtle.clear()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清空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窗口，但是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的位置和状态不会改变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6286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turtle.reset()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清空窗口，重置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状态为起始状态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710760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turtle.undo()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撤销上一个</a:t>
                      </a:r>
                      <a:r>
                        <a:rPr lang="en-US" altLang="zh-CN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14804"/>
                  </a:ext>
                </a:extLst>
              </a:tr>
              <a:tr h="195060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turtle.isvisible()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返回当前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是否可见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218016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stamp()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复制当前图形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8937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fr-FR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turtle.write(s [,font=("font-name",font_size,"font_type")])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写文本，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为文本内容，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font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是字体的参数，分别为字体名称，大小和类型；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font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为可选项，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font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参数也是可选项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64180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turtle.clear()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清空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窗口，但是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的位置和状态不会改变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54649"/>
                  </a:ext>
                </a:extLst>
              </a:tr>
              <a:tr h="465143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turtle.reset()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清空窗口，重置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状态为起始状态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61792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turtle.undo()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撤销上一个</a:t>
                      </a:r>
                      <a:r>
                        <a:rPr lang="en-US" altLang="zh-CN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49745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algn="l" latinLnBrk="0"/>
                      <a:r>
                        <a:rPr lang="en-US" b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turtle.isvisible()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返回当前</a:t>
                      </a:r>
                      <a:r>
                        <a:rPr lang="en-US" altLang="zh-CN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turtle</a:t>
                      </a:r>
                      <a:r>
                        <a:rPr lang="zh-CN" altLang="en-US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是否可见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7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0663-AF22-4230-BFDB-7F63E760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</a:rPr>
              <a:t>癌症与疟原虫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A6D25-FB51-4151-B7E3-5D8C9E1D4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03400"/>
            <a:ext cx="7620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数据处理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5977-3813-4959-BF30-D2DDAF07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4" y="1311966"/>
            <a:ext cx="8207375" cy="334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大数据技术：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获取（感知，挖掘，互联网，云）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预处理（结构化、关联）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模型（人工智能、算法）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分析（可视化、人工智能，机器学习）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263525" lvl="2" algn="just">
              <a:lnSpc>
                <a:spcPct val="150000"/>
              </a:lnSpc>
              <a:buClr>
                <a:srgbClr val="00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存储（云，系统结构、互联网）</a:t>
            </a:r>
            <a:endParaRPr lang="en-US" altLang="zh-CN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8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942"/>
          </a:xfrm>
        </p:spPr>
        <p:txBody>
          <a:bodyPr/>
          <a:lstStyle/>
          <a:p>
            <a:pPr algn="ctr" defTabSz="1219170" fontAlgn="base">
              <a:spcAft>
                <a:spcPct val="0"/>
              </a:spcAft>
            </a:pPr>
            <a:r>
              <a:rPr lang="en-US" altLang="zh-CN" b="1" dirty="0">
                <a:solidFill>
                  <a:srgbClr val="FFFF00"/>
                </a:solidFill>
                <a:latin typeface="Lato Regular"/>
                <a:cs typeface="Lato Regular"/>
                <a:sym typeface="Gill Sans" charset="0"/>
              </a:rPr>
              <a:t>Why</a:t>
            </a:r>
            <a:r>
              <a:rPr lang="zh-CN" altLang="en-US" b="1" dirty="0">
                <a:solidFill>
                  <a:srgbClr val="FFFF00"/>
                </a:solidFill>
                <a:latin typeface="Lato Regular"/>
                <a:cs typeface="Lato Regular"/>
                <a:sym typeface="Gill Sans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Lato Regular"/>
                <a:cs typeface="Lato Regular"/>
                <a:sym typeface="Gill Sans" charset="0"/>
              </a:rPr>
              <a:t>Python? Why now?</a:t>
            </a:r>
            <a:endParaRPr lang="id-ID" altLang="zh-CN" b="1" dirty="0">
              <a:solidFill>
                <a:srgbClr val="FFFF00"/>
              </a:solidFill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E1B6263-8334-4573-B7DD-CC7BCF467383}"/>
              </a:ext>
            </a:extLst>
          </p:cNvPr>
          <p:cNvSpPr/>
          <p:nvPr/>
        </p:nvSpPr>
        <p:spPr>
          <a:xfrm>
            <a:off x="1295467" y="1365654"/>
            <a:ext cx="9656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3200" b="1" dirty="0">
                <a:solidFill>
                  <a:srgbClr val="FFFF00"/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计算机技术是如何演进的？？</a:t>
            </a:r>
            <a:endParaRPr lang="en-US" sz="3200" dirty="0">
              <a:solidFill>
                <a:srgbClr val="FFFF00"/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A1D67FC-7D02-43F3-98CF-D8A0A40A2B3E}"/>
              </a:ext>
            </a:extLst>
          </p:cNvPr>
          <p:cNvSpPr/>
          <p:nvPr/>
        </p:nvSpPr>
        <p:spPr>
          <a:xfrm>
            <a:off x="6643870" y="2716798"/>
            <a:ext cx="531628" cy="531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FontAwesome" pitchFamily="2" charset="0"/>
                <a:sym typeface="Gill Sans" charset="0"/>
              </a:rPr>
              <a:t></a:t>
            </a:r>
            <a:endParaRPr lang="en-US" dirty="0">
              <a:solidFill>
                <a:prstClr val="white">
                  <a:lumMod val="95000"/>
                </a:prstClr>
              </a:solidFill>
              <a:latin typeface="Calibri"/>
              <a:sym typeface="Gill Sans" charset="0"/>
            </a:endParaRPr>
          </a:p>
        </p:txBody>
      </p:sp>
      <p:sp>
        <p:nvSpPr>
          <p:cNvPr id="6" name="Arc 8">
            <a:extLst>
              <a:ext uri="{FF2B5EF4-FFF2-40B4-BE49-F238E27FC236}">
                <a16:creationId xmlns:a16="http://schemas.microsoft.com/office/drawing/2014/main" id="{80B72425-DE68-4B3A-8355-358276A3584E}"/>
              </a:ext>
            </a:extLst>
          </p:cNvPr>
          <p:cNvSpPr/>
          <p:nvPr/>
        </p:nvSpPr>
        <p:spPr>
          <a:xfrm>
            <a:off x="6583728" y="2654104"/>
            <a:ext cx="651909" cy="651909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/>
              <a:sym typeface="Gill Sans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5BAD18D-BA08-4C8F-859A-C9BB829F55E8}"/>
              </a:ext>
            </a:extLst>
          </p:cNvPr>
          <p:cNvSpPr/>
          <p:nvPr/>
        </p:nvSpPr>
        <p:spPr>
          <a:xfrm>
            <a:off x="7756744" y="4414129"/>
            <a:ext cx="818707" cy="8187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800" dirty="0">
                <a:solidFill>
                  <a:prstClr val="white">
                    <a:lumMod val="95000"/>
                  </a:prstClr>
                </a:solidFill>
                <a:latin typeface="FontAwesome" pitchFamily="2" charset="0"/>
                <a:sym typeface="Gill Sans" charset="0"/>
              </a:rPr>
              <a:t></a:t>
            </a:r>
            <a:endParaRPr lang="en-US" sz="2800" dirty="0">
              <a:solidFill>
                <a:prstClr val="white">
                  <a:lumMod val="95000"/>
                </a:prstClr>
              </a:solidFill>
              <a:latin typeface="Calibri"/>
              <a:sym typeface="Gill Sans" charset="0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48D5DD07-A511-447F-AF69-295BBF8CF29E}"/>
              </a:ext>
            </a:extLst>
          </p:cNvPr>
          <p:cNvSpPr/>
          <p:nvPr/>
        </p:nvSpPr>
        <p:spPr>
          <a:xfrm>
            <a:off x="2394709" y="3793175"/>
            <a:ext cx="818707" cy="81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800" dirty="0">
                <a:solidFill>
                  <a:prstClr val="white">
                    <a:lumMod val="95000"/>
                  </a:prstClr>
                </a:solidFill>
                <a:latin typeface="FontAwesome" pitchFamily="2" charset="0"/>
                <a:sym typeface="Gill Sans" charset="0"/>
              </a:rPr>
              <a:t></a:t>
            </a:r>
            <a:endParaRPr lang="en-US" sz="2800" dirty="0">
              <a:solidFill>
                <a:prstClr val="white">
                  <a:lumMod val="95000"/>
                </a:prstClr>
              </a:solidFill>
              <a:latin typeface="Calibri"/>
              <a:sym typeface="Gill Sans" charset="0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9483572F-F759-4A2C-ACC5-1384F4E5835C}"/>
              </a:ext>
            </a:extLst>
          </p:cNvPr>
          <p:cNvSpPr/>
          <p:nvPr/>
        </p:nvSpPr>
        <p:spPr>
          <a:xfrm>
            <a:off x="1013620" y="5416464"/>
            <a:ext cx="818707" cy="8187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800" dirty="0">
              <a:solidFill>
                <a:prstClr val="white">
                  <a:lumMod val="95000"/>
                </a:prstClr>
              </a:solidFill>
              <a:latin typeface="Calibri"/>
              <a:sym typeface="Gill Sans" charset="0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84E1E544-1DA5-4A5A-8A6D-86AD415A45C8}"/>
              </a:ext>
            </a:extLst>
          </p:cNvPr>
          <p:cNvSpPr/>
          <p:nvPr/>
        </p:nvSpPr>
        <p:spPr>
          <a:xfrm>
            <a:off x="2333145" y="3731611"/>
            <a:ext cx="941832" cy="941832"/>
          </a:xfrm>
          <a:prstGeom prst="arc">
            <a:avLst>
              <a:gd name="adj1" fmla="val 16200000"/>
              <a:gd name="adj2" fmla="val 12544473"/>
            </a:avLst>
          </a:prstGeom>
          <a:ln w="254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/>
              <a:sym typeface="Gill Sans" charset="0"/>
            </a:endParaRPr>
          </a:p>
        </p:txBody>
      </p:sp>
      <p:cxnSp>
        <p:nvCxnSpPr>
          <p:cNvPr id="11" name="Curved Connector 33">
            <a:extLst>
              <a:ext uri="{FF2B5EF4-FFF2-40B4-BE49-F238E27FC236}">
                <a16:creationId xmlns:a16="http://schemas.microsoft.com/office/drawing/2014/main" id="{7E5DA684-F291-4B8C-964D-4EDDED5C16CF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415156" y="4468687"/>
            <a:ext cx="955595" cy="93995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7">
            <a:extLst>
              <a:ext uri="{FF2B5EF4-FFF2-40B4-BE49-F238E27FC236}">
                <a16:creationId xmlns:a16="http://schemas.microsoft.com/office/drawing/2014/main" id="{3E69DD66-BEAB-4834-B369-E13512209584}"/>
              </a:ext>
            </a:extLst>
          </p:cNvPr>
          <p:cNvSpPr/>
          <p:nvPr/>
        </p:nvSpPr>
        <p:spPr>
          <a:xfrm>
            <a:off x="3132012" y="2878429"/>
            <a:ext cx="3451717" cy="914751"/>
          </a:xfrm>
          <a:custGeom>
            <a:avLst/>
            <a:gdLst>
              <a:gd name="connsiteX0" fmla="*/ 0 w 2955851"/>
              <a:gd name="connsiteY0" fmla="*/ 845092 h 845092"/>
              <a:gd name="connsiteX1" fmla="*/ 935665 w 2955851"/>
              <a:gd name="connsiteY1" fmla="*/ 58282 h 845092"/>
              <a:gd name="connsiteX2" fmla="*/ 2955851 w 2955851"/>
              <a:gd name="connsiteY2" fmla="*/ 58282 h 84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/>
              <a:sym typeface="Gill Sans" charset="0"/>
            </a:endParaRPr>
          </a:p>
        </p:txBody>
      </p:sp>
      <p:cxnSp>
        <p:nvCxnSpPr>
          <p:cNvPr id="13" name="Curved Connector 39">
            <a:extLst>
              <a:ext uri="{FF2B5EF4-FFF2-40B4-BE49-F238E27FC236}">
                <a16:creationId xmlns:a16="http://schemas.microsoft.com/office/drawing/2014/main" id="{E316F377-A6AD-451E-9776-D02E573AAC1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0800000" flipH="1" flipV="1">
            <a:off x="7119799" y="3229253"/>
            <a:ext cx="1046299" cy="1184876"/>
          </a:xfrm>
          <a:prstGeom prst="curvedConnector4">
            <a:avLst>
              <a:gd name="adj1" fmla="val -21848"/>
              <a:gd name="adj2" fmla="val 53239"/>
            </a:avLst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8C695-CDFC-4C5C-8B9C-72698730F33F}"/>
              </a:ext>
            </a:extLst>
          </p:cNvPr>
          <p:cNvSpPr/>
          <p:nvPr/>
        </p:nvSpPr>
        <p:spPr>
          <a:xfrm>
            <a:off x="1850686" y="5210264"/>
            <a:ext cx="3783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3200" b="1" dirty="0">
                <a:solidFill>
                  <a:srgbClr val="FFC000"/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1946-1981 (35</a:t>
            </a:r>
            <a:r>
              <a:rPr lang="zh-CN" altLang="en-US" sz="3200" b="1" dirty="0">
                <a:solidFill>
                  <a:srgbClr val="FFC000"/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年</a:t>
            </a:r>
            <a:r>
              <a:rPr lang="en-US" altLang="zh-CN" sz="3200" b="1" dirty="0">
                <a:solidFill>
                  <a:srgbClr val="FFC000"/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)</a:t>
            </a:r>
            <a:endParaRPr lang="en-US" sz="3200" dirty="0">
              <a:solidFill>
                <a:srgbClr val="FFC000"/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F554A05-EF1C-4E28-99AE-22A5BCEDBE6C}"/>
              </a:ext>
            </a:extLst>
          </p:cNvPr>
          <p:cNvSpPr/>
          <p:nvPr/>
        </p:nvSpPr>
        <p:spPr>
          <a:xfrm>
            <a:off x="1892953" y="5928549"/>
            <a:ext cx="525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dirty="0">
                <a:solidFill>
                  <a:srgbClr val="FFC000"/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计算机系统结构时代</a:t>
            </a:r>
            <a:endParaRPr lang="en-US" sz="2800" dirty="0">
              <a:solidFill>
                <a:srgbClr val="FFC000"/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2676C79-5CD2-40BF-8F39-86650E78FC48}"/>
              </a:ext>
            </a:extLst>
          </p:cNvPr>
          <p:cNvSpPr/>
          <p:nvPr/>
        </p:nvSpPr>
        <p:spPr>
          <a:xfrm>
            <a:off x="3336541" y="3387332"/>
            <a:ext cx="3449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1981-2008 (27</a:t>
            </a:r>
            <a:r>
              <a:rPr lang="zh-CN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年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)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AB05BF2-545C-42BA-BE7D-6DCDAB900BCD}"/>
              </a:ext>
            </a:extLst>
          </p:cNvPr>
          <p:cNvSpPr/>
          <p:nvPr/>
        </p:nvSpPr>
        <p:spPr>
          <a:xfrm>
            <a:off x="3473820" y="4110857"/>
            <a:ext cx="3571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网络和视窗时代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5C18B1-B0EB-48C5-AB37-9818598227CF}"/>
              </a:ext>
            </a:extLst>
          </p:cNvPr>
          <p:cNvSpPr/>
          <p:nvPr/>
        </p:nvSpPr>
        <p:spPr>
          <a:xfrm>
            <a:off x="7235637" y="2196584"/>
            <a:ext cx="346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2008-2016 (8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年</a:t>
            </a:r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+)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CBF3C4D-523E-4A91-94F9-EB6EEB9E3D5F}"/>
              </a:ext>
            </a:extLst>
          </p:cNvPr>
          <p:cNvSpPr/>
          <p:nvPr/>
        </p:nvSpPr>
        <p:spPr>
          <a:xfrm>
            <a:off x="7711567" y="2997334"/>
            <a:ext cx="3571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复杂信息系统时代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EB8228-5E08-47A1-BD27-1AE41D6C4965}"/>
              </a:ext>
            </a:extLst>
          </p:cNvPr>
          <p:cNvSpPr/>
          <p:nvPr/>
        </p:nvSpPr>
        <p:spPr>
          <a:xfrm>
            <a:off x="8607227" y="4323781"/>
            <a:ext cx="3057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sym typeface="Gill Sans" charset="0"/>
              </a:rPr>
              <a:t>2016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sym typeface="Gill Sans" charset="0"/>
              </a:rPr>
              <a:t>- 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02B5F39-41F1-4C7C-8A4E-2854879BBF56}"/>
              </a:ext>
            </a:extLst>
          </p:cNvPr>
          <p:cNvSpPr/>
          <p:nvPr/>
        </p:nvSpPr>
        <p:spPr>
          <a:xfrm>
            <a:off x="8708530" y="5111916"/>
            <a:ext cx="3265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sym typeface="Gill Sans" charset="0"/>
              </a:rPr>
              <a:t>人工智能时代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Rockwell" panose="02060603020205020403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C2F42-F8B7-4AFB-BF81-6248AE0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757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Lato Regular"/>
              </a:rPr>
              <a:t>不同编程语言的初心和适用对象</a:t>
            </a:r>
            <a:endParaRPr lang="id-ID" altLang="zh-CN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Lato Regular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B645C2-9CE8-401A-9CD5-500B8F55D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50233"/>
              </p:ext>
            </p:extLst>
          </p:nvPr>
        </p:nvGraphicFramePr>
        <p:xfrm>
          <a:off x="1300939" y="1482534"/>
          <a:ext cx="9590121" cy="43318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77605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62798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2417745">
                  <a:extLst>
                    <a:ext uri="{9D8B030D-6E8A-4147-A177-3AD203B41FA5}">
                      <a16:colId xmlns:a16="http://schemas.microsoft.com/office/drawing/2014/main" val="1697191476"/>
                    </a:ext>
                  </a:extLst>
                </a:gridCol>
                <a:gridCol w="1512101">
                  <a:extLst>
                    <a:ext uri="{9D8B030D-6E8A-4147-A177-3AD203B41FA5}">
                      <a16:colId xmlns:a16="http://schemas.microsoft.com/office/drawing/2014/main" val="4076350676"/>
                    </a:ext>
                  </a:extLst>
                </a:gridCol>
                <a:gridCol w="1754685">
                  <a:extLst>
                    <a:ext uri="{9D8B030D-6E8A-4147-A177-3AD203B41FA5}">
                      <a16:colId xmlns:a16="http://schemas.microsoft.com/office/drawing/2014/main" val="3627219920"/>
                    </a:ext>
                  </a:extLst>
                </a:gridCol>
              </a:tblGrid>
              <a:tr h="679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编程语言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教学内容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计算思维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解决问题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适用对象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73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000" baseline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指针、内存、数据类型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抽象计算机系统结构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性能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计算机类专业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73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Java</a:t>
                      </a:r>
                      <a:endParaRPr lang="zh-CN" altLang="en-US" sz="2000" baseline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对象、跨平台、运行时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抽象主客体关系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跨平台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软件类专业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73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C++</a:t>
                      </a:r>
                      <a:endParaRPr lang="zh-CN" altLang="en-US" sz="2000" baseline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对象、多态、继承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抽象主客体关系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大规模程序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计算机类专业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73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VB</a:t>
                      </a:r>
                      <a:endParaRPr lang="zh-CN" altLang="en-US" sz="2000" baseline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对象、按钮、文本框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抽象交互逻辑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桌面应用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不确定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38882"/>
                  </a:ext>
                </a:extLst>
              </a:tr>
              <a:tr h="73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Python</a:t>
                      </a:r>
                      <a:endParaRPr lang="zh-CN" altLang="en-US" sz="2000" baseline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编程逻辑、第三方库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抽象问题求解和方法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各类问题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aseline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所有专业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43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C0D8D-56CD-470A-8577-1A3DCE83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804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Lato Regular"/>
                <a:cs typeface="Lato Regular"/>
              </a:rPr>
              <a:t>大数据时代的计算技术</a:t>
            </a:r>
            <a:r>
              <a:rPr lang="en-US" altLang="zh-CN" sz="3600" b="1" dirty="0">
                <a:solidFill>
                  <a:srgbClr val="FFFF00"/>
                </a:solidFill>
                <a:latin typeface="Lato Regular"/>
                <a:cs typeface="Lato Regular"/>
              </a:rPr>
              <a:t>…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D6E7493-6373-4FEB-BAE9-62C20BCF1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33" y="2191448"/>
            <a:ext cx="11039063" cy="36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475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计算机性能不再是解决一般问题的瓶颈</a:t>
            </a:r>
          </a:p>
          <a:p>
            <a:pPr algn="ctr">
              <a:lnSpc>
                <a:spcPct val="200000"/>
              </a:lnSpc>
            </a:pPr>
            <a:r>
              <a:rPr lang="zh-CN" altLang="en-US" sz="2475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移动互联网普及</a:t>
            </a:r>
          </a:p>
          <a:p>
            <a:pPr algn="ctr">
              <a:lnSpc>
                <a:spcPct val="200000"/>
              </a:lnSpc>
            </a:pPr>
            <a:r>
              <a:rPr lang="zh-CN" altLang="en-US" sz="2475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大数据、云计算、物联网、信息安全、机器学习、人工智能等</a:t>
            </a:r>
          </a:p>
          <a:p>
            <a:pPr algn="ctr">
              <a:lnSpc>
                <a:spcPct val="200000"/>
              </a:lnSpc>
            </a:pPr>
            <a:r>
              <a:rPr lang="zh-CN" altLang="en-US" sz="2475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解决这些计算需求，用什么语言？</a:t>
            </a:r>
          </a:p>
          <a:p>
            <a:pPr marL="263525" lvl="2">
              <a:lnSpc>
                <a:spcPct val="150000"/>
              </a:lnSpc>
              <a:buClr>
                <a:srgbClr val="0066FF"/>
              </a:buClr>
            </a:pP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64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DD9CE-1C7E-4847-8CA1-552ED4DE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4" b="95322" l="864" r="98618">
                        <a14:foregroundMark x1="17098" y1="30994" x2="17098" y2="30994"/>
                        <a14:foregroundMark x1="17789" y1="18129" x2="17789" y2="18129"/>
                        <a14:foregroundMark x1="16408" y1="15789" x2="16408" y2="15789"/>
                        <a14:foregroundMark x1="14680" y1="15205" x2="14680" y2="15205"/>
                        <a14:foregroundMark x1="8981" y1="18129" x2="8981" y2="18129"/>
                        <a14:foregroundMark x1="8981" y1="18129" x2="8981" y2="18129"/>
                        <a14:foregroundMark x1="8981" y1="18129" x2="8981" y2="18129"/>
                        <a14:foregroundMark x1="11572" y1="20468" x2="11572" y2="20468"/>
                        <a14:foregroundMark x1="11572" y1="20468" x2="11572" y2="20468"/>
                        <a14:foregroundMark x1="11917" y1="35088" x2="11917" y2="35088"/>
                        <a14:foregroundMark x1="11917" y1="35088" x2="11917" y2="35088"/>
                        <a14:foregroundMark x1="6908" y1="33918" x2="6908" y2="33918"/>
                        <a14:foregroundMark x1="6908" y1="33918" x2="6908" y2="33918"/>
                        <a14:foregroundMark x1="34542" y1="45029" x2="34542" y2="45029"/>
                        <a14:foregroundMark x1="34542" y1="45029" x2="34542" y2="45029"/>
                        <a14:foregroundMark x1="15889" y1="38012" x2="15889" y2="38012"/>
                        <a14:foregroundMark x1="15889" y1="38012" x2="15889" y2="38012"/>
                        <a14:foregroundMark x1="4663" y1="39766" x2="4663" y2="39766"/>
                        <a14:foregroundMark x1="4663" y1="39766" x2="4663" y2="39766"/>
                        <a14:foregroundMark x1="42142" y1="48538" x2="42142" y2="48538"/>
                        <a14:foregroundMark x1="42142" y1="48538" x2="42142" y2="48538"/>
                        <a14:foregroundMark x1="42142" y1="43860" x2="42142" y2="43860"/>
                        <a14:foregroundMark x1="42142" y1="43275" x2="42142" y2="43275"/>
                        <a14:foregroundMark x1="41278" y1="37427" x2="41278" y2="37427"/>
                        <a14:foregroundMark x1="41278" y1="37427" x2="41278" y2="37427"/>
                        <a14:foregroundMark x1="40069" y1="33918" x2="40069" y2="33918"/>
                        <a14:foregroundMark x1="40069" y1="33918" x2="40069" y2="33918"/>
                        <a14:foregroundMark x1="34542" y1="38596" x2="34542" y2="38596"/>
                        <a14:foregroundMark x1="34542" y1="38596" x2="34542" y2="38596"/>
                        <a14:foregroundMark x1="34197" y1="54386" x2="34197" y2="54386"/>
                        <a14:foregroundMark x1="34197" y1="54386" x2="34197" y2="54386"/>
                        <a14:foregroundMark x1="34888" y1="65497" x2="34888" y2="65497"/>
                        <a14:foregroundMark x1="34888" y1="65497" x2="34888" y2="65497"/>
                        <a14:foregroundMark x1="47496" y1="60234" x2="47496" y2="60234"/>
                        <a14:foregroundMark x1="47496" y1="60234" x2="47496" y2="60234"/>
                        <a14:foregroundMark x1="46805" y1="52047" x2="46805" y2="52047"/>
                        <a14:foregroundMark x1="46805" y1="52047" x2="46805" y2="52047"/>
                        <a14:foregroundMark x1="54404" y1="61988" x2="54404" y2="61988"/>
                        <a14:foregroundMark x1="54404" y1="61988" x2="54404" y2="61988"/>
                        <a14:foregroundMark x1="59758" y1="37427" x2="59758" y2="37427"/>
                        <a14:foregroundMark x1="59758" y1="37427" x2="59758" y2="37427"/>
                        <a14:foregroundMark x1="59758" y1="32164" x2="59758" y2="32164"/>
                        <a14:foregroundMark x1="59758" y1="32164" x2="59758" y2="32164"/>
                        <a14:foregroundMark x1="69775" y1="32164" x2="69775" y2="32164"/>
                        <a14:foregroundMark x1="69775" y1="32164" x2="69775" y2="32164"/>
                        <a14:foregroundMark x1="69775" y1="32164" x2="69775" y2="32164"/>
                        <a14:foregroundMark x1="69775" y1="32164" x2="69775" y2="32164"/>
                        <a14:foregroundMark x1="71848" y1="31579" x2="71848" y2="31579"/>
                        <a14:foregroundMark x1="71848" y1="31579" x2="71848" y2="31579"/>
                        <a14:foregroundMark x1="66667" y1="32749" x2="66667" y2="32749"/>
                        <a14:foregroundMark x1="66667" y1="32749" x2="66667" y2="32749"/>
                        <a14:foregroundMark x1="77547" y1="46784" x2="77547" y2="46784"/>
                        <a14:foregroundMark x1="77547" y1="46784" x2="77547" y2="46784"/>
                        <a14:foregroundMark x1="77547" y1="46784" x2="77547" y2="46784"/>
                        <a14:foregroundMark x1="78756" y1="42105" x2="78756" y2="42105"/>
                        <a14:foregroundMark x1="78756" y1="42105" x2="78756" y2="42105"/>
                        <a14:foregroundMark x1="86356" y1="49123" x2="86356" y2="49123"/>
                        <a14:foregroundMark x1="86356" y1="49123" x2="86356" y2="49123"/>
                        <a14:foregroundMark x1="91019" y1="49708" x2="91019" y2="49708"/>
                        <a14:foregroundMark x1="91019" y1="49708" x2="91019" y2="49708"/>
                        <a14:foregroundMark x1="89983" y1="49708" x2="89983" y2="49708"/>
                        <a14:foregroundMark x1="89983" y1="49708" x2="89983" y2="49708"/>
                        <a14:foregroundMark x1="98618" y1="46199" x2="98618" y2="46199"/>
                        <a14:foregroundMark x1="19689" y1="33918" x2="19689" y2="33918"/>
                        <a14:foregroundMark x1="19689" y1="33918" x2="19689" y2="33918"/>
                        <a14:foregroundMark x1="19171" y1="24561" x2="19171" y2="24561"/>
                        <a14:foregroundMark x1="19171" y1="24561" x2="19171" y2="24561"/>
                        <a14:foregroundMark x1="19344" y1="15789" x2="19344" y2="15789"/>
                        <a14:foregroundMark x1="19344" y1="15789" x2="19344" y2="15789"/>
                        <a14:foregroundMark x1="18653" y1="8772" x2="18653" y2="8772"/>
                        <a14:foregroundMark x1="18653" y1="8772" x2="18653" y2="8772"/>
                        <a14:foregroundMark x1="4836" y1="38596" x2="4836" y2="38596"/>
                        <a14:foregroundMark x1="2936" y1="32749" x2="2763" y2="32749"/>
                        <a14:foregroundMark x1="2763" y1="33333" x2="2763" y2="33333"/>
                        <a14:foregroundMark x1="4318" y1="48538" x2="4318" y2="48538"/>
                        <a14:foregroundMark x1="3282" y1="57310" x2="3282" y2="57310"/>
                        <a14:foregroundMark x1="3282" y1="57895" x2="3282" y2="57895"/>
                        <a14:foregroundMark x1="96718" y1="33918" x2="96718" y2="33918"/>
                        <a14:foregroundMark x1="96718" y1="33918" x2="96718" y2="33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388144"/>
            <a:ext cx="390106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C7B8DC5-5A93-4DE7-AEA4-2A312F571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80" y="2468099"/>
            <a:ext cx="45365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algn="just" defTabSz="685800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语言是通用语言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algn="just" defTabSz="685800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语言是脚本语言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algn="just" defTabSz="685800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语言是开源语言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algn="just" defTabSz="685800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语言是跨平台语言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algn="just" defTabSz="685800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语言是多模型语言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7488226-ED26-4243-8D91-186102074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30" y="3429000"/>
            <a:ext cx="4392092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Guido van Rossum</a:t>
            </a: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语言创立者</a:t>
            </a:r>
            <a:endParaRPr lang="en-US" altLang="zh-CN" sz="2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2.x</a:t>
            </a: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3.x</a:t>
            </a:r>
          </a:p>
        </p:txBody>
      </p:sp>
      <p:pic>
        <p:nvPicPr>
          <p:cNvPr id="6" name="Picture 7" descr="c:\users\tian\appdata\roaming\360se6\User Data\temp\DO6GvRlo.gif">
            <a:extLst>
              <a:ext uri="{FF2B5EF4-FFF2-40B4-BE49-F238E27FC236}">
                <a16:creationId xmlns:a16="http://schemas.microsoft.com/office/drawing/2014/main" id="{BD6B126A-D5C7-41D5-96CA-5DCF1269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2341" y="388144"/>
            <a:ext cx="2316702" cy="250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8121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ne0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yThene001" id="{E78B2E53-E4FE-4B4D-B700-EB419C2056E3}" vid="{425ECCCF-93B5-469E-8CD1-A88F9767ED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MyThene001</Template>
  <TotalTime>0</TotalTime>
  <Words>3598</Words>
  <Application>Microsoft Office PowerPoint</Application>
  <PresentationFormat>宽屏</PresentationFormat>
  <Paragraphs>513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FontAwesome</vt:lpstr>
      <vt:lpstr>Lato Regular</vt:lpstr>
      <vt:lpstr>等线</vt:lpstr>
      <vt:lpstr>等线 Light</vt:lpstr>
      <vt:lpstr>黑体</vt:lpstr>
      <vt:lpstr>华文行楷</vt:lpstr>
      <vt:lpstr>华文楷体</vt:lpstr>
      <vt:lpstr>华文新魏</vt:lpstr>
      <vt:lpstr>楷体</vt:lpstr>
      <vt:lpstr>微软雅黑</vt:lpstr>
      <vt:lpstr>微软雅黑</vt:lpstr>
      <vt:lpstr>Arial</vt:lpstr>
      <vt:lpstr>Calibri</vt:lpstr>
      <vt:lpstr>Courier New</vt:lpstr>
      <vt:lpstr>Rockwell</vt:lpstr>
      <vt:lpstr>Times New Roman</vt:lpstr>
      <vt:lpstr>Wingdings</vt:lpstr>
      <vt:lpstr>MyThene001</vt:lpstr>
      <vt:lpstr>Big Data program with  Python</vt:lpstr>
      <vt:lpstr>学习群</vt:lpstr>
      <vt:lpstr>Big Data</vt:lpstr>
      <vt:lpstr>癌症与疟原虫</vt:lpstr>
      <vt:lpstr>数据处理</vt:lpstr>
      <vt:lpstr>Why Python? Why now?</vt:lpstr>
      <vt:lpstr>不同编程语言的初心和适用对象</vt:lpstr>
      <vt:lpstr>大数据时代的计算技术…</vt:lpstr>
      <vt:lpstr>PowerPoint 演示文稿</vt:lpstr>
      <vt:lpstr>Python的优势</vt:lpstr>
      <vt:lpstr>Python资源</vt:lpstr>
      <vt:lpstr>第一讲 Python的基本数据和运算</vt:lpstr>
      <vt:lpstr>基本数据类型</vt:lpstr>
      <vt:lpstr>Python的三种数字类型</vt:lpstr>
      <vt:lpstr>Python的三种数字类型</vt:lpstr>
      <vt:lpstr>Python的数字类型的特点</vt:lpstr>
      <vt:lpstr>数字类型操作</vt:lpstr>
      <vt:lpstr>Python的数值运算</vt:lpstr>
      <vt:lpstr>数值函数操作</vt:lpstr>
      <vt:lpstr>数值函数操作</vt:lpstr>
      <vt:lpstr>Python内置math库</vt:lpstr>
      <vt:lpstr>math库16个数值表示函数</vt:lpstr>
      <vt:lpstr>math库中8个幂对数函数</vt:lpstr>
      <vt:lpstr>Python的关系运算</vt:lpstr>
      <vt:lpstr>Python的逻辑运算</vt:lpstr>
      <vt:lpstr>Python的位运算</vt:lpstr>
      <vt:lpstr>Python的字符串及操作</vt:lpstr>
      <vt:lpstr>Python的字符串及操作</vt:lpstr>
      <vt:lpstr>Python的字符串及操作</vt:lpstr>
      <vt:lpstr>内置字符串运算及处理函数（方法）</vt:lpstr>
      <vt:lpstr>字符串对象的处理函数（方法）</vt:lpstr>
      <vt:lpstr>字符串类型的格式化--format()方法的基本使用</vt:lpstr>
      <vt:lpstr>字符串类型的格式化--format()方法的基本使用</vt:lpstr>
      <vt:lpstr>轻松一下：用内置turtle涂鸦</vt:lpstr>
      <vt:lpstr>Turtle的常用方法</vt:lpstr>
      <vt:lpstr>Turtle的常用方法</vt:lpstr>
      <vt:lpstr>Turtle的常用方法</vt:lpstr>
      <vt:lpstr>Turtle的常用方法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program with  Python</dc:title>
  <dc:creator>Shanli Xuan</dc:creator>
  <cp:lastModifiedBy>Shanli Xuan</cp:lastModifiedBy>
  <cp:revision>30</cp:revision>
  <dcterms:created xsi:type="dcterms:W3CDTF">2019-02-13T02:01:57Z</dcterms:created>
  <dcterms:modified xsi:type="dcterms:W3CDTF">2019-03-17T07:46:03Z</dcterms:modified>
</cp:coreProperties>
</file>