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123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1231" r:id="rId26"/>
    <p:sldId id="597" r:id="rId27"/>
    <p:sldId id="1232" r:id="rId28"/>
    <p:sldId id="1233" r:id="rId29"/>
    <p:sldId id="1234" r:id="rId30"/>
    <p:sldId id="1235" r:id="rId31"/>
    <p:sldId id="1236" r:id="rId32"/>
    <p:sldId id="1237" r:id="rId33"/>
    <p:sldId id="1238" r:id="rId34"/>
    <p:sldId id="1239" r:id="rId35"/>
    <p:sldId id="1240" r:id="rId36"/>
    <p:sldId id="1241" r:id="rId37"/>
    <p:sldId id="1242" r:id="rId38"/>
    <p:sldId id="1243" r:id="rId39"/>
    <p:sldId id="1244" r:id="rId40"/>
    <p:sldId id="1245" r:id="rId41"/>
    <p:sldId id="1246" r:id="rId42"/>
    <p:sldId id="1247" r:id="rId43"/>
    <p:sldId id="1248" r:id="rId44"/>
    <p:sldId id="1170" r:id="rId45"/>
    <p:sldId id="1171" r:id="rId46"/>
    <p:sldId id="117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5C9E-89F2-4733-9001-C0127726DA4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C6D28-C5B3-4C2E-9820-813EAF103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72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C6D28-C5B3-4C2E-9820-813EAF1030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9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36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20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83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5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05DC-A0CA-4835-B0C4-EBE73A48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962AE-74C1-49C7-9E72-3AB0B8BE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9526E-47A4-4EE2-A449-98BF8DA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6C22B-F53C-48FA-AD45-51732DF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7437F-1D63-4793-A45B-C14D100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5DC6-DF92-4F96-A566-50F88F99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EBB77-3D7C-4DB6-8E63-515CE2F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955BB-9D6F-4C85-ADDB-22069FDE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4D82-87F5-45C2-9699-2D002649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466B-F322-4E53-AC54-6A4068A0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5EBC4-0335-4FA6-8BDC-CDD6F4BE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CB61C-A79C-46B8-B38D-34732BFD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D380-2C0A-4CA3-AF33-F3EF7C0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7FB5-4893-4FE8-8645-F75F9599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79DE-305C-4CA3-A626-6FEA996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3204-55AD-4324-8047-6CBDD987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DFCD3-C978-49A5-847E-56D036A1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292C-0754-4F62-B475-B8C572C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 useBgFill="1">
        <p:nvSpPr>
          <p:cNvPr id="5" name="页脚占位符 4">
            <a:extLst>
              <a:ext uri="{FF2B5EF4-FFF2-40B4-BE49-F238E27FC236}">
                <a16:creationId xmlns:a16="http://schemas.microsoft.com/office/drawing/2014/main" id="{B9223FAE-1245-4EEE-99D3-887D43C7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444C-B1C5-45F9-A466-32EB7F0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ED26-DFD3-4EFD-BF58-19458C2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549C9-4FD7-4515-8CC4-F7D771FE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D5E1-AB90-4C47-B53F-8C0ECDF6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B525-81A7-4ED0-8BAE-1AC8D20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92FB7-5E98-4E66-ABA9-1747058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838B-C66F-42F7-8456-5B65A3A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11F12-8D6C-4267-8A0E-6BC736FA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49DBD-26B8-4112-9D33-34C32AF0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57C6B-06A5-4F95-A468-46129352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F0349-B7EA-49D9-A88E-CAFFB858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2C9B8-ABB8-4D45-8E29-A394915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45DAF-4E50-4CA9-8840-8A16CCA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014D6-2C8F-4732-A1BB-0778EAEC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2369C-6D3E-48B0-AD2F-AF95688F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2D3D8-4F11-4142-9B47-BF67023EA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0AA84-75B4-49B9-84CE-A069B0A31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B98992-A749-4A98-A466-743A858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19682-608D-46B1-8A6F-5162BE8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EE624-225E-4A5E-BA6E-D5CD76E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7E8C-27E3-42C3-ADF0-CF50EED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A1A6B-42F7-43CD-8AFE-CBFA91C7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3EA22-263C-4ED0-88B5-5D6B1610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EF847-C486-4264-B0C5-544D109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BCC70-1340-423E-B281-EAF81CAF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2741B9-EAA0-487F-8E86-602BC4F3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B7927-A35A-4B26-8BEC-D1CB2A4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89C-1530-46B6-9537-2AD4145F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8A917-E46C-4E99-A83E-102C1735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8061E-7CB2-4971-A699-9E5FEF26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6CAB2-BF01-48D4-83E0-229D2F6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B3A80-8542-440B-8566-F3C0AB5C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D824-34D2-4702-99A6-56602467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83D3-866D-47DA-932D-71F00215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4E3D5-B34A-406A-B7A4-4932DD61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B096-8A98-4EBC-B748-F153E59A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E0707-4BDF-4026-9824-6F3D68E4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E11A4-C5DB-40F6-B9FE-15A2752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1348D-0933-40D9-BFCF-E20AE5B9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51A12-17BD-4E8D-ABE0-E1E9ED16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EEF56-1C4B-4071-A702-3528BF1F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A2BD-7293-4E5A-A529-2BD6571A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246D-F710-47E8-B0EB-F7C8D906C2D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1C9E9-FFC7-445E-A0D9-AC3D9D2E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F88C2-2980-484E-8D76-16D59E8C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9212B1-3B53-4BE0-B069-F91D4C7339C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96B7FF"/>
              </a:clrFrom>
              <a:clrTo>
                <a:srgbClr val="96B7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6133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3041" y="6356350"/>
            <a:ext cx="1828959" cy="426757"/>
          </a:xfrm>
          <a:prstGeom prst="rect">
            <a:avLst/>
          </a:prstGeom>
          <a:effectLst/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1EF6404-B5C3-4CC6-8E6D-40CFF6C7826C}"/>
              </a:ext>
            </a:extLst>
          </p:cNvPr>
          <p:cNvSpPr/>
          <p:nvPr userDrawn="1"/>
        </p:nvSpPr>
        <p:spPr>
          <a:xfrm>
            <a:off x="0" y="0"/>
            <a:ext cx="28135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90E22A-2B2F-4DEF-BEBF-C9582B7309BB}"/>
              </a:ext>
            </a:extLst>
          </p:cNvPr>
          <p:cNvSpPr txBox="1"/>
          <p:nvPr userDrawn="1"/>
        </p:nvSpPr>
        <p:spPr>
          <a:xfrm>
            <a:off x="-90156" y="977001"/>
            <a:ext cx="461665" cy="5199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HFUT  </a:t>
            </a:r>
            <a:r>
              <a:rPr lang="en-US" altLang="zh-CN" sz="18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School of Computer and Information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05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python.org/zh-cn/3.7/library/functions.html#dir" TargetMode="External"/><Relationship Id="rId18" Type="http://schemas.openxmlformats.org/officeDocument/2006/relationships/hyperlink" Target="https://docs.python.org/zh-cn/3.7/library/functions.html#divmod" TargetMode="External"/><Relationship Id="rId26" Type="http://schemas.openxmlformats.org/officeDocument/2006/relationships/hyperlink" Target="https://docs.python.org/zh-cn/3.7/library/functions.html#staticmethod" TargetMode="External"/><Relationship Id="rId39" Type="http://schemas.openxmlformats.org/officeDocument/2006/relationships/hyperlink" Target="https://docs.python.org/zh-cn/3.7/library/functions.html#issubclass" TargetMode="External"/><Relationship Id="rId21" Type="http://schemas.openxmlformats.org/officeDocument/2006/relationships/hyperlink" Target="https://docs.python.org/zh-cn/3.7/library/functions.html#sorted" TargetMode="External"/><Relationship Id="rId34" Type="http://schemas.openxmlformats.org/officeDocument/2006/relationships/hyperlink" Target="https://docs.python.org/zh-cn/3.7/library/functions.html#isinstance" TargetMode="External"/><Relationship Id="rId42" Type="http://schemas.openxmlformats.org/officeDocument/2006/relationships/hyperlink" Target="https://docs.python.org/zh-cn/3.7/library/functions.html#func-bytes" TargetMode="External"/><Relationship Id="rId47" Type="http://schemas.openxmlformats.org/officeDocument/2006/relationships/hyperlink" Target="https://docs.python.org/zh-cn/3.7/library/functions.html#callable" TargetMode="External"/><Relationship Id="rId50" Type="http://schemas.openxmlformats.org/officeDocument/2006/relationships/hyperlink" Target="https://docs.python.org/zh-cn/3.7/library/functions.html#property" TargetMode="External"/><Relationship Id="rId55" Type="http://schemas.openxmlformats.org/officeDocument/2006/relationships/hyperlink" Target="https://docs.python.org/zh-cn/3.7/library/functions.html#func-range" TargetMode="External"/><Relationship Id="rId63" Type="http://schemas.openxmlformats.org/officeDocument/2006/relationships/hyperlink" Target="https://docs.python.org/zh-cn/3.7/library/functions.html#globals" TargetMode="External"/><Relationship Id="rId68" Type="http://schemas.openxmlformats.org/officeDocument/2006/relationships/hyperlink" Target="https://docs.python.org/zh-cn/3.7/library/functions.html#hasattr" TargetMode="External"/><Relationship Id="rId7" Type="http://schemas.openxmlformats.org/officeDocument/2006/relationships/hyperlink" Target="https://docs.python.org/zh-cn/3.7/library/functions.html#all" TargetMode="External"/><Relationship Id="rId2" Type="http://schemas.openxmlformats.org/officeDocument/2006/relationships/hyperlink" Target="https://docs.python.org/zh-cn/3.7/library/functions.html#abs" TargetMode="External"/><Relationship Id="rId16" Type="http://schemas.openxmlformats.org/officeDocument/2006/relationships/hyperlink" Target="https://docs.python.org/zh-cn/3.7/library/functions.html#slice" TargetMode="External"/><Relationship Id="rId29" Type="http://schemas.openxmlformats.org/officeDocument/2006/relationships/hyperlink" Target="https://docs.python.org/zh-cn/3.7/library/functions.html#i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zh-cn/3.7/library/functions.html#func-set" TargetMode="External"/><Relationship Id="rId11" Type="http://schemas.openxmlformats.org/officeDocument/2006/relationships/hyperlink" Target="https://docs.python.org/zh-cn/3.7/library/functions.html#setattr" TargetMode="External"/><Relationship Id="rId24" Type="http://schemas.openxmlformats.org/officeDocument/2006/relationships/hyperlink" Target="https://docs.python.org/zh-cn/3.7/library/functions.html#input" TargetMode="External"/><Relationship Id="rId32" Type="http://schemas.openxmlformats.org/officeDocument/2006/relationships/hyperlink" Target="https://docs.python.org/zh-cn/3.7/library/functions.html#breakpoint" TargetMode="External"/><Relationship Id="rId37" Type="http://schemas.openxmlformats.org/officeDocument/2006/relationships/hyperlink" Target="https://docs.python.org/zh-cn/3.7/library/functions.html#func-bytearray" TargetMode="External"/><Relationship Id="rId40" Type="http://schemas.openxmlformats.org/officeDocument/2006/relationships/hyperlink" Target="https://docs.python.org/zh-cn/3.7/library/functions.html#pow" TargetMode="External"/><Relationship Id="rId45" Type="http://schemas.openxmlformats.org/officeDocument/2006/relationships/hyperlink" Target="https://docs.python.org/zh-cn/3.7/library/functions.html#print" TargetMode="External"/><Relationship Id="rId53" Type="http://schemas.openxmlformats.org/officeDocument/2006/relationships/hyperlink" Target="https://docs.python.org/zh-cn/3.7/library/functions.html#func-frozenset" TargetMode="External"/><Relationship Id="rId58" Type="http://schemas.openxmlformats.org/officeDocument/2006/relationships/hyperlink" Target="https://docs.python.org/zh-cn/3.7/library/functions.html#getattr" TargetMode="External"/><Relationship Id="rId66" Type="http://schemas.openxmlformats.org/officeDocument/2006/relationships/hyperlink" Target="https://docs.python.org/zh-cn/3.7/library/functions.html#__import__" TargetMode="External"/><Relationship Id="rId5" Type="http://schemas.openxmlformats.org/officeDocument/2006/relationships/hyperlink" Target="https://docs.python.org/zh-cn/3.7/library/functions.html#func-memoryview" TargetMode="External"/><Relationship Id="rId15" Type="http://schemas.openxmlformats.org/officeDocument/2006/relationships/hyperlink" Target="https://docs.python.org/zh-cn/3.7/library/functions.html#-1,-1,NEXT" TargetMode="External"/><Relationship Id="rId23" Type="http://schemas.openxmlformats.org/officeDocument/2006/relationships/hyperlink" Target="https://docs.python.org/zh-cn/3.7/library/functions.html#enumerate" TargetMode="External"/><Relationship Id="rId28" Type="http://schemas.openxmlformats.org/officeDocument/2006/relationships/hyperlink" Target="https://docs.python.org/zh-cn/3.7/library/functions.html#eval" TargetMode="External"/><Relationship Id="rId36" Type="http://schemas.openxmlformats.org/officeDocument/2006/relationships/hyperlink" Target="https://docs.python.org/zh-cn/3.7/library/functions.html#sum" TargetMode="External"/><Relationship Id="rId49" Type="http://schemas.openxmlformats.org/officeDocument/2006/relationships/hyperlink" Target="https://docs.python.org/zh-cn/3.7/library/functions.html#len" TargetMode="External"/><Relationship Id="rId57" Type="http://schemas.openxmlformats.org/officeDocument/2006/relationships/hyperlink" Target="https://docs.python.org/zh-cn/3.7/library/functions.html#classmethod" TargetMode="External"/><Relationship Id="rId61" Type="http://schemas.openxmlformats.org/officeDocument/2006/relationships/hyperlink" Target="https://docs.python.org/zh-cn/3.7/library/functions.html#zip" TargetMode="External"/><Relationship Id="rId10" Type="http://schemas.openxmlformats.org/officeDocument/2006/relationships/hyperlink" Target="https://docs.python.org/zh-cn/3.7/library/functions.html#min" TargetMode="External"/><Relationship Id="rId19" Type="http://schemas.openxmlformats.org/officeDocument/2006/relationships/hyperlink" Target="https://docs.python.org/zh-cn/3.7/library/functions.html#id" TargetMode="External"/><Relationship Id="rId31" Type="http://schemas.openxmlformats.org/officeDocument/2006/relationships/hyperlink" Target="https://docs.python.org/zh-cn/3.7/library/functions.html#func-str" TargetMode="External"/><Relationship Id="rId44" Type="http://schemas.openxmlformats.org/officeDocument/2006/relationships/hyperlink" Target="https://docs.python.org/zh-cn/3.7/library/functions.html#iter" TargetMode="External"/><Relationship Id="rId52" Type="http://schemas.openxmlformats.org/officeDocument/2006/relationships/hyperlink" Target="https://docs.python.org/zh-cn/3.7/library/functions.html#chr" TargetMode="External"/><Relationship Id="rId60" Type="http://schemas.openxmlformats.org/officeDocument/2006/relationships/hyperlink" Target="https://docs.python.org/zh-cn/3.7/library/functions.html#repr" TargetMode="External"/><Relationship Id="rId65" Type="http://schemas.openxmlformats.org/officeDocument/2006/relationships/hyperlink" Target="https://docs.python.org/zh-cn/3.7/library/functions.html#reversed" TargetMode="External"/><Relationship Id="rId4" Type="http://schemas.openxmlformats.org/officeDocument/2006/relationships/hyperlink" Target="https://docs.python.org/zh-cn/3.7/library/functions.html#hash" TargetMode="External"/><Relationship Id="rId9" Type="http://schemas.openxmlformats.org/officeDocument/2006/relationships/hyperlink" Target="https://docs.python.org/zh-cn/3.7/library/functions.html#help" TargetMode="External"/><Relationship Id="rId14" Type="http://schemas.openxmlformats.org/officeDocument/2006/relationships/hyperlink" Target="https://docs.python.org/zh-cn/3.7/library/functions.html#hex" TargetMode="External"/><Relationship Id="rId22" Type="http://schemas.openxmlformats.org/officeDocument/2006/relationships/hyperlink" Target="https://docs.python.org/zh-cn/3.7/library/functions.html#bin" TargetMode="External"/><Relationship Id="rId27" Type="http://schemas.openxmlformats.org/officeDocument/2006/relationships/hyperlink" Target="https://docs.python.org/zh-cn/3.7/library/functions.html#bool" TargetMode="External"/><Relationship Id="rId30" Type="http://schemas.openxmlformats.org/officeDocument/2006/relationships/hyperlink" Target="https://docs.python.org/zh-cn/3.7/library/functions.html#open" TargetMode="External"/><Relationship Id="rId35" Type="http://schemas.openxmlformats.org/officeDocument/2006/relationships/hyperlink" Target="https://docs.python.org/zh-cn/3.7/library/functions.html#ord" TargetMode="External"/><Relationship Id="rId43" Type="http://schemas.openxmlformats.org/officeDocument/2006/relationships/hyperlink" Target="https://docs.python.org/zh-cn/3.7/library/functions.html#float" TargetMode="External"/><Relationship Id="rId48" Type="http://schemas.openxmlformats.org/officeDocument/2006/relationships/hyperlink" Target="https://docs.python.org/zh-cn/3.7/library/functions.html#format" TargetMode="External"/><Relationship Id="rId56" Type="http://schemas.openxmlformats.org/officeDocument/2006/relationships/hyperlink" Target="https://docs.python.org/zh-cn/3.7/library/functions.html#vars" TargetMode="External"/><Relationship Id="rId64" Type="http://schemas.openxmlformats.org/officeDocument/2006/relationships/hyperlink" Target="https://docs.python.org/zh-cn/3.7/library/functions.html#map" TargetMode="External"/><Relationship Id="rId69" Type="http://schemas.openxmlformats.org/officeDocument/2006/relationships/hyperlink" Target="https://docs.python.org/zh-cn/3.7/library/functions.html#max" TargetMode="External"/><Relationship Id="rId8" Type="http://schemas.openxmlformats.org/officeDocument/2006/relationships/hyperlink" Target="https://docs.python.org/zh-cn/3.7/library/functions.html#func-dict" TargetMode="External"/><Relationship Id="rId51" Type="http://schemas.openxmlformats.org/officeDocument/2006/relationships/hyperlink" Target="https://docs.python.org/zh-cn/3.7/library/functions.html#type" TargetMode="External"/><Relationship Id="rId3" Type="http://schemas.openxmlformats.org/officeDocument/2006/relationships/hyperlink" Target="https://docs.python.org/zh-cn/3.7/library/functions.html#delattr" TargetMode="External"/><Relationship Id="rId12" Type="http://schemas.openxmlformats.org/officeDocument/2006/relationships/hyperlink" Target="https://docs.python.org/zh-cn/3.7/library/functions.html#any" TargetMode="External"/><Relationship Id="rId17" Type="http://schemas.openxmlformats.org/officeDocument/2006/relationships/hyperlink" Target="https://docs.python.org/zh-cn/3.7/library/functions.html#ascii" TargetMode="External"/><Relationship Id="rId25" Type="http://schemas.openxmlformats.org/officeDocument/2006/relationships/hyperlink" Target="https://docs.python.org/zh-cn/3.7/library/functions.html#oct" TargetMode="External"/><Relationship Id="rId33" Type="http://schemas.openxmlformats.org/officeDocument/2006/relationships/hyperlink" Target="https://docs.python.org/zh-cn/3.7/library/functions.html#exec" TargetMode="External"/><Relationship Id="rId38" Type="http://schemas.openxmlformats.org/officeDocument/2006/relationships/hyperlink" Target="https://docs.python.org/zh-cn/3.7/library/functions.html#filter" TargetMode="External"/><Relationship Id="rId46" Type="http://schemas.openxmlformats.org/officeDocument/2006/relationships/hyperlink" Target="https://docs.python.org/zh-cn/3.7/library/functions.html#func-tuple" TargetMode="External"/><Relationship Id="rId59" Type="http://schemas.openxmlformats.org/officeDocument/2006/relationships/hyperlink" Target="https://docs.python.org/zh-cn/3.7/library/functions.html#locals" TargetMode="External"/><Relationship Id="rId67" Type="http://schemas.openxmlformats.org/officeDocument/2006/relationships/hyperlink" Target="https://docs.python.org/zh-cn/3.7/library/functions.html#complex" TargetMode="External"/><Relationship Id="rId20" Type="http://schemas.openxmlformats.org/officeDocument/2006/relationships/hyperlink" Target="https://docs.python.org/zh-cn/3.7/library/functions.html#object" TargetMode="External"/><Relationship Id="rId41" Type="http://schemas.openxmlformats.org/officeDocument/2006/relationships/hyperlink" Target="https://docs.python.org/zh-cn/3.7/library/functions.html#super" TargetMode="External"/><Relationship Id="rId54" Type="http://schemas.openxmlformats.org/officeDocument/2006/relationships/hyperlink" Target="https://docs.python.org/zh-cn/3.7/library/functions.html#func-list" TargetMode="External"/><Relationship Id="rId62" Type="http://schemas.openxmlformats.org/officeDocument/2006/relationships/hyperlink" Target="https://docs.python.org/zh-cn/3.7/library/functions.html#compile" TargetMode="External"/><Relationship Id="rId70" Type="http://schemas.openxmlformats.org/officeDocument/2006/relationships/hyperlink" Target="https://docs.python.org/zh-cn/3.7/library/functions.html#roun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3A1A-58B4-4E77-BFF7-E2FE307C0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第三讲</a:t>
            </a:r>
            <a:r>
              <a:rPr lang="en-US" altLang="zh-CN" sz="5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54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的函数和复合数据类型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55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变量的作用域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838200" y="1482057"/>
            <a:ext cx="3968261" cy="389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myList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[]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 Dup(</a:t>
            </a: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str,num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myList.append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(num)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return str * num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#end of Dup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 = Dup('Hello~',2)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print(</a:t>
            </a: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s,myList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endParaRPr lang="zh-CN" alt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782C8-2612-4EA2-A4D1-FD3F02D84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49331"/>
            <a:ext cx="1070196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noProof="0" dirty="0">
                <a:solidFill>
                  <a:srgbClr val="FFC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全局变量的列表</a:t>
            </a:r>
            <a:r>
              <a:rPr lang="en-US" altLang="zh-CN" sz="2800" b="1" noProof="0" dirty="0">
                <a:solidFill>
                  <a:srgbClr val="FFC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list</a:t>
            </a:r>
            <a:r>
              <a:rPr lang="zh-CN" altLang="en-US" sz="2800" b="1" noProof="0" dirty="0">
                <a:solidFill>
                  <a:srgbClr val="FFC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，函数内部没有定义则为全局，定义则为局部。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08FFB8-E93E-4254-BE63-FBF7A9AF85C0}"/>
              </a:ext>
            </a:extLst>
          </p:cNvPr>
          <p:cNvSpPr txBox="1"/>
          <p:nvPr/>
        </p:nvSpPr>
        <p:spPr>
          <a:xfrm>
            <a:off x="5550878" y="1465777"/>
            <a:ext cx="3968261" cy="423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myList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[]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 Dup(</a:t>
            </a: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str,num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myList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[ ]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myList.append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(num)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return str * num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#end of Dup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 = Dup('Hello~',2)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print(</a:t>
            </a: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s,myList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endParaRPr lang="zh-CN" alt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3.6 datetime</a:t>
            </a:r>
            <a:r>
              <a:rPr lang="zh-CN" altLang="en-US" sz="2800" b="1" dirty="0">
                <a:solidFill>
                  <a:srgbClr val="FFFF00"/>
                </a:solidFill>
              </a:rPr>
              <a:t>库的应用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914162"/>
            <a:ext cx="11969262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提供了一个处理时间的标准函数库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，它提供了一系列由简单到复杂的时间处理方法。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库可以从系统中获得时间，并以用户选择的格式输出。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73A04B-C78A-4637-A41F-FCE5875A8F5A}"/>
              </a:ext>
            </a:extLst>
          </p:cNvPr>
          <p:cNvSpPr/>
          <p:nvPr/>
        </p:nvSpPr>
        <p:spPr>
          <a:xfrm>
            <a:off x="832340" y="2739788"/>
            <a:ext cx="11359660" cy="390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库以类的方式提供多种日期和时间表达方式：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datetime.date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：日期表示类，可以表示年、月、日等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datetime.time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：时间表示类，可以表示小时、分钟、秒、毫秒等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datetime.datetime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：日期和时间表示的类，功能覆盖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datetime.timedelta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：时间间隔有关的类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datetime.tzinfo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：与时区有关的信息表示类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0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datetime</a:t>
            </a:r>
            <a:r>
              <a:rPr lang="zh-CN" altLang="en-US" sz="2800" b="1" dirty="0">
                <a:solidFill>
                  <a:srgbClr val="FFFF00"/>
                </a:solidFill>
              </a:rPr>
              <a:t>库基本解析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914162"/>
            <a:ext cx="11969262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datetime.now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获得当前日期和时间对象，使用方法如下：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datetime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datetime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		 </a:t>
            </a:r>
            <a:r>
              <a:rPr lang="en-US" altLang="zh-CN" sz="28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datetime.now</a:t>
            </a: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zh-CN" altLang="zh-C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作用</a:t>
            </a:r>
            <a:r>
              <a:rPr lang="zh-CN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：返回一个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</a:t>
            </a:r>
            <a:r>
              <a:rPr lang="zh-CN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类型，表示当前的日期和时间，精确到微秒。</a:t>
            </a:r>
            <a:endParaRPr lang="zh-CN" altLang="zh-CN" sz="28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B2B7C4-A1CA-47DF-BA50-35062FB5DCB9}"/>
              </a:ext>
            </a:extLst>
          </p:cNvPr>
          <p:cNvSpPr/>
          <p:nvPr/>
        </p:nvSpPr>
        <p:spPr>
          <a:xfrm>
            <a:off x="111369" y="3451231"/>
            <a:ext cx="11969261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datetime.utcnow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获得当前日期和时间对应的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UTC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（世界标准时间）时间对象，使用方法如下：</a:t>
            </a:r>
          </a:p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from datetime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datetime</a:t>
            </a:r>
          </a:p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datetime.utcnow</a:t>
            </a: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28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</a:t>
            </a:r>
            <a:r>
              <a:rPr lang="zh-CN" altLang="zh-C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作用</a:t>
            </a:r>
            <a:r>
              <a:rPr lang="zh-CN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：返回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</a:t>
            </a:r>
            <a:r>
              <a:rPr lang="zh-CN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类型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为</a:t>
            </a:r>
            <a:r>
              <a:rPr lang="zh-CN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当前日期和时间的</a:t>
            </a:r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UTC</a:t>
            </a:r>
            <a:r>
              <a:rPr lang="zh-CN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表示，精确到微</a:t>
            </a: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秒。</a:t>
            </a:r>
            <a:endParaRPr lang="zh-CN" altLang="zh-CN" sz="28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datetime</a:t>
            </a:r>
            <a:r>
              <a:rPr lang="zh-CN" altLang="en-US" sz="2800" b="1" dirty="0">
                <a:solidFill>
                  <a:srgbClr val="FFFF00"/>
                </a:solidFill>
              </a:rPr>
              <a:t>库基本解析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914162"/>
            <a:ext cx="12016154" cy="2509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datetime()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构造一个日期和时间对象，使用方法如下：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datetime(year, month, day, hour=0, minute=0,second=0, microsecond=0)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作用：返回一个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类型值为指定的日期和时间，可以精确到微秒。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004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datetime</a:t>
            </a:r>
            <a:r>
              <a:rPr lang="zh-CN" altLang="en-US" sz="2800" b="1" dirty="0">
                <a:solidFill>
                  <a:srgbClr val="FFFF00"/>
                </a:solidFill>
              </a:rPr>
              <a:t>库基本解析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D4ACE-8F78-46AF-9E69-F011E8B9CFA6}"/>
              </a:ext>
            </a:extLst>
          </p:cNvPr>
          <p:cNvSpPr txBox="1"/>
          <p:nvPr/>
        </p:nvSpPr>
        <p:spPr>
          <a:xfrm>
            <a:off x="35167" y="691188"/>
            <a:ext cx="12016154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form  datetime  import datetime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someday = 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datetime.now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)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221505-7CCD-403F-B5A1-6E7F19B7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19309"/>
              </p:ext>
            </p:extLst>
          </p:nvPr>
        </p:nvGraphicFramePr>
        <p:xfrm>
          <a:off x="35167" y="2207258"/>
          <a:ext cx="12156833" cy="4074039"/>
        </p:xfrm>
        <a:graphic>
          <a:graphicData uri="http://schemas.openxmlformats.org/drawingml/2006/table">
            <a:tbl>
              <a:tblPr/>
              <a:tblGrid>
                <a:gridCol w="3490943">
                  <a:extLst>
                    <a:ext uri="{9D8B030D-6E8A-4147-A177-3AD203B41FA5}">
                      <a16:colId xmlns:a16="http://schemas.microsoft.com/office/drawing/2014/main" val="2449062106"/>
                    </a:ext>
                  </a:extLst>
                </a:gridCol>
                <a:gridCol w="8665890">
                  <a:extLst>
                    <a:ext uri="{9D8B030D-6E8A-4147-A177-3AD203B41FA5}">
                      <a16:colId xmlns:a16="http://schemas.microsoft.com/office/drawing/2014/main" val="2617347439"/>
                    </a:ext>
                  </a:extLst>
                </a:gridCol>
              </a:tblGrid>
              <a:tr h="124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属性</a:t>
                      </a:r>
                    </a:p>
                  </a:txBody>
                  <a:tcPr marL="51435" marR="5143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42594"/>
                  </a:ext>
                </a:extLst>
              </a:tr>
              <a:tr h="3450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someday.min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固定返回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datetime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的最小时间对象，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datetime(1,1,1,0,0)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531793"/>
                  </a:ext>
                </a:extLst>
              </a:tr>
              <a:tr h="36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someday.max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固定返回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datetime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的最大时间对象，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datetime(9999,12,31,23,59,59,999999)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97096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someday.year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包含的年份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3340"/>
                  </a:ext>
                </a:extLst>
              </a:tr>
              <a:tr h="416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someday.month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包含的月份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62115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someday.day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包含的日期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985651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someday.hour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包含的小时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60705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someday.minute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包含的分钟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748622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someday.second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包含的秒钟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57920"/>
                  </a:ext>
                </a:extLst>
              </a:tr>
              <a:tr h="3416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someday.microsecond</a:t>
                      </a:r>
                      <a:endParaRPr kumimoji="0" lang="zh-CN" altLang="zh-CN" sz="2400" b="0" i="0" u="none" strike="noStrike" cap="none" normalizeH="0" baseline="0" dirty="0"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someday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包含的微秒值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44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1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datetime</a:t>
            </a:r>
            <a:r>
              <a:rPr lang="zh-CN" altLang="en-US" sz="2800" b="1" dirty="0">
                <a:solidFill>
                  <a:srgbClr val="FFFF00"/>
                </a:solidFill>
              </a:rPr>
              <a:t>库基本解析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914162"/>
            <a:ext cx="1201615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datetime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对象有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个常用的时间格式化方法，如表所示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A01D0E-9FAD-45C7-A5C3-F5552DD9C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18836"/>
              </p:ext>
            </p:extLst>
          </p:nvPr>
        </p:nvGraphicFramePr>
        <p:xfrm>
          <a:off x="516836" y="2125752"/>
          <a:ext cx="11499318" cy="2281873"/>
        </p:xfrm>
        <a:graphic>
          <a:graphicData uri="http://schemas.openxmlformats.org/drawingml/2006/table">
            <a:tbl>
              <a:tblPr/>
              <a:tblGrid>
                <a:gridCol w="3632372">
                  <a:extLst>
                    <a:ext uri="{9D8B030D-6E8A-4147-A177-3AD203B41FA5}">
                      <a16:colId xmlns:a16="http://schemas.microsoft.com/office/drawing/2014/main" val="1430834191"/>
                    </a:ext>
                  </a:extLst>
                </a:gridCol>
                <a:gridCol w="7866946">
                  <a:extLst>
                    <a:ext uri="{9D8B030D-6E8A-4147-A177-3AD203B41FA5}">
                      <a16:colId xmlns:a16="http://schemas.microsoft.com/office/drawing/2014/main" val="982313054"/>
                    </a:ext>
                  </a:extLst>
                </a:gridCol>
              </a:tblGrid>
              <a:tr h="5589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213386"/>
                  </a:ext>
                </a:extLst>
              </a:tr>
              <a:tr h="4335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someday.isoformat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采用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ISO 8601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标准显示时间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733961"/>
                  </a:ext>
                </a:extLst>
              </a:tr>
              <a:tr h="5589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someday.isoweekday()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根据日期计算星期后返回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1-7,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对应星期一到星期日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07629"/>
                  </a:ext>
                </a:extLst>
              </a:tr>
              <a:tr h="5589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someday.strftime(format)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根据格式化字符串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进行格式显示的方法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9703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8DE82FC-DAAF-4DF4-97DB-0BEEFCE7575E}"/>
              </a:ext>
            </a:extLst>
          </p:cNvPr>
          <p:cNvSpPr/>
          <p:nvPr/>
        </p:nvSpPr>
        <p:spPr>
          <a:xfrm>
            <a:off x="1368288" y="4956661"/>
            <a:ext cx="79943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someday.strftime("%Y-%m-%d  %H:%M:%S")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'2019-03-31  12:17:54'</a:t>
            </a:r>
          </a:p>
        </p:txBody>
      </p:sp>
    </p:spTree>
    <p:extLst>
      <p:ext uri="{BB962C8B-B14F-4D97-AF65-F5344CB8AC3E}">
        <p14:creationId xmlns:p14="http://schemas.microsoft.com/office/powerpoint/2010/main" val="35474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datetime</a:t>
            </a:r>
            <a:r>
              <a:rPr lang="zh-CN" altLang="en-US" sz="2800" b="1" dirty="0">
                <a:solidFill>
                  <a:srgbClr val="FFFF00"/>
                </a:solidFill>
              </a:rPr>
              <a:t>库基本解析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115DC3-AD84-4C14-B082-5DA43CD9B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6630"/>
              </p:ext>
            </p:extLst>
          </p:nvPr>
        </p:nvGraphicFramePr>
        <p:xfrm>
          <a:off x="520148" y="1188211"/>
          <a:ext cx="11151704" cy="5222627"/>
        </p:xfrm>
        <a:graphic>
          <a:graphicData uri="http://schemas.openxmlformats.org/drawingml/2006/table">
            <a:tbl>
              <a:tblPr/>
              <a:tblGrid>
                <a:gridCol w="2332954">
                  <a:extLst>
                    <a:ext uri="{9D8B030D-6E8A-4147-A177-3AD203B41FA5}">
                      <a16:colId xmlns:a16="http://schemas.microsoft.com/office/drawing/2014/main" val="3336634738"/>
                    </a:ext>
                  </a:extLst>
                </a:gridCol>
                <a:gridCol w="3633337">
                  <a:extLst>
                    <a:ext uri="{9D8B030D-6E8A-4147-A177-3AD203B41FA5}">
                      <a16:colId xmlns:a16="http://schemas.microsoft.com/office/drawing/2014/main" val="150746925"/>
                    </a:ext>
                  </a:extLst>
                </a:gridCol>
                <a:gridCol w="5185413">
                  <a:extLst>
                    <a:ext uri="{9D8B030D-6E8A-4147-A177-3AD203B41FA5}">
                      <a16:colId xmlns:a16="http://schemas.microsoft.com/office/drawing/2014/main" val="1663581931"/>
                    </a:ext>
                  </a:extLst>
                </a:gridCol>
              </a:tblGrid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格式化字符串</a:t>
                      </a:r>
                    </a:p>
                  </a:txBody>
                  <a:tcPr marL="51434" marR="5143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日期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时间</a:t>
                      </a:r>
                    </a:p>
                  </a:txBody>
                  <a:tcPr marL="51434" marR="5143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Arial" panose="020B0604020202020204" pitchFamily="34" charset="0"/>
                        </a:rPr>
                        <a:t>值范围和实例</a:t>
                      </a:r>
                    </a:p>
                  </a:txBody>
                  <a:tcPr marL="51434" marR="5143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30313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年份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0001~9999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079431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%m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月份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01~12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340097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月名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January~December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April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71170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%b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月名缩写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Jan~Dec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Apr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246660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日期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 ~ 31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227588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%A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星期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Monday~Sunday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Wednesday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34540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%a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星期缩写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Mon~Sun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Wed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574368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%H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小时（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24h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制）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 ~ 23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331024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%I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小时（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12h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制）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 ~ 12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894621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%p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上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下午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AM, PM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PM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877868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%M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分钟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 ~ 59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342683"/>
                  </a:ext>
                </a:extLst>
              </a:tr>
              <a:tr h="29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%S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秒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 ~ 59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，例如：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函数案例 七段数码管绘制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七段数码管（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seven-segment indicator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）由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段数码管拼接而成，每段有亮或不亮两种情况，改进型的七段数码管还包括一个小数点位置。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AB351A-4679-4A52-91BD-0B0A822D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59" y="2428754"/>
            <a:ext cx="1404121" cy="229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222101" y="4726500"/>
            <a:ext cx="11747797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七段数码管能形成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=128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种不同状态，其中部分状态能够显示易于人们理解的数字或字母含义，因此被广泛使用。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图给出了十六进制中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个字符的七段数码管表示。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EDF36892-DA8A-4E16-86D3-3A6FA685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35" y="2795480"/>
            <a:ext cx="4455244" cy="138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6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</a:rPr>
              <a:t>代码的复用和模块化设计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914162"/>
            <a:ext cx="12016154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函数是程序的一种基本抽象方式，它将一系列代码组织起来通过命名供其他程序使用。函数封装的直接好处是代码复用，任何其他代码只要输入参数即可调用函数，从而避免相同功能代码在被调用处重复编写。代码复用产生了另一个好处，当更新函数功能时，所有被调用处的功能都被更新。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F4C56F-3974-4648-85ED-A13E338286CC}"/>
              </a:ext>
            </a:extLst>
          </p:cNvPr>
          <p:cNvSpPr txBox="1"/>
          <p:nvPr/>
        </p:nvSpPr>
        <p:spPr>
          <a:xfrm>
            <a:off x="0" y="3515708"/>
            <a:ext cx="12016154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当程序的长度在百行以上，如果不划分模块</a:t>
            </a:r>
            <a:r>
              <a:rPr lang="en-US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就算是最好的程序员也很难理解程序含义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程序的可读性就已经很糟糕了</a:t>
            </a:r>
            <a:r>
              <a:rPr lang="en-US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解决这一问题的最好方法是将一个程序分割成短小的程序段，每一段程序完成一个小的功能。无论面向过程和面向对象编程，对程序合理划分功能模块并基于模块设计程序是一种常用方法，被称为“模块化设计”。</a:t>
            </a:r>
          </a:p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7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</a:rPr>
              <a:t>代码的复用和模块化设计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248478" y="961054"/>
            <a:ext cx="11353800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模块化设计一般有两个基本要求：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耦合弱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：模块间关系尽可能简单，功能块之间耦合度低。</a:t>
            </a:r>
          </a:p>
          <a:p>
            <a:pPr marL="514350" indent="-514350" algn="just">
              <a:lnSpc>
                <a:spcPct val="150000"/>
              </a:lnSpc>
              <a:spcBef>
                <a:spcPct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内聚强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：尽可能合理划分功能块，功能块内部耦合紧密；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F4C56F-3974-4648-85ED-A13E338286CC}"/>
              </a:ext>
            </a:extLst>
          </p:cNvPr>
          <p:cNvSpPr txBox="1"/>
          <p:nvPr/>
        </p:nvSpPr>
        <p:spPr>
          <a:xfrm>
            <a:off x="0" y="3406379"/>
            <a:ext cx="12016154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使用函数只是模块化设计的必要非充分条件，根据计算需求合理划分函数十分重要。一般来说，完成特定功能或被经常复用的一组语句应该采用函数来封装，并尽可能减少函数间参数和返回值的数量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zh-CN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5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3A1A-58B4-4E77-BFF7-E2FE307C0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I Python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的函数</a:t>
            </a:r>
            <a:endParaRPr lang="zh-CN" altLang="en-US" sz="5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A52B0-8ADB-403B-A930-E6A255E2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705" y="3621917"/>
            <a:ext cx="7232374" cy="820875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模块化设计基础</a:t>
            </a:r>
          </a:p>
        </p:txBody>
      </p:sp>
    </p:spTree>
    <p:extLst>
      <p:ext uri="{BB962C8B-B14F-4D97-AF65-F5344CB8AC3E}">
        <p14:creationId xmlns:p14="http://schemas.microsoft.com/office/powerpoint/2010/main" val="317837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3.7 </a:t>
            </a:r>
            <a:r>
              <a:rPr lang="zh-CN" altLang="en-US" sz="2800" b="1" dirty="0">
                <a:solidFill>
                  <a:srgbClr val="FFFF00"/>
                </a:solidFill>
              </a:rPr>
              <a:t>递归函数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914162"/>
            <a:ext cx="11969262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函数定义中调用函数自身的方式称为递归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递归在数学和计算机应用上非常强大，能够非常简洁的解决重要问题。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877A92-416E-4AA5-ACCB-109A95C1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23046"/>
            <a:ext cx="6647974" cy="130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阶乘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是经典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。阶乘定义如下：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n!  = n(n-1)(n-2)…1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4856AE-FD6E-4B1F-AEC7-4B6CD78711A8}"/>
              </a:ext>
            </a:extLst>
          </p:cNvPr>
          <p:cNvSpPr txBox="1"/>
          <p:nvPr/>
        </p:nvSpPr>
        <p:spPr>
          <a:xfrm>
            <a:off x="23190" y="3429000"/>
            <a:ext cx="11969262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从函数角度理解可以表达为：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 = 0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 = 1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当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 &gt; 1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          ：  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n f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 - 1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770D0B-2253-4ED2-A52C-63AC9BC18971}"/>
              </a:ext>
            </a:extLst>
          </p:cNvPr>
          <p:cNvSpPr txBox="1"/>
          <p:nvPr/>
        </p:nvSpPr>
        <p:spPr>
          <a:xfrm>
            <a:off x="8866979" y="4770783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CH3EX2.py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递归案例：科赫曲线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自然界有很多图形很规则，符合一定的数学规律，例如，蜜蜂蜂窝是天然的等边六角形等。科赫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(Koch)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曲线在众多经典数学曲线中非常著名，由瑞典数学家冯·科赫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(H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Koch)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于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1904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年提出，由于其形状类似雪花，也被称为雪花曲线。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递归案例：科赫曲线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科赫曲线的基本概念和绘制方法如下：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582A74-4F00-44AE-B005-9B9FE688B7A1}"/>
              </a:ext>
            </a:extLst>
          </p:cNvPr>
          <p:cNvSpPr/>
          <p:nvPr/>
        </p:nvSpPr>
        <p:spPr>
          <a:xfrm>
            <a:off x="63058" y="1805061"/>
            <a:ext cx="11994764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正整数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代表科赫曲线的阶数，表示生成科赫曲线过程的操作次数。科赫曲线初始化阶数为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，表示一个长度为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的直线。对于直线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，将其等分为三段，中间一段用边长为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L/3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的等边三角形的两个边替代，得到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阶科赫曲线，它包含四条线段。进一步对每条线段重复同样的操作后得到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阶科赫曲线。继续重复同样的操作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次可以得到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阶科赫曲线</a:t>
            </a:r>
          </a:p>
        </p:txBody>
      </p:sp>
    </p:spTree>
    <p:extLst>
      <p:ext uri="{BB962C8B-B14F-4D97-AF65-F5344CB8AC3E}">
        <p14:creationId xmlns:p14="http://schemas.microsoft.com/office/powerpoint/2010/main" val="561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递归案例：科赫曲线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科赫曲线的基本概念和绘制方法如下：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1B481B-10DB-41C8-A312-C46DE91C1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05" y="1940004"/>
            <a:ext cx="509587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2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30"/>
            <a:ext cx="10515600" cy="7423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</a:rPr>
              <a:t>Python</a:t>
            </a:r>
            <a:r>
              <a:rPr lang="zh-CN" altLang="en-US" sz="2800" b="1" dirty="0">
                <a:solidFill>
                  <a:srgbClr val="FFFF00"/>
                </a:solidFill>
              </a:rPr>
              <a:t>的内置函数</a:t>
            </a:r>
            <a:br>
              <a:rPr lang="en-US" altLang="zh-CN" sz="2800" b="1" dirty="0">
                <a:solidFill>
                  <a:srgbClr val="FFFF00"/>
                </a:solidFill>
              </a:rPr>
            </a:br>
            <a:r>
              <a:rPr lang="en-US" altLang="zh-CN" sz="2800" b="1" dirty="0">
                <a:solidFill>
                  <a:srgbClr val="FFFF00"/>
                </a:solidFill>
              </a:rPr>
              <a:t>https://docs.python.org/zh-cn/3.7/library/functions.html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914162"/>
            <a:ext cx="1196926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1C9794-9658-40B4-A4CE-0DF62FFDB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08021"/>
              </p:ext>
            </p:extLst>
          </p:nvPr>
        </p:nvGraphicFramePr>
        <p:xfrm>
          <a:off x="1011855" y="910783"/>
          <a:ext cx="10168290" cy="5659830"/>
        </p:xfrm>
        <a:graphic>
          <a:graphicData uri="http://schemas.openxmlformats.org/drawingml/2006/table">
            <a:tbl>
              <a:tblPr/>
              <a:tblGrid>
                <a:gridCol w="2033658">
                  <a:extLst>
                    <a:ext uri="{9D8B030D-6E8A-4147-A177-3AD203B41FA5}">
                      <a16:colId xmlns:a16="http://schemas.microsoft.com/office/drawing/2014/main" val="2927350498"/>
                    </a:ext>
                  </a:extLst>
                </a:gridCol>
                <a:gridCol w="2033658">
                  <a:extLst>
                    <a:ext uri="{9D8B030D-6E8A-4147-A177-3AD203B41FA5}">
                      <a16:colId xmlns:a16="http://schemas.microsoft.com/office/drawing/2014/main" val="1639205976"/>
                    </a:ext>
                  </a:extLst>
                </a:gridCol>
                <a:gridCol w="1799383">
                  <a:extLst>
                    <a:ext uri="{9D8B030D-6E8A-4147-A177-3AD203B41FA5}">
                      <a16:colId xmlns:a16="http://schemas.microsoft.com/office/drawing/2014/main" val="98163670"/>
                    </a:ext>
                  </a:extLst>
                </a:gridCol>
                <a:gridCol w="2267933">
                  <a:extLst>
                    <a:ext uri="{9D8B030D-6E8A-4147-A177-3AD203B41FA5}">
                      <a16:colId xmlns:a16="http://schemas.microsoft.com/office/drawing/2014/main" val="1466579002"/>
                    </a:ext>
                  </a:extLst>
                </a:gridCol>
                <a:gridCol w="2033658">
                  <a:extLst>
                    <a:ext uri="{9D8B030D-6E8A-4147-A177-3AD203B41FA5}">
                      <a16:colId xmlns:a16="http://schemas.microsoft.com/office/drawing/2014/main" val="2337074848"/>
                    </a:ext>
                  </a:extLst>
                </a:gridCol>
              </a:tblGrid>
              <a:tr h="31826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/>
                        </a:rPr>
                        <a:t>内置函数</a:t>
                      </a: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000" dirty="0"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000" dirty="0"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000" dirty="0"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72522" marR="72522" marT="36261" marB="3626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46555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" tooltip="ab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abs()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" tooltip="delatt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delattr()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" tooltip="has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hash()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memoryview</a:t>
                      </a:r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616948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7" tooltip="al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dict()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9" tooltip="hel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help()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0" tooltip="mi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min()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1" tooltip="setatt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setattr()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923679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2" tooltip="an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any()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3" tooltip="di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dir</a:t>
                      </a:r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3" tooltip="di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4" tooltip="he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hex()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5" tooltip="nex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6" tooltip="slic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slice()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010482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7" tooltip="asci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ascii()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8" tooltip="divmo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divmod</a:t>
                      </a:r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8" tooltip="divmo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19" tooltip="i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id()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0" tooltip="obje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1" tooltip="sorte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sorted()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620521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2" tooltip="bi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bin()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3" tooltip="enumera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enumerate()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4" tooltip="inpu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input()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5" tooltip="o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oct()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6" tooltip="staticmetho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staticmethod()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273628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7" tooltip="boo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bool()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8" tooltip="eva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eval()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29" tooltip="i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0" tooltip="ope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133522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2" tooltip="breakpoi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breakpoint()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3" tooltip="exec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exec()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4" tooltip="isinstanc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isinstance</a:t>
                      </a:r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4" tooltip="isinstanc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5" tooltip="or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ord</a:t>
                      </a:r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5" tooltip="or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6" tooltip="sum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sum()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941394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bytearray()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8" tooltip="filt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9" tooltip="issubclas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issubclass</a:t>
                      </a:r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39" tooltip="issubclas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0" tooltip="p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1" tooltip="sup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super()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363004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bytes()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3" tooltip="flo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float()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4" tooltip="it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iter()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5" tooltip="pri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print()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tuple()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68162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7" tooltip="callab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callable()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8" tooltip="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format()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49" tooltip="le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len()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0" tooltip="propert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property()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1" tooltip="typ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type()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42017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2" tooltip="ch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chr()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frozenset()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range()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6" tooltip="var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vars()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628551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7" tooltip="classmetho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classmethod()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8" tooltip="getatt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getattr()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59" tooltip="local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locals()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0" tooltip="rep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repr</a:t>
                      </a:r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0" tooltip="rep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1" tooltip="zi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zip()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28367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2" tooltip="comp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3" tooltip="global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globals()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4" tooltip="ma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map()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5" tooltip="reverse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reversed()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6" tooltip="__import__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__import__()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676863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7" tooltip="comple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complex()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sng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8" tooltip="hasatt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hasattr()</a:t>
                      </a:r>
                      <a:endParaRPr lang="en-US" sz="20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69" tooltip="ma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max()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hlinkClick r:id="rId70" tooltip="roun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round()</a:t>
                      </a:r>
                      <a:endParaRPr 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72522" marR="72522" marT="36261" marB="362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2522" marR="72522" marT="36261" marB="3626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26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3A1A-58B4-4E77-BFF7-E2FE307C0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II Python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的序列</a:t>
            </a:r>
            <a:endParaRPr lang="zh-CN" altLang="en-US" sz="5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A52B0-8ADB-403B-A930-E6A255E2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705" y="3621917"/>
            <a:ext cx="7232374" cy="820875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复杂数据的表示</a:t>
            </a:r>
          </a:p>
        </p:txBody>
      </p:sp>
    </p:spTree>
    <p:extLst>
      <p:ext uri="{BB962C8B-B14F-4D97-AF65-F5344CB8AC3E}">
        <p14:creationId xmlns:p14="http://schemas.microsoft.com/office/powerpoint/2010/main" val="80332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04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altLang="zh-CN" sz="3733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II </a:t>
            </a:r>
            <a:r>
              <a:rPr lang="zh-CN" altLang="en-US" sz="3733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组合数据类型</a:t>
            </a:r>
            <a:r>
              <a:rPr lang="en-US" altLang="zh-CN" sz="3733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3733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</a:t>
            </a:r>
            <a:endParaRPr lang="en-US" altLang="zh-CN" sz="3733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845335" y="1014439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序列的特点</a:t>
            </a:r>
          </a:p>
        </p:txBody>
      </p:sp>
      <p:grpSp>
        <p:nvGrpSpPr>
          <p:cNvPr id="5" name="画布 8">
            <a:extLst>
              <a:ext uri="{FF2B5EF4-FFF2-40B4-BE49-F238E27FC236}">
                <a16:creationId xmlns:a16="http://schemas.microsoft.com/office/drawing/2014/main" id="{70C06894-0450-41E2-9A0E-97CE16FA73C6}"/>
              </a:ext>
            </a:extLst>
          </p:cNvPr>
          <p:cNvGrpSpPr/>
          <p:nvPr/>
        </p:nvGrpSpPr>
        <p:grpSpPr>
          <a:xfrm>
            <a:off x="2351584" y="1317531"/>
            <a:ext cx="9002184" cy="5509684"/>
            <a:chOff x="0" y="0"/>
            <a:chExt cx="4302760" cy="3054985"/>
          </a:xfrm>
        </p:grpSpPr>
        <p:sp>
          <p:nvSpPr>
            <p:cNvPr id="6" name="画布 8">
              <a:extLst>
                <a:ext uri="{FF2B5EF4-FFF2-40B4-BE49-F238E27FC236}">
                  <a16:creationId xmlns:a16="http://schemas.microsoft.com/office/drawing/2014/main" id="{7D51E77F-FE10-4C96-B697-2A731A402900}"/>
                </a:ext>
              </a:extLst>
            </p:cNvPr>
            <p:cNvSpPr/>
            <p:nvPr/>
          </p:nvSpPr>
          <p:spPr>
            <a:xfrm>
              <a:off x="0" y="0"/>
              <a:ext cx="4302760" cy="30549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9">
              <a:extLst>
                <a:ext uri="{FF2B5EF4-FFF2-40B4-BE49-F238E27FC236}">
                  <a16:creationId xmlns:a16="http://schemas.microsoft.com/office/drawing/2014/main" id="{9C5FD8D1-64F4-4C05-8374-75387114F69F}"/>
                </a:ext>
              </a:extLst>
            </p:cNvPr>
            <p:cNvSpPr txBox="1"/>
            <p:nvPr/>
          </p:nvSpPr>
          <p:spPr>
            <a:xfrm>
              <a:off x="95250" y="661035"/>
              <a:ext cx="73469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just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有序序列</a:t>
              </a:r>
            </a:p>
          </p:txBody>
        </p:sp>
        <p:sp>
          <p:nvSpPr>
            <p:cNvPr id="8" name="文本框 10">
              <a:extLst>
                <a:ext uri="{FF2B5EF4-FFF2-40B4-BE49-F238E27FC236}">
                  <a16:creationId xmlns:a16="http://schemas.microsoft.com/office/drawing/2014/main" id="{6189354E-9F99-4A08-9FE5-870260B7DC67}"/>
                </a:ext>
              </a:extLst>
            </p:cNvPr>
            <p:cNvSpPr txBox="1"/>
            <p:nvPr/>
          </p:nvSpPr>
          <p:spPr>
            <a:xfrm>
              <a:off x="104775" y="1510665"/>
              <a:ext cx="73469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just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无序序列</a:t>
              </a:r>
            </a:p>
          </p:txBody>
        </p:sp>
        <p:sp>
          <p:nvSpPr>
            <p:cNvPr id="9" name="文本框 11">
              <a:extLst>
                <a:ext uri="{FF2B5EF4-FFF2-40B4-BE49-F238E27FC236}">
                  <a16:creationId xmlns:a16="http://schemas.microsoft.com/office/drawing/2014/main" id="{FC2F48F7-5E69-4397-9496-4D972460DA62}"/>
                </a:ext>
              </a:extLst>
            </p:cNvPr>
            <p:cNvSpPr txBox="1"/>
            <p:nvPr/>
          </p:nvSpPr>
          <p:spPr>
            <a:xfrm>
              <a:off x="1545473" y="25351"/>
              <a:ext cx="1194211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列表</a:t>
              </a: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0B6301CE-A85E-4DD2-8AC0-2CED14058489}"/>
                </a:ext>
              </a:extLst>
            </p:cNvPr>
            <p:cNvSpPr txBox="1"/>
            <p:nvPr/>
          </p:nvSpPr>
          <p:spPr>
            <a:xfrm>
              <a:off x="1540617" y="512646"/>
              <a:ext cx="1198662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元组</a:t>
              </a:r>
            </a:p>
          </p:txBody>
        </p:sp>
        <p:sp>
          <p:nvSpPr>
            <p:cNvPr id="11" name="文本框 13">
              <a:extLst>
                <a:ext uri="{FF2B5EF4-FFF2-40B4-BE49-F238E27FC236}">
                  <a16:creationId xmlns:a16="http://schemas.microsoft.com/office/drawing/2014/main" id="{2DA05CCE-A099-4548-98D2-C5BBDBECB54C}"/>
                </a:ext>
              </a:extLst>
            </p:cNvPr>
            <p:cNvSpPr txBox="1"/>
            <p:nvPr/>
          </p:nvSpPr>
          <p:spPr>
            <a:xfrm>
              <a:off x="1540617" y="1001350"/>
              <a:ext cx="1198662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字符串</a:t>
              </a:r>
            </a:p>
          </p:txBody>
        </p:sp>
        <p:sp>
          <p:nvSpPr>
            <p:cNvPr id="12" name="文本框 14">
              <a:extLst>
                <a:ext uri="{FF2B5EF4-FFF2-40B4-BE49-F238E27FC236}">
                  <a16:creationId xmlns:a16="http://schemas.microsoft.com/office/drawing/2014/main" id="{C776DFD9-6D17-44AE-A7EE-2D739BDFD016}"/>
                </a:ext>
              </a:extLst>
            </p:cNvPr>
            <p:cNvSpPr txBox="1"/>
            <p:nvPr/>
          </p:nvSpPr>
          <p:spPr>
            <a:xfrm>
              <a:off x="1539807" y="1507893"/>
              <a:ext cx="1199876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字典</a:t>
              </a:r>
            </a:p>
          </p:txBody>
        </p:sp>
        <p:sp>
          <p:nvSpPr>
            <p:cNvPr id="13" name="文本框 15">
              <a:extLst>
                <a:ext uri="{FF2B5EF4-FFF2-40B4-BE49-F238E27FC236}">
                  <a16:creationId xmlns:a16="http://schemas.microsoft.com/office/drawing/2014/main" id="{24174190-B750-4123-97C4-A37DD94E6A55}"/>
                </a:ext>
              </a:extLst>
            </p:cNvPr>
            <p:cNvSpPr txBox="1"/>
            <p:nvPr/>
          </p:nvSpPr>
          <p:spPr>
            <a:xfrm>
              <a:off x="1539403" y="2043542"/>
              <a:ext cx="1200686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集合</a:t>
              </a:r>
            </a:p>
          </p:txBody>
        </p:sp>
        <p:sp>
          <p:nvSpPr>
            <p:cNvPr id="14" name="文本框 16">
              <a:extLst>
                <a:ext uri="{FF2B5EF4-FFF2-40B4-BE49-F238E27FC236}">
                  <a16:creationId xmlns:a16="http://schemas.microsoft.com/office/drawing/2014/main" id="{1DCB235F-37DE-42C4-A6BB-F03EA5391A9B}"/>
                </a:ext>
              </a:extLst>
            </p:cNvPr>
            <p:cNvSpPr txBox="1"/>
            <p:nvPr/>
          </p:nvSpPr>
          <p:spPr>
            <a:xfrm>
              <a:off x="1539807" y="2526142"/>
              <a:ext cx="1200281" cy="4999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range、zip、map、enumerate等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id="{31AB6DC4-F435-475F-B346-8D09ED63F6E0}"/>
                </a:ext>
              </a:extLst>
            </p:cNvPr>
            <p:cNvSpPr txBox="1"/>
            <p:nvPr/>
          </p:nvSpPr>
          <p:spPr>
            <a:xfrm>
              <a:off x="3305810" y="687705"/>
              <a:ext cx="915670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可变序列</a:t>
              </a:r>
            </a:p>
          </p:txBody>
        </p:sp>
        <p:sp>
          <p:nvSpPr>
            <p:cNvPr id="16" name="文本框 18">
              <a:extLst>
                <a:ext uri="{FF2B5EF4-FFF2-40B4-BE49-F238E27FC236}">
                  <a16:creationId xmlns:a16="http://schemas.microsoft.com/office/drawing/2014/main" id="{6A83E2A8-F1ED-4FA3-AC6F-24564977FA7C}"/>
                </a:ext>
              </a:extLst>
            </p:cNvPr>
            <p:cNvSpPr txBox="1"/>
            <p:nvPr/>
          </p:nvSpPr>
          <p:spPr>
            <a:xfrm>
              <a:off x="3305175" y="1513205"/>
              <a:ext cx="914400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不可变序列</a:t>
              </a:r>
            </a:p>
          </p:txBody>
        </p:sp>
        <p:cxnSp>
          <p:nvCxnSpPr>
            <p:cNvPr id="17" name="直接箭头连接符 19">
              <a:extLst>
                <a:ext uri="{FF2B5EF4-FFF2-40B4-BE49-F238E27FC236}">
                  <a16:creationId xmlns:a16="http://schemas.microsoft.com/office/drawing/2014/main" id="{06CE6FD1-ED00-4ED9-B3A2-4354974D412A}"/>
                </a:ext>
              </a:extLst>
            </p:cNvPr>
            <p:cNvCxnSpPr>
              <a:stCxn id="9" idx="3"/>
              <a:endCxn id="15" idx="1"/>
            </p:cNvCxnSpPr>
            <p:nvPr/>
          </p:nvCxnSpPr>
          <p:spPr>
            <a:xfrm>
              <a:off x="2739890" y="166370"/>
              <a:ext cx="565743" cy="66287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20">
              <a:extLst>
                <a:ext uri="{FF2B5EF4-FFF2-40B4-BE49-F238E27FC236}">
                  <a16:creationId xmlns:a16="http://schemas.microsoft.com/office/drawing/2014/main" id="{605F3263-7CAD-4870-AB17-BE2AF4846B0D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 flipV="1">
              <a:off x="2739546" y="828955"/>
              <a:ext cx="566147" cy="81967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21">
              <a:extLst>
                <a:ext uri="{FF2B5EF4-FFF2-40B4-BE49-F238E27FC236}">
                  <a16:creationId xmlns:a16="http://schemas.microsoft.com/office/drawing/2014/main" id="{E67E0155-EFD2-40EE-A2C7-3679FBB9F019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740329" y="829081"/>
              <a:ext cx="565338" cy="135531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22">
              <a:extLst>
                <a:ext uri="{FF2B5EF4-FFF2-40B4-BE49-F238E27FC236}">
                  <a16:creationId xmlns:a16="http://schemas.microsoft.com/office/drawing/2014/main" id="{CDCE21C0-993F-4DC4-AB7A-A0247134C5DC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2739597" y="653415"/>
              <a:ext cx="565743" cy="1000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3">
              <a:extLst>
                <a:ext uri="{FF2B5EF4-FFF2-40B4-BE49-F238E27FC236}">
                  <a16:creationId xmlns:a16="http://schemas.microsoft.com/office/drawing/2014/main" id="{2584E46E-7EA7-4852-AFF6-B959D035C359}"/>
                </a:ext>
              </a:extLst>
            </p:cNvPr>
            <p:cNvCxnSpPr>
              <a:stCxn id="11" idx="3"/>
              <a:endCxn id="16" idx="1"/>
            </p:cNvCxnSpPr>
            <p:nvPr/>
          </p:nvCxnSpPr>
          <p:spPr>
            <a:xfrm>
              <a:off x="2739571" y="1142365"/>
              <a:ext cx="565743" cy="5121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4">
              <a:extLst>
                <a:ext uri="{FF2B5EF4-FFF2-40B4-BE49-F238E27FC236}">
                  <a16:creationId xmlns:a16="http://schemas.microsoft.com/office/drawing/2014/main" id="{16E49593-705E-49B2-A4AB-2CD4707BA973}"/>
                </a:ext>
              </a:extLst>
            </p:cNvPr>
            <p:cNvCxnSpPr>
              <a:stCxn id="14" idx="3"/>
              <a:endCxn id="16" idx="1"/>
            </p:cNvCxnSpPr>
            <p:nvPr/>
          </p:nvCxnSpPr>
          <p:spPr>
            <a:xfrm flipV="1">
              <a:off x="2739980" y="1654220"/>
              <a:ext cx="565338" cy="1122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5">
              <a:extLst>
                <a:ext uri="{FF2B5EF4-FFF2-40B4-BE49-F238E27FC236}">
                  <a16:creationId xmlns:a16="http://schemas.microsoft.com/office/drawing/2014/main" id="{6D46DBF1-F02E-4D1A-ABD6-31022D168500}"/>
                </a:ext>
              </a:extLst>
            </p:cNvPr>
            <p:cNvCxnSpPr>
              <a:stCxn id="9" idx="1"/>
              <a:endCxn id="7" idx="3"/>
            </p:cNvCxnSpPr>
            <p:nvPr/>
          </p:nvCxnSpPr>
          <p:spPr>
            <a:xfrm flipH="1">
              <a:off x="829898" y="166370"/>
              <a:ext cx="715879" cy="6361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6">
              <a:extLst>
                <a:ext uri="{FF2B5EF4-FFF2-40B4-BE49-F238E27FC236}">
                  <a16:creationId xmlns:a16="http://schemas.microsoft.com/office/drawing/2014/main" id="{32F16291-BC39-4491-9543-D63698A7D2AC}"/>
                </a:ext>
              </a:extLst>
            </p:cNvPr>
            <p:cNvCxnSpPr>
              <a:stCxn id="10" idx="1"/>
              <a:endCxn id="7" idx="3"/>
            </p:cNvCxnSpPr>
            <p:nvPr/>
          </p:nvCxnSpPr>
          <p:spPr>
            <a:xfrm flipH="1">
              <a:off x="829675" y="653415"/>
              <a:ext cx="711023" cy="148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7">
              <a:extLst>
                <a:ext uri="{FF2B5EF4-FFF2-40B4-BE49-F238E27FC236}">
                  <a16:creationId xmlns:a16="http://schemas.microsoft.com/office/drawing/2014/main" id="{2E0A3DAF-FC78-4286-9500-596668144C6D}"/>
                </a:ext>
              </a:extLst>
            </p:cNvPr>
            <p:cNvCxnSpPr>
              <a:stCxn id="11" idx="1"/>
              <a:endCxn id="7" idx="3"/>
            </p:cNvCxnSpPr>
            <p:nvPr/>
          </p:nvCxnSpPr>
          <p:spPr>
            <a:xfrm flipH="1" flipV="1">
              <a:off x="829675" y="802479"/>
              <a:ext cx="711023" cy="339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8">
              <a:extLst>
                <a:ext uri="{FF2B5EF4-FFF2-40B4-BE49-F238E27FC236}">
                  <a16:creationId xmlns:a16="http://schemas.microsoft.com/office/drawing/2014/main" id="{30663D42-8E18-4377-9FD4-36759F4EFB7B}"/>
                </a:ext>
              </a:extLst>
            </p:cNvPr>
            <p:cNvCxnSpPr>
              <a:stCxn id="14" idx="1"/>
              <a:endCxn id="7" idx="3"/>
            </p:cNvCxnSpPr>
            <p:nvPr/>
          </p:nvCxnSpPr>
          <p:spPr>
            <a:xfrm flipH="1" flipV="1">
              <a:off x="829849" y="802158"/>
              <a:ext cx="709809" cy="19740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9">
              <a:extLst>
                <a:ext uri="{FF2B5EF4-FFF2-40B4-BE49-F238E27FC236}">
                  <a16:creationId xmlns:a16="http://schemas.microsoft.com/office/drawing/2014/main" id="{B2E838F6-20D6-498F-8FEB-359B8B0A72D1}"/>
                </a:ext>
              </a:extLst>
            </p:cNvPr>
            <p:cNvCxnSpPr>
              <a:stCxn id="12" idx="1"/>
              <a:endCxn id="8" idx="3"/>
            </p:cNvCxnSpPr>
            <p:nvPr/>
          </p:nvCxnSpPr>
          <p:spPr>
            <a:xfrm flipH="1">
              <a:off x="839157" y="1648626"/>
              <a:ext cx="700501" cy="328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30">
              <a:extLst>
                <a:ext uri="{FF2B5EF4-FFF2-40B4-BE49-F238E27FC236}">
                  <a16:creationId xmlns:a16="http://schemas.microsoft.com/office/drawing/2014/main" id="{47F8DBC5-6CA8-4EAA-9CF3-E98870857363}"/>
                </a:ext>
              </a:extLst>
            </p:cNvPr>
            <p:cNvCxnSpPr>
              <a:stCxn id="13" idx="1"/>
              <a:endCxn id="8" idx="3"/>
            </p:cNvCxnSpPr>
            <p:nvPr/>
          </p:nvCxnSpPr>
          <p:spPr>
            <a:xfrm flipH="1" flipV="1">
              <a:off x="838926" y="1652037"/>
              <a:ext cx="700501" cy="53236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181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3.8 </a:t>
            </a:r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特点：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⑴Python内置对象，分配有序连续内存空间。当列表增加或删除元素时，列表对象自动进行内存的扩展或收缩，从而保证相邻元素之间没有缝隙。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⑵Python列表的内存自动管理功能可以大幅度减少程序员的负担，但插入和删除非尾部元素时涉及到列表中大量元素的移动，会严重影响效率并可能出现错误。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⑶应尽量从列表尾部进行元素的追加与删除操作。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的形式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列表的形式：</a:t>
            </a:r>
            <a:endParaRPr lang="en-US" altLang="zh-CN" sz="2800" dirty="0">
              <a:solidFill>
                <a:srgbClr val="FFFF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⑴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列表的所有元素（项）放在一对方括号[]中，相邻元素之间使用逗号分隔。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⑵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在Python中，同一个列表中元素的数据类型可以各不相同，可以同时包含整数、实数、字符串等基本类型的元素，也可以包含列表、元组、字典、集合、函数以及其他任意对象。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⑶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如果只有一对方括号而没有任何元素则表示空列表。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如：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[10, 20, 30, 40]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['crunchy frog', 'ram bladder', 'lark vomit‘]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['spam', 2.0, 5, [10, 20]]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[['file1', 200,7], ['file2', 260,9]]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[{3}, {5:6}, (1, 2, 3)]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8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创建与删除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⑴使用“=”直接将一个列表赋值给变量即可创建列表对象。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_list = ['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wang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', '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Zhang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', '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liu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_list = []                       #创建空列表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-277700"/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⑵使用list()函数把元组、range对象、字符串、字典、集合或其他可迭代对象转换为列表。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list((3,5,7,9,11))              #将元组转换为列表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list(range(1, 10, 2))           #将range对象转换为列表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list('hello world')             #将字符串转换为列表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list({3,7,5})                   #将集合转换为列表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list({'a':3, 'b':9, 'c':78})    #将字典的“键”转换为列表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x = list()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0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3.1</a:t>
            </a:r>
            <a:r>
              <a:rPr lang="zh-CN" altLang="en-US" sz="2800" b="1" dirty="0">
                <a:solidFill>
                  <a:srgbClr val="FFFF00"/>
                </a:solidFill>
              </a:rPr>
              <a:t>函数的定义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11" y="950454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函数的概念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467138" y="1546382"/>
            <a:ext cx="11567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>
                <a:srgbClr val="0070C0"/>
              </a:buClr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函数是一段具有特定功能的、可重用的语句组，用函数名来表示并通过函数名</a:t>
            </a: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完成功能调用。</a:t>
            </a:r>
          </a:p>
          <a:p>
            <a:pPr>
              <a:spcBef>
                <a:spcPct val="0"/>
              </a:spcBef>
              <a:buClr>
                <a:srgbClr val="0070C0"/>
              </a:buClr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函数也可以看作</a:t>
            </a:r>
            <a:r>
              <a:rPr lang="en-US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一段具有名字的子程序。调用函数可以提供不同</a:t>
            </a:r>
            <a:r>
              <a:rPr lang="en-US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参数作为输入，以实现对不同数据的处理；函数执行后，</a:t>
            </a:r>
            <a:r>
              <a:rPr lang="en-US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可以反回相应的结果。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>
                <a:srgbClr val="0070C0"/>
              </a:buClr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函数的作用：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代码复用；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维护简单；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实现模块化。</a:t>
            </a:r>
          </a:p>
        </p:txBody>
      </p:sp>
    </p:spTree>
    <p:extLst>
      <p:ext uri="{BB962C8B-B14F-4D97-AF65-F5344CB8AC3E}">
        <p14:creationId xmlns:p14="http://schemas.microsoft.com/office/powerpoint/2010/main" val="27013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创建与删除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删除：</a:t>
            </a:r>
            <a:endParaRPr lang="en-US" altLang="zh-CN" sz="2800" dirty="0">
              <a:solidFill>
                <a:srgbClr val="FFFF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使用del命令将其删除，这一点适用于所有类型的Python对象。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x = [1, 2, 3]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del x                      #删除列表对象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x                          #对象删除后无法再访问，抛出异常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NameError: name 'x' is not defined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3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元素访问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使用整数作为下标来访问其中的元素，其中0表示第1个元素，1表示第2个元素，2表示第3个元素，以此类推；列表还支持使用负整数作为下标，其中-1表示最后1个元素，-2表示倒数第2个元素，-3表示倒数第3个元素，以此类推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x = list('Python')             #创建类别对象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['P', 'y', 't', 'h', 'o', 'n']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x[0]                           #下标为0的元素，第一个元素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'P'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&gt;&gt;&gt; x[-1]                          #下标为-1的元素，最后一个元素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'n'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对象的常用方法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DF2ED4-0A60-4FA2-AAEC-BFF6AD353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70240"/>
              </p:ext>
            </p:extLst>
          </p:nvPr>
        </p:nvGraphicFramePr>
        <p:xfrm>
          <a:off x="431371" y="1202020"/>
          <a:ext cx="11450604" cy="4858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3294">
                  <a:extLst>
                    <a:ext uri="{9D8B030D-6E8A-4147-A177-3AD203B41FA5}">
                      <a16:colId xmlns:a16="http://schemas.microsoft.com/office/drawing/2014/main" val="2423433446"/>
                    </a:ext>
                  </a:extLst>
                </a:gridCol>
                <a:gridCol w="9027310">
                  <a:extLst>
                    <a:ext uri="{9D8B030D-6E8A-4147-A177-3AD203B41FA5}">
                      <a16:colId xmlns:a16="http://schemas.microsoft.com/office/drawing/2014/main" val="901616803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29283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append(x)</a:t>
                      </a:r>
                      <a:endParaRPr lang="en-US" altLang="zh-CN" sz="2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追加至列表尾部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304424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extend(L)</a:t>
                      </a:r>
                      <a:endParaRPr lang="en-US" altLang="zh-CN" sz="2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将列表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中所有元素追加至列表尾部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155197"/>
                  </a:ext>
                </a:extLst>
              </a:tr>
              <a:tr h="146304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insert(index, x)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位置处插入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，该位置后面的所有元素后移并且在列表中的索引加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为正数且大于列表长度则在列表尾部追加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为负数且小于列表长度的相反数则在列表头部插入元素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zh-CN" altLang="en-US" sz="2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396867"/>
                  </a:ext>
                </a:extLst>
              </a:tr>
              <a:tr h="73152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remove(x)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在列表中删除第一个值为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的元素，该元素之后所有元素前移并且索引减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，如果列表中不存在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则抛出异常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633064"/>
                  </a:ext>
                </a:extLst>
              </a:tr>
              <a:tr h="120057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pop([index])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删除并返回列表中下标为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的元素，如果不指定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则默认为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，弹出最后一个元素；如果弹出中间位置的元素则后面的元素索引减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；如果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不是</a:t>
                      </a:r>
                      <a:r>
                        <a:rPr lang="en-US" altLang="zh-CN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[-L, L]</a:t>
                      </a: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区间上的整数则抛出异常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728457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clear()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清空列表，删除列表中所有元素，保留列表对象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8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对象的常用方法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87E512-7FE4-46EA-9B5C-0E9DBD883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32255"/>
              </p:ext>
            </p:extLst>
          </p:nvPr>
        </p:nvGraphicFramePr>
        <p:xfrm>
          <a:off x="431371" y="1348727"/>
          <a:ext cx="11425269" cy="2560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7932">
                  <a:extLst>
                    <a:ext uri="{9D8B030D-6E8A-4147-A177-3AD203B41FA5}">
                      <a16:colId xmlns:a16="http://schemas.microsoft.com/office/drawing/2014/main" val="579657670"/>
                    </a:ext>
                  </a:extLst>
                </a:gridCol>
                <a:gridCol w="9007337">
                  <a:extLst>
                    <a:ext uri="{9D8B030D-6E8A-4147-A177-3AD203B41FA5}">
                      <a16:colId xmlns:a16="http://schemas.microsoft.com/office/drawing/2014/main" val="766014248"/>
                    </a:ext>
                  </a:extLst>
                </a:gridCol>
              </a:tblGrid>
              <a:tr h="73152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index(x)</a:t>
                      </a:r>
                    </a:p>
                  </a:txBody>
                  <a:tcPr marL="4826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返回列表中第一个值为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的元素的索引，若不存在值为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的元素则抛出异常</a:t>
                      </a:r>
                    </a:p>
                  </a:txBody>
                  <a:tcPr marL="4826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698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count(x)</a:t>
                      </a:r>
                    </a:p>
                  </a:txBody>
                  <a:tcPr marL="4826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在列表中的出现次数</a:t>
                      </a:r>
                    </a:p>
                  </a:txBody>
                  <a:tcPr marL="4826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95819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reverse()</a:t>
                      </a:r>
                    </a:p>
                  </a:txBody>
                  <a:tcPr marL="4826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对列表所有元素进行原地逆序，首尾交换</a:t>
                      </a:r>
                    </a:p>
                  </a:txBody>
                  <a:tcPr marL="4826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291024"/>
                  </a:ext>
                </a:extLst>
              </a:tr>
              <a:tr h="73152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sort(key=None, reverse=False)</a:t>
                      </a:r>
                    </a:p>
                  </a:txBody>
                  <a:tcPr marL="4826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对列表中的元素进行原地排序，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用来指定排序规则，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reverse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表示升序，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表示降序</a:t>
                      </a:r>
                    </a:p>
                  </a:txBody>
                  <a:tcPr marL="4826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009838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copy()</a:t>
                      </a:r>
                    </a:p>
                  </a:txBody>
                  <a:tcPr marL="4826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返回列表的浅复制</a:t>
                      </a:r>
                    </a:p>
                  </a:txBody>
                  <a:tcPr marL="4826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63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2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常用方法解析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33246"/>
            <a:ext cx="117477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⑴append()、insert()、extend()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append()用于向列表尾部追加一个元素，insert()用于向列表指定位置插入一个元素，extend()用于将另一个列表中的所有元素追加至当前列表的尾部。方法都属于原地操作，不影响列表对象在内存中的起始地址。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[1, 2, 3]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id(x)                                    #查看对象的内存地址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50159368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x.append(4)                     #在尾部追加元素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x.insert(0, 0)                  #在指定位置插入元素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x.extend([5, 6, 7])             #在尾部追加多个元素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[0, 1, 2, 3, 4, 5, 6, 7]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id(x)                           #列表在内存中的地址不变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50159368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常用方法解析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33246"/>
            <a:ext cx="117477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⑵ pop()、remove()、clear()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pop()用于删除并返回指定位置（默认是最后一个）上的元素；              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remove()用于删除列表中第一个值与指定值相等的元素；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clear()用于清空列表中的所有元素。这3个方法也属于原地操作。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使用del命令删除列表中指定位置的元素，同样也属于原地操作。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[1, 2, 3, 4, 5, 6, 7]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x.pop()                      #弹出并返回尾部元素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x.pop(0)                    #弹出并返回指定位置的元素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x.clear()                    #删除所有元素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[1, 2, 1, 1, 2]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x.remove(2)             #删除首个值为2的元素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del x[3]                      #删除指定位置上的元素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常用方法解析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33246"/>
            <a:ext cx="117477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⑶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count()、index()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count()用于返回列表中指定元素出现的次数；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index()用于返回指定元素在列表中首次出现的位置，如果该元素不在列表中则抛出异常。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[1, 2, 2, 3, 3, 3, 4, 4, 4, 4]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x.count(3)                     #元素3在列表x中的出现次数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x.count(5)                     #不存在，返回0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x.index(2)                     #元素2在列表x中首次出现的索引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x.index(5)                     #列表x中没有5，抛出异常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ValueError: 5 is not in list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常用方法解析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33246"/>
            <a:ext cx="117477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⑷sort()、reverse()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sort()方法用于按照指定的规则对所有元素进行排序；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reverse()方法用于将列表所有元素逆序或翻转。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list(range(11))                           #包含11个整数的列表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import random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random.shuffle(x)                         #把列表x中的元素随机乱序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[6, 0, 1, 7, 4, 3, 2, 8, 5, 10, 9]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x.sort(key=lambda item:len(str(item)), reverse=True)  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[10, 6, 0, 1, 7, 4, 3, 2, 8, 5, 9]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x.sort(key=str)                            #按转换为字符串后的大小，升序排序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x.sort()                                         #按默认规则排序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x.reverse()                                  #把所有元素翻转或逆序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63063"/>
            <a:ext cx="116436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792"/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加法运算符+也可以实现列表增加元素的目的，但不属于原地操作，而是返回新列表，涉及大量元素的复制，效率非常低。使用复合赋值运算符+=实现列表追加元素时属于原地操作，与append()方法一样高效。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[1, 2, 3]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id(x)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53868168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x + [4]                         #连接两个列表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id(x)                                  #内存地址发生改变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53875720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+= [5]                            #为列表追加元素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id(x)                                 #内存地址不变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53875720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63063"/>
            <a:ext cx="1164369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乘法运算符*可以用于列表和整数相乘，表示序列重复，返回新列表。运算符*=也可以用于列表元素重复，属于原地操作。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[1, 2, 3, 4]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id(x)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54497224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x * 2                           #元素重复，返回新列表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id(x)                                 #地址发生改变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54603912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*= 2                               #元素重复，原地进行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[1, 2, 3, 4, 1, 2, 3, 4, 1, 2, 3, 4, 1, 2, 3, 4]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id(x)                                 #地址不变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54603912</a:t>
            </a:r>
          </a:p>
          <a:p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</a:rPr>
              <a:t>函数的定义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D05DC3-1A74-4A92-9FAE-54A9596D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2" y="950457"/>
            <a:ext cx="8779391" cy="32591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定义一个函数使用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zh-CN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保留字，语法形式如下：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def &lt;</a:t>
            </a:r>
            <a:r>
              <a:rPr lang="zh-CN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&gt;(&lt;</a:t>
            </a:r>
            <a:r>
              <a:rPr lang="zh-CN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参数列表</a:t>
            </a:r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&gt;):</a:t>
            </a:r>
            <a:endParaRPr lang="zh-CN" altLang="zh-CN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'''</a:t>
            </a:r>
            <a:r>
              <a:rPr lang="zh-CN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注释</a:t>
            </a:r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'''     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&lt;</a:t>
            </a:r>
            <a:r>
              <a:rPr lang="zh-CN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体</a:t>
            </a:r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     return &lt;</a:t>
            </a:r>
            <a:r>
              <a:rPr lang="zh-CN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返回值列表</a:t>
            </a:r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0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7" y="763063"/>
            <a:ext cx="11747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成员测试运算符in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(not in)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可用于测试列表中是否包含某个元素，查询时间随着列表长度的增加而线性增加，而同样的操作对于集合而言则是常数级的。</a:t>
            </a:r>
          </a:p>
          <a:p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3 in [1, 2, 3]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True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3 in [1, 2, '3']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False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列表应用内置函数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7" y="763063"/>
            <a:ext cx="11747797" cy="429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⑴max()、min()函数用于返回列表中所有元素的最大值和最小值。</a:t>
            </a:r>
          </a:p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⑵sum()函数用于返回列表中所有元素之和；</a:t>
            </a:r>
          </a:p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⑶len()函数用于返回列表中元素个数，zip()函数用于将多个列表中元素重新组合为元组并返回包含这些元组的zip对象；</a:t>
            </a:r>
          </a:p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⑷enumerate()函数返回包含若干下标和值的迭代对象；</a:t>
            </a:r>
          </a:p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⑸ map()函数把函数映射到列表上的每个元素，filter()函数根据指定函数的返回值对列表元素进行过滤；</a:t>
            </a:r>
          </a:p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⑹ all()函数用来测试列表中是否所有元素都等价于True，any()用来测试列表中是否有等价于True的元素。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列表应用内置函数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7" y="802030"/>
            <a:ext cx="117477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&gt;&gt;&gt; x = list(range(11))                 #生成列表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import random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random.shuffle(x)                #打乱列表中元素顺序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[0, 6, 10, 9, 8, 7, 4, 5, 2, 1, 3]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all(x)                                         #测试是否所有元素都等价于True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False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any(x)                                      #测试是否存在等价于True的元素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True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max(x)                                    #返回最大值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max(x, key=str)                     #按指定规则返回最大值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min(x)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2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列表应用内置函数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7" y="802030"/>
            <a:ext cx="119236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&gt;&gt;&gt; sum(x)                    #所有元素之和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55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len(x)                        #列表元素个数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list(zip(x, [1]*11))      #多列表元素重新组合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[(0, 1), (6, 1), (10, 1), (9, 1), (8, 1), (7, 1), (4, 1), (5, 1), (2, 1), (1, 1), (3, 1)]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list(zip(range(1,4)))     #zip()函数也可以用于一个序列或迭代对象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[(1,), (2,), (3,)]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list(zip(['a', 'b', 'c'], [1, 2]))    #如果两个列表不等长，以短的为准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[('a', 1), ('b', 2)]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enumerate(x)              #枚举列表元素，返回enumerate对象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&lt;enumerate object at 0x00000000030A9120&gt;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list(enumerate(x))     #enumerate对象可以转换为列表、元组、集合</a:t>
            </a:r>
          </a:p>
          <a:p>
            <a:r>
              <a:rPr lang="zh-CN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[(0, 0), (1, 6), (2, 10), (3, 9), (4, 8), (5, 7), (6, 4), (7, 5), (8, 2), (9, 1), (10, 3)]</a:t>
            </a:r>
          </a:p>
          <a:p>
            <a:endParaRPr lang="zh-CN" alt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列表推导式语法与应用案例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431371" y="877741"/>
            <a:ext cx="11760629" cy="4360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 </a:t>
            </a:r>
            <a:r>
              <a:rPr lang="en-US" altLang="x-none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列表推导式使用非常简洁的方式来快速生成满足特定需求的列表，代码具有非常强的可读性</a:t>
            </a:r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。</a:t>
            </a:r>
            <a:endParaRPr lang="en-US" altLang="x-none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列表推导式语法形式为：</a:t>
            </a:r>
            <a:endParaRPr lang="zh-CN" altLang="en-US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[expression   for expr1 in sequence1 if condition1</a:t>
            </a:r>
            <a:endParaRPr lang="en-US" altLang="x-none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                for expr2 in sequence2 if condition2</a:t>
            </a:r>
            <a:endParaRPr lang="en-US" altLang="x-none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                for expr3 in sequence3 if condition3</a:t>
            </a:r>
            <a:endParaRPr lang="en-US" altLang="x-none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      	          ...</a:t>
            </a:r>
            <a:endParaRPr lang="en-US" altLang="x-none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                for </a:t>
            </a:r>
            <a:r>
              <a:rPr lang="en-US" altLang="x-none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exprN</a:t>
            </a:r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in </a:t>
            </a:r>
            <a:r>
              <a:rPr lang="en-US" altLang="x-none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sequenceN</a:t>
            </a:r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if </a:t>
            </a:r>
            <a:r>
              <a:rPr lang="en-US" altLang="x-none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conditionN</a:t>
            </a:r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]</a:t>
            </a:r>
            <a:endParaRPr lang="en-US" altLang="x-none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6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列表推导式语法与应用案例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431371" y="1009373"/>
            <a:ext cx="11575099" cy="4812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阿凡提与国王比赛下棋，国王说要是自己输了的话阿凡提想要什么他都可以拿得出来。阿凡提说那就要点米吧，棋盘一共64个小格子，在第一个格子里放1粒米，第二个格子里放2粒米，第三个格子里放4粒米，以此类推，后面每个格子里的米都是前一个格子里的2倍，一直把64个格子都放满。需要多少粒米呢？</a:t>
            </a:r>
            <a:endParaRPr lang="en-US" altLang="zh-CN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endParaRPr lang="en-US" altLang="zh-CN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&gt;&gt;&gt; sum([2**</a:t>
            </a:r>
            <a:r>
              <a:rPr lang="en-US" altLang="zh-CN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i</a:t>
            </a:r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for </a:t>
            </a:r>
            <a:r>
              <a:rPr lang="en-US" altLang="zh-CN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i</a:t>
            </a:r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in range(64)])</a:t>
            </a:r>
            <a:endParaRPr lang="en-US" altLang="zh-CN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18446744073709551615</a:t>
            </a:r>
            <a:endParaRPr lang="en-US" altLang="zh-CN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&gt;&gt;&gt; </a:t>
            </a:r>
            <a:r>
              <a:rPr lang="en-US" altLang="zh-CN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int</a:t>
            </a:r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('1'*64, 2)</a:t>
            </a:r>
            <a:endParaRPr lang="en-US" altLang="zh-CN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18446744073709551615</a:t>
            </a:r>
            <a:endParaRPr lang="zh-CN" altLang="en-US" sz="2667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9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列表推导式语法与应用案例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431371" y="1009372"/>
            <a:ext cx="11329259" cy="296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列表推导式在逻辑上等价于一个循环语句，只是形式上更加简洁。例如：</a:t>
            </a:r>
          </a:p>
          <a:p>
            <a:endParaRPr lang="zh-CN" altLang="en-US" sz="2667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aList = [x*x for x in range(10)]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相当于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aList = []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for x in range(10):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aList.append(x*x)</a:t>
            </a:r>
          </a:p>
        </p:txBody>
      </p:sp>
    </p:spTree>
    <p:extLst>
      <p:ext uri="{BB962C8B-B14F-4D97-AF65-F5344CB8AC3E}">
        <p14:creationId xmlns:p14="http://schemas.microsoft.com/office/powerpoint/2010/main" val="318532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</a:rPr>
              <a:t>函数的定义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4BC0F87-7133-4323-8B19-9D3ADBB9D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966" y="961054"/>
            <a:ext cx="5802679" cy="51868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isPrime(n):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''' Test argument n is a prime'''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for j in range(2,n // 2 + 1):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if n %  j == 0: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return False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else: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return True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#end of isPrime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A9A775C-EF01-45B0-98F9-F6C13D107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272" y="5896946"/>
            <a:ext cx="1508746" cy="662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CH3ex1</a:t>
            </a:r>
          </a:p>
        </p:txBody>
      </p:sp>
    </p:spTree>
    <p:extLst>
      <p:ext uri="{BB962C8B-B14F-4D97-AF65-F5344CB8AC3E}">
        <p14:creationId xmlns:p14="http://schemas.microsoft.com/office/powerpoint/2010/main" val="34471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3.2</a:t>
            </a:r>
            <a:r>
              <a:rPr lang="zh-CN" altLang="en-US" sz="2800" b="1" dirty="0">
                <a:solidFill>
                  <a:srgbClr val="FFFF00"/>
                </a:solidFill>
              </a:rPr>
              <a:t>函数的调用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695221" y="1030567"/>
            <a:ext cx="11567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程序调用一个函数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的过程需要完成</a:t>
            </a:r>
            <a:r>
              <a:rPr lang="zh-CN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以下四个步骤：</a:t>
            </a:r>
          </a:p>
          <a:p>
            <a:pPr marL="514350" indent="-514350" algn="just">
              <a:spcBef>
                <a:spcPct val="0"/>
              </a:spcBef>
              <a:buFont typeface="+mj-ea"/>
              <a:buAutoNum type="circleNumDbPlain"/>
            </a:pPr>
            <a:r>
              <a:rPr lang="zh-CN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调用程序在调用处暂停执行；</a:t>
            </a:r>
          </a:p>
          <a:p>
            <a:pPr marL="514350" indent="-514350" algn="just">
              <a:spcBef>
                <a:spcPct val="0"/>
              </a:spcBef>
              <a:buFont typeface="+mj-ea"/>
              <a:buAutoNum type="circleNumDbPlain"/>
            </a:pPr>
            <a:r>
              <a:rPr lang="zh-CN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在调用时将实参复制给函数的形参；</a:t>
            </a:r>
          </a:p>
          <a:p>
            <a:pPr marL="514350" indent="-514350" algn="just">
              <a:spcBef>
                <a:spcPct val="0"/>
              </a:spcBef>
              <a:buFont typeface="+mj-ea"/>
              <a:buAutoNum type="circleNumDbPlain"/>
            </a:pPr>
            <a:r>
              <a:rPr lang="zh-CN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执行函数体语句；</a:t>
            </a:r>
          </a:p>
          <a:p>
            <a:pPr marL="514350" indent="-514350" algn="just">
              <a:spcBef>
                <a:spcPct val="0"/>
              </a:spcBef>
              <a:buFont typeface="+mj-ea"/>
              <a:buAutoNum type="circleNumDbPlain"/>
            </a:pPr>
            <a:r>
              <a:rPr lang="zh-CN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函数调用结束给出返回值，程序回到调用前的暂停处继续执行。</a:t>
            </a:r>
          </a:p>
        </p:txBody>
      </p:sp>
    </p:spTree>
    <p:extLst>
      <p:ext uri="{BB962C8B-B14F-4D97-AF65-F5344CB8AC3E}">
        <p14:creationId xmlns:p14="http://schemas.microsoft.com/office/powerpoint/2010/main" val="314757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3.3 lambda</a:t>
            </a:r>
            <a:r>
              <a:rPr lang="zh-CN" altLang="en-US" sz="2800" b="1" dirty="0">
                <a:solidFill>
                  <a:srgbClr val="FFFF00"/>
                </a:solidFill>
              </a:rPr>
              <a:t>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218657" y="961054"/>
            <a:ext cx="11820943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Python的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有33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个保留字，其中一个是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，该保留字用于定义一种特殊的函数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匿名函数，又称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49263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匿名函数并非没有名字，而是将函数名作为函数结果返回，如下：</a:t>
            </a:r>
          </a:p>
          <a:p>
            <a:pPr marL="0" lvl="2" indent="449263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 = lambda &lt;</a:t>
            </a:r>
            <a:r>
              <a:rPr lang="zh-CN" alt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&gt;: &lt;</a:t>
            </a:r>
            <a:r>
              <a:rPr lang="zh-CN" alt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lvl="2" indent="449263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449263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Plus = lambda </a:t>
            </a:r>
            <a:r>
              <a:rPr lang="en-US" altLang="zh-CN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x + y</a:t>
            </a:r>
            <a:endParaRPr lang="zh-CN" alt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0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3.4 </a:t>
            </a:r>
            <a:r>
              <a:rPr lang="zh-CN" altLang="en-US" sz="2800" b="1" dirty="0">
                <a:solidFill>
                  <a:srgbClr val="FFFF00"/>
                </a:solidFill>
              </a:rPr>
              <a:t>函数的参数传递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838201" y="1484274"/>
            <a:ext cx="11002108" cy="1825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在Python中，函数参数有很多种：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8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普通参数：位置参数，必须按位置传递。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8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默认值参数：定义是时给值，必须在函数参数的右端。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8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关键参数：传递是按参数名复制传递，与定义位置无关。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8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可变长度参数，参数加*，接受多个实参并将其放在一个元组中。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782C8-2612-4EA2-A4D1-FD3F02D84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49331"/>
            <a:ext cx="269817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函数参数的类型</a:t>
            </a:r>
          </a:p>
        </p:txBody>
      </p:sp>
    </p:spTree>
    <p:extLst>
      <p:ext uri="{BB962C8B-B14F-4D97-AF65-F5344CB8AC3E}">
        <p14:creationId xmlns:p14="http://schemas.microsoft.com/office/powerpoint/2010/main" val="39811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3.5 </a:t>
            </a:r>
            <a:r>
              <a:rPr lang="zh-CN" altLang="en-US" sz="2800" b="1" dirty="0">
                <a:solidFill>
                  <a:srgbClr val="FFFF00"/>
                </a:solidFill>
              </a:rPr>
              <a:t>变量的作用域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838200" y="961054"/>
            <a:ext cx="110021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变量引用的范围称为变量的作用域。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一个变量在函数外部定义和在函数内部定义，其作用域不同。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局部变量的引用比全局变量速度快。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函数外部定义称全局，内部定义称局部。</a:t>
            </a:r>
            <a:endParaRPr lang="en-US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局部全局同名，函数内部局部优先。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DD847B-2C8B-4299-A382-F5DEF39525AA}"/>
              </a:ext>
            </a:extLst>
          </p:cNvPr>
          <p:cNvSpPr txBox="1"/>
          <p:nvPr/>
        </p:nvSpPr>
        <p:spPr>
          <a:xfrm>
            <a:off x="955431" y="3207823"/>
            <a:ext cx="37455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 = 5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 Dup(str,num):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n = num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return str * 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#end of Dup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 = Dup('Hello~',2)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print(s,n)</a:t>
            </a:r>
            <a:endParaRPr lang="zh-CN" alt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C32AD4-1D03-4BB9-8207-398D8AB34475}"/>
              </a:ext>
            </a:extLst>
          </p:cNvPr>
          <p:cNvSpPr txBox="1"/>
          <p:nvPr/>
        </p:nvSpPr>
        <p:spPr>
          <a:xfrm>
            <a:off x="4258407" y="3207823"/>
            <a:ext cx="3745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 = 5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 Dup(str,num):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pt-BR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global 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n = num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return str * 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#end of Dup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 = Dup('Hello~',2)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print(s,n)</a:t>
            </a:r>
            <a:endParaRPr lang="zh-CN" alt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BD4C73-BEB4-4708-95D6-A747AF3303BD}"/>
              </a:ext>
            </a:extLst>
          </p:cNvPr>
          <p:cNvSpPr txBox="1"/>
          <p:nvPr/>
        </p:nvSpPr>
        <p:spPr>
          <a:xfrm>
            <a:off x="7751884" y="3207823"/>
            <a:ext cx="37455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 Dup(str,num):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n = num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return str * 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#end of Dup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pt-BR" altLang="zh-C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 = Dup('Hello~',2)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pt-BR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print(s,n)</a:t>
            </a:r>
            <a:endParaRPr lang="zh-CN" alt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4812</Words>
  <Application>Microsoft Office PowerPoint</Application>
  <PresentationFormat>宽屏</PresentationFormat>
  <Paragraphs>544</Paragraphs>
  <Slides>46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等线</vt:lpstr>
      <vt:lpstr>等线 Light</vt:lpstr>
      <vt:lpstr>仿宋</vt:lpstr>
      <vt:lpstr>华文楷体</vt:lpstr>
      <vt:lpstr>华文细黑</vt:lpstr>
      <vt:lpstr>华文新魏</vt:lpstr>
      <vt:lpstr>宋体</vt:lpstr>
      <vt:lpstr>微软雅黑</vt:lpstr>
      <vt:lpstr>微软雅黑 Light</vt:lpstr>
      <vt:lpstr>Arial</vt:lpstr>
      <vt:lpstr>Calibri</vt:lpstr>
      <vt:lpstr>Candara</vt:lpstr>
      <vt:lpstr>Times New Roman</vt:lpstr>
      <vt:lpstr>Wingdings</vt:lpstr>
      <vt:lpstr>Office 主题​​</vt:lpstr>
      <vt:lpstr>第三讲Python的函数和复合数据类型</vt:lpstr>
      <vt:lpstr>Part I Python的函数</vt:lpstr>
      <vt:lpstr>3.1函数的定义</vt:lpstr>
      <vt:lpstr>函数的定义</vt:lpstr>
      <vt:lpstr>函数的定义</vt:lpstr>
      <vt:lpstr>3.2函数的调用</vt:lpstr>
      <vt:lpstr>3.3 lambda函数</vt:lpstr>
      <vt:lpstr>3.4 函数的参数传递</vt:lpstr>
      <vt:lpstr>3.5 变量的作用域</vt:lpstr>
      <vt:lpstr>变量的作用域</vt:lpstr>
      <vt:lpstr>3.6 datetime库的应用</vt:lpstr>
      <vt:lpstr>datetime库基本解析</vt:lpstr>
      <vt:lpstr>datetime库基本解析</vt:lpstr>
      <vt:lpstr>datetime库基本解析</vt:lpstr>
      <vt:lpstr>datetime库基本解析</vt:lpstr>
      <vt:lpstr>datetime库基本解析</vt:lpstr>
      <vt:lpstr>函数案例 七段数码管绘制</vt:lpstr>
      <vt:lpstr>代码的复用和模块化设计</vt:lpstr>
      <vt:lpstr>代码的复用和模块化设计</vt:lpstr>
      <vt:lpstr>3.7 递归函数</vt:lpstr>
      <vt:lpstr>递归案例：科赫曲线</vt:lpstr>
      <vt:lpstr>递归案例：科赫曲线</vt:lpstr>
      <vt:lpstr>递归案例：科赫曲线</vt:lpstr>
      <vt:lpstr>Python的内置函数 https://docs.python.org/zh-cn/3.7/library/functions.html</vt:lpstr>
      <vt:lpstr>Part II Python的序列</vt:lpstr>
      <vt:lpstr>Part II 组合数据类型——序列</vt:lpstr>
      <vt:lpstr>3.8 列表list</vt:lpstr>
      <vt:lpstr>列表list的形式</vt:lpstr>
      <vt:lpstr>列表list创建与删除</vt:lpstr>
      <vt:lpstr>列表list创建与删除</vt:lpstr>
      <vt:lpstr>列表list元素访问</vt:lpstr>
      <vt:lpstr>列表list对象的常用方法</vt:lpstr>
      <vt:lpstr>列表list对象的常用方法</vt:lpstr>
      <vt:lpstr>列表list常用方法解析</vt:lpstr>
      <vt:lpstr>列表list常用方法解析</vt:lpstr>
      <vt:lpstr>列表list常用方法解析</vt:lpstr>
      <vt:lpstr>列表list常用方法解析</vt:lpstr>
      <vt:lpstr>列表运算符</vt:lpstr>
      <vt:lpstr>列表运算符</vt:lpstr>
      <vt:lpstr>列表运算符</vt:lpstr>
      <vt:lpstr>列表应用内置函数</vt:lpstr>
      <vt:lpstr>列表应用内置函数</vt:lpstr>
      <vt:lpstr>列表应用内置函数</vt:lpstr>
      <vt:lpstr>列表推导式语法与应用案例</vt:lpstr>
      <vt:lpstr>列表推导式语法与应用案例</vt:lpstr>
      <vt:lpstr>列表推导式语法与应用案例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Shanli Xuan</dc:creator>
  <cp:lastModifiedBy>Shanli Xuan</cp:lastModifiedBy>
  <cp:revision>46</cp:revision>
  <dcterms:created xsi:type="dcterms:W3CDTF">2019-02-12T01:55:44Z</dcterms:created>
  <dcterms:modified xsi:type="dcterms:W3CDTF">2019-03-31T10:05:50Z</dcterms:modified>
</cp:coreProperties>
</file>