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1231" r:id="rId2"/>
    <p:sldId id="597" r:id="rId3"/>
    <p:sldId id="1232" r:id="rId4"/>
    <p:sldId id="1233" r:id="rId5"/>
    <p:sldId id="1234" r:id="rId6"/>
    <p:sldId id="1235" r:id="rId7"/>
    <p:sldId id="1236" r:id="rId8"/>
    <p:sldId id="1237" r:id="rId9"/>
    <p:sldId id="1238" r:id="rId10"/>
    <p:sldId id="1239" r:id="rId11"/>
    <p:sldId id="1240" r:id="rId12"/>
    <p:sldId id="1241" r:id="rId13"/>
    <p:sldId id="1242" r:id="rId14"/>
    <p:sldId id="1243" r:id="rId15"/>
    <p:sldId id="1244" r:id="rId16"/>
    <p:sldId id="1245" r:id="rId17"/>
    <p:sldId id="1246" r:id="rId18"/>
    <p:sldId id="1247" r:id="rId19"/>
    <p:sldId id="1248" r:id="rId20"/>
    <p:sldId id="1170" r:id="rId21"/>
    <p:sldId id="1171" r:id="rId22"/>
    <p:sldId id="1172" r:id="rId23"/>
    <p:sldId id="1173" r:id="rId24"/>
    <p:sldId id="1174" r:id="rId25"/>
    <p:sldId id="1175" r:id="rId26"/>
    <p:sldId id="1216" r:id="rId27"/>
    <p:sldId id="1217" r:id="rId28"/>
    <p:sldId id="1218" r:id="rId29"/>
    <p:sldId id="1219" r:id="rId30"/>
    <p:sldId id="1220" r:id="rId31"/>
    <p:sldId id="1221" r:id="rId32"/>
    <p:sldId id="1222" r:id="rId33"/>
    <p:sldId id="1223" r:id="rId34"/>
    <p:sldId id="1224" r:id="rId35"/>
    <p:sldId id="1225" r:id="rId36"/>
    <p:sldId id="1226" r:id="rId37"/>
    <p:sldId id="1249" r:id="rId38"/>
    <p:sldId id="1227" r:id="rId39"/>
    <p:sldId id="1228" r:id="rId40"/>
    <p:sldId id="1229" r:id="rId41"/>
    <p:sldId id="1250" r:id="rId42"/>
    <p:sldId id="1255" r:id="rId43"/>
    <p:sldId id="1256" r:id="rId44"/>
    <p:sldId id="1251" r:id="rId45"/>
    <p:sldId id="1252" r:id="rId46"/>
    <p:sldId id="1253" r:id="rId47"/>
    <p:sldId id="1254" r:id="rId48"/>
    <p:sldId id="1257" r:id="rId49"/>
    <p:sldId id="1258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89F7B-D2AD-4E84-87E6-BAFA5DBC4E22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8977F-FE28-4136-B4C3-0C3E572EB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00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836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092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960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642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835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39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2607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5661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487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229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261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52033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26301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6753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49481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1033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016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831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558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11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171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321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321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046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05DC-A0CA-4835-B0C4-EBE73A48A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7962AE-74C1-49C7-9E72-3AB0B8BEA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9526E-47A4-4EE2-A449-98BF8DABF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6C22B-F53C-48FA-AD45-51732DF5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47437F-1D63-4793-A45B-C14D1006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52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D5DC6-DF92-4F96-A566-50F88F99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9EBB77-3D7C-4DB6-8E63-515CE2F13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955BB-9D6F-4C85-ADDB-22069FDE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F4D82-87F5-45C2-9699-2D002649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2466B-F322-4E53-AC54-6A4068A0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14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95EBC4-0335-4FA6-8BDC-CDD6F4BE3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4CB61C-A79C-46B8-B38D-34732BFD7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5D380-2C0A-4CA3-AF33-F3EF7C08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E7FB5-4893-4FE8-8645-F75F9599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8279DE-305C-4CA3-A626-6FEA996C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81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63204-55AD-4324-8047-6CBDD9872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DFCD3-C978-49A5-847E-56D036A11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9292C-0754-4F62-B475-B8C572CB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2019/4/7</a:t>
            </a:fld>
            <a:endParaRPr lang="zh-CN" altLang="en-US"/>
          </a:p>
        </p:txBody>
      </p:sp>
      <p:sp useBgFill="1">
        <p:nvSpPr>
          <p:cNvPr id="5" name="页脚占位符 4">
            <a:extLst>
              <a:ext uri="{FF2B5EF4-FFF2-40B4-BE49-F238E27FC236}">
                <a16:creationId xmlns:a16="http://schemas.microsoft.com/office/drawing/2014/main" id="{B9223FAE-1245-4EEE-99D3-887D43C7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4444C-B1C5-45F9-A466-32EB7F01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01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CED26-DFD3-4EFD-BF58-19458C2B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1549C9-4FD7-4515-8CC4-F7D771FE1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FD5E1-AB90-4C47-B53F-8C0ECDF6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DB525-81A7-4ED0-8BAE-1AC8D209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92FB7-5E98-4E66-ABA9-17470588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5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F838B-C66F-42F7-8456-5B65A3A9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11F12-8D6C-4267-8A0E-6BC736FA0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649DBD-26B8-4112-9D33-34C32AF01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F57C6B-06A5-4F95-A468-46129352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9F0349-B7EA-49D9-A88E-CAFFB858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42C9B8-ABB8-4D45-8E29-A394915E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43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45DAF-4E50-4CA9-8840-8A16CCA4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6014D6-2C8F-4732-A1BB-0778EAEC0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22369C-6D3E-48B0-AD2F-AF95688F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72D3D8-4F11-4142-9B47-BF67023EA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40AA84-75B4-49B9-84CE-A069B0A31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B98992-A749-4A98-A466-743A858B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B19682-608D-46B1-8A6F-5162BE83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0EE624-225E-4A5E-BA6E-D5CD76ED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94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07E8C-27E3-42C3-ADF0-CF50EED3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EA1A6B-42F7-43CD-8AFE-CBFA91C7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D3EA22-263C-4ED0-88B5-5D6B1610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EEF847-C486-4264-B0C5-544D109B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80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BBCC70-1340-423E-B281-EAF81CAF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2741B9-EAA0-487F-8E86-602BC4F3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8B7927-A35A-4B26-8BEC-D1CB2A43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77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CB89C-1530-46B6-9537-2AD4145F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28A917-E46C-4E99-A83E-102C17350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B8061E-7CB2-4971-A699-9E5FEF269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D6CAB2-BF01-48D4-83E0-229D2F61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BB3A80-8542-440B-8566-F3C0AB5C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2BD824-34D2-4702-99A6-56602467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54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C83D3-866D-47DA-932D-71F00215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E4E3D5-B34A-406A-B7A4-4932DD61D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DCB096-8A98-4EBC-B748-F153E59A4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7E0707-4BDF-4026-9824-6F3D68E44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0E11A4-C5DB-40F6-B9FE-15A2752B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01348D-0933-40D9-BFCF-E20AE5B9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69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851A12-17BD-4E8D-ABE0-E1E9ED16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4EEF56-1C4B-4071-A702-3528BF1FF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3A2BD-7293-4E5A-A529-2BD6571A2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2246D-F710-47E8-B0EB-F7C8D906C2D0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41C9E9-FFC7-445E-A0D9-AC3D9D2E8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F88C2-2980-484E-8D76-16D59E8C2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79212B1-3B53-4BE0-B069-F91D4C7339C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96B7FF"/>
              </a:clrFrom>
              <a:clrTo>
                <a:srgbClr val="96B7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6133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63041" y="6356350"/>
            <a:ext cx="1828959" cy="426757"/>
          </a:xfrm>
          <a:prstGeom prst="rect">
            <a:avLst/>
          </a:prstGeom>
          <a:effectLst/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1EF6404-B5C3-4CC6-8E6D-40CFF6C7826C}"/>
              </a:ext>
            </a:extLst>
          </p:cNvPr>
          <p:cNvSpPr/>
          <p:nvPr userDrawn="1"/>
        </p:nvSpPr>
        <p:spPr>
          <a:xfrm>
            <a:off x="0" y="0"/>
            <a:ext cx="281354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C90E22A-2B2F-4DEF-BEBF-C9582B7309BB}"/>
              </a:ext>
            </a:extLst>
          </p:cNvPr>
          <p:cNvSpPr txBox="1"/>
          <p:nvPr userDrawn="1"/>
        </p:nvSpPr>
        <p:spPr>
          <a:xfrm>
            <a:off x="-90156" y="977001"/>
            <a:ext cx="461665" cy="51999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HFUT  </a:t>
            </a:r>
            <a:r>
              <a:rPr lang="en-US" altLang="zh-CN" sz="1800" b="1" kern="120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School of Computer and Information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7059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C3A1A-58B4-4E77-BFF7-E2FE307C0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第四讲</a:t>
            </a:r>
            <a:r>
              <a:rPr lang="en-US" altLang="zh-CN" sz="48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sz="48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的组合数据</a:t>
            </a:r>
            <a:endParaRPr lang="zh-CN" altLang="en-US" sz="4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8A52B0-8ADB-403B-A930-E6A255E29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8705" y="3621917"/>
            <a:ext cx="7232374" cy="642173"/>
          </a:xfrm>
        </p:spPr>
        <p:txBody>
          <a:bodyPr>
            <a:normAutofit/>
          </a:bodyPr>
          <a:lstStyle/>
          <a:p>
            <a:pPr algn="r"/>
            <a:r>
              <a:rPr lang="en-US" altLang="zh-CN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复杂数据的表示</a:t>
            </a:r>
          </a:p>
        </p:txBody>
      </p:sp>
    </p:spTree>
    <p:extLst>
      <p:ext uri="{BB962C8B-B14F-4D97-AF65-F5344CB8AC3E}">
        <p14:creationId xmlns:p14="http://schemas.microsoft.com/office/powerpoint/2010/main" val="80332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102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</a:rPr>
              <a:t>列表</a:t>
            </a:r>
            <a:r>
              <a:rPr lang="en-US" altLang="zh-CN" sz="2800" b="1" dirty="0">
                <a:solidFill>
                  <a:srgbClr val="FFFF00"/>
                </a:solidFill>
              </a:rPr>
              <a:t>list</a:t>
            </a:r>
            <a:r>
              <a:rPr lang="zh-CN" altLang="en-US" sz="2800" b="1" dirty="0">
                <a:solidFill>
                  <a:srgbClr val="FFFF00"/>
                </a:solidFill>
              </a:rPr>
              <a:t>常用方法解析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134178" y="733246"/>
            <a:ext cx="1174779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</a:t>
            </a:r>
            <a:r>
              <a:rPr lang="zh-CN" altLang="en-US" sz="2800" dirty="0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⑴append()、insert()、extend()</a:t>
            </a:r>
          </a:p>
          <a:p>
            <a:r>
              <a:rPr lang="zh-CN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append()向列表尾部追加一个元素；</a:t>
            </a:r>
            <a:endParaRPr lang="en-US" altLang="zh-CN" sz="2800" dirty="0">
              <a:solidFill>
                <a:schemeClr val="accent2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</a:t>
            </a:r>
            <a:r>
              <a:rPr lang="zh-CN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insert()向列表指定位置插入一个元素；</a:t>
            </a:r>
            <a:endParaRPr lang="en-US" altLang="zh-CN" sz="2800" dirty="0">
              <a:solidFill>
                <a:schemeClr val="accent2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</a:t>
            </a:r>
            <a:r>
              <a:rPr lang="zh-CN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extend()将另一个列表中的所有元素追加至当前列表的尾部。</a:t>
            </a:r>
            <a:endParaRPr lang="en-US" altLang="zh-CN" sz="2800" dirty="0">
              <a:solidFill>
                <a:schemeClr val="accent2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方法都属于原地操作，不影响列表对象在内存中的起始地址。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&gt;&gt;&gt; x = [1, 2, 3]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&gt;&gt;&gt; id(x)                                    #查看对象的内存地址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50159368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&gt;&gt;&gt; x.append(4)                     #在尾部追加元素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&gt;&gt;&gt; x.insert(0, 0)                       #在指定位置插入元素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&gt;&gt;&gt; x.extend([5, 6, 7])             #在尾部追加多个元素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&gt;&gt;&gt; x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[0, 1, 2, 3, 4, 5, 6, 7]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&gt;&gt;&gt; id(x)                                    #列表在内存中的地址不</a:t>
            </a:r>
          </a:p>
        </p:txBody>
      </p:sp>
    </p:spTree>
    <p:extLst>
      <p:ext uri="{BB962C8B-B14F-4D97-AF65-F5344CB8AC3E}">
        <p14:creationId xmlns:p14="http://schemas.microsoft.com/office/powerpoint/2010/main" val="115681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102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</a:rPr>
              <a:t>列表</a:t>
            </a:r>
            <a:r>
              <a:rPr lang="en-US" altLang="zh-CN" sz="2800" b="1" dirty="0">
                <a:solidFill>
                  <a:srgbClr val="FFFF00"/>
                </a:solidFill>
              </a:rPr>
              <a:t>list</a:t>
            </a:r>
            <a:r>
              <a:rPr lang="zh-CN" altLang="en-US" sz="2800" b="1" dirty="0">
                <a:solidFill>
                  <a:srgbClr val="FFFF00"/>
                </a:solidFill>
              </a:rPr>
              <a:t>常用方法解析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134178" y="733246"/>
            <a:ext cx="1174779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⑵ pop()、remove()、clear()</a:t>
            </a:r>
          </a:p>
          <a:p>
            <a:r>
              <a:rPr lang="zh-CN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pop()用于删除并返回指定位置（默认是最后一个）上的元素；              </a:t>
            </a:r>
            <a:endParaRPr lang="en-US" altLang="zh-CN" sz="2800" dirty="0">
              <a:solidFill>
                <a:schemeClr val="accent2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</a:t>
            </a:r>
            <a:r>
              <a:rPr lang="zh-CN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remove()用于删除列表中第一个值与指定值相等的元素；</a:t>
            </a:r>
            <a:r>
              <a:rPr lang="en-US" altLang="zh-CN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</a:t>
            </a:r>
          </a:p>
          <a:p>
            <a:r>
              <a:rPr lang="en-US" altLang="zh-CN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</a:t>
            </a:r>
            <a:r>
              <a:rPr lang="zh-CN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clear()用于清空列表中的所有元素。这3个方法也属于原地操作。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使用del命令删除列表中指定位置的元素，同样也属于原地操作。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x = [1, 2, 3, 4, 5, 6, 7]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&gt;&gt;&gt; x.pop()                      #弹出并返回尾部元素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&gt;&gt;&gt; x.pop(0)                    #弹出并返回指定位置的元素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&gt;&gt;&gt; x.clear()                    #删除所有元素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&gt;&gt;&gt; x = [1, 2, 1, 1, 2]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&gt;&gt;&gt; x.remove(2)             #删除首个值为2的元素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&gt;&gt;&gt; del x[3]                      #删除指定位置上的元素</a:t>
            </a:r>
          </a:p>
        </p:txBody>
      </p:sp>
    </p:spTree>
    <p:extLst>
      <p:ext uri="{BB962C8B-B14F-4D97-AF65-F5344CB8AC3E}">
        <p14:creationId xmlns:p14="http://schemas.microsoft.com/office/powerpoint/2010/main" val="51425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102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</a:rPr>
              <a:t>列表</a:t>
            </a:r>
            <a:r>
              <a:rPr lang="en-US" altLang="zh-CN" sz="2800" b="1" dirty="0">
                <a:solidFill>
                  <a:srgbClr val="FFFF00"/>
                </a:solidFill>
              </a:rPr>
              <a:t>list</a:t>
            </a:r>
            <a:r>
              <a:rPr lang="zh-CN" altLang="en-US" sz="2800" b="1" dirty="0">
                <a:solidFill>
                  <a:srgbClr val="FFFF00"/>
                </a:solidFill>
              </a:rPr>
              <a:t>常用方法解析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134178" y="733246"/>
            <a:ext cx="1174779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⑶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count()、index()</a:t>
            </a:r>
          </a:p>
          <a:p>
            <a:r>
              <a:rPr lang="zh-CN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count()用于返回列表中指定元素出现的次数；</a:t>
            </a:r>
            <a:endParaRPr lang="en-US" altLang="zh-CN" sz="2800" dirty="0">
              <a:solidFill>
                <a:schemeClr val="accent2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</a:t>
            </a:r>
            <a:r>
              <a:rPr lang="zh-CN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index()用于返回指定元素在列表中首次出现的位置，如果该元素不在列表中则抛出异常。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&gt;&gt;&gt; x = [1, 2, 2, 3, 3, 3, 4, 4, 4, 4]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&gt;&gt;&gt; x.count(3)                     #元素3在列表x中的出现次数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3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&gt;&gt;&gt; x.count(5)                     #不存在，返回0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0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&gt;&gt;&gt; x.index(2)                     #元素2在列表x中首次出现的索引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1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&gt;&gt;&gt; x.index(5)                     #列表x中没有5，抛出异常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ValueError: 5 is not in list</a:t>
            </a:r>
          </a:p>
        </p:txBody>
      </p:sp>
    </p:spTree>
    <p:extLst>
      <p:ext uri="{BB962C8B-B14F-4D97-AF65-F5344CB8AC3E}">
        <p14:creationId xmlns:p14="http://schemas.microsoft.com/office/powerpoint/2010/main" val="12596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102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</a:rPr>
              <a:t>列表</a:t>
            </a:r>
            <a:r>
              <a:rPr lang="en-US" altLang="zh-CN" sz="2800" b="1" dirty="0">
                <a:solidFill>
                  <a:srgbClr val="FFFF00"/>
                </a:solidFill>
              </a:rPr>
              <a:t>list</a:t>
            </a:r>
            <a:r>
              <a:rPr lang="zh-CN" altLang="en-US" sz="2800" b="1" dirty="0">
                <a:solidFill>
                  <a:srgbClr val="FFFF00"/>
                </a:solidFill>
              </a:rPr>
              <a:t>常用方法解析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134178" y="733246"/>
            <a:ext cx="1174779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⑷sort()、reverse()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</a:t>
            </a:r>
            <a:r>
              <a:rPr lang="zh-CN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sort()方法用于按照指定的规则对所有元素进行排序；</a:t>
            </a:r>
            <a:endParaRPr lang="en-US" altLang="zh-CN" sz="2800" dirty="0">
              <a:solidFill>
                <a:schemeClr val="accent2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</a:t>
            </a:r>
            <a:r>
              <a:rPr lang="zh-CN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reverse()方法用于将列表所有元素逆序或翻转。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&gt;&gt;&gt; x = list(range(11))                           #包含11个整数的列表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&gt;&gt;&gt; import random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&gt;&gt;&gt; random.shuffle(x)                         #把列表x中的元素随机乱序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&gt;&gt;&gt; x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[6, 0, 1, 7, 4, 3, 2, 8, 5, 10, 9]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&gt;&gt;&gt; x.sort(key=lambda item:len(str(item)), reverse=True)  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&gt;&gt;&gt; x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[10, 6, 0, 1, 7, 4, 3, 2, 8, 5, 9]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&gt;&gt;&gt; x.sort(key=str)              #按转换为字符串后的大小，升序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x.sort()                             按默认规则排序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x.reverse()                     #把所有元素逆序   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21988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102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</a:rPr>
              <a:t>列表运算符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134178" y="763063"/>
            <a:ext cx="1192364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04792"/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加法运算符+也可以实现列表增加元素的目的，但不属于原地操作，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indent="-304792"/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而是返回新列表，涉及大量元素的复制，效率非常低。使用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indent="-304792"/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复合赋值运算符+=实现列表追加元素时属于原地操作，与append()方法一样高效。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&gt;&gt;&gt; x = [1, 2, 3]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&gt;&gt;&gt; id(x)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53868168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&gt;&gt;&gt; x = x + [4]                         #连接两个列表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&gt;&gt;&gt; id(x)                                  #内存地址发生改变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53875720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&gt;&gt;&gt; x += [5]                            #为列表追加元素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&gt;&gt;&gt; id(x)                                 #内存地址不变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53875720</a:t>
            </a:r>
          </a:p>
        </p:txBody>
      </p:sp>
    </p:spTree>
    <p:extLst>
      <p:ext uri="{BB962C8B-B14F-4D97-AF65-F5344CB8AC3E}">
        <p14:creationId xmlns:p14="http://schemas.microsoft.com/office/powerpoint/2010/main" val="405100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102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</a:rPr>
              <a:t>列表运算符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22205" y="763063"/>
            <a:ext cx="1206093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*：   乘法运算符可以用于列表和整数相乘，表示序列重复，返回新列表。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*=：运算符也可以用于列表元素重复，属于原地操作。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&gt;&gt;&gt; x = [1, 2, 3, 4]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&gt;&gt;&gt; id(x)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54497224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&gt;&gt;&gt; x = x * 2                           #元素重复，返回新列表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&gt;&gt;&gt; id(x)                                 #地址发生改变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54603912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&gt;&gt;&gt; x *= 2                               #元素重复，原地进行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&gt;&gt;&gt; x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[1, 2, 3, 4, 1, 2, 3, 4, 1, 2, 3, 4, 1, 2, 3, 4]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&gt;&gt;&gt; id(x)                                 #地址不变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54603912</a:t>
            </a:r>
          </a:p>
        </p:txBody>
      </p:sp>
    </p:spTree>
    <p:extLst>
      <p:ext uri="{BB962C8B-B14F-4D97-AF65-F5344CB8AC3E}">
        <p14:creationId xmlns:p14="http://schemas.microsoft.com/office/powerpoint/2010/main" val="156649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102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</a:rPr>
              <a:t>列表运算符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134177" y="763063"/>
            <a:ext cx="117477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成员测试运算符in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(not in)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可用于测试列表中是否包含某个元素，查询时间随着列表长度的增加而线性增加，而同样的操作对于集合而言则是常数级的。</a:t>
            </a:r>
          </a:p>
          <a:p>
            <a:endParaRPr lang="zh-CN" alt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&gt;&gt;&gt; 3 in [1, 2, 3]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True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&gt;&gt;&gt; 3 in [1, 2, '3' ]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False  </a:t>
            </a:r>
          </a:p>
        </p:txBody>
      </p:sp>
    </p:spTree>
    <p:extLst>
      <p:ext uri="{BB962C8B-B14F-4D97-AF65-F5344CB8AC3E}">
        <p14:creationId xmlns:p14="http://schemas.microsoft.com/office/powerpoint/2010/main" val="14538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102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</a:rPr>
              <a:t>列表应用内置函数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134178" y="763063"/>
            <a:ext cx="11782840" cy="491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33"/>
              </a:spcBef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⑴max()、min()函数用于返回列表中所有元素的最大值和最小值。</a:t>
            </a:r>
          </a:p>
          <a:p>
            <a:pPr>
              <a:spcBef>
                <a:spcPts val="533"/>
              </a:spcBef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⑵sum()函数用于返回列表中所有元素之和；</a:t>
            </a:r>
          </a:p>
          <a:p>
            <a:pPr>
              <a:spcBef>
                <a:spcPts val="533"/>
              </a:spcBef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⑶len()函数用于返回列表中元素个数，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spcBef>
                <a:spcPts val="533"/>
              </a:spcBef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⑷zip()函数用于将多个列表中元素重新组合为元组并返回包含这些元组的zip对象；</a:t>
            </a:r>
          </a:p>
          <a:p>
            <a:pPr>
              <a:spcBef>
                <a:spcPts val="533"/>
              </a:spcBef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⑸enumerate()函数返回包含若干下标和值的迭代对象；</a:t>
            </a:r>
          </a:p>
          <a:p>
            <a:pPr>
              <a:spcBef>
                <a:spcPts val="533"/>
              </a:spcBef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⑹map()函数把函数映射到列表上的每个元素；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spcBef>
                <a:spcPts val="533"/>
              </a:spcBef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⑺filter()函数根据指定函数的返回值对列表元素进行过滤；</a:t>
            </a:r>
          </a:p>
          <a:p>
            <a:pPr>
              <a:spcBef>
                <a:spcPts val="533"/>
              </a:spcBef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⑻all()函数用来测试列表中是否所有元素都等价于True；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spcBef>
                <a:spcPts val="533"/>
              </a:spcBef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⑼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any()用来测试列表中是否有等价于True的元素。</a:t>
            </a:r>
          </a:p>
        </p:txBody>
      </p:sp>
    </p:spTree>
    <p:extLst>
      <p:ext uri="{BB962C8B-B14F-4D97-AF65-F5344CB8AC3E}">
        <p14:creationId xmlns:p14="http://schemas.microsoft.com/office/powerpoint/2010/main" val="301036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102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</a:rPr>
              <a:t>列表应用内置函数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134177" y="802030"/>
            <a:ext cx="1174779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&gt;&gt;&gt; x = list(range(11))                 #生成列表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&gt;&gt;&gt; import random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&gt;&gt;&gt; random.shuffle(x)                #打乱列表中元素顺序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&gt;&gt;&gt; x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[0, 6, 10, 9, 8, 7, 4, 5, 2, 1, 3]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&gt;&gt;&gt; all(x)                                         #测试是否所有元素都等价于True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False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&gt;&gt;&gt; any(x)                                      #测试是否存在等价于True的元素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True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&gt;&gt;&gt; max(x)                                    #返回最大值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10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&gt;&gt;&gt; max(x, key=str)                     #按指定规则返回最大值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9 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&gt;&gt;&gt; min(x)</a:t>
            </a:r>
          </a:p>
        </p:txBody>
      </p:sp>
    </p:spTree>
    <p:extLst>
      <p:ext uri="{BB962C8B-B14F-4D97-AF65-F5344CB8AC3E}">
        <p14:creationId xmlns:p14="http://schemas.microsoft.com/office/powerpoint/2010/main" val="113532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102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</a:rPr>
              <a:t>列表应用内置函数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31536" y="624746"/>
            <a:ext cx="1192364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sum(x)                    #所有元素之和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55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len(x)                        #列表元素个数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11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list(zip(x, [1]*11))      #多列表元素重新组合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[(0, 1), (6, 1), (10, 1), (9, 1), (8, 1), (7, 1), (4, 1), (5, 1), (2, 1), (1, 1), (3, 1)]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list(zip(range(1,4)))     #zip()函数也可以用于一个序列或迭代对象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[(1,), (2,), (3,)]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list(zip(['a', 'b', 'c'], [1, 2]))    #如果两个列表不等长，以短的为准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[('a', 1), ('b', 2)]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enumerate(x)              #枚举列表元素，返回enumerate对象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&lt;enumerate object at 0x00000000030A9120&gt;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list(enumerate(x))     #enumerate对象可以转换为列表、元组、集合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[(0, 0), (1, 6), (2, 10), (3, 9), (4, 8), (5, 7), (6, 4), (7, 5), (8, 2), (9, 1), (10, 3)]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797CE7-5961-4EFC-A258-FBC085C1B643}"/>
              </a:ext>
            </a:extLst>
          </p:cNvPr>
          <p:cNvSpPr/>
          <p:nvPr/>
        </p:nvSpPr>
        <p:spPr>
          <a:xfrm>
            <a:off x="134178" y="3631110"/>
            <a:ext cx="1174779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7188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endParaRPr lang="zh-CN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20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57404" y="293463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4.1</a:t>
            </a:r>
            <a:r>
              <a:rPr lang="zh-CN" altLang="en-US" sz="28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组合数据类型</a:t>
            </a:r>
            <a:r>
              <a:rPr lang="en-US" altLang="zh-CN" sz="28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28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序列</a:t>
            </a:r>
            <a:endParaRPr lang="en-US" altLang="zh-CN" sz="28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TextBox 2"/>
          <p:cNvSpPr txBox="1">
            <a:spLocks noChangeArrowheads="1"/>
          </p:cNvSpPr>
          <p:nvPr/>
        </p:nvSpPr>
        <p:spPr bwMode="auto">
          <a:xfrm>
            <a:off x="798680" y="1014439"/>
            <a:ext cx="1980029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序列的特点</a:t>
            </a:r>
          </a:p>
        </p:txBody>
      </p:sp>
      <p:grpSp>
        <p:nvGrpSpPr>
          <p:cNvPr id="5" name="画布 8">
            <a:extLst>
              <a:ext uri="{FF2B5EF4-FFF2-40B4-BE49-F238E27FC236}">
                <a16:creationId xmlns:a16="http://schemas.microsoft.com/office/drawing/2014/main" id="{70C06894-0450-41E2-9A0E-97CE16FA73C6}"/>
              </a:ext>
            </a:extLst>
          </p:cNvPr>
          <p:cNvGrpSpPr/>
          <p:nvPr/>
        </p:nvGrpSpPr>
        <p:grpSpPr>
          <a:xfrm>
            <a:off x="2351584" y="1317531"/>
            <a:ext cx="9002184" cy="5509684"/>
            <a:chOff x="0" y="0"/>
            <a:chExt cx="4302760" cy="3054985"/>
          </a:xfrm>
        </p:grpSpPr>
        <p:sp>
          <p:nvSpPr>
            <p:cNvPr id="6" name="画布 8">
              <a:extLst>
                <a:ext uri="{FF2B5EF4-FFF2-40B4-BE49-F238E27FC236}">
                  <a16:creationId xmlns:a16="http://schemas.microsoft.com/office/drawing/2014/main" id="{7D51E77F-FE10-4C96-B697-2A731A402900}"/>
                </a:ext>
              </a:extLst>
            </p:cNvPr>
            <p:cNvSpPr/>
            <p:nvPr/>
          </p:nvSpPr>
          <p:spPr>
            <a:xfrm>
              <a:off x="0" y="0"/>
              <a:ext cx="4302760" cy="305498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endParaRPr lang="en-US" altLang="en-US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文本框 9">
              <a:extLst>
                <a:ext uri="{FF2B5EF4-FFF2-40B4-BE49-F238E27FC236}">
                  <a16:creationId xmlns:a16="http://schemas.microsoft.com/office/drawing/2014/main" id="{9C5FD8D1-64F4-4C05-8374-75387114F69F}"/>
                </a:ext>
              </a:extLst>
            </p:cNvPr>
            <p:cNvSpPr txBox="1"/>
            <p:nvPr/>
          </p:nvSpPr>
          <p:spPr>
            <a:xfrm>
              <a:off x="95250" y="661035"/>
              <a:ext cx="734695" cy="2819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noAutofit/>
            </a:bodyPr>
            <a:lstStyle/>
            <a:p>
              <a:pPr algn="just" fontAlgn="base"/>
              <a:r>
                <a:rPr lang="en-US" altLang="zh-CN" sz="2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有序序列</a:t>
              </a:r>
            </a:p>
          </p:txBody>
        </p:sp>
        <p:sp>
          <p:nvSpPr>
            <p:cNvPr id="8" name="文本框 10">
              <a:extLst>
                <a:ext uri="{FF2B5EF4-FFF2-40B4-BE49-F238E27FC236}">
                  <a16:creationId xmlns:a16="http://schemas.microsoft.com/office/drawing/2014/main" id="{6189354E-9F99-4A08-9FE5-870260B7DC67}"/>
                </a:ext>
              </a:extLst>
            </p:cNvPr>
            <p:cNvSpPr txBox="1"/>
            <p:nvPr/>
          </p:nvSpPr>
          <p:spPr>
            <a:xfrm>
              <a:off x="104775" y="1510665"/>
              <a:ext cx="734695" cy="2819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noAutofit/>
            </a:bodyPr>
            <a:lstStyle/>
            <a:p>
              <a:pPr algn="just" fontAlgn="base"/>
              <a:r>
                <a:rPr lang="en-US" altLang="zh-CN" sz="2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无序序列</a:t>
              </a:r>
            </a:p>
          </p:txBody>
        </p:sp>
        <p:sp>
          <p:nvSpPr>
            <p:cNvPr id="9" name="文本框 11">
              <a:extLst>
                <a:ext uri="{FF2B5EF4-FFF2-40B4-BE49-F238E27FC236}">
                  <a16:creationId xmlns:a16="http://schemas.microsoft.com/office/drawing/2014/main" id="{FC2F48F7-5E69-4397-9496-4D972460DA62}"/>
                </a:ext>
              </a:extLst>
            </p:cNvPr>
            <p:cNvSpPr txBox="1"/>
            <p:nvPr/>
          </p:nvSpPr>
          <p:spPr>
            <a:xfrm>
              <a:off x="1545473" y="25351"/>
              <a:ext cx="1194211" cy="281204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2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列表</a:t>
              </a:r>
            </a:p>
          </p:txBody>
        </p:sp>
        <p:sp>
          <p:nvSpPr>
            <p:cNvPr id="10" name="文本框 12">
              <a:extLst>
                <a:ext uri="{FF2B5EF4-FFF2-40B4-BE49-F238E27FC236}">
                  <a16:creationId xmlns:a16="http://schemas.microsoft.com/office/drawing/2014/main" id="{0B6301CE-A85E-4DD2-8AC0-2CED14058489}"/>
                </a:ext>
              </a:extLst>
            </p:cNvPr>
            <p:cNvSpPr txBox="1"/>
            <p:nvPr/>
          </p:nvSpPr>
          <p:spPr>
            <a:xfrm>
              <a:off x="1540617" y="512646"/>
              <a:ext cx="1198662" cy="281204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2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元组</a:t>
              </a:r>
            </a:p>
          </p:txBody>
        </p:sp>
        <p:sp>
          <p:nvSpPr>
            <p:cNvPr id="11" name="文本框 13">
              <a:extLst>
                <a:ext uri="{FF2B5EF4-FFF2-40B4-BE49-F238E27FC236}">
                  <a16:creationId xmlns:a16="http://schemas.microsoft.com/office/drawing/2014/main" id="{2DA05CCE-A099-4548-98D2-C5BBDBECB54C}"/>
                </a:ext>
              </a:extLst>
            </p:cNvPr>
            <p:cNvSpPr txBox="1"/>
            <p:nvPr/>
          </p:nvSpPr>
          <p:spPr>
            <a:xfrm>
              <a:off x="1540617" y="1001350"/>
              <a:ext cx="1198662" cy="281204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2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字符串</a:t>
              </a:r>
            </a:p>
          </p:txBody>
        </p:sp>
        <p:sp>
          <p:nvSpPr>
            <p:cNvPr id="12" name="文本框 14">
              <a:extLst>
                <a:ext uri="{FF2B5EF4-FFF2-40B4-BE49-F238E27FC236}">
                  <a16:creationId xmlns:a16="http://schemas.microsoft.com/office/drawing/2014/main" id="{C776DFD9-6D17-44AE-A7EE-2D739BDFD016}"/>
                </a:ext>
              </a:extLst>
            </p:cNvPr>
            <p:cNvSpPr txBox="1"/>
            <p:nvPr/>
          </p:nvSpPr>
          <p:spPr>
            <a:xfrm>
              <a:off x="1539807" y="1507893"/>
              <a:ext cx="1199876" cy="281204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2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字典</a:t>
              </a:r>
            </a:p>
          </p:txBody>
        </p:sp>
        <p:sp>
          <p:nvSpPr>
            <p:cNvPr id="13" name="文本框 15">
              <a:extLst>
                <a:ext uri="{FF2B5EF4-FFF2-40B4-BE49-F238E27FC236}">
                  <a16:creationId xmlns:a16="http://schemas.microsoft.com/office/drawing/2014/main" id="{24174190-B750-4123-97C4-A37DD94E6A55}"/>
                </a:ext>
              </a:extLst>
            </p:cNvPr>
            <p:cNvSpPr txBox="1"/>
            <p:nvPr/>
          </p:nvSpPr>
          <p:spPr>
            <a:xfrm>
              <a:off x="1539403" y="2043542"/>
              <a:ext cx="1200686" cy="281204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2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集合</a:t>
              </a:r>
            </a:p>
          </p:txBody>
        </p:sp>
        <p:sp>
          <p:nvSpPr>
            <p:cNvPr id="14" name="文本框 16">
              <a:extLst>
                <a:ext uri="{FF2B5EF4-FFF2-40B4-BE49-F238E27FC236}">
                  <a16:creationId xmlns:a16="http://schemas.microsoft.com/office/drawing/2014/main" id="{1DCB235F-37DE-42C4-A6BB-F03EA5391A9B}"/>
                </a:ext>
              </a:extLst>
            </p:cNvPr>
            <p:cNvSpPr txBox="1"/>
            <p:nvPr/>
          </p:nvSpPr>
          <p:spPr>
            <a:xfrm>
              <a:off x="1539807" y="2526142"/>
              <a:ext cx="1200281" cy="49997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2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range、zip、map、enumerate等</a:t>
              </a:r>
            </a:p>
          </p:txBody>
        </p:sp>
        <p:sp>
          <p:nvSpPr>
            <p:cNvPr id="15" name="文本框 17">
              <a:extLst>
                <a:ext uri="{FF2B5EF4-FFF2-40B4-BE49-F238E27FC236}">
                  <a16:creationId xmlns:a16="http://schemas.microsoft.com/office/drawing/2014/main" id="{31AB6DC4-F435-475F-B346-8D09ED63F6E0}"/>
                </a:ext>
              </a:extLst>
            </p:cNvPr>
            <p:cNvSpPr txBox="1"/>
            <p:nvPr/>
          </p:nvSpPr>
          <p:spPr>
            <a:xfrm>
              <a:off x="3305810" y="687705"/>
              <a:ext cx="915670" cy="2819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2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可变序列</a:t>
              </a:r>
            </a:p>
          </p:txBody>
        </p:sp>
        <p:sp>
          <p:nvSpPr>
            <p:cNvPr id="16" name="文本框 18">
              <a:extLst>
                <a:ext uri="{FF2B5EF4-FFF2-40B4-BE49-F238E27FC236}">
                  <a16:creationId xmlns:a16="http://schemas.microsoft.com/office/drawing/2014/main" id="{6A83E2A8-F1ED-4FA3-AC6F-24564977FA7C}"/>
                </a:ext>
              </a:extLst>
            </p:cNvPr>
            <p:cNvSpPr txBox="1"/>
            <p:nvPr/>
          </p:nvSpPr>
          <p:spPr>
            <a:xfrm>
              <a:off x="3305175" y="1513205"/>
              <a:ext cx="914400" cy="2819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2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不可变序列</a:t>
              </a:r>
            </a:p>
          </p:txBody>
        </p:sp>
        <p:cxnSp>
          <p:nvCxnSpPr>
            <p:cNvPr id="17" name="直接箭头连接符 19">
              <a:extLst>
                <a:ext uri="{FF2B5EF4-FFF2-40B4-BE49-F238E27FC236}">
                  <a16:creationId xmlns:a16="http://schemas.microsoft.com/office/drawing/2014/main" id="{06CE6FD1-ED00-4ED9-B3A2-4354974D412A}"/>
                </a:ext>
              </a:extLst>
            </p:cNvPr>
            <p:cNvCxnSpPr>
              <a:stCxn id="9" idx="3"/>
              <a:endCxn id="15" idx="1"/>
            </p:cNvCxnSpPr>
            <p:nvPr/>
          </p:nvCxnSpPr>
          <p:spPr>
            <a:xfrm>
              <a:off x="2739890" y="166370"/>
              <a:ext cx="565743" cy="662872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20">
              <a:extLst>
                <a:ext uri="{FF2B5EF4-FFF2-40B4-BE49-F238E27FC236}">
                  <a16:creationId xmlns:a16="http://schemas.microsoft.com/office/drawing/2014/main" id="{605F3263-7CAD-4870-AB17-BE2AF4846B0D}"/>
                </a:ext>
              </a:extLst>
            </p:cNvPr>
            <p:cNvCxnSpPr>
              <a:stCxn id="12" idx="3"/>
              <a:endCxn id="15" idx="1"/>
            </p:cNvCxnSpPr>
            <p:nvPr/>
          </p:nvCxnSpPr>
          <p:spPr>
            <a:xfrm flipV="1">
              <a:off x="2739546" y="828955"/>
              <a:ext cx="566147" cy="81967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21">
              <a:extLst>
                <a:ext uri="{FF2B5EF4-FFF2-40B4-BE49-F238E27FC236}">
                  <a16:creationId xmlns:a16="http://schemas.microsoft.com/office/drawing/2014/main" id="{E67E0155-EFD2-40EE-A2C7-3679FBB9F019}"/>
                </a:ext>
              </a:extLst>
            </p:cNvPr>
            <p:cNvCxnSpPr>
              <a:stCxn id="13" idx="3"/>
              <a:endCxn id="15" idx="1"/>
            </p:cNvCxnSpPr>
            <p:nvPr/>
          </p:nvCxnSpPr>
          <p:spPr>
            <a:xfrm flipV="1">
              <a:off x="2740329" y="829081"/>
              <a:ext cx="565338" cy="1355319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22">
              <a:extLst>
                <a:ext uri="{FF2B5EF4-FFF2-40B4-BE49-F238E27FC236}">
                  <a16:creationId xmlns:a16="http://schemas.microsoft.com/office/drawing/2014/main" id="{CDCE21C0-993F-4DC4-AB7A-A0247134C5DC}"/>
                </a:ext>
              </a:extLst>
            </p:cNvPr>
            <p:cNvCxnSpPr>
              <a:stCxn id="10" idx="3"/>
              <a:endCxn id="16" idx="1"/>
            </p:cNvCxnSpPr>
            <p:nvPr/>
          </p:nvCxnSpPr>
          <p:spPr>
            <a:xfrm>
              <a:off x="2739597" y="653415"/>
              <a:ext cx="565743" cy="100088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3">
              <a:extLst>
                <a:ext uri="{FF2B5EF4-FFF2-40B4-BE49-F238E27FC236}">
                  <a16:creationId xmlns:a16="http://schemas.microsoft.com/office/drawing/2014/main" id="{2584E46E-7EA7-4852-AFF6-B959D035C359}"/>
                </a:ext>
              </a:extLst>
            </p:cNvPr>
            <p:cNvCxnSpPr>
              <a:stCxn id="11" idx="3"/>
              <a:endCxn id="16" idx="1"/>
            </p:cNvCxnSpPr>
            <p:nvPr/>
          </p:nvCxnSpPr>
          <p:spPr>
            <a:xfrm>
              <a:off x="2739571" y="1142365"/>
              <a:ext cx="565743" cy="5121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4">
              <a:extLst>
                <a:ext uri="{FF2B5EF4-FFF2-40B4-BE49-F238E27FC236}">
                  <a16:creationId xmlns:a16="http://schemas.microsoft.com/office/drawing/2014/main" id="{16E49593-705E-49B2-A4AB-2CD4707BA973}"/>
                </a:ext>
              </a:extLst>
            </p:cNvPr>
            <p:cNvCxnSpPr>
              <a:stCxn id="14" idx="3"/>
              <a:endCxn id="16" idx="1"/>
            </p:cNvCxnSpPr>
            <p:nvPr/>
          </p:nvCxnSpPr>
          <p:spPr>
            <a:xfrm flipV="1">
              <a:off x="2739980" y="1654220"/>
              <a:ext cx="565338" cy="1122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5">
              <a:extLst>
                <a:ext uri="{FF2B5EF4-FFF2-40B4-BE49-F238E27FC236}">
                  <a16:creationId xmlns:a16="http://schemas.microsoft.com/office/drawing/2014/main" id="{6D46DBF1-F02E-4D1A-ABD6-31022D168500}"/>
                </a:ext>
              </a:extLst>
            </p:cNvPr>
            <p:cNvCxnSpPr>
              <a:stCxn id="9" idx="1"/>
              <a:endCxn id="7" idx="3"/>
            </p:cNvCxnSpPr>
            <p:nvPr/>
          </p:nvCxnSpPr>
          <p:spPr>
            <a:xfrm flipH="1">
              <a:off x="829898" y="166370"/>
              <a:ext cx="715879" cy="63611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6">
              <a:extLst>
                <a:ext uri="{FF2B5EF4-FFF2-40B4-BE49-F238E27FC236}">
                  <a16:creationId xmlns:a16="http://schemas.microsoft.com/office/drawing/2014/main" id="{32F16291-BC39-4491-9543-D63698A7D2AC}"/>
                </a:ext>
              </a:extLst>
            </p:cNvPr>
            <p:cNvCxnSpPr>
              <a:stCxn id="10" idx="1"/>
              <a:endCxn id="7" idx="3"/>
            </p:cNvCxnSpPr>
            <p:nvPr/>
          </p:nvCxnSpPr>
          <p:spPr>
            <a:xfrm flipH="1">
              <a:off x="829675" y="653415"/>
              <a:ext cx="711023" cy="1488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7">
              <a:extLst>
                <a:ext uri="{FF2B5EF4-FFF2-40B4-BE49-F238E27FC236}">
                  <a16:creationId xmlns:a16="http://schemas.microsoft.com/office/drawing/2014/main" id="{2E0A3DAF-FC78-4286-9500-596668144C6D}"/>
                </a:ext>
              </a:extLst>
            </p:cNvPr>
            <p:cNvCxnSpPr>
              <a:stCxn id="11" idx="1"/>
              <a:endCxn id="7" idx="3"/>
            </p:cNvCxnSpPr>
            <p:nvPr/>
          </p:nvCxnSpPr>
          <p:spPr>
            <a:xfrm flipH="1" flipV="1">
              <a:off x="829675" y="802479"/>
              <a:ext cx="711023" cy="33988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8">
              <a:extLst>
                <a:ext uri="{FF2B5EF4-FFF2-40B4-BE49-F238E27FC236}">
                  <a16:creationId xmlns:a16="http://schemas.microsoft.com/office/drawing/2014/main" id="{30663D42-8E18-4377-9FD4-36759F4EFB7B}"/>
                </a:ext>
              </a:extLst>
            </p:cNvPr>
            <p:cNvCxnSpPr>
              <a:stCxn id="14" idx="1"/>
              <a:endCxn id="7" idx="3"/>
            </p:cNvCxnSpPr>
            <p:nvPr/>
          </p:nvCxnSpPr>
          <p:spPr>
            <a:xfrm flipH="1" flipV="1">
              <a:off x="829849" y="802158"/>
              <a:ext cx="709809" cy="197406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9">
              <a:extLst>
                <a:ext uri="{FF2B5EF4-FFF2-40B4-BE49-F238E27FC236}">
                  <a16:creationId xmlns:a16="http://schemas.microsoft.com/office/drawing/2014/main" id="{B2E838F6-20D6-498F-8FEB-359B8B0A72D1}"/>
                </a:ext>
              </a:extLst>
            </p:cNvPr>
            <p:cNvCxnSpPr>
              <a:stCxn id="12" idx="1"/>
              <a:endCxn id="8" idx="3"/>
            </p:cNvCxnSpPr>
            <p:nvPr/>
          </p:nvCxnSpPr>
          <p:spPr>
            <a:xfrm flipH="1">
              <a:off x="839157" y="1648626"/>
              <a:ext cx="700501" cy="3286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30">
              <a:extLst>
                <a:ext uri="{FF2B5EF4-FFF2-40B4-BE49-F238E27FC236}">
                  <a16:creationId xmlns:a16="http://schemas.microsoft.com/office/drawing/2014/main" id="{47F8DBC5-6CA8-4EAA-9CF3-E98870857363}"/>
                </a:ext>
              </a:extLst>
            </p:cNvPr>
            <p:cNvCxnSpPr>
              <a:stCxn id="13" idx="1"/>
              <a:endCxn id="8" idx="3"/>
            </p:cNvCxnSpPr>
            <p:nvPr/>
          </p:nvCxnSpPr>
          <p:spPr>
            <a:xfrm flipH="1" flipV="1">
              <a:off x="838926" y="1652037"/>
              <a:ext cx="700501" cy="532363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4181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317347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sz="32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列表推导式语法与应用案例</a:t>
            </a:r>
            <a:endParaRPr lang="en-US" altLang="zh-CN" sz="3200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FD8ED6-62C4-4622-B92D-6A624EF58662}"/>
              </a:ext>
            </a:extLst>
          </p:cNvPr>
          <p:cNvSpPr/>
          <p:nvPr/>
        </p:nvSpPr>
        <p:spPr>
          <a:xfrm>
            <a:off x="431371" y="877741"/>
            <a:ext cx="11760629" cy="2719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         </a:t>
            </a:r>
            <a:r>
              <a:rPr lang="en-US" altLang="x-none" sz="2667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列表推导式使用非常简洁的方式来快速生成满足特定需求的列表，代码具有非常强的可读性</a:t>
            </a:r>
            <a:r>
              <a:rPr lang="en-US" altLang="x-none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。</a:t>
            </a:r>
            <a:endParaRPr lang="en-US" altLang="x-none" sz="2667" noProof="1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列表推导式语法形式为：</a:t>
            </a:r>
            <a:endParaRPr lang="zh-CN" altLang="en-US" sz="2667" noProof="1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x-none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expression   for expr1 in sequence1 if condition1</a:t>
            </a:r>
            <a:endParaRPr lang="en-US" altLang="x-none" sz="2667" noProof="1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sz="2400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163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317347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sz="32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列表推导式语法与应用案例</a:t>
            </a:r>
            <a:endParaRPr lang="en-US" altLang="zh-CN" sz="3200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FD8ED6-62C4-4622-B92D-6A624EF58662}"/>
              </a:ext>
            </a:extLst>
          </p:cNvPr>
          <p:cNvSpPr/>
          <p:nvPr/>
        </p:nvSpPr>
        <p:spPr>
          <a:xfrm>
            <a:off x="431371" y="1009373"/>
            <a:ext cx="11575099" cy="4812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        阿凡提与国王比赛下棋，国王说要是自己输了的话阿凡提想要什么他都可以拿得出来。阿凡提说那就要点米吧，棋盘一共64个小格子，在第一个格子里放1粒米，第二个格子里放2粒米，第三个格子里放4粒米，以此类推，后面每个格子里的米都是前一个格子里的2倍，一直把64个格子都放满。需要多少粒米呢？</a:t>
            </a:r>
            <a:endParaRPr lang="en-US" altLang="zh-CN" sz="2667" noProof="1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  <a:p>
            <a:endParaRPr lang="en-US" altLang="zh-CN" sz="2667" noProof="1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&gt;&gt;&gt; sum([2**</a:t>
            </a:r>
            <a:r>
              <a:rPr lang="en-US" altLang="zh-CN" sz="2667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i</a:t>
            </a:r>
            <a:r>
              <a:rPr lang="en-US" altLang="zh-CN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 for </a:t>
            </a:r>
            <a:r>
              <a:rPr lang="en-US" altLang="zh-CN" sz="2667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i</a:t>
            </a:r>
            <a:r>
              <a:rPr lang="en-US" altLang="zh-CN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 in range(64)])</a:t>
            </a:r>
            <a:endParaRPr lang="en-US" altLang="zh-CN" sz="2667" noProof="1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18446744073709551615</a:t>
            </a:r>
            <a:endParaRPr lang="en-US" altLang="zh-CN" sz="2667" noProof="1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&gt;&gt;&gt; </a:t>
            </a:r>
            <a:r>
              <a:rPr lang="en-US" altLang="zh-CN" sz="2667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int</a:t>
            </a:r>
            <a:r>
              <a:rPr lang="en-US" altLang="zh-CN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('1'*64, 2)</a:t>
            </a:r>
            <a:endParaRPr lang="en-US" altLang="zh-CN" sz="2667" noProof="1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18446744073709551615</a:t>
            </a:r>
            <a:endParaRPr lang="zh-CN" altLang="en-US" sz="2667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895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317347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列表推导式语法与应用案例</a:t>
            </a:r>
            <a:endParaRPr lang="en-US" altLang="zh-CN" sz="3200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FD8ED6-62C4-4622-B92D-6A624EF58662}"/>
              </a:ext>
            </a:extLst>
          </p:cNvPr>
          <p:cNvSpPr/>
          <p:nvPr/>
        </p:nvSpPr>
        <p:spPr>
          <a:xfrm>
            <a:off x="30151" y="990710"/>
            <a:ext cx="11913033" cy="2965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列表推导式在逻辑上等价于一个循环语句，只是形式上更加简洁。例如：</a:t>
            </a:r>
          </a:p>
          <a:p>
            <a:endParaRPr lang="zh-CN" altLang="en-US" sz="2667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&gt;&gt;&gt; aList = [x*x for x in range(10)]</a:t>
            </a:r>
          </a:p>
          <a:p>
            <a:r>
              <a:rPr lang="zh-CN" altLang="en-US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相当于</a:t>
            </a:r>
          </a:p>
          <a:p>
            <a:r>
              <a:rPr lang="zh-CN" altLang="en-US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&gt;&gt;&gt; aList = []</a:t>
            </a:r>
          </a:p>
          <a:p>
            <a:r>
              <a:rPr lang="zh-CN" altLang="en-US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&gt;&gt;&gt; for x in range(10):</a:t>
            </a:r>
          </a:p>
          <a:p>
            <a:r>
              <a:rPr lang="zh-CN" altLang="en-US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            aList.append(x*x) </a:t>
            </a:r>
          </a:p>
        </p:txBody>
      </p:sp>
    </p:spTree>
    <p:extLst>
      <p:ext uri="{BB962C8B-B14F-4D97-AF65-F5344CB8AC3E}">
        <p14:creationId xmlns:p14="http://schemas.microsoft.com/office/powerpoint/2010/main" val="318532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317347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28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4.2</a:t>
            </a:r>
            <a:r>
              <a:rPr lang="zh-CN" altLang="en-US" sz="3200" dirty="0">
                <a:solidFill>
                  <a:srgbClr val="FFFF00"/>
                </a:solidFill>
                <a:latin typeface="Tahoma" panose="020B0604030504040204" pitchFamily="34" charset="0"/>
                <a:ea typeface="华文新魏" panose="02010800040101010101" pitchFamily="2" charset="-122"/>
                <a:cs typeface="Tahoma" panose="020B0604030504040204" pitchFamily="34" charset="0"/>
              </a:rPr>
              <a:t>元组</a:t>
            </a:r>
            <a:r>
              <a:rPr lang="en-US" altLang="zh-CN" sz="3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tuple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FD8ED6-62C4-4622-B92D-6A624EF58662}"/>
              </a:ext>
            </a:extLst>
          </p:cNvPr>
          <p:cNvSpPr/>
          <p:nvPr/>
        </p:nvSpPr>
        <p:spPr>
          <a:xfrm>
            <a:off x="69575" y="1009373"/>
            <a:ext cx="11996530" cy="3112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列表的功能强大，但负担也很重，在很大程度上影响了运行效率。有时候我们并不需要那么多功能，很希望能有个轻量级的列表，元组（tuple）正是这样一种类型。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从形式上，元组的所有元素放在一对圆括号中，元素之间使用逗号分隔，如果元组中只有一个元素则必须在最后增加一个逗号。</a:t>
            </a:r>
          </a:p>
        </p:txBody>
      </p:sp>
    </p:spTree>
    <p:extLst>
      <p:ext uri="{BB962C8B-B14F-4D97-AF65-F5344CB8AC3E}">
        <p14:creationId xmlns:p14="http://schemas.microsoft.com/office/powerpoint/2010/main" val="313591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287530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sz="32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元组</a:t>
            </a:r>
            <a:r>
              <a:rPr lang="en-US" altLang="zh-CN" sz="32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tuple——</a:t>
            </a:r>
            <a:r>
              <a:rPr lang="zh-CN" altLang="en-US" sz="32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创建及访问</a:t>
            </a:r>
            <a:endParaRPr lang="en-US" altLang="zh-CN" sz="3200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FD8ED6-62C4-4622-B92D-6A624EF58662}"/>
              </a:ext>
            </a:extLst>
          </p:cNvPr>
          <p:cNvSpPr/>
          <p:nvPr/>
        </p:nvSpPr>
        <p:spPr>
          <a:xfrm>
            <a:off x="18662" y="776448"/>
            <a:ext cx="11746497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&gt;&gt;&gt; x = (1, 2, 3)       #直接把元组赋值给一个变量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&gt;&gt;&gt; type(x)             #使用type()函数查看变量类型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&lt;class 'tuple' &gt;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&gt;&gt;&gt; x[0]                    #元组支持使用下标访问特定位置的元素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1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&gt;&gt;&gt; x[-1]                   #最后一个元素，元组也支持双向索引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3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&gt;&gt;&gt; x[1] = 4       #元组是不可变的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TypeError: 'tuple' object does not support item assignment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&gt;&gt;&gt; x = (3)         #这和x = 3是一样的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&gt;&gt;&gt; x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3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&gt;&gt;&gt; x = (3,)       #如果元组中只有一个元素，必须在后面多写一个逗号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&gt;&gt;&gt; x    </a:t>
            </a:r>
          </a:p>
        </p:txBody>
      </p:sp>
    </p:spTree>
    <p:extLst>
      <p:ext uri="{BB962C8B-B14F-4D97-AF65-F5344CB8AC3E}">
        <p14:creationId xmlns:p14="http://schemas.microsoft.com/office/powerpoint/2010/main" val="227174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317347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sz="32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元组</a:t>
            </a:r>
            <a:r>
              <a:rPr lang="en-US" altLang="zh-CN" sz="32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tuple——</a:t>
            </a:r>
            <a:r>
              <a:rPr lang="zh-CN" altLang="en-US" sz="32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创建及访问</a:t>
            </a:r>
            <a:endParaRPr lang="en-US" altLang="zh-CN" sz="3200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FD8ED6-62C4-4622-B92D-6A624EF58662}"/>
              </a:ext>
            </a:extLst>
          </p:cNvPr>
          <p:cNvSpPr/>
          <p:nvPr/>
        </p:nvSpPr>
        <p:spPr>
          <a:xfrm>
            <a:off x="30488" y="880910"/>
            <a:ext cx="1168876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&gt;&gt;&gt; x = ()                       #空元组</a:t>
            </a:r>
          </a:p>
          <a:p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&gt;&gt;&gt; x = tuple()             #空元组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&gt;&gt;&gt; tuple(range(5))  #将其他迭代对象转换为元组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(0, 1, 2, 3, 4)</a:t>
            </a:r>
          </a:p>
          <a:p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很多内置函数的返回值也是包含了若干元组的可迭代对象，例如zip()、enumerate()、等等。</a:t>
            </a:r>
          </a:p>
          <a:p>
            <a:endParaRPr lang="zh-CN" alt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&gt;&gt;&gt; list(enumerate(range(5)))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[(0, 0), (1, 1), (2, 2), (3, 3), (4, 4)]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&gt;&gt;&gt; list(zip(range(3), 'abcdefg‘))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[(0, 'a'), (1, 'b'), (2, 'c')]</a:t>
            </a:r>
          </a:p>
          <a:p>
            <a:pPr defTabSz="1219170" eaLnBrk="0" hangingPunct="0">
              <a:spcAft>
                <a:spcPct val="0"/>
              </a:spcAft>
              <a:defRPr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04631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16702" y="317347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sz="32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列表和元组的异同</a:t>
            </a:r>
            <a:endParaRPr lang="en-US" altLang="zh-CN" sz="3200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FD8ED6-62C4-4622-B92D-6A624EF58662}"/>
              </a:ext>
            </a:extLst>
          </p:cNvPr>
          <p:cNvSpPr/>
          <p:nvPr/>
        </p:nvSpPr>
        <p:spPr>
          <a:xfrm>
            <a:off x="19878" y="821276"/>
            <a:ext cx="1217212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列表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和元组都属于有序序列，都支持使用双向索引访问其中的元素，以及使用count()方法统计指定元素的出现次数和index()方法获取指定元素的索引，len()、map()、filter()等大量内置函数和+、+=、in等运算符也都可以作用于列表和元组。</a:t>
            </a:r>
          </a:p>
          <a:p>
            <a:pPr defTabSz="1219170" eaLnBrk="0" hangingPunct="0">
              <a:spcAft>
                <a:spcPct val="0"/>
              </a:spcAft>
              <a:defRPr/>
            </a:pPr>
            <a:endParaRPr lang="zh-CN" alt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936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317347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sz="32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列表和元组的异同</a:t>
            </a:r>
            <a:endParaRPr lang="en-US" altLang="zh-CN" sz="3200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FD8ED6-62C4-4622-B92D-6A624EF58662}"/>
              </a:ext>
            </a:extLst>
          </p:cNvPr>
          <p:cNvSpPr/>
          <p:nvPr/>
        </p:nvSpPr>
        <p:spPr>
          <a:xfrm>
            <a:off x="31035" y="800653"/>
            <a:ext cx="11966713" cy="5071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33"/>
              </a:spcBef>
            </a:pPr>
            <a:r>
              <a:rPr lang="zh-CN" altLang="en-US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元组属于不可变（immutable）序列，不可以直接修改元组中元素的值，也无法为元组增加或删除元素。</a:t>
            </a:r>
          </a:p>
          <a:p>
            <a:pPr>
              <a:lnSpc>
                <a:spcPct val="150000"/>
              </a:lnSpc>
              <a:spcBef>
                <a:spcPts val="533"/>
              </a:spcBef>
            </a:pPr>
            <a:r>
              <a:rPr lang="zh-CN" altLang="en-US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元组没有提供append()、extend()和insert()等方法，无法向元组中添加元素；同样，元组也没有remove()和pop()方法，也不支持对元组元素进行del操作，不能从元组中删除元素，而只能使用del命令删除整个元组。</a:t>
            </a:r>
          </a:p>
          <a:p>
            <a:pPr>
              <a:lnSpc>
                <a:spcPct val="150000"/>
              </a:lnSpc>
              <a:spcBef>
                <a:spcPts val="533"/>
              </a:spcBef>
            </a:pPr>
            <a:r>
              <a:rPr lang="zh-CN" altLang="en-US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元组也支持切片操作，但是只能通过切片来访问元组中的元素，而不允许使用切片来修改元组中元素的值，也不支持使用切片操作来为元组增加或删除元素。</a:t>
            </a:r>
          </a:p>
        </p:txBody>
      </p:sp>
    </p:spTree>
    <p:extLst>
      <p:ext uri="{BB962C8B-B14F-4D97-AF65-F5344CB8AC3E}">
        <p14:creationId xmlns:p14="http://schemas.microsoft.com/office/powerpoint/2010/main" val="102815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054" y="317347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4.3 </a:t>
            </a:r>
            <a:r>
              <a:rPr lang="zh-CN" altLang="en-US" sz="32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字典</a:t>
            </a:r>
            <a:endParaRPr lang="en-US" altLang="zh-CN" sz="3200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FD8ED6-62C4-4622-B92D-6A624EF58662}"/>
              </a:ext>
            </a:extLst>
          </p:cNvPr>
          <p:cNvSpPr/>
          <p:nvPr/>
        </p:nvSpPr>
        <p:spPr>
          <a:xfrm>
            <a:off x="1" y="1009372"/>
            <a:ext cx="12085982" cy="4942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字典（dictionary）是包含若干“键:值”元素的无序可变序列，字典中的每个元素包含用冒号分隔开的“键”和“值”两部分，表示一种映射或对应关系，也称关联数组。定义字典时，每个元素的“键”和“值”之间用冒号分隔，不同元素之间用逗号分隔，所有的元素放在一对大括号“｛｝”中。</a:t>
            </a:r>
          </a:p>
          <a:p>
            <a:pPr>
              <a:lnSpc>
                <a:spcPct val="150000"/>
              </a:lnSpc>
            </a:pPr>
            <a:r>
              <a:rPr lang="zh-CN" altLang="en-US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字典中元素的“键”可以是Python中任意不可变数据，例如整数、实数、复数、字符串、元组等类型等可哈希数据，但不能使用列表、集合、字典或其他可变类型作为字典的“键”。另外，字典中的“键”不允许重复，而“值”是可以重复的。</a:t>
            </a:r>
          </a:p>
        </p:txBody>
      </p:sp>
    </p:spTree>
    <p:extLst>
      <p:ext uri="{BB962C8B-B14F-4D97-AF65-F5344CB8AC3E}">
        <p14:creationId xmlns:p14="http://schemas.microsoft.com/office/powerpoint/2010/main" val="213820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0716" y="317347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字典的创建和删除</a:t>
            </a:r>
            <a:endParaRPr lang="en-US" altLang="zh-CN" sz="2800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FD8ED6-62C4-4622-B92D-6A624EF58662}"/>
              </a:ext>
            </a:extLst>
          </p:cNvPr>
          <p:cNvSpPr/>
          <p:nvPr/>
        </p:nvSpPr>
        <p:spPr>
          <a:xfrm>
            <a:off x="20819" y="953388"/>
            <a:ext cx="11773075" cy="2965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⑴使用赋值运算符“=”将一个字典赋值给一个变量即可创建一个字典。</a:t>
            </a:r>
          </a:p>
          <a:p>
            <a:r>
              <a:rPr lang="zh-CN" altLang="en-US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&gt;&gt;&gt; aDict = {'server': 'db.diveintopython3.org', 'database': 'mysql’}</a:t>
            </a:r>
          </a:p>
          <a:p>
            <a:endParaRPr lang="en-US" altLang="zh-CN" sz="2667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⑵使用内置类dict以不同形式创建字典。</a:t>
            </a:r>
          </a:p>
          <a:p>
            <a:r>
              <a:rPr lang="zh-CN" altLang="en-US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&gt;&gt;&gt; x = dict()                               #空字典</a:t>
            </a:r>
          </a:p>
          <a:p>
            <a:r>
              <a:rPr lang="zh-CN" altLang="en-US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&gt;&gt;&gt; type(x)                                  #查看对象类型</a:t>
            </a:r>
          </a:p>
          <a:p>
            <a:r>
              <a:rPr lang="zh-CN" altLang="en-US" sz="2667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&lt;class 'dict’&gt;</a:t>
            </a:r>
            <a:endParaRPr lang="en-US" altLang="zh-CN" sz="2667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419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FFFF00"/>
                </a:solidFill>
              </a:rPr>
              <a:t>4.1 </a:t>
            </a:r>
            <a:r>
              <a:rPr lang="zh-CN" altLang="en-US" sz="2800" b="1" dirty="0">
                <a:solidFill>
                  <a:srgbClr val="FFFF00"/>
                </a:solidFill>
              </a:rPr>
              <a:t>列表</a:t>
            </a:r>
            <a:r>
              <a:rPr lang="en-US" altLang="zh-CN" sz="2800" b="1" dirty="0">
                <a:solidFill>
                  <a:srgbClr val="FFFF00"/>
                </a:solidFill>
              </a:rPr>
              <a:t>list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0" y="1029564"/>
            <a:ext cx="12016154" cy="4550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特点：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⑴Python内置对象，分配有序连续内存空间。当列表增加或删除元素时，列表对象自动进行内存的扩展或收缩，从而保证相邻元素之间没有缝隙。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⑵Python列表的内存自动管理功能可以大幅度减少程序员的负担，但插入和删除非尾部元素时涉及到列表中大量元素的移动，会严重影响效率并可能出现错误。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⑶应尽量从列表尾部进行元素的追加与删除操作。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797CE7-5961-4EFC-A258-FBC085C1B643}"/>
              </a:ext>
            </a:extLst>
          </p:cNvPr>
          <p:cNvSpPr/>
          <p:nvPr/>
        </p:nvSpPr>
        <p:spPr>
          <a:xfrm>
            <a:off x="134178" y="3631110"/>
            <a:ext cx="1174779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7188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endParaRPr lang="zh-CN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18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054" y="317347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字典的创建和删除</a:t>
            </a:r>
            <a:endParaRPr lang="en-US" altLang="zh-CN" sz="2800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FD8ED6-62C4-4622-B92D-6A624EF58662}"/>
              </a:ext>
            </a:extLst>
          </p:cNvPr>
          <p:cNvSpPr/>
          <p:nvPr/>
        </p:nvSpPr>
        <p:spPr>
          <a:xfrm>
            <a:off x="20820" y="880910"/>
            <a:ext cx="118850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eaLnBrk="0" hangingPunct="0">
              <a:spcAft>
                <a:spcPct val="0"/>
              </a:spcAft>
              <a:defRPr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&gt;&gt;&gt; x = {}                                   #空字典</a:t>
            </a:r>
          </a:p>
          <a:p>
            <a:pPr defTabSz="1219170" eaLnBrk="0" hangingPunct="0">
              <a:spcAft>
                <a:spcPct val="0"/>
              </a:spcAft>
              <a:defRPr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&gt;&gt;&gt; keys = ['a', 'b', 'c', 'd‘]</a:t>
            </a:r>
          </a:p>
          <a:p>
            <a:pPr defTabSz="1219170" eaLnBrk="0" hangingPunct="0">
              <a:spcAft>
                <a:spcPct val="0"/>
              </a:spcAft>
              <a:defRPr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&gt;&gt;&gt; values = [1, 2, 3, 4]</a:t>
            </a:r>
          </a:p>
          <a:p>
            <a:pPr defTabSz="1219170" eaLnBrk="0" hangingPunct="0">
              <a:spcAft>
                <a:spcPct val="0"/>
              </a:spcAft>
              <a:defRPr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&gt;&gt;&gt; dictionary = dict(zip(keys, values))       #根据已有数据创建字典</a:t>
            </a:r>
          </a:p>
          <a:p>
            <a:pPr defTabSz="1219170" eaLnBrk="0" hangingPunct="0">
              <a:spcAft>
                <a:spcPct val="0"/>
              </a:spcAft>
              <a:defRPr/>
            </a:pPr>
            <a:endParaRPr lang="zh-CN" alt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118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054" y="317347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字典元素的访问</a:t>
            </a:r>
            <a:endParaRPr lang="en-US" altLang="zh-CN" sz="2800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FD8ED6-62C4-4622-B92D-6A624EF58662}"/>
              </a:ext>
            </a:extLst>
          </p:cNvPr>
          <p:cNvSpPr/>
          <p:nvPr/>
        </p:nvSpPr>
        <p:spPr>
          <a:xfrm>
            <a:off x="18662" y="1009373"/>
            <a:ext cx="1202634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字典中的每个元素表示一种映射关系或对应关系，根据提供的“键”作为下标就可以访问对应的“值”，如果字典中不存在这个“键”会抛出异常。</a:t>
            </a:r>
          </a:p>
          <a:p>
            <a:endParaRPr lang="zh-CN" alt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&gt;&gt;&gt; aDict = {'age': 39, 'score': [98, 97], 'name': ‘</a:t>
            </a:r>
            <a:r>
              <a:rPr lang="en-US" altLang="zh-CN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zhang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', 'sex': 'm'}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&gt;&gt;&gt; aDict[‘age’]                    #指定的“键”存在，返回对应的“值”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39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&gt;&gt;&gt; aDict[‘address’]             #指定的“键”不存在，抛出异常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KeyError: 'address'</a:t>
            </a:r>
          </a:p>
        </p:txBody>
      </p:sp>
    </p:spTree>
    <p:extLst>
      <p:ext uri="{BB962C8B-B14F-4D97-AF65-F5344CB8AC3E}">
        <p14:creationId xmlns:p14="http://schemas.microsoft.com/office/powerpoint/2010/main" val="302633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054" y="317347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字典元素的访问</a:t>
            </a:r>
            <a:endParaRPr lang="en-US" altLang="zh-CN" sz="2800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FD8ED6-62C4-4622-B92D-6A624EF58662}"/>
              </a:ext>
            </a:extLst>
          </p:cNvPr>
          <p:cNvSpPr/>
          <p:nvPr/>
        </p:nvSpPr>
        <p:spPr>
          <a:xfrm>
            <a:off x="1" y="1009372"/>
            <a:ext cx="121058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字典对象提供了一个get()方法用来返回指定“键”对应的“值”，并且允许指定该键不存在时返回特定的“值”。例如：</a:t>
            </a:r>
          </a:p>
          <a:p>
            <a:endParaRPr lang="zh-CN" alt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&gt;&gt;&gt; aDict.get('age')      #如果字典中存在该“键”则返回对应的“值”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39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&gt;&gt;&gt; aDict.get(‘address', 'Not Exists. ')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'Not Exists’ 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                                                   #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指定不存在时的返回值。</a:t>
            </a:r>
          </a:p>
        </p:txBody>
      </p:sp>
    </p:spTree>
    <p:extLst>
      <p:ext uri="{BB962C8B-B14F-4D97-AF65-F5344CB8AC3E}">
        <p14:creationId xmlns:p14="http://schemas.microsoft.com/office/powerpoint/2010/main" val="213591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21563" y="317347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字典元素的访问 </a:t>
            </a:r>
            <a:endParaRPr lang="en-US" altLang="zh-CN" sz="2800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FD8ED6-62C4-4622-B92D-6A624EF58662}"/>
              </a:ext>
            </a:extLst>
          </p:cNvPr>
          <p:cNvSpPr/>
          <p:nvPr/>
        </p:nvSpPr>
        <p:spPr>
          <a:xfrm>
            <a:off x="129209" y="1009372"/>
            <a:ext cx="11936895" cy="5609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spcBef>
                <a:spcPts val="267"/>
              </a:spcBef>
              <a:buSzPct val="90000"/>
            </a:pPr>
            <a:r>
              <a:rPr lang="zh-CN" altLang="en-GB" sz="2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        </a:t>
            </a:r>
            <a:r>
              <a:rPr lang="zh-CN" alt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案例</a:t>
            </a:r>
            <a:r>
              <a:rPr lang="zh-CN" altLang="en-GB" sz="2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：</a:t>
            </a:r>
            <a:r>
              <a:rPr lang="en-GB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首先生成包含1000个随机字符的字符串，然后统计每个字符的出现次数。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DictTest.py</a:t>
            </a:r>
            <a:endParaRPr lang="en-GB" alt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defTabSz="1219170">
              <a:spcBef>
                <a:spcPts val="267"/>
              </a:spcBef>
              <a:buSzPct val="90000"/>
            </a:pPr>
            <a:endParaRPr lang="en-GB" alt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defTabSz="1219170">
              <a:spcBef>
                <a:spcPts val="267"/>
              </a:spcBef>
              <a:buSzPct val="90000"/>
            </a:pPr>
            <a:r>
              <a:rPr lang="en-GB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        &gt;&gt;&gt; import string</a:t>
            </a:r>
            <a:endParaRPr lang="en-GB" alt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defTabSz="1219170">
              <a:spcBef>
                <a:spcPts val="267"/>
              </a:spcBef>
              <a:buSzPct val="90000"/>
            </a:pPr>
            <a:r>
              <a:rPr lang="en-GB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        &gt;&gt;&gt; import random</a:t>
            </a:r>
            <a:endParaRPr lang="en-GB" alt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defTabSz="1219170">
              <a:spcBef>
                <a:spcPts val="267"/>
              </a:spcBef>
              <a:buSzPct val="90000"/>
            </a:pPr>
            <a:r>
              <a:rPr lang="en-GB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        &gt;&gt;&gt; x = </a:t>
            </a:r>
            <a:r>
              <a:rPr lang="en-GB" altLang="en-US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string.ascii_letters</a:t>
            </a:r>
            <a:r>
              <a:rPr lang="en-GB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 + </a:t>
            </a:r>
            <a:r>
              <a:rPr lang="en-GB" altLang="en-US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string.digits</a:t>
            </a:r>
            <a:r>
              <a:rPr lang="en-US" altLang="en-GB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 </a:t>
            </a:r>
            <a:r>
              <a:rPr lang="en-GB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+ </a:t>
            </a:r>
            <a:r>
              <a:rPr lang="en-GB" altLang="en-US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string.punctuation</a:t>
            </a:r>
            <a:endParaRPr lang="en-GB" alt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defTabSz="1219170">
              <a:spcBef>
                <a:spcPts val="267"/>
              </a:spcBef>
              <a:buSzPct val="90000"/>
            </a:pPr>
            <a:r>
              <a:rPr lang="en-GB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        &gt;&gt;&gt; y = [</a:t>
            </a:r>
            <a:r>
              <a:rPr lang="en-GB" altLang="en-US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random.choice</a:t>
            </a:r>
            <a:r>
              <a:rPr lang="en-GB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(x) for </a:t>
            </a:r>
            <a:r>
              <a:rPr lang="en-GB" altLang="en-US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i</a:t>
            </a:r>
            <a:r>
              <a:rPr lang="en-GB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 in range(1000)]</a:t>
            </a:r>
            <a:endParaRPr lang="en-GB" alt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defTabSz="1219170">
              <a:spcBef>
                <a:spcPts val="267"/>
              </a:spcBef>
              <a:buSzPct val="90000"/>
            </a:pPr>
            <a:r>
              <a:rPr lang="en-GB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        &gt;&gt;&gt; z = ''.join(y)</a:t>
            </a:r>
            <a:endParaRPr lang="en-GB" alt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defTabSz="1219170">
              <a:spcBef>
                <a:spcPts val="267"/>
              </a:spcBef>
              <a:buSzPct val="90000"/>
            </a:pPr>
            <a:r>
              <a:rPr lang="en-GB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        &gt;&gt;&gt; d = </a:t>
            </a:r>
            <a:r>
              <a:rPr lang="en-GB" altLang="en-US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dict</a:t>
            </a:r>
            <a:r>
              <a:rPr lang="en-GB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()                  </a:t>
            </a:r>
            <a:r>
              <a:rPr lang="en-US" altLang="en-GB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#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使用字典保存每个字符出现次数</a:t>
            </a:r>
            <a:endParaRPr lang="zh-CN" alt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defTabSz="1219170">
              <a:spcBef>
                <a:spcPts val="267"/>
              </a:spcBef>
              <a:buSzPct val="90000"/>
            </a:pPr>
            <a:r>
              <a:rPr lang="en-GB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        &gt;&gt;&gt; for </a:t>
            </a:r>
            <a:r>
              <a:rPr lang="en-GB" altLang="en-US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ch</a:t>
            </a:r>
            <a:r>
              <a:rPr lang="en-GB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 in z:</a:t>
            </a:r>
            <a:endParaRPr lang="en-GB" alt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defTabSz="1219170">
              <a:spcBef>
                <a:spcPts val="267"/>
              </a:spcBef>
              <a:buSzPct val="90000"/>
            </a:pPr>
            <a:r>
              <a:rPr lang="en-GB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       d[</a:t>
            </a:r>
            <a:r>
              <a:rPr lang="en-GB" altLang="en-US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ch</a:t>
            </a:r>
            <a:r>
              <a:rPr lang="en-GB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] = </a:t>
            </a:r>
            <a:r>
              <a:rPr lang="en-GB" altLang="en-US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d.get</a:t>
            </a:r>
            <a:r>
              <a:rPr lang="en-GB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(</a:t>
            </a:r>
            <a:r>
              <a:rPr lang="en-GB" altLang="en-US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ch</a:t>
            </a:r>
            <a:r>
              <a:rPr lang="en-GB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, 0) + 1</a:t>
            </a:r>
            <a:endParaRPr lang="zh-CN" alt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defRPr/>
            </a:pPr>
            <a:endParaRPr lang="zh-CN" alt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254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349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3.11</a:t>
            </a:r>
            <a:r>
              <a:rPr lang="zh-CN" altLang="en-US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集合类型</a:t>
            </a:r>
            <a:endParaRPr lang="en-US" altLang="zh-CN" sz="2800" dirty="0">
              <a:solidFill>
                <a:srgbClr val="FFFF00"/>
              </a:solidFill>
            </a:endParaRPr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E3994906-4C6B-427D-B7D2-BCD6FAB7B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1670"/>
            <a:ext cx="12066104" cy="1511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698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599002" algn="just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zh-CN" sz="2133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集合类型与数学中集合的概念一致，即包含</a:t>
            </a:r>
            <a:r>
              <a:rPr lang="en-US" altLang="zh-CN" sz="2133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2133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个或多个数据项的无序组合。集合中元素不可重复，元素类型只能是固定数据类型，例如：整数、浮点数、字符串、元组等</a:t>
            </a:r>
            <a:r>
              <a:rPr lang="zh-CN" altLang="en-US" sz="2133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zh-CN" sz="2133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列表、字典和集合类型本身都是可变数据类型，不能作为集合的元素出现。</a:t>
            </a: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7E2A5875-E338-4016-83AF-EDB6EF4E9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83174"/>
            <a:ext cx="12192000" cy="10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698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76239" algn="just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133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133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由于集合是无序组合，它没有索引和位置的概念，不能分片，集合中元素可以动态增加或删除。集合用大括号（</a:t>
            </a:r>
            <a:r>
              <a:rPr lang="en-US" altLang="zh-CN" sz="2133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r>
              <a:rPr lang="zh-CN" altLang="zh-CN" sz="2133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）表示，可以用赋值语句生成一个集合。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996CA6F-39E7-4DBB-AF90-B27CF7FE4CC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57562" y="4218108"/>
          <a:ext cx="5863315" cy="2026920"/>
        </p:xfrm>
        <a:graphic>
          <a:graphicData uri="http://schemas.openxmlformats.org/drawingml/2006/table">
            <a:tbl>
              <a:tblPr firstRow="1" firstCol="1" bandRow="1"/>
              <a:tblGrid>
                <a:gridCol w="5863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1680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9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&gt;&gt;&gt;S = {425, "BIT", (10, "CS"), 424}</a:t>
                      </a:r>
                      <a:endParaRPr lang="zh-CN" sz="19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9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&gt;&gt;&gt;S</a:t>
                      </a:r>
                      <a:endParaRPr lang="zh-CN" sz="19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9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{424, 425, (10, 'CS'), 'BIT'}</a:t>
                      </a:r>
                      <a:endParaRPr lang="zh-CN" sz="19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just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9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&gt;&gt;&gt;T = {425, "BIT", (10, "CS"), 424, 425, "BIT"}</a:t>
                      </a:r>
                      <a:endParaRPr lang="zh-CN" sz="19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9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&gt;&gt;&gt;T</a:t>
                      </a:r>
                      <a:endParaRPr lang="zh-CN" sz="19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9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{424, 425, (10, 'CS'), 'BIT'}</a:t>
                      </a:r>
                      <a:endParaRPr lang="zh-CN" sz="19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815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80393" y="365126"/>
            <a:ext cx="10515600" cy="5399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集合的建立</a:t>
            </a:r>
            <a:endParaRPr lang="en-US" altLang="zh-CN" sz="2800" dirty="0">
              <a:solidFill>
                <a:srgbClr val="FFFF00"/>
              </a:solidFill>
            </a:endParaRPr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2939C42C-942D-4EFD-A6C9-FBF060EC1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3085"/>
            <a:ext cx="12059478" cy="1955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667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76239" algn="just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由于集合元素是无序的，集合的打印效果与定义顺序可以不一致。由于集合元素独一无二，使用集合类型能够过滤掉重复元素。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set(x)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函数可以用于生成集合。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28F7EF4-8A33-44B1-90A8-9778544638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67541" y="3429000"/>
          <a:ext cx="8028419" cy="1701165"/>
        </p:xfrm>
        <a:graphic>
          <a:graphicData uri="http://schemas.openxmlformats.org/drawingml/2006/table">
            <a:tbl>
              <a:tblPr firstRow="1" firstCol="1" bandRow="1"/>
              <a:tblGrid>
                <a:gridCol w="8028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1320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9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&gt;&gt;&gt;W = set(‘apple’)</a:t>
                      </a:r>
                      <a:endParaRPr lang="zh-CN" sz="19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9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{'e', 'p', 'a', 'l'}</a:t>
                      </a:r>
                      <a:endParaRPr lang="zh-CN" sz="19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9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&gt;&gt;&gt;V = set(("cat", "dog", "tiger", "human"))</a:t>
                      </a:r>
                      <a:endParaRPr lang="zh-CN" sz="19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9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{'cat', 'human', 'dog', 'tiger'}</a:t>
                      </a:r>
                      <a:endParaRPr lang="zh-CN" sz="19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709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4616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集合的运算</a:t>
            </a:r>
            <a:endParaRPr lang="en-US" altLang="zh-CN" sz="3200" dirty="0">
              <a:solidFill>
                <a:srgbClr val="FFFF00"/>
              </a:solidFill>
            </a:endParaRPr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23647DC5-835D-47B1-9125-0EED0D0E3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583" y="995755"/>
            <a:ext cx="34083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集合类型有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个操作符 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4A7B8A4-E3CE-4057-B4E2-8BBB2EE0CA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2278" y="1750123"/>
          <a:ext cx="11826889" cy="2560320"/>
        </p:xfrm>
        <a:graphic>
          <a:graphicData uri="http://schemas.openxmlformats.org/drawingml/2006/table">
            <a:tbl>
              <a:tblPr/>
              <a:tblGrid>
                <a:gridCol w="4384151">
                  <a:extLst>
                    <a:ext uri="{9D8B030D-6E8A-4147-A177-3AD203B41FA5}">
                      <a16:colId xmlns:a16="http://schemas.microsoft.com/office/drawing/2014/main" val="3792243067"/>
                    </a:ext>
                  </a:extLst>
                </a:gridCol>
                <a:gridCol w="7442738">
                  <a:extLst>
                    <a:ext uri="{9D8B030D-6E8A-4147-A177-3AD203B41FA5}">
                      <a16:colId xmlns:a16="http://schemas.microsoft.com/office/drawing/2014/main" val="1119965852"/>
                    </a:ext>
                  </a:extLst>
                </a:gridCol>
              </a:tblGrid>
              <a:tr h="3500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操作符</a:t>
                      </a: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88229"/>
                  </a:ext>
                </a:extLst>
              </a:tr>
              <a:tr h="2792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S – T 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或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S.difference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(T)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返回一个新集合，包括在集合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中但不在集合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中的元素</a:t>
                      </a: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385834"/>
                  </a:ext>
                </a:extLst>
              </a:tr>
              <a:tr h="2792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S-=T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S.difference_update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(T)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更新集合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，包括在集合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中但不在集合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中的元素</a:t>
                      </a: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406499"/>
                  </a:ext>
                </a:extLst>
              </a:tr>
              <a:tr h="2792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S &amp; T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S.intersection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(T)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返回一个新集合，包括同时在集合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中的元素</a:t>
                      </a: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421192"/>
                  </a:ext>
                </a:extLst>
              </a:tr>
              <a:tr h="2792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S&amp;=T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S.intersection_update(T)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更新集合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，包括同时在集合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中的元素。</a:t>
                      </a: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612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716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4616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zh-CN" altLang="en-US" sz="32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集合的运算</a:t>
            </a:r>
            <a:endParaRPr lang="en-US" altLang="zh-CN" sz="3200" dirty="0">
              <a:solidFill>
                <a:srgbClr val="FFFF00"/>
              </a:solidFill>
            </a:endParaRPr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23647DC5-835D-47B1-9125-0EED0D0E3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583" y="826792"/>
            <a:ext cx="34083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集合类型有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个操作符 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370B1EA-8CA3-4F59-B54E-DE74F99383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1791" y="1750123"/>
          <a:ext cx="11688417" cy="3657600"/>
        </p:xfrm>
        <a:graphic>
          <a:graphicData uri="http://schemas.openxmlformats.org/drawingml/2006/table">
            <a:tbl>
              <a:tblPr/>
              <a:tblGrid>
                <a:gridCol w="4737652">
                  <a:extLst>
                    <a:ext uri="{9D8B030D-6E8A-4147-A177-3AD203B41FA5}">
                      <a16:colId xmlns:a16="http://schemas.microsoft.com/office/drawing/2014/main" val="445234914"/>
                    </a:ext>
                  </a:extLst>
                </a:gridCol>
                <a:gridCol w="6950765">
                  <a:extLst>
                    <a:ext uri="{9D8B030D-6E8A-4147-A177-3AD203B41FA5}">
                      <a16:colId xmlns:a16="http://schemas.microsoft.com/office/drawing/2014/main" val="1371051790"/>
                    </a:ext>
                  </a:extLst>
                </a:gridCol>
              </a:tblGrid>
              <a:tr h="2978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S^T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s.symmetric_difference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(T)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返回一个新集合，包括集合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中元素，但不包括同时在其中的元素</a:t>
                      </a: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4638088"/>
                  </a:ext>
                </a:extLst>
              </a:tr>
              <a:tr h="2792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S=^T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s.symmetric_difference_update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(T)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更新集合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，包括集合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中元素，但不包括同时在其中的元素</a:t>
                      </a: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065820"/>
                  </a:ext>
                </a:extLst>
              </a:tr>
              <a:tr h="2792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S|T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S.union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(T)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返回一个新集合，包括集合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中所有元素</a:t>
                      </a: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009275"/>
                  </a:ext>
                </a:extLst>
              </a:tr>
              <a:tr h="2792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S=|T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S.update(T)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更新集合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，包括集合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中所有元素</a:t>
                      </a: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936488"/>
                  </a:ext>
                </a:extLst>
              </a:tr>
              <a:tr h="5585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S&lt;=T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S.issubset(T)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相同或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是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的子集，返回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，否则返回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，可以用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S&lt;T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判断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是否是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的真子集</a:t>
                      </a: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1753"/>
                  </a:ext>
                </a:extLst>
              </a:tr>
              <a:tr h="5585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S&gt;=T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S.issuperset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(T)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相同或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是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的超集，返回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，否则返回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，可以用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S&gt;T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判断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是否是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的真超集</a:t>
                      </a: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53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1011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38804" y="365126"/>
            <a:ext cx="10515600" cy="6089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集合的运算</a:t>
            </a:r>
            <a:endParaRPr lang="en-US" altLang="zh-CN" sz="3200" dirty="0">
              <a:solidFill>
                <a:srgbClr val="FFFF00"/>
              </a:solidFill>
            </a:endParaRPr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9EE8CB54-F196-44C3-BA2D-D821557F4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9999"/>
            <a:ext cx="12115800" cy="130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76239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上述操作符表达了集合类型的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种基本操作，交集（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）、并集（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）、差集（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）、补集（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），操作逻辑与数学定义相同</a:t>
            </a:r>
            <a:endParaRPr lang="zh-CN" alt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716F26-B9AA-4BFE-B153-EBFBFBA6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5" y="3224214"/>
            <a:ext cx="6744792" cy="292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0692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1062"/>
            <a:ext cx="10515600" cy="6287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集合的函数</a:t>
            </a:r>
            <a:endParaRPr lang="en-US" altLang="zh-CN" sz="3200" dirty="0">
              <a:solidFill>
                <a:srgbClr val="FFFF00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92FCE4F-2C37-411D-8EC2-E2354CC24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637194"/>
              </p:ext>
            </p:extLst>
          </p:nvPr>
        </p:nvGraphicFramePr>
        <p:xfrm>
          <a:off x="510496" y="574738"/>
          <a:ext cx="11171008" cy="6177222"/>
        </p:xfrm>
        <a:graphic>
          <a:graphicData uri="http://schemas.openxmlformats.org/drawingml/2006/table">
            <a:tbl>
              <a:tblPr/>
              <a:tblGrid>
                <a:gridCol w="2334918">
                  <a:extLst>
                    <a:ext uri="{9D8B030D-6E8A-4147-A177-3AD203B41FA5}">
                      <a16:colId xmlns:a16="http://schemas.microsoft.com/office/drawing/2014/main" val="4194179464"/>
                    </a:ext>
                  </a:extLst>
                </a:gridCol>
                <a:gridCol w="8836090">
                  <a:extLst>
                    <a:ext uri="{9D8B030D-6E8A-4147-A177-3AD203B41FA5}">
                      <a16:colId xmlns:a16="http://schemas.microsoft.com/office/drawing/2014/main" val="414253523"/>
                    </a:ext>
                  </a:extLst>
                </a:gridCol>
              </a:tblGrid>
              <a:tr h="2374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函数或方法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描述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225728"/>
                  </a:ext>
                </a:extLst>
              </a:tr>
              <a:tr h="3810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S.add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(x)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如果数据项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不在集合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S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中，将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增加到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s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005914"/>
                  </a:ext>
                </a:extLst>
              </a:tr>
              <a:tr h="3810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S.clear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()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移除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S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中所有数据项</a:t>
                      </a: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938076"/>
                  </a:ext>
                </a:extLst>
              </a:tr>
              <a:tr h="3810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S.copy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()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返回集合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S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的一个拷贝</a:t>
                      </a: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3983413"/>
                  </a:ext>
                </a:extLst>
              </a:tr>
              <a:tr h="3810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S.pop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()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随机返回集合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S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中的一个元素，如果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S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为空，产生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KeyError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异常</a:t>
                      </a: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55882"/>
                  </a:ext>
                </a:extLst>
              </a:tr>
              <a:tr h="3810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S.discard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(x)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如果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在集合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S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中，移除该元素；如果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不在，不报错</a:t>
                      </a: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111141"/>
                  </a:ext>
                </a:extLst>
              </a:tr>
              <a:tr h="3810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S.remove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(x)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如果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在集合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S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中，移除该元素；不在产生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KeyError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异常</a:t>
                      </a: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677722"/>
                  </a:ext>
                </a:extLst>
              </a:tr>
              <a:tr h="3810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S.isdisjoint(T)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如果集合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S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与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T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没有相同元素，返回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True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130188"/>
                  </a:ext>
                </a:extLst>
              </a:tr>
              <a:tr h="3810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len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(S)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返回集合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S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元素个数</a:t>
                      </a: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284581"/>
                  </a:ext>
                </a:extLst>
              </a:tr>
              <a:tr h="3810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x in S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如果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是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S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的元素，返回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True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，否则返回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False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8094733"/>
                  </a:ext>
                </a:extLst>
              </a:tr>
              <a:tr h="3810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x not in S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如果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不是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S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的元素，返回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True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，否则返回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False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826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45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</a:rPr>
              <a:t>列表</a:t>
            </a:r>
            <a:r>
              <a:rPr lang="en-US" altLang="zh-CN" sz="2800" b="1" dirty="0">
                <a:solidFill>
                  <a:srgbClr val="FFFF00"/>
                </a:solidFill>
              </a:rPr>
              <a:t>list</a:t>
            </a:r>
            <a:r>
              <a:rPr lang="zh-CN" altLang="en-US" sz="2800" b="1" dirty="0">
                <a:solidFill>
                  <a:srgbClr val="FFFF00"/>
                </a:solidFill>
              </a:rPr>
              <a:t>的形式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0" y="1029564"/>
            <a:ext cx="1201615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列表的形式：</a:t>
            </a:r>
            <a:endParaRPr lang="en-US" altLang="zh-CN" sz="2800" dirty="0">
              <a:solidFill>
                <a:srgbClr val="FFFF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⑴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列表的所有元素（项）放在一对方括号[]中，相邻元素之间使用逗号分隔。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⑵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在Python中，同一个列表中元素的数据类型可以各不相同，可以同时包含整数、实数、字符串等基本类型的元素，也可以包含列表、元组、字典、集合、函数以及其他任意对象。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⑶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如果只有一对方括号而没有任何元素则表示空列表。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如：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[10, 20, 30, 40]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['crunchy frog', 'ram bladder', 'lark vomit‘]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['spam', 2.0, 5, [10, 20]]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[['file1', 200,7], ['file2', 260,9]]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[{3}, {5:6}, (1, 2, 3)]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797CE7-5961-4EFC-A258-FBC085C1B643}"/>
              </a:ext>
            </a:extLst>
          </p:cNvPr>
          <p:cNvSpPr/>
          <p:nvPr/>
        </p:nvSpPr>
        <p:spPr>
          <a:xfrm>
            <a:off x="134178" y="3631110"/>
            <a:ext cx="1174779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7188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endParaRPr lang="zh-CN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88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989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集合的运算</a:t>
            </a:r>
            <a:endParaRPr lang="en-US" altLang="zh-CN" sz="3200" dirty="0">
              <a:solidFill>
                <a:srgbClr val="FFFF00"/>
              </a:solidFill>
            </a:endParaRPr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D860B177-1B3A-4EA3-9949-29229409D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4" y="935835"/>
            <a:ext cx="12014572" cy="130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698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359824" algn="just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集合类型主要用于三个场景：成员关系测试、元素去重和删除数据项，例子如下。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C4E2F27-B0AB-4E03-9376-36FB6FA1CDF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23387" y="2464904"/>
          <a:ext cx="8632692" cy="2392420"/>
        </p:xfrm>
        <a:graphic>
          <a:graphicData uri="http://schemas.openxmlformats.org/drawingml/2006/table">
            <a:tbl>
              <a:tblPr/>
              <a:tblGrid>
                <a:gridCol w="8632692">
                  <a:extLst>
                    <a:ext uri="{9D8B030D-6E8A-4147-A177-3AD203B41FA5}">
                      <a16:colId xmlns:a16="http://schemas.microsoft.com/office/drawing/2014/main" val="257895328"/>
                    </a:ext>
                  </a:extLst>
                </a:gridCol>
              </a:tblGrid>
              <a:tr h="23924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&gt;&gt;&gt;"BIT" in {"PYTHON", "BIT", 123, "GOOD"} #</a:t>
                      </a:r>
                      <a:r>
                        <a:rPr kumimoji="0" lang="zh-CN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成员关系测试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tup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= ("PYTHON", "BIT", 123, "GOOD", 123) #</a:t>
                      </a:r>
                      <a:r>
                        <a:rPr kumimoji="0" lang="zh-CN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元素去重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&gt;&gt;&gt;set(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tup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{123, 'GOOD', 'BIT', 'PYTHON'}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newtup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= tuple(set(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tup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)–{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'PYTHON'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}) # </a:t>
                      </a:r>
                      <a:r>
                        <a:rPr kumimoji="0" lang="zh-CN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去重同时删除数据项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('GOOD', 123, 'BIT') </a:t>
                      </a:r>
                      <a:endParaRPr kumimoji="0" lang="zh-CN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33834696"/>
                  </a:ext>
                </a:extLst>
              </a:tr>
            </a:tbl>
          </a:graphicData>
        </a:graphic>
      </p:graphicFrame>
      <p:sp>
        <p:nvSpPr>
          <p:cNvPr id="6" name="矩形 3">
            <a:extLst>
              <a:ext uri="{FF2B5EF4-FFF2-40B4-BE49-F238E27FC236}">
                <a16:creationId xmlns:a16="http://schemas.microsoft.com/office/drawing/2014/main" id="{50BD17F0-32DC-4499-9226-6D474F9DD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86061"/>
            <a:ext cx="12014572" cy="130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698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76239" algn="just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集合类型与其他类型最大的不同在于它不包含重复元素，因此，当需要对一维数据进行去重或进行数据重复处理时，一般通过集合来完成。</a:t>
            </a:r>
          </a:p>
        </p:txBody>
      </p:sp>
    </p:spTree>
    <p:extLst>
      <p:ext uri="{BB962C8B-B14F-4D97-AF65-F5344CB8AC3E}">
        <p14:creationId xmlns:p14="http://schemas.microsoft.com/office/powerpoint/2010/main" val="32448523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054" y="317347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第三方库介绍</a:t>
            </a:r>
            <a:endParaRPr lang="en-US" altLang="zh-CN" sz="2800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FD8ED6-62C4-4622-B92D-6A624EF58662}"/>
              </a:ext>
            </a:extLst>
          </p:cNvPr>
          <p:cNvSpPr/>
          <p:nvPr/>
        </p:nvSpPr>
        <p:spPr>
          <a:xfrm>
            <a:off x="279919" y="880910"/>
            <a:ext cx="8873411" cy="3711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667" dirty="0" err="1">
                <a:solidFill>
                  <a:srgbClr val="A5A5A5">
                    <a:lumMod val="20000"/>
                    <a:lumOff val="8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jieba</a:t>
            </a:r>
            <a:r>
              <a:rPr lang="en-US" altLang="zh-CN" sz="2667" dirty="0">
                <a:solidFill>
                  <a:srgbClr val="A5A5A5">
                    <a:lumMod val="20000"/>
                    <a:lumOff val="8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——</a:t>
            </a:r>
            <a:r>
              <a:rPr lang="zh-CN" altLang="en-US" sz="2667" dirty="0">
                <a:solidFill>
                  <a:srgbClr val="A5A5A5">
                    <a:lumMod val="20000"/>
                    <a:lumOff val="8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中文分词</a:t>
            </a:r>
            <a:endParaRPr lang="en-US" altLang="zh-CN" sz="2667" dirty="0">
              <a:solidFill>
                <a:srgbClr val="A5A5A5">
                  <a:lumMod val="20000"/>
                  <a:lumOff val="80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667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pandas ——</a:t>
            </a:r>
            <a:r>
              <a:rPr kumimoji="0" lang="zh-CN" alt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数据分析</a:t>
            </a:r>
            <a:endParaRPr kumimoji="0" lang="en-US" altLang="zh-CN" sz="2667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667" dirty="0" err="1">
                <a:solidFill>
                  <a:srgbClr val="A5A5A5">
                    <a:lumMod val="20000"/>
                    <a:lumOff val="8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numpy</a:t>
            </a:r>
            <a:r>
              <a:rPr lang="en-US" altLang="zh-CN" sz="2667" dirty="0">
                <a:solidFill>
                  <a:srgbClr val="A5A5A5">
                    <a:lumMod val="20000"/>
                    <a:lumOff val="8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——</a:t>
            </a:r>
            <a:r>
              <a:rPr lang="zh-CN" altLang="en-US" sz="2667" dirty="0">
                <a:solidFill>
                  <a:srgbClr val="A5A5A5">
                    <a:lumMod val="20000"/>
                    <a:lumOff val="8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计算扩展（支持矩阵计算）</a:t>
            </a:r>
            <a:endParaRPr lang="en-US" altLang="zh-CN" sz="2667" dirty="0">
              <a:solidFill>
                <a:srgbClr val="A5A5A5">
                  <a:lumMod val="20000"/>
                  <a:lumOff val="80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667" dirty="0" err="1">
                <a:solidFill>
                  <a:srgbClr val="A5A5A5">
                    <a:lumMod val="20000"/>
                    <a:lumOff val="8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matplotlib.pyplot</a:t>
            </a:r>
            <a:r>
              <a:rPr lang="en-US" altLang="zh-CN" sz="2667" dirty="0">
                <a:solidFill>
                  <a:srgbClr val="A5A5A5">
                    <a:lumMod val="20000"/>
                    <a:lumOff val="8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——</a:t>
            </a:r>
            <a:r>
              <a:rPr lang="zh-CN" altLang="en-US" sz="2667" dirty="0">
                <a:solidFill>
                  <a:srgbClr val="A5A5A5">
                    <a:lumMod val="20000"/>
                    <a:lumOff val="8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绘图工具</a:t>
            </a:r>
            <a:endParaRPr lang="en-US" altLang="zh-CN" sz="2667" dirty="0">
              <a:solidFill>
                <a:srgbClr val="A5A5A5">
                  <a:lumMod val="20000"/>
                  <a:lumOff val="80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667" dirty="0" err="1">
                <a:solidFill>
                  <a:srgbClr val="A5A5A5">
                    <a:lumMod val="20000"/>
                    <a:lumOff val="8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xlwt</a:t>
            </a:r>
            <a:r>
              <a:rPr lang="en-US" altLang="zh-CN" sz="2667" dirty="0">
                <a:solidFill>
                  <a:srgbClr val="A5A5A5">
                    <a:lumMod val="20000"/>
                    <a:lumOff val="8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—— </a:t>
            </a:r>
            <a:r>
              <a:rPr lang="zh-CN" altLang="en-US" sz="2667" dirty="0">
                <a:solidFill>
                  <a:srgbClr val="A5A5A5">
                    <a:lumMod val="20000"/>
                    <a:lumOff val="8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写</a:t>
            </a:r>
            <a:r>
              <a:rPr lang="en-US" altLang="zh-CN" sz="2667" dirty="0">
                <a:solidFill>
                  <a:srgbClr val="A5A5A5">
                    <a:lumMod val="20000"/>
                    <a:lumOff val="8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Excel</a:t>
            </a:r>
            <a:r>
              <a:rPr lang="zh-CN" altLang="en-US" sz="2667" dirty="0">
                <a:solidFill>
                  <a:srgbClr val="A5A5A5">
                    <a:lumMod val="20000"/>
                    <a:lumOff val="8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表</a:t>
            </a:r>
            <a:endParaRPr lang="en-US" altLang="zh-CN" sz="2667" dirty="0">
              <a:solidFill>
                <a:srgbClr val="A5A5A5">
                  <a:lumMod val="20000"/>
                  <a:lumOff val="80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667" b="0" i="0" u="none" strike="noStrike" kern="1200" cap="none" spc="0" normalizeH="0" baseline="0" noProof="0" dirty="0" err="1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xlrd</a:t>
            </a:r>
            <a:r>
              <a:rPr lang="en-US" altLang="zh-CN" sz="2667" dirty="0">
                <a:solidFill>
                  <a:srgbClr val="A5A5A5">
                    <a:lumMod val="20000"/>
                    <a:lumOff val="8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—— </a:t>
            </a:r>
            <a:r>
              <a:rPr lang="zh-CN" altLang="en-US" sz="2667" dirty="0">
                <a:solidFill>
                  <a:srgbClr val="A5A5A5">
                    <a:lumMod val="20000"/>
                    <a:lumOff val="8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读</a:t>
            </a:r>
            <a:r>
              <a:rPr lang="en-US" altLang="zh-CN" sz="2667" dirty="0">
                <a:solidFill>
                  <a:srgbClr val="A5A5A5">
                    <a:lumMod val="20000"/>
                    <a:lumOff val="8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Excel</a:t>
            </a:r>
            <a:r>
              <a:rPr lang="zh-CN" altLang="en-US" sz="2667" dirty="0">
                <a:solidFill>
                  <a:srgbClr val="A5A5A5">
                    <a:lumMod val="20000"/>
                    <a:lumOff val="8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表</a:t>
            </a:r>
            <a:endParaRPr kumimoji="0" lang="zh-CN" altLang="en-US" sz="2667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823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054" y="317347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zh-CN" sz="2800" dirty="0" err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jieba</a:t>
            </a:r>
            <a:r>
              <a:rPr lang="zh-CN" altLang="en-US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中文分词库</a:t>
            </a:r>
            <a:endParaRPr lang="en-US" altLang="zh-CN" sz="2800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FD8ED6-62C4-4622-B92D-6A624EF58662}"/>
              </a:ext>
            </a:extLst>
          </p:cNvPr>
          <p:cNvSpPr/>
          <p:nvPr/>
        </p:nvSpPr>
        <p:spPr>
          <a:xfrm>
            <a:off x="21123" y="880910"/>
            <a:ext cx="88734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jieba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库的概述</a:t>
            </a:r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D0D26F1A-280D-4AE0-AA8C-DA998A449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865" y="1378744"/>
            <a:ext cx="94112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46088">
              <a:spcBef>
                <a:spcPct val="0"/>
              </a:spcBef>
              <a:buFontTx/>
              <a:buNone/>
            </a:pPr>
            <a:r>
              <a:rPr lang="en-US" altLang="zh-CN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jieba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中一个重要的第三方中文分词函数库</a:t>
            </a:r>
            <a:endParaRPr lang="zh-CN" alt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3656B22-9014-40D6-A3D4-C4C170E74C9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10759" y="2099285"/>
          <a:ext cx="8738106" cy="1860868"/>
        </p:xfrm>
        <a:graphic>
          <a:graphicData uri="http://schemas.openxmlformats.org/drawingml/2006/table">
            <a:tbl>
              <a:tblPr/>
              <a:tblGrid>
                <a:gridCol w="8738106">
                  <a:extLst>
                    <a:ext uri="{9D8B030D-6E8A-4147-A177-3AD203B41FA5}">
                      <a16:colId xmlns:a16="http://schemas.microsoft.com/office/drawing/2014/main" val="3347855543"/>
                    </a:ext>
                  </a:extLst>
                </a:gridCol>
              </a:tblGrid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&gt;&gt;&gt;import 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jieba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jieba.lcut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("</a:t>
                      </a:r>
                      <a:r>
                        <a:rPr kumimoji="0" lang="zh-CN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中国是一个伟大的国家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")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['</a:t>
                      </a:r>
                      <a:r>
                        <a: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中国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是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一个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伟大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的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国家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']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22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62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054" y="317347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zh-CN" sz="2800" dirty="0" err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Jieba</a:t>
            </a:r>
            <a:r>
              <a:rPr lang="zh-CN" altLang="en-US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库解析</a:t>
            </a:r>
            <a:endParaRPr lang="en-US" altLang="zh-CN" sz="2800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FC9C530-C50A-4CD7-953A-881739B3833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649" y="1319954"/>
          <a:ext cx="12070702" cy="4600960"/>
        </p:xfrm>
        <a:graphic>
          <a:graphicData uri="http://schemas.openxmlformats.org/drawingml/2006/table">
            <a:tbl>
              <a:tblPr/>
              <a:tblGrid>
                <a:gridCol w="4086808">
                  <a:extLst>
                    <a:ext uri="{9D8B030D-6E8A-4147-A177-3AD203B41FA5}">
                      <a16:colId xmlns:a16="http://schemas.microsoft.com/office/drawing/2014/main" val="159740078"/>
                    </a:ext>
                  </a:extLst>
                </a:gridCol>
                <a:gridCol w="7983894">
                  <a:extLst>
                    <a:ext uri="{9D8B030D-6E8A-4147-A177-3AD203B41FA5}">
                      <a16:colId xmlns:a16="http://schemas.microsoft.com/office/drawing/2014/main" val="864713532"/>
                    </a:ext>
                  </a:extLst>
                </a:gridCol>
              </a:tblGrid>
              <a:tr h="4529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函数</a:t>
                      </a:r>
                    </a:p>
                  </a:txBody>
                  <a:tcPr marL="51441" marR="51441" marT="0" marB="0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</a:p>
                  </a:txBody>
                  <a:tcPr marL="51441" marR="51441" marT="0" marB="0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562788"/>
                  </a:ext>
                </a:extLst>
              </a:tr>
              <a:tr h="4566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jieba.cut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(s)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华文仿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41" marR="51441" marT="0" marB="0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精确模式，返回一个可迭代的数据类型</a:t>
                      </a:r>
                    </a:p>
                  </a:txBody>
                  <a:tcPr marL="51441" marR="51441" marT="0" marB="0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187516"/>
                  </a:ext>
                </a:extLst>
              </a:tr>
              <a:tr h="4566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jieba.cut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(s, 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cut_all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=True)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华文仿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41" marR="51441" marT="0" marB="0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全模式，输出文本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中所有可能单词</a:t>
                      </a:r>
                    </a:p>
                  </a:txBody>
                  <a:tcPr marL="51441" marR="51441" marT="0" marB="0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233658"/>
                  </a:ext>
                </a:extLst>
              </a:tr>
              <a:tr h="4566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jieba.cut_for_search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(s)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华文仿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41" marR="51441" marT="0" marB="0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搜索引擎模式，适合搜索引擎建立索引的分词结果</a:t>
                      </a:r>
                    </a:p>
                  </a:txBody>
                  <a:tcPr marL="51441" marR="51441" marT="0" marB="0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487830"/>
                  </a:ext>
                </a:extLst>
              </a:tr>
              <a:tr h="4566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jieba.lcut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(s)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华文仿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41" marR="51441" marT="0" marB="0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精确模式，返回一个列表类型，建议使用</a:t>
                      </a:r>
                    </a:p>
                  </a:txBody>
                  <a:tcPr marL="51441" marR="51441" marT="0" marB="0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1036873"/>
                  </a:ext>
                </a:extLst>
              </a:tr>
              <a:tr h="4566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jieba.lcut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(s, 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cut_all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=True)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华文仿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41" marR="51441" marT="0" marB="0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全模式，返回一个列表类型，建议使用</a:t>
                      </a:r>
                    </a:p>
                  </a:txBody>
                  <a:tcPr marL="51441" marR="51441" marT="0" marB="0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177073"/>
                  </a:ext>
                </a:extLst>
              </a:tr>
              <a:tr h="4566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jieba.lcut_for_search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(s)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华文仿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41" marR="51441" marT="0" marB="0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搜索引擎模式，返回一个列表类型，建议使用</a:t>
                      </a:r>
                    </a:p>
                  </a:txBody>
                  <a:tcPr marL="51441" marR="51441" marT="0" marB="0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374470"/>
                  </a:ext>
                </a:extLst>
              </a:tr>
              <a:tr h="4566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jieba.add_word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(w)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华文仿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41" marR="51441" marT="0" marB="0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向分词词典中增加新词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w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Arial" panose="020B0604020202020204" pitchFamily="34" charset="0"/>
                        <a:ea typeface="华文仿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41" marR="51441" marT="0" marB="0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383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3564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054" y="317347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案例</a:t>
            </a:r>
            <a:r>
              <a:rPr lang="en-US" altLang="zh-CN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1:</a:t>
            </a:r>
            <a:r>
              <a:rPr lang="zh-CN" altLang="en-US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统计英文词频（</a:t>
            </a:r>
            <a:r>
              <a:rPr lang="en-US" altLang="zh-CN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Hamlet</a:t>
            </a:r>
            <a:r>
              <a:rPr lang="zh-CN" altLang="en-US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2800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8C38A0-ECCF-44D7-AF21-AB5D1712EF0B}"/>
              </a:ext>
            </a:extLst>
          </p:cNvPr>
          <p:cNvSpPr/>
          <p:nvPr/>
        </p:nvSpPr>
        <p:spPr>
          <a:xfrm>
            <a:off x="0" y="729453"/>
            <a:ext cx="12085982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667" dirty="0">
                <a:solidFill>
                  <a:srgbClr val="A5A5A5">
                    <a:lumMod val="20000"/>
                    <a:lumOff val="8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程序</a:t>
            </a:r>
            <a:r>
              <a:rPr lang="en-US" altLang="zh-CN" sz="2667" dirty="0">
                <a:solidFill>
                  <a:srgbClr val="A5A5A5">
                    <a:lumMod val="20000"/>
                    <a:lumOff val="8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P173-e10.2CalHamlet</a:t>
            </a:r>
            <a:endParaRPr kumimoji="0" lang="zh-CN" altLang="en-US" sz="2667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230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054" y="317347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案例</a:t>
            </a:r>
            <a:r>
              <a:rPr lang="en-US" altLang="zh-CN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2:</a:t>
            </a:r>
            <a:r>
              <a:rPr lang="zh-CN" altLang="en-US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中文字频统计</a:t>
            </a:r>
            <a:endParaRPr lang="en-US" altLang="zh-CN" sz="2800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8C38A0-ECCF-44D7-AF21-AB5D1712EF0B}"/>
              </a:ext>
            </a:extLst>
          </p:cNvPr>
          <p:cNvSpPr/>
          <p:nvPr/>
        </p:nvSpPr>
        <p:spPr>
          <a:xfrm>
            <a:off x="0" y="729453"/>
            <a:ext cx="12085982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667" dirty="0">
                <a:solidFill>
                  <a:srgbClr val="A5A5A5">
                    <a:lumMod val="20000"/>
                    <a:lumOff val="8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程序</a:t>
            </a:r>
            <a:r>
              <a:rPr lang="en-US" altLang="zh-CN" sz="2667" dirty="0">
                <a:solidFill>
                  <a:srgbClr val="A5A5A5">
                    <a:lumMod val="20000"/>
                    <a:lumOff val="8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</a:t>
            </a:r>
            <a:r>
              <a:rPr lang="zh-CN" altLang="en-US" sz="2667" dirty="0">
                <a:solidFill>
                  <a:srgbClr val="A5A5A5">
                    <a:lumMod val="20000"/>
                    <a:lumOff val="8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统计小说字频率</a:t>
            </a:r>
            <a:r>
              <a:rPr lang="en-US" altLang="zh-CN" sz="2667" dirty="0">
                <a:solidFill>
                  <a:srgbClr val="A5A5A5">
                    <a:lumMod val="20000"/>
                    <a:lumOff val="8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r>
              <a:rPr lang="en-US" altLang="zh-CN" sz="2667" dirty="0" err="1">
                <a:solidFill>
                  <a:srgbClr val="A5A5A5">
                    <a:lumMod val="20000"/>
                    <a:lumOff val="8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py</a:t>
            </a:r>
            <a:endParaRPr kumimoji="0" lang="zh-CN" altLang="en-US" sz="2667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791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054" y="317347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案例</a:t>
            </a:r>
            <a:r>
              <a:rPr lang="en-US" altLang="zh-CN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3:</a:t>
            </a:r>
            <a:r>
              <a:rPr lang="zh-CN" altLang="en-US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中文词频统计</a:t>
            </a:r>
            <a:endParaRPr lang="en-US" altLang="zh-CN" sz="2800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8C38A0-ECCF-44D7-AF21-AB5D1712EF0B}"/>
              </a:ext>
            </a:extLst>
          </p:cNvPr>
          <p:cNvSpPr/>
          <p:nvPr/>
        </p:nvSpPr>
        <p:spPr>
          <a:xfrm>
            <a:off x="0" y="729453"/>
            <a:ext cx="12085982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667" dirty="0">
                <a:solidFill>
                  <a:srgbClr val="A5A5A5">
                    <a:lumMod val="20000"/>
                    <a:lumOff val="8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程序：</a:t>
            </a:r>
            <a:r>
              <a:rPr lang="en-US" altLang="zh-CN" sz="2667" dirty="0">
                <a:solidFill>
                  <a:srgbClr val="A5A5A5">
                    <a:lumMod val="20000"/>
                    <a:lumOff val="8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WordDemo.py</a:t>
            </a:r>
            <a:endParaRPr kumimoji="0" lang="zh-CN" altLang="en-US" sz="2667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325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054" y="317347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案例</a:t>
            </a:r>
            <a:r>
              <a:rPr lang="en-US" altLang="zh-CN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3:</a:t>
            </a:r>
            <a:r>
              <a:rPr lang="zh-CN" altLang="en-US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成绩数据分析</a:t>
            </a:r>
            <a:endParaRPr lang="en-US" altLang="zh-CN" sz="2800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8C38A0-ECCF-44D7-AF21-AB5D1712EF0B}"/>
              </a:ext>
            </a:extLst>
          </p:cNvPr>
          <p:cNvSpPr/>
          <p:nvPr/>
        </p:nvSpPr>
        <p:spPr>
          <a:xfrm>
            <a:off x="0" y="729453"/>
            <a:ext cx="12085982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667" dirty="0">
                <a:solidFill>
                  <a:srgbClr val="A5A5A5">
                    <a:lumMod val="20000"/>
                    <a:lumOff val="8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程序：</a:t>
            </a:r>
            <a:r>
              <a:rPr lang="en-US" altLang="zh-CN" sz="2667" dirty="0">
                <a:solidFill>
                  <a:srgbClr val="A5A5A5">
                    <a:lumMod val="20000"/>
                    <a:lumOff val="8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DataProc.py</a:t>
            </a:r>
            <a:endParaRPr kumimoji="0" lang="zh-CN" altLang="en-US" sz="2667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7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054" y="317347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Zen of Python</a:t>
            </a:r>
            <a:endParaRPr lang="en-US" altLang="zh-CN" sz="2800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8C38A0-ECCF-44D7-AF21-AB5D1712EF0B}"/>
              </a:ext>
            </a:extLst>
          </p:cNvPr>
          <p:cNvSpPr/>
          <p:nvPr/>
        </p:nvSpPr>
        <p:spPr>
          <a:xfrm>
            <a:off x="0" y="729453"/>
            <a:ext cx="12085982" cy="321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编译器以函数库的形式内置了一个有趣的文件，被称为“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之禅”（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Zen of Python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）。当调用如下一行语句后，会出现一段有趣的运行结果。</a:t>
            </a:r>
            <a:endParaRPr lang="zh-CN" alt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446088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&gt;&gt;&gt;import this</a:t>
            </a:r>
            <a:r>
              <a:rPr lang="zh-CN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0">
              <a:lnSpc>
                <a:spcPct val="150000"/>
              </a:lnSpc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20000"/>
                  <a:lumOff val="80000"/>
                </a:scheme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256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054" y="317347"/>
            <a:ext cx="9855200" cy="563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Zen of Python</a:t>
            </a:r>
            <a:endParaRPr lang="en-US" altLang="zh-CN" sz="2800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ABDDA3-43B2-4DF2-B668-892441ED1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62631"/>
              </p:ext>
            </p:extLst>
          </p:nvPr>
        </p:nvGraphicFramePr>
        <p:xfrm>
          <a:off x="487625" y="1031080"/>
          <a:ext cx="11405796" cy="4987165"/>
        </p:xfrm>
        <a:graphic>
          <a:graphicData uri="http://schemas.openxmlformats.org/drawingml/2006/table">
            <a:tbl>
              <a:tblPr/>
              <a:tblGrid>
                <a:gridCol w="6052340">
                  <a:extLst>
                    <a:ext uri="{9D8B030D-6E8A-4147-A177-3AD203B41FA5}">
                      <a16:colId xmlns:a16="http://schemas.microsoft.com/office/drawing/2014/main" val="1868896421"/>
                    </a:ext>
                  </a:extLst>
                </a:gridCol>
                <a:gridCol w="5353456">
                  <a:extLst>
                    <a:ext uri="{9D8B030D-6E8A-4147-A177-3AD203B41FA5}">
                      <a16:colId xmlns:a16="http://schemas.microsoft.com/office/drawing/2014/main" val="3064041469"/>
                    </a:ext>
                  </a:extLst>
                </a:gridCol>
              </a:tblGrid>
              <a:tr h="498716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Python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之禅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作者：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Tim Peters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优美胜于丑陋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明了胜于隐晦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简洁胜于复杂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复杂胜于凌乱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扁平胜于嵌套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间隔胜于紧凑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可读性很重要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即便假借特例的实用性之名，也不要违背上述规则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除非你确定需要，任何错误都应该有应对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当存在多种可能，不要尝试去猜测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，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只要你不是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Guido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，对于问题尽量找一种，最好是唯一明显的解决方案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做也许好过不做，但不假思索就动手还不如不做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如果你无法向人描述你的实现方案，那肯定不是一个好方案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如果实现方案容易解释，可能是个好方案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命名空间是绝妙的理念，要多运用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译者心得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以编写优美代码为目标，不多解释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优美代码应该清晰明了，规范统一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优美代码应该逻辑简洁，避免复杂逻辑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如果必须采用复杂逻辑，接口关系也要清晰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优美代码应该是扁平的，避免太多层次嵌套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优美代码间隔要适当，每行代码解决适度问题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优美代码必须是可读且易读的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上述规则是至高无上的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捕获异常，不让程序留有因错误退出的可能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不要试图给出多种方案，找到一种实现它，几乎所有人都没有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Guido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那么牛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编程之前要有思考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能说清楚的往往才是对的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适合复杂程序编程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849" marR="39849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139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07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</a:rPr>
              <a:t>列表</a:t>
            </a:r>
            <a:r>
              <a:rPr lang="en-US" altLang="zh-CN" sz="2800" b="1" dirty="0">
                <a:solidFill>
                  <a:srgbClr val="FFFF00"/>
                </a:solidFill>
              </a:rPr>
              <a:t>list</a:t>
            </a:r>
            <a:r>
              <a:rPr lang="zh-CN" altLang="en-US" sz="2800" b="1" dirty="0">
                <a:solidFill>
                  <a:srgbClr val="FFFF00"/>
                </a:solidFill>
              </a:rPr>
              <a:t>创建与删除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0" y="1029564"/>
            <a:ext cx="1201615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创建：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⑴使用“=”直接将一个列表赋值给变量即可创建列表对象。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&gt;&gt;&gt; 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My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_list = ['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wang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', '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Zhang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', '</a:t>
            </a:r>
            <a:r>
              <a:rPr lang="en-US" altLang="zh-CN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liu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']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&gt;&gt;&gt; 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My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_list = []                       #创建空列表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-277700"/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⑵使用list()函数把元组、range对象、字符串、字典、集合或其他可迭代对象转换为列表。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&gt;&gt;&gt; list((3,5,7,9,11))           #将元组转换为列表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&gt;&gt;&gt; list(range(1, 10, 2))        #将range对象转换为列表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&gt;&gt;&gt; list('hello world')          #将字符串转换为列表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&gt;&gt;&gt; list({3,7,5})                #将集合转换为列表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&gt;&gt;&gt; list({'a':3, 'b':9, 'c':78}) #将字典的“键”转换为列表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&gt;&gt;&gt; x = list()</a:t>
            </a:r>
          </a:p>
        </p:txBody>
      </p:sp>
    </p:spTree>
    <p:extLst>
      <p:ext uri="{BB962C8B-B14F-4D97-AF65-F5344CB8AC3E}">
        <p14:creationId xmlns:p14="http://schemas.microsoft.com/office/powerpoint/2010/main" val="56690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</a:rPr>
              <a:t>列表</a:t>
            </a:r>
            <a:r>
              <a:rPr lang="en-US" altLang="zh-CN" sz="2800" b="1" dirty="0">
                <a:solidFill>
                  <a:srgbClr val="FFFF00"/>
                </a:solidFill>
              </a:rPr>
              <a:t>list</a:t>
            </a:r>
            <a:r>
              <a:rPr lang="zh-CN" altLang="en-US" sz="2800" b="1" dirty="0">
                <a:solidFill>
                  <a:srgbClr val="FFFF00"/>
                </a:solidFill>
              </a:rPr>
              <a:t>创建与删除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0" y="1029564"/>
            <a:ext cx="120161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rgbClr val="FFFF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删除：</a:t>
            </a:r>
            <a:endParaRPr lang="en-US" altLang="zh-CN" sz="2800" dirty="0">
              <a:solidFill>
                <a:srgbClr val="FFFF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使用del命令将其删除，这一点适用于所有类型的Python对象。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&gt;&gt;&gt; x = [1, 2, 3]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&gt;&gt;&gt; del x                    </a:t>
            </a: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#</a:t>
            </a:r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删除列表对象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&gt;&gt;&gt; x                        #对象删除后无法再访问，抛出异常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NameError: name 'x'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145113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</a:rPr>
              <a:t>列表</a:t>
            </a:r>
            <a:r>
              <a:rPr lang="en-US" altLang="zh-CN" sz="2800" b="1" dirty="0">
                <a:solidFill>
                  <a:srgbClr val="FFFF00"/>
                </a:solidFill>
              </a:rPr>
              <a:t>list</a:t>
            </a:r>
            <a:r>
              <a:rPr lang="zh-CN" altLang="en-US" sz="2800" b="1" dirty="0">
                <a:solidFill>
                  <a:srgbClr val="FFFF00"/>
                </a:solidFill>
              </a:rPr>
              <a:t>元素访问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E5574-5E69-4691-A577-486C8A93AAE8}"/>
              </a:ext>
            </a:extLst>
          </p:cNvPr>
          <p:cNvSpPr txBox="1"/>
          <p:nvPr/>
        </p:nvSpPr>
        <p:spPr>
          <a:xfrm>
            <a:off x="0" y="1029564"/>
            <a:ext cx="1201615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rgbClr val="FFFF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访问：</a:t>
            </a:r>
            <a:endParaRPr lang="en-US" altLang="zh-CN" sz="2800" dirty="0">
              <a:solidFill>
                <a:srgbClr val="FFFF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使用整数作为下标来访问其中的元素，其中0表示第1个元素，1表示第2个元素，2表示第3个元素，以此类推；列表还支持使用负整数作为下标，其中-1表示最后1个元素，-2表示倒数第2个元素，-3表示倒数第3个元素，以此类推。</a:t>
            </a:r>
            <a:endParaRPr lang="en-US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&gt;&gt;&gt; x = list('Python')       #创建类别对象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&gt;&gt;&gt; x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['P', 'y', 't', 'h', 'o', 'n‘]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&gt;&gt;&gt; x[0]                     #下标为0的元素，第一个元素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'P' '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&gt;&gt;&gt; x[-1]                   #下标为-1的元素，最后一个元素</a:t>
            </a:r>
          </a:p>
          <a:p>
            <a:r>
              <a:rPr lang="zh-CN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'n'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797CE7-5961-4EFC-A258-FBC085C1B643}"/>
              </a:ext>
            </a:extLst>
          </p:cNvPr>
          <p:cNvSpPr/>
          <p:nvPr/>
        </p:nvSpPr>
        <p:spPr>
          <a:xfrm>
            <a:off x="134178" y="3631110"/>
            <a:ext cx="1174779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7188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endParaRPr lang="zh-CN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98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</a:rPr>
              <a:t>列表</a:t>
            </a:r>
            <a:r>
              <a:rPr lang="en-US" altLang="zh-CN" sz="2800" b="1" dirty="0">
                <a:solidFill>
                  <a:srgbClr val="FFFF00"/>
                </a:solidFill>
              </a:rPr>
              <a:t>list</a:t>
            </a:r>
            <a:r>
              <a:rPr lang="zh-CN" altLang="en-US" sz="2800" b="1" dirty="0">
                <a:solidFill>
                  <a:srgbClr val="FFFF00"/>
                </a:solidFill>
              </a:rPr>
              <a:t>对象的常用方法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797CE7-5961-4EFC-A258-FBC085C1B643}"/>
              </a:ext>
            </a:extLst>
          </p:cNvPr>
          <p:cNvSpPr/>
          <p:nvPr/>
        </p:nvSpPr>
        <p:spPr>
          <a:xfrm>
            <a:off x="134178" y="3631110"/>
            <a:ext cx="1174779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7188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endParaRPr lang="zh-CN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7DF2ED4-0A60-4FA2-AAEC-BFF6AD3538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371" y="1202020"/>
          <a:ext cx="11450604" cy="48581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3294">
                  <a:extLst>
                    <a:ext uri="{9D8B030D-6E8A-4147-A177-3AD203B41FA5}">
                      <a16:colId xmlns:a16="http://schemas.microsoft.com/office/drawing/2014/main" val="2423433446"/>
                    </a:ext>
                  </a:extLst>
                </a:gridCol>
                <a:gridCol w="9027310">
                  <a:extLst>
                    <a:ext uri="{9D8B030D-6E8A-4147-A177-3AD203B41FA5}">
                      <a16:colId xmlns:a16="http://schemas.microsoft.com/office/drawing/2014/main" val="901616803"/>
                    </a:ext>
                  </a:extLst>
                </a:gridCol>
              </a:tblGrid>
              <a:tr h="36576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400" b="1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方法</a:t>
                      </a:r>
                    </a:p>
                  </a:txBody>
                  <a:tcPr marL="48260" marR="0" marT="0" marB="1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400" b="1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</a:p>
                  </a:txBody>
                  <a:tcPr marL="48260" marR="0" marT="0" marB="1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29283"/>
                  </a:ext>
                </a:extLst>
              </a:tr>
              <a:tr h="36576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append(x)</a:t>
                      </a:r>
                      <a:endParaRPr lang="en-US" altLang="zh-CN" sz="2400" b="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48260" marR="0" marT="0" marB="1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</a:t>
                      </a:r>
                      <a:r>
                        <a:rPr lang="en-US" altLang="zh-CN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追加至列表尾部</a:t>
                      </a:r>
                    </a:p>
                  </a:txBody>
                  <a:tcPr marL="48260" marR="0" marT="0" marB="1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304424"/>
                  </a:ext>
                </a:extLst>
              </a:tr>
              <a:tr h="36576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extend(L)</a:t>
                      </a:r>
                      <a:endParaRPr lang="en-US" altLang="zh-CN" sz="2400" b="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48260" marR="0" marT="0" marB="1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将列表</a:t>
                      </a:r>
                      <a:r>
                        <a:rPr lang="en-US" altLang="zh-CN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</a:t>
                      </a: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中所有元素追加至列表尾部</a:t>
                      </a:r>
                    </a:p>
                  </a:txBody>
                  <a:tcPr marL="48260" marR="0" marT="0" marB="1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155197"/>
                  </a:ext>
                </a:extLst>
              </a:tr>
              <a:tr h="146304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0" kern="12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Calibri" panose="020F0502020204030204" charset="0"/>
                          <a:ea typeface="+mn-ea"/>
                          <a:cs typeface="Calibri" panose="020F0502020204030204" charset="0"/>
                        </a:rPr>
                        <a:t>insert(index, x)</a:t>
                      </a:r>
                    </a:p>
                  </a:txBody>
                  <a:tcPr marL="48260" marR="0" marT="0" marB="1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在列表</a:t>
                      </a:r>
                      <a:r>
                        <a:rPr lang="en-US" altLang="zh-CN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index</a:t>
                      </a: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位置处插入</a:t>
                      </a:r>
                      <a:r>
                        <a:rPr lang="en-US" altLang="zh-CN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，该位置后面的所有元素后移并且在列表中的索引加</a:t>
                      </a:r>
                      <a:r>
                        <a:rPr lang="en-US" altLang="zh-CN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，如果</a:t>
                      </a:r>
                      <a:r>
                        <a:rPr lang="en-US" altLang="zh-CN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index</a:t>
                      </a: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为正数且大于列表长度则在列表尾部追加</a:t>
                      </a:r>
                      <a:r>
                        <a:rPr lang="en-US" altLang="zh-CN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，如果</a:t>
                      </a:r>
                      <a:r>
                        <a:rPr lang="en-US" altLang="zh-CN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index</a:t>
                      </a: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为负数且小于列表长度的相反数则在列表头部插入元素</a:t>
                      </a:r>
                      <a:r>
                        <a:rPr lang="en-US" altLang="zh-CN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endParaRPr lang="zh-CN" altLang="en-US" sz="2400" b="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8260" marR="0" marT="0" marB="1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396867"/>
                  </a:ext>
                </a:extLst>
              </a:tr>
              <a:tr h="73152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0" kern="12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Calibri" panose="020F0502020204030204" charset="0"/>
                          <a:ea typeface="+mn-ea"/>
                          <a:cs typeface="Calibri" panose="020F0502020204030204" charset="0"/>
                        </a:rPr>
                        <a:t>remove(x)</a:t>
                      </a:r>
                    </a:p>
                  </a:txBody>
                  <a:tcPr marL="48260" marR="0" marT="0" marB="1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在列表中删除第一个值为</a:t>
                      </a:r>
                      <a:r>
                        <a:rPr lang="en-US" altLang="zh-CN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的元素，该元素之后所有元素前移并且索引减</a:t>
                      </a:r>
                      <a:r>
                        <a:rPr lang="en-US" altLang="zh-CN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，如果列表中不存在</a:t>
                      </a:r>
                      <a:r>
                        <a:rPr lang="en-US" altLang="zh-CN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则抛出异常</a:t>
                      </a:r>
                    </a:p>
                  </a:txBody>
                  <a:tcPr marL="48260" marR="0" marT="0" marB="1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633064"/>
                  </a:ext>
                </a:extLst>
              </a:tr>
              <a:tr h="120057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0" kern="12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Calibri" panose="020F0502020204030204" charset="0"/>
                          <a:ea typeface="+mn-ea"/>
                          <a:cs typeface="Calibri" panose="020F0502020204030204" charset="0"/>
                        </a:rPr>
                        <a:t>pop([index])</a:t>
                      </a:r>
                    </a:p>
                  </a:txBody>
                  <a:tcPr marL="48260" marR="0" marT="0" marB="1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删除并返回列表中下标为</a:t>
                      </a:r>
                      <a:r>
                        <a:rPr lang="en-US" altLang="zh-CN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index</a:t>
                      </a: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的元素，如果不指定</a:t>
                      </a:r>
                      <a:r>
                        <a:rPr lang="en-US" altLang="zh-CN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index</a:t>
                      </a: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则默认为</a:t>
                      </a:r>
                      <a:r>
                        <a:rPr lang="en-US" altLang="zh-CN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-1</a:t>
                      </a: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，弹出最后一个元素；如果弹出中间位置的元素则后面的元素索引减</a:t>
                      </a:r>
                      <a:r>
                        <a:rPr lang="en-US" altLang="zh-CN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；如果</a:t>
                      </a:r>
                      <a:r>
                        <a:rPr lang="en-US" altLang="zh-CN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index</a:t>
                      </a: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不是</a:t>
                      </a:r>
                      <a:r>
                        <a:rPr lang="en-US" altLang="zh-CN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[-L, L]</a:t>
                      </a: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区间上的整数则抛出异常</a:t>
                      </a:r>
                    </a:p>
                  </a:txBody>
                  <a:tcPr marL="48260" marR="0" marT="0" marB="1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728457"/>
                  </a:ext>
                </a:extLst>
              </a:tr>
              <a:tr h="36576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0" kern="12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Calibri" panose="020F0502020204030204" charset="0"/>
                          <a:ea typeface="+mn-ea"/>
                          <a:cs typeface="Calibri" panose="020F0502020204030204" charset="0"/>
                        </a:rPr>
                        <a:t>clear()</a:t>
                      </a:r>
                    </a:p>
                  </a:txBody>
                  <a:tcPr marL="48260" marR="0" marT="0" marB="1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清空列表，删除列表中所有元素，保留列表对象</a:t>
                      </a:r>
                    </a:p>
                  </a:txBody>
                  <a:tcPr marL="48260" marR="0" marT="0" marB="1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189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88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4B34-4ADB-4BC2-BE19-79E06F78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</a:rPr>
              <a:t>列表</a:t>
            </a:r>
            <a:r>
              <a:rPr lang="en-US" altLang="zh-CN" sz="2800" b="1" dirty="0">
                <a:solidFill>
                  <a:srgbClr val="FFFF00"/>
                </a:solidFill>
              </a:rPr>
              <a:t>list</a:t>
            </a:r>
            <a:r>
              <a:rPr lang="zh-CN" altLang="en-US" sz="2800" b="1" dirty="0">
                <a:solidFill>
                  <a:srgbClr val="FFFF00"/>
                </a:solidFill>
              </a:rPr>
              <a:t>对象的常用方法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797CE7-5961-4EFC-A258-FBC085C1B643}"/>
              </a:ext>
            </a:extLst>
          </p:cNvPr>
          <p:cNvSpPr/>
          <p:nvPr/>
        </p:nvSpPr>
        <p:spPr>
          <a:xfrm>
            <a:off x="134178" y="3631110"/>
            <a:ext cx="1174779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7188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endParaRPr lang="zh-CN" altLang="zh-CN" sz="2800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387E512-7FE4-46EA-9B5C-0E9DBD8836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371" y="1348727"/>
          <a:ext cx="11425269" cy="2560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7932">
                  <a:extLst>
                    <a:ext uri="{9D8B030D-6E8A-4147-A177-3AD203B41FA5}">
                      <a16:colId xmlns:a16="http://schemas.microsoft.com/office/drawing/2014/main" val="579657670"/>
                    </a:ext>
                  </a:extLst>
                </a:gridCol>
                <a:gridCol w="9007337">
                  <a:extLst>
                    <a:ext uri="{9D8B030D-6E8A-4147-A177-3AD203B41FA5}">
                      <a16:colId xmlns:a16="http://schemas.microsoft.com/office/drawing/2014/main" val="766014248"/>
                    </a:ext>
                  </a:extLst>
                </a:gridCol>
              </a:tblGrid>
              <a:tr h="73152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0" kern="12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Calibri" panose="020F0502020204030204" charset="0"/>
                          <a:ea typeface="+mn-ea"/>
                          <a:cs typeface="Calibri" panose="020F0502020204030204" charset="0"/>
                        </a:rPr>
                        <a:t>index(x)</a:t>
                      </a:r>
                    </a:p>
                  </a:txBody>
                  <a:tcPr marL="48260" marR="0" marT="0" marB="1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返回列表中第一个值为</a:t>
                      </a:r>
                      <a:r>
                        <a:rPr lang="en-US" altLang="zh-CN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的元素的索引，若不存在值为</a:t>
                      </a:r>
                      <a:r>
                        <a:rPr lang="en-US" altLang="zh-CN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的元素则抛出异常</a:t>
                      </a:r>
                    </a:p>
                  </a:txBody>
                  <a:tcPr marL="48260" marR="0" marT="0" marB="1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698"/>
                  </a:ext>
                </a:extLst>
              </a:tr>
              <a:tr h="36576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0" kern="12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Calibri" panose="020F0502020204030204" charset="0"/>
                          <a:ea typeface="+mn-ea"/>
                          <a:cs typeface="Calibri" panose="020F0502020204030204" charset="0"/>
                        </a:rPr>
                        <a:t>count(x)</a:t>
                      </a:r>
                    </a:p>
                  </a:txBody>
                  <a:tcPr marL="48260" marR="0" marT="0" marB="1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</a:t>
                      </a:r>
                      <a:r>
                        <a:rPr lang="en-US" altLang="zh-CN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在列表中的出现次数</a:t>
                      </a:r>
                    </a:p>
                  </a:txBody>
                  <a:tcPr marL="48260" marR="0" marT="0" marB="1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995819"/>
                  </a:ext>
                </a:extLst>
              </a:tr>
              <a:tr h="36576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0" kern="12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Calibri" panose="020F0502020204030204" charset="0"/>
                          <a:ea typeface="+mn-ea"/>
                          <a:cs typeface="Calibri" panose="020F0502020204030204" charset="0"/>
                        </a:rPr>
                        <a:t>reverse()</a:t>
                      </a:r>
                    </a:p>
                  </a:txBody>
                  <a:tcPr marL="48260" marR="0" marT="0" marB="1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对列表所有元素进行原地逆序，首尾交换</a:t>
                      </a:r>
                    </a:p>
                  </a:txBody>
                  <a:tcPr marL="48260" marR="0" marT="0" marB="1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291024"/>
                  </a:ext>
                </a:extLst>
              </a:tr>
              <a:tr h="73152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0" kern="12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Calibri" panose="020F0502020204030204" charset="0"/>
                          <a:ea typeface="+mn-ea"/>
                          <a:cs typeface="Calibri" panose="020F0502020204030204" charset="0"/>
                        </a:rPr>
                        <a:t>sort(key=None, reverse=False)</a:t>
                      </a:r>
                    </a:p>
                  </a:txBody>
                  <a:tcPr marL="48260" marR="0" marT="0" marB="1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对列表中的元素进行原地排序，</a:t>
                      </a:r>
                      <a:r>
                        <a:rPr lang="en-US" altLang="zh-CN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key</a:t>
                      </a: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用来指定排序规则，</a:t>
                      </a:r>
                      <a:r>
                        <a:rPr lang="en-US" altLang="zh-CN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reverse</a:t>
                      </a: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为</a:t>
                      </a:r>
                      <a:r>
                        <a:rPr lang="en-US" altLang="zh-CN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False</a:t>
                      </a: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表示升序，</a:t>
                      </a:r>
                      <a:r>
                        <a:rPr lang="en-US" altLang="zh-CN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True</a:t>
                      </a: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表示降序</a:t>
                      </a:r>
                    </a:p>
                  </a:txBody>
                  <a:tcPr marL="48260" marR="0" marT="0" marB="1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009838"/>
                  </a:ext>
                </a:extLst>
              </a:tr>
              <a:tr h="36576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0" kern="12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Calibri" panose="020F0502020204030204" charset="0"/>
                          <a:ea typeface="+mn-ea"/>
                          <a:cs typeface="Calibri" panose="020F0502020204030204" charset="0"/>
                        </a:rPr>
                        <a:t>copy()</a:t>
                      </a:r>
                    </a:p>
                  </a:txBody>
                  <a:tcPr marL="48260" marR="0" marT="0" marB="1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400" b="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返回列表的浅复制</a:t>
                      </a:r>
                    </a:p>
                  </a:txBody>
                  <a:tcPr marL="48260" marR="0" marT="0" marB="1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636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28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5324</Words>
  <Application>Microsoft Office PowerPoint</Application>
  <PresentationFormat>宽屏</PresentationFormat>
  <Paragraphs>472</Paragraphs>
  <Slides>49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7" baseType="lpstr">
      <vt:lpstr>等线</vt:lpstr>
      <vt:lpstr>等线 Light</vt:lpstr>
      <vt:lpstr>仿宋</vt:lpstr>
      <vt:lpstr>华文楷体</vt:lpstr>
      <vt:lpstr>华文细黑</vt:lpstr>
      <vt:lpstr>华文新魏</vt:lpstr>
      <vt:lpstr>宋体</vt:lpstr>
      <vt:lpstr>微软雅黑</vt:lpstr>
      <vt:lpstr>微软雅黑 Light</vt:lpstr>
      <vt:lpstr>Arial</vt:lpstr>
      <vt:lpstr>Calibri</vt:lpstr>
      <vt:lpstr>Courier New</vt:lpstr>
      <vt:lpstr>Ebrima</vt:lpstr>
      <vt:lpstr>Symbol</vt:lpstr>
      <vt:lpstr>Tahoma</vt:lpstr>
      <vt:lpstr>Times New Roman</vt:lpstr>
      <vt:lpstr>Wingdings</vt:lpstr>
      <vt:lpstr>Office 主题​​</vt:lpstr>
      <vt:lpstr>第四讲Python的组合数据</vt:lpstr>
      <vt:lpstr>4.1组合数据类型——序列</vt:lpstr>
      <vt:lpstr>4.1 列表list</vt:lpstr>
      <vt:lpstr>列表list的形式</vt:lpstr>
      <vt:lpstr>列表list创建与删除</vt:lpstr>
      <vt:lpstr>列表list创建与删除</vt:lpstr>
      <vt:lpstr>列表list元素访问</vt:lpstr>
      <vt:lpstr>列表list对象的常用方法</vt:lpstr>
      <vt:lpstr>列表list对象的常用方法</vt:lpstr>
      <vt:lpstr>列表list常用方法解析</vt:lpstr>
      <vt:lpstr>列表list常用方法解析</vt:lpstr>
      <vt:lpstr>列表list常用方法解析</vt:lpstr>
      <vt:lpstr>列表list常用方法解析</vt:lpstr>
      <vt:lpstr>列表运算符</vt:lpstr>
      <vt:lpstr>列表运算符</vt:lpstr>
      <vt:lpstr>列表运算符</vt:lpstr>
      <vt:lpstr>列表应用内置函数</vt:lpstr>
      <vt:lpstr>列表应用内置函数</vt:lpstr>
      <vt:lpstr>列表应用内置函数</vt:lpstr>
      <vt:lpstr>列表推导式语法与应用案例</vt:lpstr>
      <vt:lpstr>列表推导式语法与应用案例</vt:lpstr>
      <vt:lpstr>列表推导式语法与应用案例</vt:lpstr>
      <vt:lpstr>4.2元组tuple</vt:lpstr>
      <vt:lpstr>元组tuple——创建及访问</vt:lpstr>
      <vt:lpstr>元组tuple——创建及访问</vt:lpstr>
      <vt:lpstr>列表和元组的异同</vt:lpstr>
      <vt:lpstr>列表和元组的异同</vt:lpstr>
      <vt:lpstr>4.3 字典</vt:lpstr>
      <vt:lpstr>字典的创建和删除</vt:lpstr>
      <vt:lpstr>字典的创建和删除</vt:lpstr>
      <vt:lpstr>字典元素的访问</vt:lpstr>
      <vt:lpstr>字典元素的访问</vt:lpstr>
      <vt:lpstr>字典元素的访问 </vt:lpstr>
      <vt:lpstr>3.11集合类型</vt:lpstr>
      <vt:lpstr>集合的建立</vt:lpstr>
      <vt:lpstr>集合的运算</vt:lpstr>
      <vt:lpstr>集合的运算</vt:lpstr>
      <vt:lpstr>集合的运算</vt:lpstr>
      <vt:lpstr>集合的函数</vt:lpstr>
      <vt:lpstr>集合的运算</vt:lpstr>
      <vt:lpstr>第三方库介绍</vt:lpstr>
      <vt:lpstr>jieba中文分词库</vt:lpstr>
      <vt:lpstr>Jieba库解析</vt:lpstr>
      <vt:lpstr>案例1:统计英文词频（Hamlet）</vt:lpstr>
      <vt:lpstr>案例2:中文字频统计</vt:lpstr>
      <vt:lpstr>案例3:中文词频统计</vt:lpstr>
      <vt:lpstr>案例3:成绩数据分析</vt:lpstr>
      <vt:lpstr>The Zen of Python</vt:lpstr>
      <vt:lpstr>The Zen of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Shanli Xuan</dc:creator>
  <cp:lastModifiedBy>Shanli Xuan</cp:lastModifiedBy>
  <cp:revision>13</cp:revision>
  <dcterms:created xsi:type="dcterms:W3CDTF">2019-02-12T01:55:44Z</dcterms:created>
  <dcterms:modified xsi:type="dcterms:W3CDTF">2019-04-07T02:53:06Z</dcterms:modified>
</cp:coreProperties>
</file>