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69" r:id="rId3"/>
    <p:sldId id="399" r:id="rId4"/>
    <p:sldId id="256" r:id="rId5"/>
    <p:sldId id="364" r:id="rId6"/>
    <p:sldId id="371" r:id="rId7"/>
    <p:sldId id="257" r:id="rId8"/>
    <p:sldId id="258" r:id="rId9"/>
    <p:sldId id="259" r:id="rId10"/>
    <p:sldId id="265" r:id="rId11"/>
    <p:sldId id="260" r:id="rId12"/>
    <p:sldId id="267" r:id="rId13"/>
    <p:sldId id="268" r:id="rId14"/>
    <p:sldId id="269" r:id="rId15"/>
    <p:sldId id="270" r:id="rId16"/>
    <p:sldId id="373" r:id="rId17"/>
    <p:sldId id="271" r:id="rId18"/>
    <p:sldId id="272" r:id="rId19"/>
    <p:sldId id="274" r:id="rId20"/>
    <p:sldId id="370" r:id="rId21"/>
    <p:sldId id="275" r:id="rId22"/>
    <p:sldId id="374" r:id="rId23"/>
    <p:sldId id="276" r:id="rId24"/>
    <p:sldId id="277" r:id="rId25"/>
    <p:sldId id="278" r:id="rId26"/>
    <p:sldId id="279" r:id="rId27"/>
    <p:sldId id="280" r:id="rId28"/>
    <p:sldId id="281" r:id="rId29"/>
    <p:sldId id="375" r:id="rId30"/>
    <p:sldId id="282" r:id="rId31"/>
    <p:sldId id="283" r:id="rId32"/>
    <p:sldId id="284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3B30"/>
    <a:srgbClr val="FF7C80"/>
    <a:srgbClr val="00FF00"/>
    <a:srgbClr val="FF0000"/>
    <a:srgbClr val="FF6600"/>
    <a:srgbClr val="66CCFF"/>
    <a:srgbClr val="66FF66"/>
    <a:srgbClr val="FCF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8" autoAdjust="0"/>
    <p:restoredTop sz="94651" autoAdjust="0"/>
  </p:normalViewPr>
  <p:slideViewPr>
    <p:cSldViewPr>
      <p:cViewPr>
        <p:scale>
          <a:sx n="66" d="100"/>
          <a:sy n="66" d="100"/>
        </p:scale>
        <p:origin x="-47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0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428604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 userDrawn="1"/>
        </p:nvSpPr>
        <p:spPr>
          <a:xfrm>
            <a:off x="6876415" y="6525895"/>
            <a:ext cx="2016125" cy="287655"/>
          </a:xfrm>
          <a:prstGeom prst="rect">
            <a:avLst/>
          </a:prstGeom>
          <a:solidFill>
            <a:srgbClr val="4E3B30"/>
          </a:solidFill>
          <a:ln>
            <a:solidFill>
              <a:srgbClr val="4E3B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500034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428604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357166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428604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285728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tint val="100000"/>
            <a:shade val="100000"/>
            <a:hueMod val="100000"/>
            <a:sat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776000" cy="91759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85720" y="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1.1 </a:t>
            </a:r>
            <a:r>
              <a:rPr lang="zh-CN" altLang="en-US" b="1" dirty="0" smtClean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数的表示</a:t>
            </a:r>
            <a:endParaRPr lang="zh-CN" altLang="en-US" b="1" dirty="0">
              <a:solidFill>
                <a:srgbClr val="FFC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00958" y="0"/>
            <a:ext cx="16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b="1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="1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章 基础 </a:t>
            </a:r>
            <a:endParaRPr lang="zh-CN" altLang="en-US" b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428604"/>
            <a:ext cx="1008093" cy="1428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8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0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/>
  <p:txStyles>
    <p:titleStyle>
      <a:lvl1pPr algn="ctr" rtl="0" eaLnBrk="1" latinLnBrk="0" hangingPunct="1">
        <a:spcBef>
          <a:spcPct val="0"/>
        </a:spcBef>
        <a:buNone/>
        <a:defRPr kumimoji="0" lang="zh-CN" altLang="en-US" sz="3600" b="1" kern="1200" spc="50" dirty="0">
          <a:ln w="12700">
            <a:noFill/>
            <a:prstDash val="solid"/>
          </a:ln>
          <a:solidFill>
            <a:schemeClr val="tx1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楷体_GB2312" pitchFamily="49" charset="-122"/>
          <a:ea typeface="楷体_GB2312" pitchFamily="49" charset="-122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"/>
        <a:defRPr kumimoji="0"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"/>
        <a:defRPr kumimoji="0"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"/>
        <a:defRPr kumimoji="0" sz="2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95536" y="5129808"/>
            <a:ext cx="8077200" cy="172819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                                                                    </a:t>
            </a:r>
            <a:endParaRPr lang="en-US" altLang="zh-CN" sz="4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r>
              <a:rPr lang="zh-CN" altLang="en-US" sz="3900" dirty="0" smtClean="0"/>
              <a:t>                                </a:t>
            </a:r>
            <a:endParaRPr lang="zh-CN" altLang="en-US" sz="3900" dirty="0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230792" y="815955"/>
            <a:ext cx="8534400" cy="571504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Introduction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7C8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dirty="0">
                <a:solidFill>
                  <a:srgbClr val="FFFF00"/>
                </a:solidFill>
                <a:latin typeface="Calibri" panose="020F0502020204030204"/>
                <a:sym typeface="+mn-ea"/>
              </a:rPr>
              <a:t>欢迎进入微机原理与接口的世界！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r"/>
            <a:endParaRPr lang="zh-CN" altLang="en-US" sz="3600" b="1" dirty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315" y="0"/>
            <a:ext cx="8928735" cy="332740"/>
          </a:xfrm>
          <a:prstGeom prst="rect">
            <a:avLst/>
          </a:prstGeom>
          <a:solidFill>
            <a:srgbClr val="4E3B30"/>
          </a:solidFill>
          <a:ln>
            <a:solidFill>
              <a:srgbClr val="4E3B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476672"/>
            <a:ext cx="7670362" cy="1143000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90000"/>
            </a:pPr>
            <a:r>
              <a:rPr lang="en-US" altLang="zh-CN" sz="32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32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进制数（</a:t>
            </a:r>
            <a:r>
              <a:rPr lang="en-US" altLang="zh-CN" sz="32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Octal</a:t>
            </a:r>
            <a:r>
              <a:rPr lang="zh-CN" altLang="zh-CN" sz="32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200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由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7</a:t>
            </a:r>
            <a:r>
              <a:rPr lang="zh-CN" altLang="zh-CN" dirty="0"/>
              <a:t>共</a:t>
            </a:r>
            <a:r>
              <a:rPr lang="en-US" altLang="zh-CN" dirty="0"/>
              <a:t>8</a:t>
            </a:r>
            <a:r>
              <a:rPr lang="zh-CN" altLang="zh-CN" dirty="0"/>
              <a:t>个数字组成</a:t>
            </a:r>
            <a:r>
              <a:rPr lang="zh-CN" altLang="zh-CN" dirty="0" smtClean="0"/>
              <a:t>，基数</a:t>
            </a:r>
            <a:r>
              <a:rPr lang="zh-CN" altLang="zh-CN" dirty="0"/>
              <a:t>为</a:t>
            </a:r>
            <a:r>
              <a:rPr lang="en-US" altLang="zh-CN" dirty="0"/>
              <a:t>8</a:t>
            </a:r>
            <a:r>
              <a:rPr lang="zh-CN" altLang="zh-CN" dirty="0"/>
              <a:t>，</a:t>
            </a:r>
            <a:r>
              <a:rPr lang="zh-CN" altLang="zh-CN" dirty="0" smtClean="0"/>
              <a:t>各位权</a:t>
            </a:r>
            <a:r>
              <a:rPr lang="zh-CN" altLang="zh-CN" dirty="0"/>
              <a:t>值为</a:t>
            </a:r>
            <a:r>
              <a:rPr lang="en-US" altLang="zh-CN" dirty="0"/>
              <a:t>8</a:t>
            </a:r>
            <a:r>
              <a:rPr lang="en-US" altLang="zh-CN" b="1" baseline="30000" dirty="0"/>
              <a:t>i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8</a:t>
            </a:r>
            <a:r>
              <a:rPr lang="zh-CN" altLang="zh-CN" dirty="0"/>
              <a:t>进制</a:t>
            </a:r>
            <a:r>
              <a:rPr lang="zh-CN" altLang="zh-CN" dirty="0" smtClean="0"/>
              <a:t>数必须</a:t>
            </a:r>
            <a:r>
              <a:rPr lang="zh-CN" altLang="zh-CN" dirty="0"/>
              <a:t>加后缀</a:t>
            </a:r>
            <a:r>
              <a:rPr lang="en-US" altLang="zh-CN" dirty="0">
                <a:solidFill>
                  <a:srgbClr val="FF7C80"/>
                </a:solidFill>
              </a:rPr>
              <a:t>O</a:t>
            </a:r>
            <a:r>
              <a:rPr lang="zh-CN" altLang="zh-CN" dirty="0"/>
              <a:t>或</a:t>
            </a:r>
            <a:r>
              <a:rPr lang="en-US" altLang="zh-CN" dirty="0">
                <a:solidFill>
                  <a:srgbClr val="FF7C80"/>
                </a:solidFill>
              </a:rPr>
              <a:t>Q</a:t>
            </a:r>
            <a:r>
              <a:rPr lang="zh-CN" altLang="zh-CN" dirty="0"/>
              <a:t>。</a:t>
            </a:r>
            <a:endParaRPr lang="zh-CN" altLang="zh-CN" dirty="0"/>
          </a:p>
          <a:p>
            <a:pPr>
              <a:buClr>
                <a:srgbClr val="FFFF00"/>
              </a:buClr>
              <a:buSzPct val="80000"/>
              <a:buNone/>
            </a:pPr>
            <a:r>
              <a:rPr lang="zh-CN" altLang="zh-CN" dirty="0">
                <a:solidFill>
                  <a:srgbClr val="00B0F0"/>
                </a:solidFill>
                <a:ea typeface="楷体_GB2312" pitchFamily="49" charset="-122"/>
              </a:rPr>
              <a:t>例如</a:t>
            </a:r>
            <a:r>
              <a:rPr lang="zh-CN" altLang="zh-CN" dirty="0" smtClean="0">
                <a:solidFill>
                  <a:srgbClr val="00B0F0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00B0F0"/>
                </a:solidFill>
              </a:rPr>
              <a:t>753</a:t>
            </a:r>
            <a:r>
              <a:rPr lang="en-US" altLang="zh-CN" dirty="0" smtClean="0">
                <a:solidFill>
                  <a:srgbClr val="FF7C80"/>
                </a:solidFill>
              </a:rPr>
              <a:t>Q</a:t>
            </a:r>
            <a:r>
              <a:rPr lang="en-US" altLang="zh-CN" dirty="0" smtClean="0">
                <a:solidFill>
                  <a:schemeClr val="tx1"/>
                </a:solidFill>
              </a:rPr>
              <a:t> = </a:t>
            </a:r>
            <a:r>
              <a:rPr lang="en-US" altLang="zh-CN" dirty="0" smtClean="0">
                <a:solidFill>
                  <a:srgbClr val="00B0F0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2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rgbClr val="00B0F0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rgbClr val="00B0F0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0  </a:t>
            </a:r>
            <a:r>
              <a:rPr lang="en-US" altLang="zh-CN" dirty="0" smtClean="0">
                <a:solidFill>
                  <a:schemeClr val="tx1"/>
                </a:solidFill>
              </a:rPr>
              <a:t>= 491</a:t>
            </a:r>
            <a:endParaRPr lang="zh-CN" altLang="zh-CN" dirty="0">
              <a:solidFill>
                <a:schemeClr val="tx1"/>
              </a:solidFill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/>
              <a:t>每位</a:t>
            </a:r>
            <a:r>
              <a:rPr lang="en-US" altLang="zh-CN" dirty="0"/>
              <a:t>8</a:t>
            </a:r>
            <a:r>
              <a:rPr lang="zh-CN" altLang="zh-CN" dirty="0"/>
              <a:t>进制</a:t>
            </a:r>
            <a:r>
              <a:rPr lang="zh-CN" altLang="zh-CN" dirty="0" smtClean="0"/>
              <a:t>数由</a:t>
            </a:r>
            <a:r>
              <a:rPr lang="en-US" altLang="zh-CN" dirty="0"/>
              <a:t>3</a:t>
            </a:r>
            <a:r>
              <a:rPr lang="zh-CN" altLang="zh-CN" dirty="0"/>
              <a:t>位二进制数</a:t>
            </a:r>
            <a:r>
              <a:rPr lang="zh-CN" altLang="zh-CN" dirty="0" smtClean="0"/>
              <a:t>组成</a:t>
            </a:r>
            <a:r>
              <a:rPr lang="zh-CN" altLang="en-US" dirty="0" smtClean="0"/>
              <a:t>，容易转换。</a:t>
            </a:r>
            <a:endParaRPr lang="en-US" altLang="zh-CN" dirty="0" smtClean="0"/>
          </a:p>
          <a:p>
            <a:pPr>
              <a:buClr>
                <a:srgbClr val="FFFF00"/>
              </a:buClr>
              <a:buSzPct val="80000"/>
              <a:buNone/>
            </a:pPr>
            <a:r>
              <a:rPr lang="zh-CN" altLang="zh-CN" dirty="0" smtClean="0">
                <a:solidFill>
                  <a:srgbClr val="00B0F0"/>
                </a:solidFill>
                <a:ea typeface="楷体_GB2312" pitchFamily="49" charset="-122"/>
              </a:rPr>
              <a:t>例如</a:t>
            </a:r>
            <a:r>
              <a:rPr lang="zh-CN" altLang="zh-CN" dirty="0">
                <a:solidFill>
                  <a:srgbClr val="00B0F0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00B0F0"/>
                </a:solidFill>
              </a:rPr>
              <a:t>627</a:t>
            </a:r>
            <a:r>
              <a:rPr lang="en-US" altLang="zh-CN" dirty="0" smtClean="0">
                <a:solidFill>
                  <a:srgbClr val="FF7C80"/>
                </a:solidFill>
              </a:rPr>
              <a:t>Q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rgbClr val="00B0F0"/>
                </a:solidFill>
              </a:rPr>
              <a:t>110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rgbClr val="00B0F0"/>
                </a:solidFill>
              </a:rPr>
              <a:t>010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111</a:t>
            </a:r>
            <a:r>
              <a:rPr lang="en-US" altLang="zh-CN" dirty="0" smtClean="0">
                <a:solidFill>
                  <a:srgbClr val="FF7C80"/>
                </a:solidFill>
              </a:rPr>
              <a:t>B</a:t>
            </a:r>
            <a:endParaRPr lang="en-US" altLang="zh-CN" dirty="0" smtClean="0">
              <a:solidFill>
                <a:srgbClr val="FF7C80"/>
              </a:solidFill>
            </a:endParaRPr>
          </a:p>
          <a:p>
            <a:pPr>
              <a:spcBef>
                <a:spcPts val="12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在</a:t>
            </a:r>
            <a:r>
              <a:rPr lang="en-US" altLang="zh-CN" dirty="0" smtClean="0"/>
              <a:t>1970</a:t>
            </a:r>
            <a:r>
              <a:rPr lang="zh-CN" altLang="zh-CN" dirty="0" smtClean="0"/>
              <a:t>、</a:t>
            </a:r>
            <a:r>
              <a:rPr lang="en-US" altLang="zh-CN" dirty="0" smtClean="0"/>
              <a:t>1980</a:t>
            </a:r>
            <a:r>
              <a:rPr lang="zh-CN" altLang="zh-CN" dirty="0" smtClean="0"/>
              <a:t>年代的小型机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IBM</a:t>
            </a:r>
            <a:r>
              <a:rPr lang="zh-CN" altLang="en-US" dirty="0" smtClean="0"/>
              <a:t>大型计算机</a:t>
            </a:r>
            <a:r>
              <a:rPr lang="zh-CN" altLang="zh-CN" dirty="0" smtClean="0"/>
              <a:t>上，</a:t>
            </a:r>
            <a:r>
              <a:rPr lang="zh-CN" altLang="en-US" dirty="0" smtClean="0"/>
              <a:t>常</a:t>
            </a:r>
            <a:r>
              <a:rPr lang="zh-CN" altLang="zh-CN" dirty="0" smtClean="0"/>
              <a:t>用</a:t>
            </a:r>
            <a:r>
              <a:rPr lang="en-US" altLang="zh-CN" dirty="0"/>
              <a:t>8</a:t>
            </a:r>
            <a:r>
              <a:rPr lang="zh-CN" altLang="zh-CN" dirty="0"/>
              <a:t>进制数编写汇编语言程序和打印程序清单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当代计算</a:t>
            </a:r>
            <a:r>
              <a:rPr lang="zh-CN" altLang="zh-CN" dirty="0" smtClean="0"/>
              <a:t>机</a:t>
            </a:r>
            <a:r>
              <a:rPr lang="zh-CN" altLang="en-US" dirty="0" smtClean="0"/>
              <a:t>采</a:t>
            </a:r>
            <a:r>
              <a:rPr lang="zh-CN" altLang="zh-CN" dirty="0" smtClean="0"/>
              <a:t>用</a:t>
            </a:r>
            <a:r>
              <a:rPr lang="en-US" altLang="zh-CN" dirty="0" smtClean="0"/>
              <a:t>16</a:t>
            </a:r>
            <a:r>
              <a:rPr lang="zh-CN" altLang="zh-CN" dirty="0" smtClean="0"/>
              <a:t>进</a:t>
            </a:r>
            <a:r>
              <a:rPr lang="zh-CN" altLang="zh-CN" dirty="0"/>
              <a:t>制计数</a:t>
            </a:r>
            <a:r>
              <a:rPr lang="zh-CN" altLang="zh-CN" dirty="0" smtClean="0"/>
              <a:t>法</a:t>
            </a:r>
            <a:r>
              <a:rPr lang="zh-CN" altLang="en-US" dirty="0" smtClean="0"/>
              <a:t>，微型机已不再采用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85725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不同进制间的转换</a:t>
            </a:r>
            <a:endParaRPr lang="zh-CN" altLang="en-US" sz="32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607220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结果：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25 = 11001</a:t>
            </a:r>
            <a:r>
              <a:rPr lang="en-US" altLang="zh-CN" sz="2800" b="1" dirty="0" smtClean="0">
                <a:solidFill>
                  <a:srgbClr val="FF7C8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7C8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214422"/>
            <a:ext cx="792961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二进制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进制转换成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进制</a:t>
            </a:r>
            <a:endParaRPr lang="zh-CN" altLang="en-US" sz="28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如前所述，只要将各位按权展开再相加即可。</a:t>
            </a:r>
            <a:endParaRPr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10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进制转换成二进制</a:t>
            </a:r>
            <a:endParaRPr lang="en-US" altLang="zh-CN" sz="28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用除</a:t>
            </a:r>
            <a:r>
              <a:rPr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求余数的</a:t>
            </a:r>
            <a:r>
              <a:rPr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方</a:t>
            </a:r>
            <a:r>
              <a:rPr lang="zh-CN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法</a:t>
            </a:r>
            <a:r>
              <a:rPr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b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endParaRPr lang="en-US" altLang="zh-CN" sz="10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转换成二进制</a:t>
            </a:r>
            <a:endParaRPr lang="zh-CN" altLang="en-US" sz="2800" b="1" dirty="0">
              <a:solidFill>
                <a:srgbClr val="FFC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内容占位符 8" descr="1章插图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763688" y="3857376"/>
            <a:ext cx="4176464" cy="2210173"/>
          </a:xfrm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00108"/>
            <a:ext cx="7962678" cy="5155795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二进制数转换成</a:t>
            </a:r>
            <a:r>
              <a:rPr lang="en-US" altLang="zh-CN" dirty="0" smtClean="0"/>
              <a:t>16</a:t>
            </a:r>
            <a:r>
              <a:rPr lang="zh-CN" altLang="zh-CN" dirty="0" smtClean="0"/>
              <a:t>进制数</a:t>
            </a:r>
            <a:endParaRPr lang="zh-CN" altLang="en-US" dirty="0" smtClean="0"/>
          </a:p>
          <a:p>
            <a:pPr>
              <a:spcBef>
                <a:spcPts val="18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楷体_GB2312" pitchFamily="49" charset="-122"/>
              </a:rPr>
              <a:t>由表</a:t>
            </a:r>
            <a:r>
              <a:rPr lang="en-US" altLang="zh-CN" sz="2600" dirty="0" smtClean="0">
                <a:ea typeface="楷体_GB2312" pitchFamily="49" charset="-122"/>
              </a:rPr>
              <a:t>1.1</a:t>
            </a:r>
            <a:r>
              <a:rPr lang="zh-CN" altLang="en-US" sz="2600" dirty="0" smtClean="0">
                <a:ea typeface="楷体_GB2312" pitchFamily="49" charset="-122"/>
              </a:rPr>
              <a:t>知，每</a:t>
            </a:r>
            <a:r>
              <a:rPr lang="en-US" altLang="zh-CN" sz="2600" dirty="0" smtClean="0">
                <a:ea typeface="楷体_GB2312" pitchFamily="49" charset="-122"/>
              </a:rPr>
              <a:t>4</a:t>
            </a:r>
            <a:r>
              <a:rPr lang="zh-CN" altLang="en-US" sz="2600" dirty="0" smtClean="0">
                <a:ea typeface="楷体_GB2312" pitchFamily="49" charset="-122"/>
              </a:rPr>
              <a:t>位</a:t>
            </a:r>
            <a:r>
              <a:rPr lang="en-US" altLang="zh-CN" sz="2600" dirty="0" smtClean="0">
                <a:ea typeface="楷体_GB2312" pitchFamily="49" charset="-122"/>
              </a:rPr>
              <a:t>2</a:t>
            </a:r>
            <a:r>
              <a:rPr lang="zh-CN" altLang="en-US" sz="2600" dirty="0" smtClean="0">
                <a:ea typeface="楷体_GB2312" pitchFamily="49" charset="-122"/>
              </a:rPr>
              <a:t>进制数可用一个</a:t>
            </a:r>
            <a:r>
              <a:rPr lang="en-US" altLang="zh-CN" sz="2600" dirty="0" smtClean="0">
                <a:ea typeface="楷体_GB2312" pitchFamily="49" charset="-122"/>
              </a:rPr>
              <a:t>16</a:t>
            </a:r>
            <a:r>
              <a:rPr lang="zh-CN" altLang="en-US" sz="2600" dirty="0" smtClean="0">
                <a:ea typeface="楷体_GB2312" pitchFamily="49" charset="-122"/>
              </a:rPr>
              <a:t>进制数来表示。</a:t>
            </a:r>
            <a:endParaRPr lang="en-US" altLang="zh-CN" sz="2600" dirty="0" smtClean="0">
              <a:ea typeface="楷体_GB2312" pitchFamily="49" charset="-122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楷体_GB2312" pitchFamily="49" charset="-122"/>
              </a:rPr>
              <a:t>为便于阅读，书写</a:t>
            </a:r>
            <a:r>
              <a:rPr lang="en-US" altLang="zh-CN" sz="2600" dirty="0" smtClean="0">
                <a:ea typeface="楷体_GB2312" pitchFamily="49" charset="-122"/>
              </a:rPr>
              <a:t>2</a:t>
            </a:r>
            <a:r>
              <a:rPr lang="zh-CN" altLang="en-US" sz="2600" dirty="0" smtClean="0">
                <a:ea typeface="楷体_GB2312" pitchFamily="49" charset="-122"/>
              </a:rPr>
              <a:t>进制数时，从最低位（</a:t>
            </a:r>
            <a:r>
              <a:rPr lang="en-US" altLang="zh-CN" sz="2600" dirty="0" smtClean="0">
                <a:ea typeface="楷体_GB2312" pitchFamily="49" charset="-122"/>
              </a:rPr>
              <a:t>LSB</a:t>
            </a:r>
            <a:r>
              <a:rPr lang="zh-CN" altLang="en-US" sz="2600" dirty="0" smtClean="0">
                <a:ea typeface="楷体_GB2312" pitchFamily="49" charset="-122"/>
              </a:rPr>
              <a:t>）开始，每</a:t>
            </a:r>
            <a:r>
              <a:rPr lang="en-US" altLang="zh-CN" sz="2600" dirty="0" smtClean="0">
                <a:ea typeface="楷体_GB2312" pitchFamily="49" charset="-122"/>
              </a:rPr>
              <a:t>4</a:t>
            </a:r>
            <a:r>
              <a:rPr lang="zh-CN" altLang="en-US" sz="2600" dirty="0" smtClean="0">
                <a:ea typeface="楷体_GB2312" pitchFamily="49" charset="-122"/>
              </a:rPr>
              <a:t>位用空格隔开，但数据输入计算机时，不能留空格。</a:t>
            </a:r>
            <a:endParaRPr lang="en-US" altLang="zh-CN" sz="2600" dirty="0" smtClean="0">
              <a:ea typeface="楷体_GB2312" pitchFamily="49" charset="-122"/>
            </a:endParaRPr>
          </a:p>
          <a:p>
            <a:pPr>
              <a:buClr>
                <a:srgbClr val="FFFF00"/>
              </a:buClr>
              <a:buSzPct val="80000"/>
              <a:buNone/>
            </a:pPr>
            <a:endParaRPr lang="en-US" altLang="zh-CN" sz="2600" dirty="0" smtClean="0">
              <a:ea typeface="+mn-ea"/>
            </a:endParaRPr>
          </a:p>
          <a:p>
            <a:pPr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rgbClr val="66FF66"/>
                </a:solidFill>
                <a:ea typeface="楷体_GB2312" pitchFamily="49" charset="-122"/>
              </a:rPr>
              <a:t>例如</a:t>
            </a:r>
            <a:r>
              <a:rPr lang="zh-CN" altLang="zh-CN" dirty="0">
                <a:solidFill>
                  <a:srgbClr val="66FF66"/>
                </a:solidFill>
                <a:ea typeface="楷体_GB2312" pitchFamily="49" charset="-122"/>
              </a:rPr>
              <a:t>，</a:t>
            </a:r>
            <a:r>
              <a:rPr lang="en-US" altLang="zh-CN" dirty="0"/>
              <a:t>1000 </a:t>
            </a:r>
            <a:r>
              <a:rPr lang="en-US" altLang="zh-CN" dirty="0" smtClean="0"/>
              <a:t>1010</a:t>
            </a:r>
            <a:r>
              <a:rPr lang="en-US" altLang="zh-CN" dirty="0" smtClean="0">
                <a:solidFill>
                  <a:srgbClr val="FF7C80"/>
                </a:solidFill>
              </a:rPr>
              <a:t>B</a:t>
            </a:r>
            <a:r>
              <a:rPr lang="en-US" altLang="zh-CN" dirty="0" smtClean="0"/>
              <a:t> = 8A</a:t>
            </a:r>
            <a:r>
              <a:rPr lang="en-US" altLang="zh-CN" dirty="0" smtClean="0">
                <a:solidFill>
                  <a:srgbClr val="FF7C80"/>
                </a:solidFill>
              </a:rPr>
              <a:t>H</a:t>
            </a:r>
            <a:endParaRPr lang="en-US" altLang="zh-CN" dirty="0">
              <a:solidFill>
                <a:srgbClr val="FF7C80"/>
              </a:solidFill>
            </a:endParaRPr>
          </a:p>
          <a:p>
            <a:pPr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66FF66"/>
                </a:solidFill>
                <a:ea typeface="楷体_GB2312" pitchFamily="49" charset="-122"/>
              </a:rPr>
              <a:t>例如</a:t>
            </a:r>
            <a:r>
              <a:rPr lang="zh-CN" altLang="zh-CN" dirty="0" smtClean="0">
                <a:solidFill>
                  <a:srgbClr val="66FF66"/>
                </a:solidFill>
                <a:ea typeface="楷体_GB2312" pitchFamily="49" charset="-122"/>
              </a:rPr>
              <a:t>，</a:t>
            </a:r>
            <a:r>
              <a:rPr lang="en-US" altLang="zh-CN" dirty="0" smtClean="0"/>
              <a:t>1011 </a:t>
            </a:r>
            <a:r>
              <a:rPr lang="en-US" altLang="zh-CN" dirty="0"/>
              <a:t>0100 1101 </a:t>
            </a:r>
            <a:r>
              <a:rPr lang="en-US" altLang="zh-CN" dirty="0" smtClean="0"/>
              <a:t>1001</a:t>
            </a:r>
            <a:r>
              <a:rPr lang="en-US" altLang="zh-CN" dirty="0" smtClean="0">
                <a:solidFill>
                  <a:srgbClr val="FF7C80"/>
                </a:solidFill>
              </a:rPr>
              <a:t>B</a:t>
            </a:r>
            <a:r>
              <a:rPr lang="en-US" altLang="zh-CN" dirty="0" smtClean="0"/>
              <a:t> = B4D9</a:t>
            </a:r>
            <a:r>
              <a:rPr lang="en-US" altLang="zh-CN" dirty="0" smtClean="0">
                <a:solidFill>
                  <a:srgbClr val="FF7C80"/>
                </a:solidFill>
              </a:rPr>
              <a:t>H</a:t>
            </a:r>
            <a:endParaRPr lang="zh-CN" altLang="en-US" dirty="0">
              <a:solidFill>
                <a:srgbClr val="FF7C8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7776000" cy="1143000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计算机中</a:t>
            </a:r>
            <a:r>
              <a:rPr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信息单位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43050"/>
            <a:ext cx="8229600" cy="4727737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12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Bit</a:t>
            </a:r>
            <a:r>
              <a:rPr lang="zh-CN" altLang="en-US" sz="2800" dirty="0" smtClean="0"/>
              <a:t>（</a:t>
            </a:r>
            <a:r>
              <a:rPr lang="zh-CN" altLang="zh-CN" sz="2800" b="1" dirty="0" smtClean="0">
                <a:solidFill>
                  <a:srgbClr val="FF7C80"/>
                </a:solidFill>
              </a:rPr>
              <a:t>比特</a:t>
            </a:r>
            <a:r>
              <a:rPr lang="zh-CN" altLang="en-US" sz="2800" dirty="0" smtClean="0"/>
              <a:t>），简称</a:t>
            </a:r>
            <a:r>
              <a:rPr lang="zh-CN" altLang="zh-CN" sz="2800" b="1" dirty="0" smtClean="0">
                <a:solidFill>
                  <a:srgbClr val="FF7C80"/>
                </a:solidFill>
              </a:rPr>
              <a:t>位</a:t>
            </a:r>
            <a:endParaRPr lang="en-US" altLang="zh-CN" sz="2800" dirty="0" smtClean="0"/>
          </a:p>
          <a:p>
            <a:pPr marL="262255" indent="-262255" algn="just">
              <a:lnSpc>
                <a:spcPct val="120000"/>
              </a:lnSpc>
              <a:spcBef>
                <a:spcPts val="1200"/>
              </a:spcBef>
              <a:buClr>
                <a:srgbClr val="FFFF00"/>
              </a:buClr>
              <a:buSzPct val="80000"/>
              <a:buNone/>
            </a:pPr>
            <a:r>
              <a:rPr lang="zh-CN" altLang="en-US" dirty="0" smtClean="0"/>
              <a:t>   </a:t>
            </a:r>
            <a:r>
              <a:rPr lang="zh-CN" altLang="zh-CN" sz="2800" dirty="0" smtClean="0"/>
              <a:t>二进制数</a:t>
            </a:r>
            <a:r>
              <a:rPr lang="zh-CN" altLang="zh-CN" sz="2800" dirty="0"/>
              <a:t>的每</a:t>
            </a:r>
            <a:r>
              <a:rPr lang="en-US" altLang="zh-CN" sz="2800" dirty="0"/>
              <a:t>1</a:t>
            </a:r>
            <a:r>
              <a:rPr lang="zh-CN" altLang="zh-CN" sz="2800" dirty="0"/>
              <a:t>位（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 smtClean="0"/>
              <a:t>）</a:t>
            </a:r>
            <a:r>
              <a:rPr lang="zh-CN" altLang="en-US" sz="2800" dirty="0" smtClean="0"/>
              <a:t>，是</a:t>
            </a:r>
            <a:r>
              <a:rPr lang="zh-CN" altLang="zh-CN" sz="2800" dirty="0" smtClean="0"/>
              <a:t>计算机和数字系统中</a:t>
            </a:r>
            <a:r>
              <a:rPr lang="zh-CN" altLang="zh-CN" sz="2800" dirty="0"/>
              <a:t>信息存储、处理和传送的最小单位。</a:t>
            </a:r>
            <a:endParaRPr lang="zh-CN" altLang="zh-CN" sz="2800" dirty="0"/>
          </a:p>
          <a:p>
            <a:pPr algn="just">
              <a:spcBef>
                <a:spcPts val="12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Byte</a:t>
            </a:r>
            <a:r>
              <a:rPr lang="zh-CN" altLang="en-US" sz="2800" dirty="0" smtClean="0"/>
              <a:t>（</a:t>
            </a:r>
            <a:r>
              <a:rPr lang="zh-CN" altLang="zh-CN" sz="2800" b="1" dirty="0" smtClean="0">
                <a:solidFill>
                  <a:srgbClr val="FF7C80"/>
                </a:solidFill>
              </a:rPr>
              <a:t>字节</a:t>
            </a:r>
            <a:r>
              <a:rPr lang="zh-CN" altLang="en-US" sz="2800" dirty="0" smtClean="0"/>
              <a:t>）</a:t>
            </a:r>
            <a:endParaRPr lang="en-US" altLang="zh-CN" dirty="0" smtClean="0"/>
          </a:p>
          <a:p>
            <a:pPr algn="just">
              <a:spcBef>
                <a:spcPts val="1200"/>
              </a:spcBef>
              <a:buClr>
                <a:srgbClr val="FFFF00"/>
              </a:buClr>
              <a:buSzPct val="80000"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位</a:t>
            </a:r>
            <a:r>
              <a:rPr lang="zh-CN" altLang="zh-CN" sz="2800" dirty="0" smtClean="0"/>
              <a:t>二进制</a:t>
            </a:r>
            <a:r>
              <a:rPr lang="zh-CN" altLang="zh-CN" sz="2800" dirty="0"/>
              <a:t>信息组成</a:t>
            </a:r>
            <a:r>
              <a:rPr lang="zh-CN" altLang="zh-CN" sz="2800" dirty="0" smtClean="0"/>
              <a:t>的</a:t>
            </a:r>
            <a:r>
              <a:rPr lang="zh-CN" altLang="en-US" sz="2800" dirty="0" smtClean="0"/>
              <a:t>信息</a:t>
            </a:r>
            <a:r>
              <a:rPr lang="zh-CN" altLang="zh-CN" sz="2800" dirty="0" smtClean="0"/>
              <a:t>单位</a:t>
            </a:r>
            <a:endParaRPr lang="en-US" altLang="zh-CN" sz="2800" dirty="0" smtClean="0"/>
          </a:p>
          <a:p>
            <a:pPr>
              <a:spcBef>
                <a:spcPts val="1200"/>
              </a:spcBef>
              <a:buClr>
                <a:srgbClr val="FFFF00"/>
              </a:buClr>
              <a:buSzPct val="80000"/>
              <a:buNone/>
            </a:pPr>
            <a:r>
              <a:rPr lang="en-US" altLang="zh-CN" sz="2800" dirty="0" smtClean="0"/>
              <a:t>       1 byte = 8 bit</a:t>
            </a:r>
            <a:endParaRPr lang="zh-CN" altLang="zh-CN" sz="2800" dirty="0"/>
          </a:p>
          <a:p>
            <a:pPr>
              <a:spcBef>
                <a:spcPts val="12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Word</a:t>
            </a:r>
            <a:r>
              <a:rPr lang="zh-CN" altLang="en-US" sz="2800" dirty="0" smtClean="0"/>
              <a:t>（</a:t>
            </a:r>
            <a:r>
              <a:rPr lang="zh-CN" altLang="zh-CN" sz="2800" b="1" dirty="0" smtClean="0">
                <a:solidFill>
                  <a:srgbClr val="FF7C80"/>
                </a:solidFill>
              </a:rPr>
              <a:t>字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spcBef>
                <a:spcPts val="1200"/>
              </a:spcBef>
              <a:buClr>
                <a:srgbClr val="FFFF00"/>
              </a:buClr>
              <a:buSzPct val="80000"/>
              <a:buNone/>
            </a:pPr>
            <a:r>
              <a:rPr lang="zh-CN" altLang="en-US" dirty="0" smtClean="0"/>
              <a:t>   </a:t>
            </a:r>
            <a:r>
              <a:rPr lang="zh-CN" altLang="en-US" sz="2800" dirty="0" smtClean="0"/>
              <a:t>包含</a:t>
            </a:r>
            <a:r>
              <a:rPr lang="en-US" altLang="zh-CN" sz="2800" dirty="0" smtClean="0"/>
              <a:t>16</a:t>
            </a:r>
            <a:r>
              <a:rPr lang="zh-CN" altLang="zh-CN" sz="2800" dirty="0"/>
              <a:t>位</a:t>
            </a:r>
            <a:r>
              <a:rPr lang="zh-CN" altLang="zh-CN" sz="2800" dirty="0" smtClean="0"/>
              <a:t>二进制数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即</a:t>
            </a:r>
            <a:r>
              <a:rPr lang="zh-CN" altLang="zh-CN" sz="2800" dirty="0"/>
              <a:t>两个</a:t>
            </a:r>
            <a:r>
              <a:rPr lang="zh-CN" altLang="zh-CN" sz="2800" dirty="0" smtClean="0"/>
              <a:t>字节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spcBef>
                <a:spcPts val="1200"/>
              </a:spcBef>
              <a:buClr>
                <a:srgbClr val="FFFF00"/>
              </a:buClr>
              <a:buSzPct val="80000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zh-CN" sz="2800" dirty="0" smtClean="0"/>
              <a:t>一</a:t>
            </a:r>
            <a:r>
              <a:rPr lang="zh-CN" altLang="zh-CN" sz="2800" dirty="0"/>
              <a:t>个</a:t>
            </a:r>
            <a:r>
              <a:rPr lang="en-US" altLang="zh-CN" sz="2800" dirty="0"/>
              <a:t>16</a:t>
            </a:r>
            <a:r>
              <a:rPr lang="zh-CN" altLang="zh-CN" sz="2800" dirty="0"/>
              <a:t>位的字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15</a:t>
            </a:r>
            <a:r>
              <a:rPr lang="zh-CN" altLang="zh-CN" sz="2800" dirty="0"/>
              <a:t>～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0 </a:t>
            </a:r>
            <a:r>
              <a:rPr lang="en-US" altLang="zh-CN" sz="2800" dirty="0" smtClean="0"/>
              <a:t>=</a:t>
            </a:r>
            <a:endParaRPr lang="en-US" altLang="zh-CN" sz="2800" dirty="0" smtClean="0"/>
          </a:p>
          <a:p>
            <a:pPr>
              <a:spcBef>
                <a:spcPts val="1200"/>
              </a:spcBef>
              <a:buClr>
                <a:srgbClr val="FFFF00"/>
              </a:buClr>
              <a:buSzPct val="80000"/>
              <a:buNone/>
            </a:pPr>
            <a:r>
              <a:rPr lang="en-US" altLang="zh-CN" sz="2800" dirty="0" smtClean="0"/>
              <a:t>                   </a:t>
            </a:r>
            <a:r>
              <a:rPr lang="zh-CN" altLang="zh-CN" sz="2800" dirty="0" smtClean="0"/>
              <a:t>高字节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15</a:t>
            </a:r>
            <a:r>
              <a:rPr lang="zh-CN" altLang="zh-CN" sz="2800" dirty="0" smtClean="0"/>
              <a:t>～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8  </a:t>
            </a:r>
            <a:r>
              <a:rPr lang="en-US" altLang="zh-CN" sz="2800" dirty="0" smtClean="0"/>
              <a:t>+  </a:t>
            </a:r>
            <a:r>
              <a:rPr lang="zh-CN" altLang="zh-CN" sz="2800" dirty="0" smtClean="0"/>
              <a:t>低字节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7</a:t>
            </a:r>
            <a:r>
              <a:rPr lang="zh-CN" altLang="zh-CN" sz="2800" dirty="0" smtClean="0"/>
              <a:t>～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0</a:t>
            </a:r>
            <a:endParaRPr lang="zh-CN" altLang="zh-CN" sz="28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7776000" cy="917596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计算机中信息的单位</a:t>
            </a:r>
            <a:endParaRPr lang="zh-CN" altLang="en-US" sz="320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Word Length</a:t>
            </a:r>
            <a:r>
              <a:rPr lang="zh-CN" altLang="en-US" sz="2800" dirty="0" smtClean="0"/>
              <a:t>（</a:t>
            </a:r>
            <a:r>
              <a:rPr lang="zh-CN" altLang="zh-CN" sz="2800" b="1" dirty="0" smtClean="0">
                <a:solidFill>
                  <a:srgbClr val="FFC000"/>
                </a:solidFill>
              </a:rPr>
              <a:t>字长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它</a:t>
            </a:r>
            <a:r>
              <a:rPr lang="zh-CN" altLang="zh-CN" sz="2800" dirty="0" smtClean="0"/>
              <a:t>决定计算机一</a:t>
            </a:r>
            <a:r>
              <a:rPr lang="zh-CN" altLang="zh-CN" sz="2800" dirty="0"/>
              <a:t>次可处理的</a:t>
            </a:r>
            <a:r>
              <a:rPr lang="zh-CN" altLang="zh-CN" sz="2800" dirty="0" smtClean="0"/>
              <a:t>二进制</a:t>
            </a:r>
            <a:r>
              <a:rPr lang="zh-CN" altLang="en-US" sz="2800" dirty="0" smtClean="0"/>
              <a:t>数据</a:t>
            </a:r>
            <a:r>
              <a:rPr lang="zh-CN" altLang="zh-CN" sz="2800" dirty="0" smtClean="0"/>
              <a:t>的位数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just"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sz="2800" dirty="0" smtClean="0"/>
              <a:t>它</a:t>
            </a:r>
            <a:r>
              <a:rPr lang="zh-CN" altLang="zh-CN" sz="2800" dirty="0"/>
              <a:t>取决于</a:t>
            </a:r>
            <a:r>
              <a:rPr lang="zh-CN" altLang="zh-CN" sz="2800" dirty="0" smtClean="0"/>
              <a:t>计算机的</a:t>
            </a:r>
            <a:r>
              <a:rPr lang="zh-CN" altLang="zh-CN" sz="2800" dirty="0"/>
              <a:t>运算器、通用寄存器和数据总线的位数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algn="just"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sz="2800" dirty="0" smtClean="0"/>
              <a:t>根据字长将</a:t>
            </a:r>
            <a:r>
              <a:rPr lang="zh-CN" altLang="zh-CN" sz="2800" dirty="0"/>
              <a:t>计算机分为</a:t>
            </a:r>
            <a:r>
              <a:rPr lang="en-US" altLang="zh-CN" sz="2800" dirty="0"/>
              <a:t>8</a:t>
            </a:r>
            <a:r>
              <a:rPr lang="zh-CN" altLang="zh-CN" sz="2800" dirty="0"/>
              <a:t>位机、</a:t>
            </a:r>
            <a:r>
              <a:rPr lang="en-US" altLang="zh-CN" sz="2800" dirty="0"/>
              <a:t>16</a:t>
            </a:r>
            <a:r>
              <a:rPr lang="zh-CN" altLang="zh-CN" sz="2800" dirty="0"/>
              <a:t>位机、</a:t>
            </a:r>
            <a:r>
              <a:rPr lang="en-US" altLang="zh-CN" sz="2800" dirty="0"/>
              <a:t>32</a:t>
            </a:r>
            <a:r>
              <a:rPr lang="zh-CN" altLang="zh-CN" sz="2800" dirty="0"/>
              <a:t>位机和</a:t>
            </a:r>
            <a:r>
              <a:rPr lang="en-US" altLang="zh-CN" sz="2800" dirty="0"/>
              <a:t>64</a:t>
            </a:r>
            <a:r>
              <a:rPr lang="zh-CN" altLang="zh-CN" sz="2800" dirty="0"/>
              <a:t>位机</a:t>
            </a:r>
            <a:r>
              <a:rPr lang="zh-CN" altLang="zh-CN" sz="2800" dirty="0" smtClean="0"/>
              <a:t>等机型。</a:t>
            </a:r>
            <a:endParaRPr lang="en-US" altLang="zh-CN" sz="2800" dirty="0" smtClean="0"/>
          </a:p>
          <a:p>
            <a:pPr algn="just"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sz="2800" dirty="0" smtClean="0"/>
              <a:t>字长</a:t>
            </a:r>
            <a:r>
              <a:rPr lang="zh-CN" altLang="zh-CN" sz="2800" dirty="0"/>
              <a:t>越长</a:t>
            </a:r>
            <a:r>
              <a:rPr lang="zh-CN" altLang="zh-CN" sz="2800" dirty="0" smtClean="0"/>
              <a:t>，计算机一</a:t>
            </a:r>
            <a:r>
              <a:rPr lang="zh-CN" altLang="zh-CN" sz="2800" dirty="0"/>
              <a:t>次</a:t>
            </a:r>
            <a:r>
              <a:rPr lang="zh-CN" altLang="zh-CN" sz="2800" dirty="0" smtClean="0"/>
              <a:t>能传送</a:t>
            </a:r>
            <a:r>
              <a:rPr lang="zh-CN" altLang="zh-CN" sz="2800" dirty="0"/>
              <a:t>和处理的数据就越多，运算速度越快，精度也越高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但</a:t>
            </a:r>
            <a:r>
              <a:rPr lang="zh-CN" altLang="zh-CN" sz="2800" dirty="0" smtClean="0"/>
              <a:t>制造工艺</a:t>
            </a:r>
            <a:r>
              <a:rPr lang="zh-CN" altLang="en-US" sz="2800" dirty="0" smtClean="0"/>
              <a:t>也</a:t>
            </a:r>
            <a:r>
              <a:rPr lang="zh-CN" altLang="zh-CN" sz="2800" dirty="0" smtClean="0"/>
              <a:t>越</a:t>
            </a:r>
            <a:r>
              <a:rPr lang="zh-CN" altLang="zh-CN" sz="2800" dirty="0"/>
              <a:t>复杂。</a:t>
            </a:r>
            <a:endParaRPr lang="zh-CN" altLang="zh-CN" sz="2800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7290" y="2285993"/>
            <a:ext cx="6429420" cy="278608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1.1.1  </a:t>
            </a:r>
            <a:r>
              <a:rPr lang="zh-CN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进位计数制</a:t>
            </a:r>
            <a:endParaRPr lang="en-US" altLang="zh-CN" sz="3600" dirty="0" smtClean="0">
              <a:solidFill>
                <a:srgbClr val="FCFC9E"/>
              </a:solidFill>
              <a:ea typeface="楷体_GB2312" pitchFamily="49" charset="-122"/>
            </a:endParaRPr>
          </a:p>
          <a:p>
            <a:pPr>
              <a:spcBef>
                <a:spcPts val="3000"/>
              </a:spcBef>
              <a:buNone/>
            </a:pPr>
            <a:r>
              <a:rPr lang="en-US" altLang="zh-CN" sz="3600" dirty="0" smtClean="0">
                <a:solidFill>
                  <a:srgbClr val="00FF00"/>
                </a:solidFill>
                <a:ea typeface="楷体_GB2312" pitchFamily="49" charset="-122"/>
              </a:rPr>
              <a:t>1.1.2  </a:t>
            </a:r>
            <a:r>
              <a:rPr lang="zh-CN" altLang="zh-CN" sz="3600" dirty="0" smtClean="0">
                <a:solidFill>
                  <a:srgbClr val="00FF00"/>
                </a:solidFill>
                <a:ea typeface="楷体_GB2312" pitchFamily="49" charset="-122"/>
              </a:rPr>
              <a:t>二进制编码</a:t>
            </a:r>
            <a:endParaRPr lang="en-US" altLang="zh-CN" sz="3600" dirty="0" smtClean="0">
              <a:solidFill>
                <a:srgbClr val="00FF00"/>
              </a:solidFill>
              <a:ea typeface="楷体_GB2312" pitchFamily="49" charset="-122"/>
            </a:endParaRPr>
          </a:p>
          <a:p>
            <a:pPr>
              <a:spcBef>
                <a:spcPts val="3000"/>
              </a:spcBef>
              <a:buNone/>
            </a:pPr>
            <a:r>
              <a:rPr lang="en-US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1.1.3 </a:t>
            </a:r>
            <a:r>
              <a:rPr lang="zh-CN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带符号数的表示方法</a:t>
            </a:r>
            <a:endParaRPr lang="en-US" altLang="zh-CN" sz="3600" dirty="0" smtClean="0">
              <a:solidFill>
                <a:srgbClr val="FCFC9E"/>
              </a:solidFill>
              <a:ea typeface="楷体_GB2312" pitchFamily="49" charset="-122"/>
            </a:endParaRPr>
          </a:p>
          <a:p>
            <a:pPr>
              <a:spcBef>
                <a:spcPts val="3000"/>
              </a:spcBef>
              <a:buNone/>
            </a:pPr>
            <a:endParaRPr lang="zh-CN" altLang="en-US" sz="4000" dirty="0">
              <a:solidFill>
                <a:srgbClr val="FCFC9E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1.1.2 </a:t>
            </a:r>
            <a:r>
              <a:rPr lang="en-US" altLang="zh-CN" sz="40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40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二进制编码</a:t>
            </a:r>
            <a:endParaRPr lang="zh-CN" altLang="en-US" sz="4000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计算机</a:t>
            </a:r>
            <a:r>
              <a:rPr lang="zh-CN" altLang="zh-CN" dirty="0"/>
              <a:t>中，数</a:t>
            </a:r>
            <a:r>
              <a:rPr lang="zh-CN" altLang="zh-CN" dirty="0" smtClean="0"/>
              <a:t>都用二进制表示</a:t>
            </a:r>
            <a:r>
              <a:rPr lang="zh-CN" altLang="zh-CN" dirty="0"/>
              <a:t>，因此各种数字、英文字母、运算符号等，都</a:t>
            </a:r>
            <a:r>
              <a:rPr lang="zh-CN" altLang="zh-CN" dirty="0" smtClean="0"/>
              <a:t>要用特定</a:t>
            </a:r>
            <a:r>
              <a:rPr lang="zh-CN" altLang="zh-CN" dirty="0"/>
              <a:t>的二进制码的组合来表示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即</a:t>
            </a:r>
            <a:r>
              <a:rPr lang="zh-CN" altLang="zh-CN" dirty="0" smtClean="0"/>
              <a:t>二进制编码。</a:t>
            </a:r>
            <a:endParaRPr lang="en-US" altLang="zh-CN" dirty="0" smtClean="0"/>
          </a:p>
          <a:p>
            <a:pPr algn="just"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最</a:t>
            </a:r>
            <a:r>
              <a:rPr lang="zh-CN" altLang="zh-CN" dirty="0"/>
              <a:t>常用的编码有</a:t>
            </a:r>
            <a:r>
              <a:rPr lang="en-US" altLang="zh-CN" dirty="0"/>
              <a:t>BCD</a:t>
            </a:r>
            <a:r>
              <a:rPr lang="zh-CN" altLang="zh-CN" dirty="0"/>
              <a:t>码和</a:t>
            </a:r>
            <a:r>
              <a:rPr lang="en-US" altLang="zh-CN" dirty="0"/>
              <a:t>ASCII</a:t>
            </a:r>
            <a:r>
              <a:rPr lang="zh-CN" altLang="zh-CN" dirty="0"/>
              <a:t>码两种。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776000" cy="1143000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inary 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oded </a:t>
            </a:r>
            <a:r>
              <a:rPr lang="en-US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ecimal</a:t>
            </a:r>
            <a:r>
              <a:rPr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）码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896544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600" dirty="0"/>
              <a:t>二进制码的</a:t>
            </a:r>
            <a:r>
              <a:rPr lang="en-US" altLang="zh-CN" sz="2600" dirty="0"/>
              <a:t>BCD</a:t>
            </a:r>
            <a:r>
              <a:rPr lang="zh-CN" altLang="zh-CN" sz="2600" dirty="0" smtClean="0"/>
              <a:t>数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4</a:t>
            </a:r>
            <a:r>
              <a:rPr lang="zh-CN" altLang="zh-CN" sz="2600" dirty="0" smtClean="0"/>
              <a:t>位二进制</a:t>
            </a:r>
            <a:r>
              <a:rPr lang="zh-CN" altLang="en-US" sz="2600" dirty="0" smtClean="0"/>
              <a:t>，</a:t>
            </a:r>
            <a:r>
              <a:rPr lang="zh-CN" altLang="zh-CN" sz="2600" dirty="0" smtClean="0"/>
              <a:t>取</a:t>
            </a:r>
            <a:r>
              <a:rPr lang="en-US" altLang="zh-CN" sz="2600" dirty="0" smtClean="0"/>
              <a:t>0000</a:t>
            </a:r>
            <a:r>
              <a:rPr lang="zh-CN" altLang="zh-CN" sz="2600" dirty="0" smtClean="0"/>
              <a:t>～</a:t>
            </a:r>
            <a:r>
              <a:rPr lang="en-US" altLang="zh-CN" sz="2600" dirty="0" smtClean="0"/>
              <a:t>1111</a:t>
            </a:r>
            <a:r>
              <a:rPr lang="zh-CN" altLang="en-US" sz="2600" dirty="0" smtClean="0"/>
              <a:t>中的</a:t>
            </a:r>
            <a:r>
              <a:rPr lang="zh-CN" altLang="zh-CN" sz="2600" dirty="0" smtClean="0"/>
              <a:t>前</a:t>
            </a:r>
            <a:r>
              <a:rPr lang="en-US" altLang="zh-CN" sz="2600" dirty="0" smtClean="0"/>
              <a:t>10</a:t>
            </a:r>
            <a:r>
              <a:rPr lang="zh-CN" altLang="zh-CN" sz="2600" dirty="0" smtClean="0"/>
              <a:t>个码</a:t>
            </a:r>
            <a:r>
              <a:rPr lang="zh-CN" altLang="en-US" sz="2600" dirty="0" smtClean="0"/>
              <a:t>表示</a:t>
            </a:r>
            <a:r>
              <a:rPr lang="en-US" altLang="zh-CN" sz="2600" dirty="0" smtClean="0"/>
              <a:t>0 </a:t>
            </a:r>
            <a:r>
              <a:rPr lang="zh-CN" altLang="en-US" sz="2600" dirty="0" smtClean="0"/>
              <a:t>～ </a:t>
            </a:r>
            <a:r>
              <a:rPr lang="en-US" altLang="zh-CN" sz="2600" dirty="0" smtClean="0"/>
              <a:t>9</a:t>
            </a:r>
            <a:r>
              <a:rPr lang="zh-CN" altLang="zh-CN" sz="2600" dirty="0" smtClean="0"/>
              <a:t>，</a:t>
            </a:r>
            <a:r>
              <a:rPr lang="zh-CN" altLang="en-US" sz="2600" dirty="0" smtClean="0"/>
              <a:t>各</a:t>
            </a:r>
            <a:r>
              <a:rPr lang="zh-CN" altLang="zh-CN" sz="2600" dirty="0" smtClean="0"/>
              <a:t>位</a:t>
            </a:r>
            <a:r>
              <a:rPr lang="zh-CN" altLang="zh-CN" sz="2600" dirty="0"/>
              <a:t>的权</a:t>
            </a:r>
            <a:r>
              <a:rPr lang="zh-CN" altLang="zh-CN" sz="2600" dirty="0" smtClean="0"/>
              <a:t>值是</a:t>
            </a:r>
            <a:r>
              <a:rPr lang="en-US" altLang="zh-CN" sz="2600" dirty="0"/>
              <a:t>8</a:t>
            </a:r>
            <a:r>
              <a:rPr lang="zh-CN" altLang="zh-CN" sz="2600" dirty="0"/>
              <a:t>、</a:t>
            </a:r>
            <a:r>
              <a:rPr lang="en-US" altLang="zh-CN" sz="2600" dirty="0"/>
              <a:t>4</a:t>
            </a:r>
            <a:r>
              <a:rPr lang="zh-CN" altLang="zh-CN" sz="2600" dirty="0"/>
              <a:t>、</a:t>
            </a:r>
            <a:r>
              <a:rPr lang="en-US" altLang="zh-CN" sz="2600" dirty="0"/>
              <a:t>2</a:t>
            </a:r>
            <a:r>
              <a:rPr lang="zh-CN" altLang="zh-CN" sz="2600" dirty="0"/>
              <a:t>、</a:t>
            </a:r>
            <a:r>
              <a:rPr lang="en-US" altLang="zh-CN" sz="2600" dirty="0"/>
              <a:t>1</a:t>
            </a:r>
            <a:r>
              <a:rPr lang="zh-CN" altLang="zh-CN" sz="2600" dirty="0" smtClean="0"/>
              <a:t>，也称</a:t>
            </a:r>
            <a:r>
              <a:rPr lang="zh-CN" altLang="en-US" sz="2600" dirty="0" smtClean="0"/>
              <a:t> </a:t>
            </a:r>
            <a:r>
              <a:rPr lang="en-US" altLang="zh-CN" sz="2600" b="1" dirty="0" smtClean="0">
                <a:solidFill>
                  <a:srgbClr val="FF7C80"/>
                </a:solidFill>
              </a:rPr>
              <a:t>8421</a:t>
            </a:r>
            <a:r>
              <a:rPr lang="zh-CN" altLang="en-US" sz="2600" b="1" dirty="0" smtClean="0">
                <a:solidFill>
                  <a:srgbClr val="FF7C80"/>
                </a:solidFill>
              </a:rPr>
              <a:t> </a:t>
            </a:r>
            <a:r>
              <a:rPr lang="en-US" altLang="zh-CN" sz="2600" b="1" dirty="0" smtClean="0">
                <a:solidFill>
                  <a:srgbClr val="FF7C80"/>
                </a:solidFill>
              </a:rPr>
              <a:t> </a:t>
            </a:r>
            <a:r>
              <a:rPr lang="en-US" altLang="zh-CN" sz="2600" b="1" dirty="0">
                <a:solidFill>
                  <a:srgbClr val="FF7C80"/>
                </a:solidFill>
              </a:rPr>
              <a:t>BCD</a:t>
            </a:r>
            <a:r>
              <a:rPr lang="zh-CN" altLang="zh-CN" sz="2600" b="1" dirty="0">
                <a:solidFill>
                  <a:srgbClr val="FF7C80"/>
                </a:solidFill>
              </a:rPr>
              <a:t>码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pPr>
              <a:spcAft>
                <a:spcPts val="60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600" dirty="0" smtClean="0"/>
              <a:t>BCD</a:t>
            </a:r>
            <a:r>
              <a:rPr lang="zh-CN" altLang="en-US" sz="2600" dirty="0" smtClean="0"/>
              <a:t>码表示的数</a:t>
            </a:r>
            <a:r>
              <a:rPr lang="zh-CN" altLang="zh-CN" sz="2600" dirty="0" smtClean="0"/>
              <a:t>也</a:t>
            </a:r>
            <a:r>
              <a:rPr lang="zh-CN" altLang="en-US" sz="2600" dirty="0" smtClean="0"/>
              <a:t>是</a:t>
            </a:r>
            <a:r>
              <a:rPr lang="zh-CN" altLang="zh-CN" sz="2600" dirty="0" smtClean="0"/>
              <a:t>逢</a:t>
            </a:r>
            <a:r>
              <a:rPr lang="en-US" altLang="zh-CN" sz="2600" dirty="0" smtClean="0"/>
              <a:t>10</a:t>
            </a:r>
            <a:r>
              <a:rPr lang="zh-CN" altLang="zh-CN" sz="2600" dirty="0" smtClean="0"/>
              <a:t>进</a:t>
            </a:r>
            <a:r>
              <a:rPr lang="en-US" altLang="zh-CN" sz="2600" dirty="0" smtClean="0"/>
              <a:t>1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pPr>
              <a:spcAft>
                <a:spcPts val="60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600" dirty="0" smtClean="0"/>
              <a:t>BCD</a:t>
            </a:r>
            <a:r>
              <a:rPr lang="zh-CN" altLang="en-US" sz="2600" dirty="0" smtClean="0"/>
              <a:t>数与</a:t>
            </a:r>
            <a:r>
              <a:rPr lang="en-US" altLang="zh-CN" sz="2600" dirty="0" smtClean="0"/>
              <a:t>10</a:t>
            </a:r>
            <a:r>
              <a:rPr lang="zh-CN" altLang="en-US" sz="2600" dirty="0" smtClean="0"/>
              <a:t>进制数的转换</a:t>
            </a:r>
            <a:endParaRPr lang="en-US" altLang="zh-CN" sz="2600" dirty="0" smtClean="0"/>
          </a:p>
          <a:p>
            <a:pPr>
              <a:spcAft>
                <a:spcPts val="600"/>
              </a:spcAft>
              <a:buClr>
                <a:srgbClr val="FFFF00"/>
              </a:buClr>
              <a:buSzPct val="80000"/>
              <a:buNone/>
            </a:pPr>
            <a:r>
              <a:rPr lang="zh-CN" altLang="en-US" b="1" dirty="0" smtClean="0">
                <a:solidFill>
                  <a:srgbClr val="66FF66"/>
                </a:solidFill>
                <a:ea typeface="楷体_GB2312" pitchFamily="49" charset="-122"/>
              </a:rPr>
              <a:t>  </a:t>
            </a:r>
            <a:r>
              <a:rPr lang="zh-CN" altLang="zh-CN" b="1" dirty="0" smtClean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B0F0"/>
                </a:solidFill>
                <a:ea typeface="楷体_GB2312" pitchFamily="49" charset="-122"/>
              </a:rPr>
              <a:t>1.2  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用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8421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BCD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码表示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10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进制数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327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。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spcAft>
                <a:spcPts val="600"/>
              </a:spcAft>
              <a:buClr>
                <a:srgbClr val="FFFF00"/>
              </a:buClr>
              <a:buSzPct val="80000"/>
              <a:buNone/>
            </a:pPr>
            <a:r>
              <a:rPr lang="en-US" altLang="zh-CN" sz="2600" dirty="0" smtClean="0"/>
              <a:t>      </a:t>
            </a:r>
            <a:r>
              <a:rPr lang="en-US" altLang="zh-CN" dirty="0" smtClean="0"/>
              <a:t>327 =</a:t>
            </a:r>
            <a:r>
              <a:rPr lang="zh-CN" altLang="zh-CN" dirty="0"/>
              <a:t>（</a:t>
            </a:r>
            <a:r>
              <a:rPr lang="en-US" altLang="zh-CN" dirty="0"/>
              <a:t>0011  0010  0111</a:t>
            </a:r>
            <a:r>
              <a:rPr lang="zh-CN" altLang="zh-CN" dirty="0"/>
              <a:t>）</a:t>
            </a:r>
            <a:r>
              <a:rPr lang="en-US" altLang="zh-CN" baseline="-25000" dirty="0"/>
              <a:t>BCD</a:t>
            </a:r>
            <a:r>
              <a:rPr lang="zh-CN" altLang="zh-CN" baseline="-25000" dirty="0"/>
              <a:t>码</a:t>
            </a:r>
            <a:endParaRPr lang="zh-CN" altLang="zh-CN" dirty="0"/>
          </a:p>
          <a:p>
            <a:pPr>
              <a:lnSpc>
                <a:spcPts val="1200"/>
              </a:lnSpc>
              <a:spcBef>
                <a:spcPts val="0"/>
              </a:spcBef>
              <a:buClr>
                <a:srgbClr val="FFFF00"/>
              </a:buClr>
              <a:buSzPct val="80000"/>
              <a:buNone/>
            </a:pPr>
            <a:r>
              <a:rPr lang="en-US" altLang="zh-CN" sz="2600" dirty="0" smtClean="0"/>
              <a:t> </a:t>
            </a:r>
            <a:r>
              <a:rPr lang="en-US" altLang="zh-CN" sz="1000" dirty="0" smtClean="0"/>
              <a:t> </a:t>
            </a:r>
            <a:endParaRPr lang="en-US" altLang="zh-CN" sz="1000" dirty="0" smtClean="0"/>
          </a:p>
          <a:p>
            <a:pPr>
              <a:spcAft>
                <a:spcPts val="600"/>
              </a:spcAft>
              <a:buClr>
                <a:srgbClr val="FFFF00"/>
              </a:buClr>
              <a:buSzPct val="80000"/>
              <a:buNone/>
            </a:pPr>
            <a:r>
              <a:rPr lang="zh-CN" altLang="en-US" sz="2800" b="1" dirty="0" smtClean="0">
                <a:solidFill>
                  <a:srgbClr val="00B0F0"/>
                </a:solidFill>
                <a:ea typeface="楷体_GB2312" pitchFamily="49" charset="-122"/>
              </a:rPr>
              <a:t>  </a:t>
            </a:r>
            <a:r>
              <a:rPr lang="zh-CN" altLang="zh-CN" sz="2800" b="1" dirty="0" smtClean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B0F0"/>
                </a:solidFill>
                <a:ea typeface="楷体_GB2312" pitchFamily="49" charset="-122"/>
              </a:rPr>
              <a:t>1.3  </a:t>
            </a:r>
            <a:r>
              <a:rPr lang="zh-CN" altLang="zh-CN" sz="2800" dirty="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BCD</a:t>
            </a:r>
            <a:r>
              <a:rPr lang="zh-CN" altLang="zh-CN" sz="2800" dirty="0" smtClean="0">
                <a:solidFill>
                  <a:schemeClr val="tx1"/>
                </a:solidFill>
                <a:ea typeface="楷体_GB2312" pitchFamily="49" charset="-122"/>
              </a:rPr>
              <a:t>码的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10</a:t>
            </a:r>
            <a:r>
              <a:rPr lang="zh-CN" altLang="zh-CN" sz="2800" dirty="0" smtClean="0">
                <a:solidFill>
                  <a:schemeClr val="tx1"/>
                </a:solidFill>
                <a:ea typeface="楷体_GB2312" pitchFamily="49" charset="-122"/>
              </a:rPr>
              <a:t>进制数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spcAft>
                <a:spcPts val="600"/>
              </a:spcAft>
              <a:buClr>
                <a:srgbClr val="FFFF00"/>
              </a:buClr>
              <a:buSzPct val="80000"/>
              <a:buNone/>
            </a:pPr>
            <a:r>
              <a:rPr lang="en-US" altLang="zh-CN" sz="2800" dirty="0" smtClean="0">
                <a:ea typeface="楷体_GB2312" pitchFamily="49" charset="-122"/>
              </a:rPr>
              <a:t>    </a:t>
            </a:r>
            <a:r>
              <a:rPr lang="zh-CN" altLang="zh-CN" sz="2800" dirty="0" smtClean="0">
                <a:ea typeface="楷体_GB2312" pitchFamily="49" charset="-122"/>
              </a:rPr>
              <a:t>（</a:t>
            </a:r>
            <a:r>
              <a:rPr lang="en-US" altLang="zh-CN" sz="2800" dirty="0" smtClean="0">
                <a:ea typeface="楷体_GB2312" pitchFamily="49" charset="-122"/>
              </a:rPr>
              <a:t>1001  0101 1000</a:t>
            </a:r>
            <a:r>
              <a:rPr lang="zh-CN" altLang="zh-CN" sz="2800" dirty="0" smtClean="0">
                <a:ea typeface="楷体_GB2312" pitchFamily="49" charset="-122"/>
              </a:rPr>
              <a:t>）</a:t>
            </a:r>
            <a:r>
              <a:rPr lang="en-US" altLang="zh-CN" sz="2800" baseline="-25000" dirty="0">
                <a:ea typeface="楷体_GB2312" pitchFamily="49" charset="-122"/>
              </a:rPr>
              <a:t>BCD</a:t>
            </a:r>
            <a:r>
              <a:rPr lang="zh-CN" altLang="zh-CN" sz="2800" b="0" baseline="-25000" dirty="0" smtClean="0"/>
              <a:t>码</a:t>
            </a:r>
            <a:r>
              <a:rPr lang="en-US" altLang="zh-CN" sz="2800" b="0" baseline="-25000" dirty="0" smtClean="0"/>
              <a:t> </a:t>
            </a:r>
            <a:r>
              <a:rPr lang="en-US" altLang="zh-CN" sz="2800" dirty="0" smtClean="0">
                <a:ea typeface="楷体_GB2312" pitchFamily="49" charset="-122"/>
              </a:rPr>
              <a:t>= 958</a:t>
            </a:r>
            <a:endParaRPr lang="zh-CN" altLang="zh-CN" sz="2800" dirty="0">
              <a:ea typeface="楷体_GB2312" pitchFamily="49" charset="-122"/>
            </a:endParaRPr>
          </a:p>
          <a:p>
            <a:pPr>
              <a:buNone/>
            </a:pPr>
            <a:endParaRPr lang="en-US" altLang="zh-CN" sz="2600" dirty="0"/>
          </a:p>
          <a:p>
            <a:pPr>
              <a:buNone/>
            </a:pPr>
            <a:endParaRPr lang="zh-CN" altLang="zh-CN" sz="2600" dirty="0"/>
          </a:p>
          <a:p>
            <a:pPr>
              <a:buNone/>
            </a:pPr>
            <a:endParaRPr lang="zh-CN" altLang="zh-CN" sz="2600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7776000" cy="114300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b="1" dirty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lang="zh-CN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制</a:t>
            </a:r>
            <a:r>
              <a:rPr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</a:t>
            </a:r>
            <a:r>
              <a:rPr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b="1" dirty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lang="zh-CN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制</a:t>
            </a:r>
            <a:r>
              <a:rPr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endParaRPr lang="zh-CN" altLang="en-US" b="1" dirty="0">
              <a:solidFill>
                <a:srgbClr val="66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3724466"/>
          </a:xfrm>
        </p:spPr>
        <p:txBody>
          <a:bodyPr/>
          <a:lstStyle/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见</a:t>
            </a:r>
            <a:r>
              <a:rPr lang="zh-CN" altLang="zh-CN" sz="2800" dirty="0" smtClean="0">
                <a:solidFill>
                  <a:srgbClr val="FF7C80"/>
                </a:solidFill>
              </a:rPr>
              <a:t>表</a:t>
            </a:r>
            <a:r>
              <a:rPr lang="en-US" altLang="zh-CN" dirty="0" smtClean="0">
                <a:solidFill>
                  <a:srgbClr val="FF7C80"/>
                </a:solidFill>
              </a:rPr>
              <a:t>1</a:t>
            </a:r>
            <a:r>
              <a:rPr lang="en-US" altLang="zh-CN" sz="2800" dirty="0" smtClean="0">
                <a:solidFill>
                  <a:srgbClr val="FF7C80"/>
                </a:solidFill>
              </a:rPr>
              <a:t>.1</a:t>
            </a:r>
            <a:endParaRPr lang="en-US" altLang="zh-CN" sz="2800" dirty="0" smtClean="0">
              <a:solidFill>
                <a:srgbClr val="FF7C80"/>
              </a:solidFill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>
              <a:spcAft>
                <a:spcPts val="120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 </a:t>
            </a:r>
            <a:r>
              <a:rPr lang="en-US" altLang="zh-CN" sz="2800" dirty="0"/>
              <a:t>BCD</a:t>
            </a:r>
            <a:r>
              <a:rPr lang="zh-CN" altLang="zh-CN" sz="2800" dirty="0" smtClean="0"/>
              <a:t>码</a:t>
            </a:r>
            <a:r>
              <a:rPr lang="zh-CN" altLang="en-US" dirty="0" smtClean="0"/>
              <a:t>既照顾了人们使用</a:t>
            </a:r>
            <a:r>
              <a:rPr lang="en-US" dirty="0" smtClean="0"/>
              <a:t>10</a:t>
            </a:r>
            <a:r>
              <a:rPr lang="zh-CN" altLang="en-US" dirty="0" smtClean="0"/>
              <a:t>进制数的习惯，</a:t>
            </a:r>
            <a:r>
              <a:rPr lang="zh-CN" altLang="zh-CN" sz="2800" dirty="0" smtClean="0"/>
              <a:t>又考虑</a:t>
            </a:r>
            <a:r>
              <a:rPr lang="zh-CN" altLang="en-US" sz="2800" dirty="0" smtClean="0"/>
              <a:t>了</a:t>
            </a:r>
            <a:r>
              <a:rPr lang="zh-CN" altLang="zh-CN" sz="2800" dirty="0" smtClean="0"/>
              <a:t>计算机</a:t>
            </a:r>
            <a:r>
              <a:rPr lang="zh-CN" altLang="en-US" sz="2800" dirty="0" smtClean="0"/>
              <a:t>的</a:t>
            </a:r>
            <a:r>
              <a:rPr lang="zh-CN" altLang="zh-CN" sz="2800" dirty="0" smtClean="0"/>
              <a:t>特点</a:t>
            </a:r>
            <a:r>
              <a:rPr lang="zh-CN" altLang="en-US" sz="2800" dirty="0" smtClean="0"/>
              <a:t>，确实很好。</a:t>
            </a:r>
            <a:endParaRPr lang="en-US" altLang="zh-CN" sz="2800" dirty="0" smtClean="0"/>
          </a:p>
          <a:p>
            <a:pPr algn="just">
              <a:spcAft>
                <a:spcPts val="120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但</a:t>
            </a:r>
            <a:r>
              <a:rPr lang="zh-CN" altLang="zh-CN" sz="2800" dirty="0" smtClean="0"/>
              <a:t>运算</a:t>
            </a:r>
            <a:r>
              <a:rPr lang="zh-CN" altLang="en-US" sz="2800" dirty="0" smtClean="0"/>
              <a:t>后需要对结果进行调整。</a:t>
            </a:r>
            <a:r>
              <a:rPr lang="zh-CN" altLang="en-US" dirty="0" smtClean="0"/>
              <a:t>由于计算机中有专门的调整电路，只要执行相应的调整指令，就能自动进行处理</a:t>
            </a:r>
            <a:r>
              <a:rPr lang="zh-CN" altLang="en-US" sz="2800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28794" y="285728"/>
            <a:ext cx="5031029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315" y="0"/>
            <a:ext cx="8928735" cy="332740"/>
          </a:xfrm>
          <a:prstGeom prst="rect">
            <a:avLst/>
          </a:prstGeom>
          <a:solidFill>
            <a:srgbClr val="4E3B30"/>
          </a:solidFill>
          <a:ln>
            <a:solidFill>
              <a:srgbClr val="4E3B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65755" y="236220"/>
            <a:ext cx="3136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自我介绍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289560" y="1351915"/>
            <a:ext cx="8565515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3200" dirty="0">
                <a:sym typeface="+mn-ea"/>
              </a:rPr>
              <a:t> 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刘建         人工智能与大数据校企共建实验室负责人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                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东华大学        博士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澳大利亚联邦科工组织（CSIRO)       联合培养博士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13205632856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jianliu@hfut.edu.cn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Wingdings" panose="05000000000000000000"/>
              </a:rPr>
              <a:t>计算中心楼308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7345" y="4679950"/>
            <a:ext cx="7539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ClrTx/>
              <a:buSzTx/>
              <a:buFont typeface="Arial" panose="020B0604020202020204" pitchFamily="34" charset="0"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之前担任《机器学习基础》课程的任课老师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776000" cy="1143000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b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merican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200" b="1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tandard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="1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 for</a:t>
            </a:r>
            <a:br>
              <a:rPr lang="en-US" altLang="zh-CN" sz="3200" b="1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nformation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nterchange</a:t>
            </a:r>
            <a:r>
              <a:rPr lang="zh-CN" altLang="zh-CN" sz="3200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solidFill>
                <a:srgbClr val="FCFC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82453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sz="2600" dirty="0" smtClean="0"/>
              <a:t>美国</a:t>
            </a:r>
            <a:r>
              <a:rPr lang="zh-CN" altLang="zh-CN" sz="2600" dirty="0"/>
              <a:t>标准信息交换</a:t>
            </a:r>
            <a:r>
              <a:rPr lang="zh-CN" altLang="zh-CN" sz="2600" dirty="0" smtClean="0"/>
              <a:t>码</a:t>
            </a:r>
            <a:endParaRPr lang="en-US" altLang="zh-CN" sz="2600" dirty="0" smtClean="0"/>
          </a:p>
          <a:p>
            <a:pPr algn="just">
              <a:spcAft>
                <a:spcPts val="6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sz="2600" dirty="0"/>
              <a:t>用</a:t>
            </a:r>
            <a:r>
              <a:rPr lang="en-US" altLang="zh-CN" sz="2600" dirty="0"/>
              <a:t>7</a:t>
            </a:r>
            <a:r>
              <a:rPr lang="zh-CN" altLang="zh-CN" sz="2600" dirty="0"/>
              <a:t>位</a:t>
            </a:r>
            <a:r>
              <a:rPr lang="zh-CN" altLang="zh-CN" sz="2600" dirty="0" smtClean="0"/>
              <a:t>代码</a:t>
            </a:r>
            <a:r>
              <a:rPr lang="en-US" altLang="zh-CN" sz="2600" b="1" dirty="0" smtClean="0">
                <a:solidFill>
                  <a:srgbClr val="FF7C80"/>
                </a:solidFill>
              </a:rPr>
              <a:t>00</a:t>
            </a:r>
            <a:r>
              <a:rPr lang="zh-CN" altLang="zh-CN" sz="2600" b="1" dirty="0">
                <a:solidFill>
                  <a:srgbClr val="FF7C80"/>
                </a:solidFill>
              </a:rPr>
              <a:t>～</a:t>
            </a:r>
            <a:r>
              <a:rPr lang="en-US" altLang="zh-CN" sz="2600" b="1" dirty="0" smtClean="0">
                <a:solidFill>
                  <a:srgbClr val="FF7C80"/>
                </a:solidFill>
              </a:rPr>
              <a:t>7FH</a:t>
            </a:r>
            <a:r>
              <a:rPr lang="zh-CN" altLang="zh-CN" sz="2600" dirty="0" smtClean="0"/>
              <a:t>表示</a:t>
            </a:r>
            <a:r>
              <a:rPr lang="zh-CN" altLang="zh-CN" sz="2600" dirty="0"/>
              <a:t>计算机中存储的</a:t>
            </a:r>
            <a:r>
              <a:rPr lang="zh-CN" altLang="zh-CN" sz="2600" dirty="0">
                <a:solidFill>
                  <a:srgbClr val="FF7C80"/>
                </a:solidFill>
              </a:rPr>
              <a:t>字母</a:t>
            </a:r>
            <a:r>
              <a:rPr lang="zh-CN" altLang="zh-CN" sz="2600" dirty="0"/>
              <a:t>、</a:t>
            </a:r>
            <a:r>
              <a:rPr lang="zh-CN" altLang="zh-CN" sz="2600" dirty="0">
                <a:solidFill>
                  <a:srgbClr val="FF7C80"/>
                </a:solidFill>
              </a:rPr>
              <a:t>数字</a:t>
            </a:r>
            <a:r>
              <a:rPr lang="zh-CN" altLang="zh-CN" sz="2600" dirty="0"/>
              <a:t>及</a:t>
            </a:r>
            <a:r>
              <a:rPr lang="zh-CN" altLang="zh-CN" sz="2600" dirty="0">
                <a:solidFill>
                  <a:srgbClr val="FF7C80"/>
                </a:solidFill>
              </a:rPr>
              <a:t>符号</a:t>
            </a:r>
            <a:r>
              <a:rPr lang="zh-CN" altLang="zh-CN" sz="2600" dirty="0"/>
              <a:t>，共可表示</a:t>
            </a:r>
            <a:r>
              <a:rPr lang="en-US" altLang="zh-CN" sz="2600" dirty="0"/>
              <a:t>128</a:t>
            </a:r>
            <a:r>
              <a:rPr lang="zh-CN" altLang="zh-CN" sz="2600" dirty="0"/>
              <a:t>个字符</a:t>
            </a:r>
            <a:r>
              <a:rPr lang="zh-CN" altLang="zh-CN" sz="2600" dirty="0" smtClean="0"/>
              <a:t>。</a:t>
            </a:r>
            <a:r>
              <a:rPr lang="en-US" altLang="zh-CN" sz="2600" dirty="0" smtClean="0"/>
              <a:t>ASCII</a:t>
            </a:r>
            <a:r>
              <a:rPr lang="zh-CN" altLang="zh-CN" sz="2600" dirty="0" smtClean="0"/>
              <a:t>码表见附录</a:t>
            </a:r>
            <a:r>
              <a:rPr lang="en-US" altLang="zh-CN" sz="2600" dirty="0" smtClean="0"/>
              <a:t>B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pPr algn="just">
              <a:spcAft>
                <a:spcPts val="6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sz="2600" dirty="0" smtClean="0"/>
              <a:t>键盘键入的数、字母</a:t>
            </a:r>
            <a:r>
              <a:rPr lang="zh-CN" altLang="en-US" sz="2600" dirty="0" smtClean="0"/>
              <a:t>、</a:t>
            </a:r>
            <a:r>
              <a:rPr lang="zh-CN" altLang="zh-CN" sz="2600" dirty="0" smtClean="0"/>
              <a:t>送到</a:t>
            </a:r>
            <a:r>
              <a:rPr lang="en-US" altLang="zh-CN" sz="2600" dirty="0" smtClean="0"/>
              <a:t>CRT</a:t>
            </a:r>
            <a:r>
              <a:rPr lang="zh-CN" altLang="zh-CN" sz="2600" dirty="0" smtClean="0"/>
              <a:t>显示的字符都必须用</a:t>
            </a:r>
            <a:r>
              <a:rPr lang="en-US" altLang="zh-CN" sz="2600" dirty="0" smtClean="0"/>
              <a:t>ASCII</a:t>
            </a:r>
            <a:r>
              <a:rPr lang="zh-CN" altLang="zh-CN" sz="2600" dirty="0" smtClean="0"/>
              <a:t>码表示。</a:t>
            </a:r>
            <a:endParaRPr lang="en-US" altLang="zh-CN" sz="2600" dirty="0" smtClean="0"/>
          </a:p>
          <a:p>
            <a:pPr algn="just">
              <a:spcAft>
                <a:spcPts val="600"/>
              </a:spcAft>
              <a:buClr>
                <a:srgbClr val="FFFF00"/>
              </a:buClr>
              <a:buSzPct val="85000"/>
              <a:buNone/>
            </a:pPr>
            <a:r>
              <a:rPr lang="zh-CN" altLang="en-US" sz="2600" dirty="0" smtClean="0">
                <a:solidFill>
                  <a:srgbClr val="00B0F0"/>
                </a:solidFill>
                <a:ea typeface="楷体_GB2312" pitchFamily="49" charset="-122"/>
              </a:rPr>
              <a:t>例如，</a:t>
            </a:r>
            <a:r>
              <a:rPr lang="zh-CN" altLang="zh-CN" sz="2600" dirty="0" smtClean="0">
                <a:solidFill>
                  <a:schemeClr val="tx1"/>
                </a:solidFill>
                <a:ea typeface="楷体_GB2312" pitchFamily="49" charset="-122"/>
              </a:rPr>
              <a:t>数字</a:t>
            </a:r>
            <a:r>
              <a:rPr lang="en-US" altLang="zh-CN" sz="2600" b="1" dirty="0">
                <a:solidFill>
                  <a:srgbClr val="FF7C80"/>
                </a:solidFill>
                <a:ea typeface="楷体_GB2312" pitchFamily="49" charset="-122"/>
              </a:rPr>
              <a:t>0</a:t>
            </a:r>
            <a:r>
              <a:rPr lang="zh-CN" altLang="zh-CN" sz="2600" b="1" dirty="0">
                <a:solidFill>
                  <a:srgbClr val="FF7C80"/>
                </a:solidFill>
                <a:ea typeface="楷体_GB2312" pitchFamily="49" charset="-122"/>
              </a:rPr>
              <a:t>～</a:t>
            </a:r>
            <a:r>
              <a:rPr lang="en-US" altLang="zh-CN" sz="2600" b="1" dirty="0" smtClean="0">
                <a:solidFill>
                  <a:srgbClr val="FF7C80"/>
                </a:solidFill>
                <a:ea typeface="楷体_GB2312" pitchFamily="49" charset="-122"/>
              </a:rPr>
              <a:t>9</a:t>
            </a:r>
            <a:r>
              <a:rPr lang="zh-CN" altLang="en-US" sz="2600" dirty="0" smtClean="0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ASCII</a:t>
            </a:r>
            <a:r>
              <a:rPr lang="zh-CN" altLang="zh-CN" sz="2600" dirty="0">
                <a:solidFill>
                  <a:schemeClr val="tx1"/>
                </a:solidFill>
                <a:ea typeface="楷体_GB2312" pitchFamily="49" charset="-122"/>
              </a:rPr>
              <a:t>码为</a:t>
            </a:r>
            <a:r>
              <a:rPr lang="en-US" altLang="zh-CN" sz="2600" dirty="0">
                <a:solidFill>
                  <a:schemeClr val="tx1"/>
                </a:solidFill>
                <a:ea typeface="楷体_GB2312" pitchFamily="49" charset="-122"/>
              </a:rPr>
              <a:t>30H</a:t>
            </a:r>
            <a:r>
              <a:rPr lang="zh-CN" altLang="zh-CN" sz="2600" dirty="0">
                <a:solidFill>
                  <a:schemeClr val="tx1"/>
                </a:solidFill>
                <a:ea typeface="楷体_GB2312" pitchFamily="49" charset="-122"/>
              </a:rPr>
              <a:t>～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39H</a:t>
            </a:r>
            <a:r>
              <a:rPr lang="zh-CN" altLang="en-US" sz="2600" dirty="0" smtClean="0">
                <a:solidFill>
                  <a:schemeClr val="tx1"/>
                </a:solidFill>
                <a:ea typeface="楷体_GB2312" pitchFamily="49" charset="-122"/>
              </a:rPr>
              <a:t>）</a:t>
            </a:r>
            <a:r>
              <a:rPr lang="zh-CN" altLang="zh-CN" sz="2600" dirty="0" smtClean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zh-CN" altLang="zh-CN" sz="2600" dirty="0">
                <a:solidFill>
                  <a:schemeClr val="tx1"/>
                </a:solidFill>
                <a:ea typeface="楷体_GB2312" pitchFamily="49" charset="-122"/>
              </a:rPr>
              <a:t>字母</a:t>
            </a:r>
            <a:r>
              <a:rPr lang="en-US" altLang="zh-CN" sz="2600" b="1" dirty="0">
                <a:solidFill>
                  <a:srgbClr val="FF7C80"/>
                </a:solidFill>
                <a:ea typeface="楷体_GB2312" pitchFamily="49" charset="-122"/>
              </a:rPr>
              <a:t>A</a:t>
            </a:r>
            <a:r>
              <a:rPr lang="zh-CN" altLang="zh-CN" sz="2600" b="1" dirty="0">
                <a:solidFill>
                  <a:srgbClr val="FF7C80"/>
                </a:solidFill>
                <a:ea typeface="楷体_GB2312" pitchFamily="49" charset="-122"/>
              </a:rPr>
              <a:t>～</a:t>
            </a:r>
            <a:r>
              <a:rPr lang="en-US" altLang="zh-CN" sz="2600" b="1" dirty="0" smtClean="0">
                <a:solidFill>
                  <a:srgbClr val="FF7C80"/>
                </a:solidFill>
                <a:ea typeface="楷体_GB2312" pitchFamily="49" charset="-122"/>
              </a:rPr>
              <a:t>Z</a:t>
            </a:r>
            <a:r>
              <a:rPr lang="zh-CN" altLang="en-US" sz="2600" dirty="0" smtClean="0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41H</a:t>
            </a:r>
            <a:r>
              <a:rPr lang="zh-CN" altLang="zh-CN" sz="2600" dirty="0">
                <a:solidFill>
                  <a:schemeClr val="tx1"/>
                </a:solidFill>
                <a:ea typeface="楷体_GB2312" pitchFamily="49" charset="-122"/>
              </a:rPr>
              <a:t>～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5AH</a:t>
            </a:r>
            <a:r>
              <a:rPr lang="zh-CN" altLang="en-US" sz="2600" dirty="0" smtClean="0">
                <a:solidFill>
                  <a:schemeClr val="tx1"/>
                </a:solidFill>
                <a:ea typeface="楷体_GB2312" pitchFamily="49" charset="-122"/>
              </a:rPr>
              <a:t>）、小写</a:t>
            </a:r>
            <a:r>
              <a:rPr lang="en-US" altLang="zh-CN" sz="2600" b="1" dirty="0" smtClean="0">
                <a:solidFill>
                  <a:srgbClr val="FF7C80"/>
                </a:solidFill>
                <a:ea typeface="楷体_GB2312" pitchFamily="49" charset="-122"/>
              </a:rPr>
              <a:t>a</a:t>
            </a:r>
            <a:r>
              <a:rPr lang="zh-CN" altLang="zh-CN" sz="2600" b="1" dirty="0" smtClean="0">
                <a:solidFill>
                  <a:srgbClr val="FF7C80"/>
                </a:solidFill>
                <a:ea typeface="楷体_GB2312" pitchFamily="49" charset="-122"/>
              </a:rPr>
              <a:t>～</a:t>
            </a:r>
            <a:r>
              <a:rPr lang="en-US" altLang="zh-CN" sz="2600" b="1" dirty="0" smtClean="0">
                <a:solidFill>
                  <a:srgbClr val="FF7C80"/>
                </a:solidFill>
                <a:ea typeface="楷体_GB2312" pitchFamily="49" charset="-122"/>
              </a:rPr>
              <a:t>z</a:t>
            </a:r>
            <a:r>
              <a:rPr lang="zh-CN" altLang="en-US" sz="2600" dirty="0" smtClean="0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61H</a:t>
            </a:r>
            <a:r>
              <a:rPr lang="zh-CN" altLang="zh-CN" sz="2600" dirty="0" smtClean="0">
                <a:solidFill>
                  <a:schemeClr val="tx1"/>
                </a:solidFill>
                <a:ea typeface="楷体_GB2312" pitchFamily="49" charset="-122"/>
              </a:rPr>
              <a:t> ～</a:t>
            </a:r>
            <a:r>
              <a:rPr lang="en-US" altLang="zh-CN" sz="2600" dirty="0">
                <a:solidFill>
                  <a:schemeClr val="tx1"/>
                </a:solidFill>
                <a:ea typeface="楷体_GB2312" pitchFamily="49" charset="-122"/>
              </a:rPr>
              <a:t>7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AH </a:t>
            </a:r>
            <a:r>
              <a:rPr lang="zh-CN" altLang="en-US" sz="2600" dirty="0" smtClean="0">
                <a:solidFill>
                  <a:schemeClr val="tx1"/>
                </a:solidFill>
                <a:ea typeface="楷体_GB2312" pitchFamily="49" charset="-122"/>
              </a:rPr>
              <a:t>）等。</a:t>
            </a:r>
            <a:endParaRPr lang="en-US" altLang="zh-CN" sz="2600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spcAft>
                <a:spcPts val="6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600" dirty="0"/>
              <a:t>包含</a:t>
            </a:r>
            <a:r>
              <a:rPr lang="zh-CN" altLang="en-US" sz="2600" dirty="0" smtClean="0"/>
              <a:t>若干控</a:t>
            </a:r>
            <a:r>
              <a:rPr lang="zh-CN" altLang="zh-CN" sz="2600" dirty="0" smtClean="0"/>
              <a:t>制字符</a:t>
            </a:r>
            <a:r>
              <a:rPr lang="zh-CN" altLang="en-US" sz="2600" dirty="0" smtClean="0"/>
              <a:t>。</a:t>
            </a:r>
            <a:r>
              <a:rPr lang="zh-CN" altLang="en-US" sz="2600" dirty="0" smtClean="0">
                <a:solidFill>
                  <a:srgbClr val="00B0F0"/>
                </a:solidFill>
                <a:ea typeface="楷体_GB2312" pitchFamily="49" charset="-122"/>
              </a:rPr>
              <a:t>例如，</a:t>
            </a:r>
            <a:r>
              <a:rPr lang="zh-CN" altLang="en-US" sz="2600" dirty="0" smtClean="0">
                <a:solidFill>
                  <a:schemeClr val="tx1"/>
                </a:solidFill>
                <a:ea typeface="楷体_GB2312" pitchFamily="49" charset="-122"/>
              </a:rPr>
              <a:t>控制符，如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CR</a:t>
            </a:r>
            <a:r>
              <a:rPr lang="zh-CN" altLang="zh-CN" sz="2600" dirty="0" smtClean="0">
                <a:solidFill>
                  <a:srgbClr val="FF7C80"/>
                </a:solidFill>
                <a:ea typeface="楷体_GB2312" pitchFamily="49" charset="-122"/>
              </a:rPr>
              <a:t>回车</a:t>
            </a:r>
            <a:r>
              <a:rPr lang="zh-CN" altLang="zh-CN" sz="2600" dirty="0" smtClean="0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LF</a:t>
            </a:r>
            <a:r>
              <a:rPr lang="zh-CN" altLang="zh-CN" sz="2600" dirty="0" smtClean="0">
                <a:solidFill>
                  <a:srgbClr val="FF7C80"/>
                </a:solidFill>
                <a:ea typeface="楷体_GB2312" pitchFamily="49" charset="-122"/>
              </a:rPr>
              <a:t>换行</a:t>
            </a:r>
            <a:r>
              <a:rPr lang="zh-CN" altLang="en-US" sz="2600" dirty="0" smtClean="0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BEL</a:t>
            </a:r>
            <a:r>
              <a:rPr lang="zh-CN" altLang="zh-CN" sz="2600" dirty="0" smtClean="0">
                <a:solidFill>
                  <a:srgbClr val="FF7C80"/>
                </a:solidFill>
                <a:ea typeface="楷体_GB2312" pitchFamily="49" charset="-122"/>
              </a:rPr>
              <a:t>响铃</a:t>
            </a:r>
            <a:r>
              <a:rPr lang="zh-CN" altLang="en-US" sz="2600" dirty="0" smtClean="0">
                <a:solidFill>
                  <a:schemeClr val="tx1"/>
                </a:solidFill>
                <a:ea typeface="楷体_GB2312" pitchFamily="49" charset="-122"/>
              </a:rPr>
              <a:t>；</a:t>
            </a:r>
            <a:r>
              <a:rPr lang="zh-CN" altLang="zh-CN" sz="2600" dirty="0" smtClean="0">
                <a:solidFill>
                  <a:schemeClr val="tx1"/>
                </a:solidFill>
                <a:ea typeface="楷体_GB2312" pitchFamily="49" charset="-122"/>
              </a:rPr>
              <a:t>串行异步通信</a:t>
            </a:r>
            <a:r>
              <a:rPr lang="zh-CN" altLang="en-US" sz="2600" dirty="0" smtClean="0">
                <a:solidFill>
                  <a:schemeClr val="tx1"/>
                </a:solidFill>
                <a:ea typeface="楷体_GB2312" pitchFamily="49" charset="-122"/>
              </a:rPr>
              <a:t>控制符，如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STX</a:t>
            </a:r>
            <a:r>
              <a:rPr lang="zh-CN" altLang="en-US" sz="2600" dirty="0" smtClean="0">
                <a:solidFill>
                  <a:srgbClr val="FF7C80"/>
                </a:solidFill>
                <a:ea typeface="楷体_GB2312" pitchFamily="49" charset="-122"/>
              </a:rPr>
              <a:t>文本开始</a:t>
            </a:r>
            <a:r>
              <a:rPr lang="zh-CN" altLang="zh-CN" sz="2600" dirty="0" smtClean="0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ETX</a:t>
            </a:r>
            <a:r>
              <a:rPr lang="zh-CN" altLang="en-US" sz="2600" dirty="0" smtClean="0">
                <a:solidFill>
                  <a:srgbClr val="FF7C80"/>
                </a:solidFill>
                <a:ea typeface="楷体_GB2312" pitchFamily="49" charset="-122"/>
              </a:rPr>
              <a:t>文本结束</a:t>
            </a:r>
            <a:r>
              <a:rPr lang="zh-CN" altLang="zh-CN" sz="2600" dirty="0" smtClean="0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ENQ</a:t>
            </a:r>
            <a:r>
              <a:rPr lang="zh-CN" altLang="en-US" sz="2600" dirty="0" smtClean="0">
                <a:solidFill>
                  <a:srgbClr val="FF7C80"/>
                </a:solidFill>
                <a:ea typeface="楷体_GB2312" pitchFamily="49" charset="-122"/>
              </a:rPr>
              <a:t>询问</a:t>
            </a:r>
            <a:r>
              <a:rPr lang="zh-CN" altLang="zh-CN" sz="2600" dirty="0" smtClean="0">
                <a:solidFill>
                  <a:schemeClr val="tx1"/>
                </a:solidFill>
                <a:ea typeface="楷体_GB2312" pitchFamily="49" charset="-122"/>
              </a:rPr>
              <a:t>。</a:t>
            </a:r>
            <a:endParaRPr lang="zh-CN" altLang="zh-CN" sz="2600" dirty="0">
              <a:solidFill>
                <a:schemeClr val="tx1"/>
              </a:solidFill>
              <a:ea typeface="楷体_GB2312" pitchFamily="49" charset="-122"/>
            </a:endParaRPr>
          </a:p>
          <a:p>
            <a:endParaRPr lang="zh-CN" altLang="en-US" sz="2600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480" y="2071678"/>
            <a:ext cx="6429420" cy="278608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1.1.1  </a:t>
            </a:r>
            <a:r>
              <a:rPr lang="zh-CN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进位计数制</a:t>
            </a:r>
            <a:endParaRPr lang="en-US" altLang="zh-CN" sz="3600" dirty="0" smtClean="0">
              <a:solidFill>
                <a:srgbClr val="FCFC9E"/>
              </a:solidFill>
              <a:ea typeface="楷体_GB2312" pitchFamily="49" charset="-122"/>
            </a:endParaRPr>
          </a:p>
          <a:p>
            <a:pPr>
              <a:spcBef>
                <a:spcPts val="3000"/>
              </a:spcBef>
              <a:buNone/>
            </a:pPr>
            <a:r>
              <a:rPr lang="en-US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1.1.2  </a:t>
            </a:r>
            <a:r>
              <a:rPr lang="zh-CN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二进制编码</a:t>
            </a:r>
            <a:endParaRPr lang="en-US" altLang="zh-CN" sz="3600" dirty="0" smtClean="0">
              <a:solidFill>
                <a:srgbClr val="FCFC9E"/>
              </a:solidFill>
              <a:ea typeface="楷体_GB2312" pitchFamily="49" charset="-122"/>
            </a:endParaRPr>
          </a:p>
          <a:p>
            <a:pPr>
              <a:spcBef>
                <a:spcPts val="3000"/>
              </a:spcBef>
              <a:buNone/>
            </a:pPr>
            <a:r>
              <a:rPr lang="en-US" altLang="zh-CN" sz="3600" dirty="0" smtClean="0">
                <a:solidFill>
                  <a:srgbClr val="00FF00"/>
                </a:solidFill>
                <a:ea typeface="楷体_GB2312" pitchFamily="49" charset="-122"/>
              </a:rPr>
              <a:t>1.1.3 </a:t>
            </a:r>
            <a:r>
              <a:rPr lang="zh-CN" altLang="zh-CN" sz="3600" dirty="0" smtClean="0">
                <a:solidFill>
                  <a:srgbClr val="00FF00"/>
                </a:solidFill>
                <a:ea typeface="楷体_GB2312" pitchFamily="49" charset="-122"/>
              </a:rPr>
              <a:t>带符号数的表示方法</a:t>
            </a:r>
            <a:endParaRPr lang="en-US" altLang="zh-CN" sz="3600" dirty="0" smtClean="0">
              <a:solidFill>
                <a:srgbClr val="00FF00"/>
              </a:solidFill>
              <a:ea typeface="楷体_GB2312" pitchFamily="49" charset="-122"/>
            </a:endParaRPr>
          </a:p>
          <a:p>
            <a:pPr>
              <a:spcBef>
                <a:spcPts val="3000"/>
              </a:spcBef>
              <a:buNone/>
            </a:pPr>
            <a:endParaRPr lang="zh-CN" altLang="en-US" sz="4000" dirty="0">
              <a:solidFill>
                <a:srgbClr val="FCFC9E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7776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1.1.3 </a:t>
            </a:r>
            <a:r>
              <a:rPr lang="zh-CN" altLang="zh-CN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带符号数的表示</a:t>
            </a:r>
            <a:r>
              <a:rPr lang="zh-CN"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2574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符号表示</a:t>
            </a:r>
            <a:endParaRPr lang="en-US" altLang="zh-CN" sz="3200" dirty="0" smtClean="0"/>
          </a:p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zh-CN" sz="2800" dirty="0" smtClean="0"/>
              <a:t>最高位</a:t>
            </a:r>
            <a:r>
              <a:rPr lang="zh-CN" altLang="en-US" sz="2800" dirty="0" smtClean="0"/>
              <a:t>做</a:t>
            </a:r>
            <a:r>
              <a:rPr lang="zh-CN" altLang="zh-CN" sz="2800" dirty="0" smtClean="0"/>
              <a:t>符号位</a:t>
            </a:r>
            <a:endParaRPr lang="en-US" altLang="zh-CN" sz="2800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对于</a:t>
            </a:r>
            <a:r>
              <a:rPr lang="zh-CN" altLang="zh-CN" sz="2800" dirty="0" smtClean="0"/>
              <a:t>长度</a:t>
            </a:r>
            <a:r>
              <a:rPr lang="en-US" altLang="zh-CN" sz="2800" dirty="0" smtClean="0"/>
              <a:t>8</a:t>
            </a:r>
            <a:r>
              <a:rPr lang="zh-CN" altLang="zh-CN" sz="2800" dirty="0" smtClean="0"/>
              <a:t>位</a:t>
            </a:r>
            <a:r>
              <a:rPr lang="zh-CN" altLang="en-US" sz="2800" dirty="0" smtClean="0"/>
              <a:t>的数</a:t>
            </a:r>
            <a:r>
              <a:rPr lang="zh-CN" altLang="zh-CN" sz="2800" dirty="0" smtClean="0"/>
              <a:t>（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7</a:t>
            </a:r>
            <a:r>
              <a:rPr lang="zh-CN" altLang="zh-CN" sz="2800" dirty="0"/>
              <a:t>～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0</a:t>
            </a:r>
            <a:r>
              <a:rPr lang="zh-CN" altLang="zh-CN" sz="2800" dirty="0" smtClean="0"/>
              <a:t>），用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7</a:t>
            </a:r>
            <a:r>
              <a:rPr lang="zh-CN" altLang="zh-CN" sz="2800" dirty="0"/>
              <a:t>位作符号位，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7</a:t>
            </a:r>
            <a:r>
              <a:rPr lang="en-US" altLang="zh-CN" sz="2800" dirty="0" smtClean="0"/>
              <a:t>=1</a:t>
            </a:r>
            <a:r>
              <a:rPr lang="zh-CN" altLang="zh-CN" sz="2800" dirty="0" smtClean="0"/>
              <a:t>表示</a:t>
            </a:r>
            <a:r>
              <a:rPr lang="zh-CN" altLang="zh-CN" sz="2800" b="1" dirty="0" smtClean="0">
                <a:solidFill>
                  <a:srgbClr val="FF7C80"/>
                </a:solidFill>
              </a:rPr>
              <a:t>负数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7</a:t>
            </a:r>
            <a:r>
              <a:rPr lang="en-US" altLang="zh-CN" sz="2800" dirty="0" smtClean="0"/>
              <a:t>=0</a:t>
            </a:r>
            <a:r>
              <a:rPr lang="zh-CN" altLang="zh-CN" sz="2800" dirty="0" smtClean="0"/>
              <a:t>表示</a:t>
            </a:r>
            <a:r>
              <a:rPr lang="zh-CN" altLang="zh-CN" sz="2800" b="1" dirty="0" smtClean="0">
                <a:solidFill>
                  <a:srgbClr val="FF7C80"/>
                </a:solidFill>
              </a:rPr>
              <a:t>正数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>
              <a:buClr>
                <a:srgbClr val="FF0000"/>
              </a:buClr>
              <a:buSzPct val="80000"/>
              <a:buNone/>
            </a:pPr>
            <a:r>
              <a:rPr lang="en-US" altLang="zh-CN" sz="2800" b="1" dirty="0" smtClean="0">
                <a:solidFill>
                  <a:srgbClr val="00B0F0"/>
                </a:solidFill>
              </a:rPr>
              <a:t> </a:t>
            </a:r>
            <a:r>
              <a:rPr lang="zh-CN" altLang="zh-CN" sz="2800" b="1" dirty="0" smtClean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B0F0"/>
                </a:solidFill>
                <a:ea typeface="楷体_GB2312" pitchFamily="49" charset="-122"/>
              </a:rPr>
              <a:t>1.4</a:t>
            </a:r>
            <a:r>
              <a:rPr lang="en-US" altLang="zh-CN" sz="2800" dirty="0">
                <a:solidFill>
                  <a:srgbClr val="00B0F0"/>
                </a:solidFill>
                <a:ea typeface="楷体_GB2312" pitchFamily="49" charset="-122"/>
              </a:rPr>
              <a:t>  </a:t>
            </a:r>
            <a:r>
              <a:rPr lang="en-US" altLang="zh-CN" sz="2800" dirty="0" smtClean="0">
                <a:solidFill>
                  <a:srgbClr val="00B0F0"/>
                </a:solidFill>
                <a:ea typeface="楷体_GB2312" pitchFamily="49" charset="-122"/>
              </a:rPr>
              <a:t> 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0</a:t>
            </a:r>
            <a:r>
              <a:rPr lang="en-US" altLang="zh-CN" sz="2800" dirty="0" smtClean="0"/>
              <a:t>101 1101B =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+</a:t>
            </a:r>
            <a:r>
              <a:rPr lang="en-US" altLang="zh-CN" sz="2800" dirty="0"/>
              <a:t>93</a:t>
            </a:r>
            <a:endParaRPr lang="zh-CN" altLang="zh-CN" sz="2800" dirty="0"/>
          </a:p>
          <a:p>
            <a:pPr>
              <a:buClr>
                <a:srgbClr val="FF0000"/>
              </a:buClr>
              <a:buSzPct val="80000"/>
              <a:buNone/>
            </a:pPr>
            <a:r>
              <a:rPr lang="en-US" altLang="zh-CN" sz="2800" dirty="0" smtClean="0"/>
              <a:t>             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1</a:t>
            </a:r>
            <a:r>
              <a:rPr lang="en-US" altLang="zh-CN" sz="2800" dirty="0" smtClean="0"/>
              <a:t>101 1101B =</a:t>
            </a:r>
            <a:r>
              <a:rPr lang="en-US" altLang="zh-CN" sz="2800" dirty="0" smtClean="0">
                <a:solidFill>
                  <a:srgbClr val="FF7C80"/>
                </a:solidFill>
              </a:rPr>
              <a:t>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−</a:t>
            </a:r>
            <a:r>
              <a:rPr lang="en-US" altLang="zh-CN" sz="2800" dirty="0" smtClean="0"/>
              <a:t>93</a:t>
            </a:r>
            <a:endParaRPr lang="en-US" altLang="zh-CN" sz="2800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对于长度</a:t>
            </a:r>
            <a:r>
              <a:rPr lang="en-US" altLang="zh-CN" sz="2800" dirty="0" smtClean="0"/>
              <a:t>16</a:t>
            </a:r>
            <a:r>
              <a:rPr lang="zh-CN" altLang="zh-CN" sz="2800" dirty="0" smtClean="0"/>
              <a:t>位</a:t>
            </a:r>
            <a:r>
              <a:rPr lang="zh-CN" altLang="en-US" sz="2800" dirty="0" smtClean="0"/>
              <a:t>的</a:t>
            </a:r>
            <a:r>
              <a:rPr lang="zh-CN" altLang="zh-CN" sz="2800" dirty="0" smtClean="0"/>
              <a:t>数</a:t>
            </a:r>
            <a:r>
              <a:rPr lang="zh-CN" altLang="zh-CN" sz="2800" dirty="0"/>
              <a:t>（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15</a:t>
            </a:r>
            <a:r>
              <a:rPr lang="zh-CN" altLang="zh-CN" sz="2800" dirty="0"/>
              <a:t>～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0</a:t>
            </a:r>
            <a:r>
              <a:rPr lang="zh-CN" altLang="zh-CN" sz="2800" dirty="0" smtClean="0"/>
              <a:t>），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15</a:t>
            </a:r>
            <a:r>
              <a:rPr lang="en-US" altLang="zh-CN" sz="2800" dirty="0" smtClean="0"/>
              <a:t>=1</a:t>
            </a:r>
            <a:r>
              <a:rPr lang="zh-CN" altLang="zh-CN" sz="2800" dirty="0" smtClean="0"/>
              <a:t>表示</a:t>
            </a:r>
            <a:r>
              <a:rPr lang="zh-CN" altLang="zh-CN" sz="2800" b="1" dirty="0">
                <a:solidFill>
                  <a:srgbClr val="FF7C80"/>
                </a:solidFill>
              </a:rPr>
              <a:t>负数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15</a:t>
            </a:r>
            <a:r>
              <a:rPr lang="en-US" altLang="zh-CN" sz="2800" dirty="0" smtClean="0"/>
              <a:t>=0</a:t>
            </a:r>
            <a:r>
              <a:rPr lang="zh-CN" altLang="zh-CN" sz="2800" dirty="0" smtClean="0"/>
              <a:t>表示</a:t>
            </a:r>
            <a:r>
              <a:rPr lang="zh-CN" altLang="zh-CN" sz="2800" b="1" dirty="0">
                <a:solidFill>
                  <a:srgbClr val="FF7C80"/>
                </a:solidFill>
              </a:rPr>
              <a:t>正数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>
              <a:spcBef>
                <a:spcPts val="2400"/>
              </a:spcBef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带</a:t>
            </a:r>
            <a:r>
              <a:rPr lang="zh-CN" altLang="zh-CN" sz="2800" dirty="0" smtClean="0"/>
              <a:t>符号位</a:t>
            </a:r>
            <a:r>
              <a:rPr lang="zh-CN" altLang="en-US" sz="2800" dirty="0" smtClean="0"/>
              <a:t>的</a:t>
            </a:r>
            <a:r>
              <a:rPr lang="zh-CN" altLang="zh-CN" sz="2800" dirty="0" smtClean="0"/>
              <a:t>数称为</a:t>
            </a:r>
            <a:r>
              <a:rPr lang="zh-CN" altLang="zh-CN" sz="2800" b="1" dirty="0" smtClean="0">
                <a:solidFill>
                  <a:srgbClr val="FF7C80"/>
                </a:solidFill>
              </a:rPr>
              <a:t>机器数</a:t>
            </a:r>
            <a:r>
              <a:rPr lang="zh-CN" altLang="en-US" sz="2800" b="1" dirty="0" smtClean="0"/>
              <a:t>，</a:t>
            </a:r>
            <a:endParaRPr lang="en-US" altLang="zh-CN" sz="2800" dirty="0" smtClean="0"/>
          </a:p>
          <a:p>
            <a:pPr>
              <a:buClr>
                <a:srgbClr val="FFFF00"/>
              </a:buClr>
              <a:buSzPct val="90000"/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它表示的实际数值称为机器数的</a:t>
            </a:r>
            <a:r>
              <a:rPr lang="zh-CN" altLang="zh-CN" sz="2800" b="1" dirty="0" smtClean="0">
                <a:solidFill>
                  <a:srgbClr val="FF7C80"/>
                </a:solidFill>
              </a:rPr>
              <a:t>真值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7776000" cy="1143000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zh-CN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</a:t>
            </a:r>
            <a:r>
              <a:rPr lang="zh-CN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码、反码和补码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2132856"/>
            <a:ext cx="7972452" cy="3993307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ea typeface="黑体" panose="02010609060101010101" pitchFamily="2" charset="-122"/>
              </a:rPr>
              <a:t>为运算方便，</a:t>
            </a:r>
            <a:r>
              <a:rPr lang="zh-CN" altLang="zh-CN" dirty="0" smtClean="0">
                <a:ea typeface="黑体" panose="02010609060101010101" pitchFamily="2" charset="-122"/>
              </a:rPr>
              <a:t>机器数</a:t>
            </a:r>
            <a:r>
              <a:rPr lang="zh-CN" altLang="en-US" dirty="0" smtClean="0">
                <a:ea typeface="黑体" panose="02010609060101010101" pitchFamily="2" charset="-122"/>
              </a:rPr>
              <a:t>可</a:t>
            </a:r>
            <a:r>
              <a:rPr lang="zh-CN" altLang="zh-CN" dirty="0" smtClean="0">
                <a:ea typeface="黑体" panose="02010609060101010101" pitchFamily="2" charset="-122"/>
              </a:rPr>
              <a:t>表示</a:t>
            </a:r>
            <a:r>
              <a:rPr lang="zh-CN" altLang="en-US" dirty="0" smtClean="0">
                <a:ea typeface="黑体" panose="02010609060101010101" pitchFamily="2" charset="-122"/>
              </a:rPr>
              <a:t>成：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B0F0"/>
                </a:solidFill>
                <a:latin typeface="黑体" panose="02010609060101010101" pitchFamily="2" charset="-122"/>
              </a:rPr>
              <a:t>原码</a:t>
            </a:r>
            <a:endParaRPr lang="en-US" altLang="zh-CN" sz="3200" dirty="0" smtClean="0">
              <a:solidFill>
                <a:srgbClr val="00B0F0"/>
              </a:solidFill>
              <a:latin typeface="黑体" panose="02010609060101010101" pitchFamily="2" charset="-122"/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B0F0"/>
                </a:solidFill>
                <a:latin typeface="黑体" panose="02010609060101010101" pitchFamily="2" charset="-122"/>
              </a:rPr>
              <a:t>反码</a:t>
            </a:r>
            <a:endParaRPr lang="en-US" altLang="zh-CN" sz="3200" dirty="0" smtClean="0">
              <a:solidFill>
                <a:srgbClr val="00B0F0"/>
              </a:solidFill>
              <a:latin typeface="黑体" panose="02010609060101010101" pitchFamily="2" charset="-122"/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B0F0"/>
                </a:solidFill>
                <a:latin typeface="黑体" panose="02010609060101010101" pitchFamily="2" charset="-122"/>
              </a:rPr>
              <a:t>补码</a:t>
            </a:r>
            <a:endParaRPr lang="en-US" altLang="zh-CN" sz="3200" dirty="0" smtClean="0">
              <a:solidFill>
                <a:srgbClr val="00B0F0"/>
              </a:solidFill>
              <a:latin typeface="黑体" panose="0201060906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76000" cy="809188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码</a:t>
            </a:r>
            <a:endParaRPr lang="zh-CN" altLang="en-US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 algn="just"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u="sng" dirty="0"/>
              <a:t>正数的符号位用</a:t>
            </a:r>
            <a:r>
              <a:rPr lang="en-US" altLang="zh-CN" u="sng" dirty="0"/>
              <a:t>0</a:t>
            </a:r>
            <a:r>
              <a:rPr lang="zh-CN" altLang="zh-CN" u="sng" dirty="0"/>
              <a:t>表示</a:t>
            </a:r>
            <a:r>
              <a:rPr lang="zh-CN" altLang="zh-CN" dirty="0"/>
              <a:t>，</a:t>
            </a:r>
            <a:r>
              <a:rPr lang="zh-CN" altLang="zh-CN" u="sng" dirty="0"/>
              <a:t>负</a:t>
            </a:r>
            <a:r>
              <a:rPr lang="zh-CN" altLang="zh-CN" u="sng" dirty="0" smtClean="0"/>
              <a:t>数</a:t>
            </a:r>
            <a:r>
              <a:rPr lang="zh-CN" altLang="en-US" u="sng" dirty="0" smtClean="0"/>
              <a:t>符号位</a:t>
            </a:r>
            <a:r>
              <a:rPr lang="zh-CN" altLang="zh-CN" u="sng" dirty="0" smtClean="0"/>
              <a:t>用</a:t>
            </a:r>
            <a:r>
              <a:rPr lang="en-US" altLang="zh-CN" u="sng" dirty="0"/>
              <a:t>1</a:t>
            </a:r>
            <a:r>
              <a:rPr lang="zh-CN" altLang="zh-CN" u="sng" dirty="0"/>
              <a:t>表示</a:t>
            </a:r>
            <a:r>
              <a:rPr lang="zh-CN" altLang="zh-CN" dirty="0"/>
              <a:t>，其余位为数值，这种表示方法称为原码。</a:t>
            </a:r>
            <a:endParaRPr lang="zh-CN" altLang="zh-CN" dirty="0"/>
          </a:p>
          <a:p>
            <a:pPr>
              <a:buClr>
                <a:srgbClr val="FFFF00"/>
              </a:buClr>
              <a:buSzPct val="85000"/>
              <a:buNone/>
            </a:pPr>
            <a:r>
              <a:rPr lang="zh-CN" altLang="zh-CN" dirty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00B0F0"/>
                </a:solidFill>
                <a:ea typeface="楷体_GB2312" pitchFamily="49" charset="-122"/>
              </a:rPr>
              <a:t>1.5</a:t>
            </a:r>
            <a:r>
              <a:rPr lang="en-US" altLang="zh-CN" dirty="0">
                <a:solidFill>
                  <a:srgbClr val="00B0F0"/>
                </a:solidFill>
                <a:ea typeface="楷体_GB2312" pitchFamily="49" charset="-122"/>
              </a:rPr>
              <a:t>  </a:t>
            </a:r>
            <a:r>
              <a:rPr lang="en-US" altLang="zh-CN" dirty="0" smtClean="0">
                <a:solidFill>
                  <a:srgbClr val="00B0F0"/>
                </a:solidFill>
                <a:ea typeface="楷体_GB2312" pitchFamily="49" charset="-122"/>
              </a:rPr>
              <a:t> </a:t>
            </a:r>
            <a:r>
              <a:rPr lang="en-US" altLang="zh-CN" dirty="0" smtClean="0"/>
              <a:t>X</a:t>
            </a:r>
            <a:r>
              <a:rPr lang="en-US" altLang="zh-CN" dirty="0"/>
              <a:t>=+105</a:t>
            </a:r>
            <a:r>
              <a:rPr lang="zh-CN" altLang="zh-CN" dirty="0"/>
              <a:t>，</a:t>
            </a:r>
            <a:r>
              <a:rPr lang="en-US" altLang="zh-CN" dirty="0"/>
              <a:t>[X]</a:t>
            </a:r>
            <a:r>
              <a:rPr lang="zh-CN" altLang="zh-CN" baseline="-25000" dirty="0"/>
              <a:t>原</a:t>
            </a:r>
            <a:r>
              <a:rPr lang="en-US" altLang="zh-CN" dirty="0"/>
              <a:t>=0110 1001B</a:t>
            </a:r>
            <a:endParaRPr lang="zh-CN" altLang="zh-CN" dirty="0"/>
          </a:p>
          <a:p>
            <a:pPr>
              <a:buClr>
                <a:srgbClr val="FFFF00"/>
              </a:buClr>
              <a:buSzPct val="85000"/>
              <a:buNone/>
            </a:pPr>
            <a:r>
              <a:rPr lang="en-US" altLang="zh-CN" dirty="0"/>
              <a:t>       </a:t>
            </a:r>
            <a:r>
              <a:rPr lang="en-US" altLang="zh-CN" dirty="0" smtClean="0"/>
              <a:t>     X</a:t>
            </a:r>
            <a:r>
              <a:rPr lang="en-US" altLang="zh-CN" dirty="0"/>
              <a:t>=−105</a:t>
            </a:r>
            <a:r>
              <a:rPr lang="zh-CN" altLang="zh-CN" dirty="0"/>
              <a:t>，</a:t>
            </a:r>
            <a:r>
              <a:rPr lang="en-US" altLang="zh-CN" dirty="0"/>
              <a:t>[X]</a:t>
            </a:r>
            <a:r>
              <a:rPr lang="zh-CN" altLang="zh-CN" baseline="-25000" dirty="0"/>
              <a:t>原</a:t>
            </a:r>
            <a:r>
              <a:rPr lang="en-US" altLang="zh-CN" dirty="0" smtClean="0"/>
              <a:t>=1110 </a:t>
            </a:r>
            <a:r>
              <a:rPr lang="en-US" altLang="zh-CN" dirty="0"/>
              <a:t>1001B</a:t>
            </a:r>
            <a:endParaRPr lang="zh-CN" altLang="zh-CN" dirty="0"/>
          </a:p>
          <a:p>
            <a:pPr algn="just"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/>
              <a:t>原码简单易懂，与真</a:t>
            </a:r>
            <a:r>
              <a:rPr lang="zh-CN" altLang="zh-CN" dirty="0" smtClean="0"/>
              <a:t>值换算很</a:t>
            </a:r>
            <a:r>
              <a:rPr lang="zh-CN" altLang="zh-CN" dirty="0"/>
              <a:t>方</a:t>
            </a:r>
            <a:r>
              <a:rPr lang="zh-CN" altLang="zh-CN" dirty="0" smtClean="0"/>
              <a:t>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若</a:t>
            </a:r>
            <a:r>
              <a:rPr lang="zh-CN" altLang="zh-CN" dirty="0"/>
              <a:t>要进行两个异号数相</a:t>
            </a:r>
            <a:r>
              <a:rPr lang="zh-CN" altLang="zh-CN" dirty="0" smtClean="0"/>
              <a:t>加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或两</a:t>
            </a:r>
            <a:r>
              <a:rPr lang="zh-CN" altLang="zh-CN" dirty="0"/>
              <a:t>个同号数相减的运算，就要做减法操作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algn="just"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一</a:t>
            </a:r>
            <a:r>
              <a:rPr lang="zh-CN" altLang="zh-CN" dirty="0"/>
              <a:t>般的计算机</a:t>
            </a:r>
            <a:r>
              <a:rPr lang="zh-CN" altLang="zh-CN" dirty="0" smtClean="0"/>
              <a:t>中没</a:t>
            </a:r>
            <a:r>
              <a:rPr lang="zh-CN" altLang="zh-CN" dirty="0"/>
              <a:t>有减法运算部</a:t>
            </a:r>
            <a:r>
              <a:rPr lang="zh-CN" altLang="zh-CN" dirty="0" smtClean="0"/>
              <a:t>件，</a:t>
            </a:r>
            <a:r>
              <a:rPr lang="zh-CN" altLang="zh-CN" dirty="0"/>
              <a:t>减法运算也要用加法部件实</a:t>
            </a:r>
            <a:r>
              <a:rPr lang="zh-CN" altLang="zh-CN" dirty="0" smtClean="0"/>
              <a:t>现</a:t>
            </a:r>
            <a:r>
              <a:rPr lang="zh-CN" altLang="en-US" dirty="0" smtClean="0"/>
              <a:t>，因此</a:t>
            </a:r>
            <a:r>
              <a:rPr lang="zh-CN" altLang="zh-CN" dirty="0" smtClean="0"/>
              <a:t>要</a:t>
            </a:r>
            <a:r>
              <a:rPr lang="zh-CN" altLang="zh-CN" dirty="0"/>
              <a:t>引进反码和补码。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000" cy="810898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b="1" dirty="0" smtClean="0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反码</a:t>
            </a:r>
            <a:endParaRPr lang="zh-CN" altLang="en-US" b="1" dirty="0">
              <a:solidFill>
                <a:srgbClr val="00B0F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u="sng" dirty="0"/>
              <a:t>正数的反码与原码相同</a:t>
            </a:r>
            <a:r>
              <a:rPr lang="zh-CN" altLang="zh-CN" dirty="0"/>
              <a:t>，最高位为</a:t>
            </a:r>
            <a:r>
              <a:rPr lang="zh-CN" altLang="zh-CN" dirty="0" smtClean="0"/>
              <a:t>符号位用</a:t>
            </a:r>
            <a:r>
              <a:rPr lang="en-US" altLang="zh-CN" dirty="0"/>
              <a:t>0</a:t>
            </a:r>
            <a:r>
              <a:rPr lang="zh-CN" altLang="zh-CN" dirty="0"/>
              <a:t>表示，其余位为数值。</a:t>
            </a:r>
            <a:endParaRPr lang="zh-CN" altLang="zh-CN" dirty="0"/>
          </a:p>
          <a:p>
            <a:pPr>
              <a:buNone/>
            </a:pPr>
            <a:r>
              <a:rPr lang="zh-CN" altLang="zh-CN" dirty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00B0F0"/>
                </a:solidFill>
                <a:ea typeface="楷体_GB2312" pitchFamily="49" charset="-122"/>
              </a:rPr>
              <a:t>1.6</a:t>
            </a:r>
            <a:r>
              <a:rPr lang="en-US" altLang="zh-CN" dirty="0">
                <a:solidFill>
                  <a:srgbClr val="00B0F0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  <a:ea typeface="楷体_GB2312" pitchFamily="49" charset="-122"/>
              </a:rPr>
              <a:t>	 </a:t>
            </a:r>
            <a:r>
              <a:rPr lang="en-US" altLang="zh-CN" dirty="0" smtClean="0"/>
              <a:t>[+</a:t>
            </a:r>
            <a:r>
              <a:rPr lang="en-US" altLang="zh-CN" dirty="0"/>
              <a:t>4]</a:t>
            </a:r>
            <a:r>
              <a:rPr lang="zh-CN" altLang="zh-CN" baseline="-25000" dirty="0"/>
              <a:t>反</a:t>
            </a:r>
            <a:r>
              <a:rPr lang="en-US" altLang="zh-CN" dirty="0"/>
              <a:t>=0000 0100B</a:t>
            </a:r>
            <a:endParaRPr lang="zh-CN" altLang="zh-CN" dirty="0"/>
          </a:p>
          <a:p>
            <a:pPr>
              <a:buNone/>
            </a:pPr>
            <a:r>
              <a:rPr lang="en-US" altLang="zh-CN" dirty="0" smtClean="0"/>
              <a:t>	      	 [+</a:t>
            </a:r>
            <a:r>
              <a:rPr lang="en-US" altLang="zh-CN" dirty="0"/>
              <a:t>31]</a:t>
            </a:r>
            <a:r>
              <a:rPr lang="zh-CN" altLang="zh-CN" baseline="-25000" dirty="0"/>
              <a:t>反</a:t>
            </a:r>
            <a:r>
              <a:rPr lang="en-US" altLang="zh-CN" dirty="0"/>
              <a:t>=0001 1111B</a:t>
            </a:r>
            <a:endParaRPr lang="zh-CN" altLang="zh-CN" dirty="0"/>
          </a:p>
          <a:p>
            <a:pPr>
              <a:buNone/>
            </a:pPr>
            <a:r>
              <a:rPr lang="en-US" altLang="zh-CN" dirty="0" smtClean="0"/>
              <a:t>	      	 [+</a:t>
            </a:r>
            <a:r>
              <a:rPr lang="en-US" altLang="zh-CN" dirty="0"/>
              <a:t>127]</a:t>
            </a:r>
            <a:r>
              <a:rPr lang="zh-CN" altLang="zh-CN" baseline="-25000" dirty="0"/>
              <a:t>反</a:t>
            </a:r>
            <a:r>
              <a:rPr lang="en-US" altLang="zh-CN" dirty="0"/>
              <a:t>=0111 1111B  (</a:t>
            </a:r>
            <a:r>
              <a:rPr lang="zh-CN" altLang="zh-CN" dirty="0"/>
              <a:t>最大值</a:t>
            </a:r>
            <a:r>
              <a:rPr lang="en-US" altLang="zh-CN" dirty="0"/>
              <a:t>)</a:t>
            </a:r>
            <a:endParaRPr lang="zh-CN" altLang="zh-CN" dirty="0"/>
          </a:p>
          <a:p>
            <a: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u="sng" dirty="0"/>
              <a:t>负数的反码为它的正数按位取反</a:t>
            </a:r>
            <a:r>
              <a:rPr lang="zh-CN" altLang="zh-CN" dirty="0"/>
              <a:t>，即</a:t>
            </a:r>
            <a:r>
              <a:rPr lang="zh-CN" altLang="zh-CN" dirty="0" smtClean="0"/>
              <a:t>连符号位</a:t>
            </a:r>
            <a:r>
              <a:rPr lang="zh-CN" altLang="zh-CN" dirty="0"/>
              <a:t>一同取反。</a:t>
            </a:r>
            <a:endParaRPr lang="zh-CN" altLang="zh-CN" dirty="0"/>
          </a:p>
          <a:p>
            <a:pPr>
              <a:buNone/>
            </a:pPr>
            <a:r>
              <a:rPr lang="zh-CN" altLang="zh-CN" dirty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00B0F0"/>
                </a:solidFill>
                <a:ea typeface="楷体_GB2312" pitchFamily="49" charset="-122"/>
              </a:rPr>
              <a:t>1.7 </a:t>
            </a:r>
            <a:r>
              <a:rPr lang="en-US" altLang="zh-CN" b="1" dirty="0" smtClean="0">
                <a:solidFill>
                  <a:srgbClr val="00B0F0"/>
                </a:solidFill>
                <a:ea typeface="楷体_GB2312" pitchFamily="49" charset="-122"/>
              </a:rPr>
              <a:t>   </a:t>
            </a:r>
            <a:r>
              <a:rPr lang="en-US" altLang="zh-CN" dirty="0" smtClean="0"/>
              <a:t>[</a:t>
            </a:r>
            <a:r>
              <a:rPr lang="en-US" altLang="zh-CN" dirty="0"/>
              <a:t>−4]</a:t>
            </a:r>
            <a:r>
              <a:rPr lang="zh-CN" altLang="zh-CN" baseline="-25000" dirty="0" smtClean="0"/>
              <a:t>反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1111 </a:t>
            </a:r>
            <a:r>
              <a:rPr lang="en-US" altLang="zh-CN" dirty="0"/>
              <a:t>1011B</a:t>
            </a:r>
            <a:endParaRPr lang="zh-CN" altLang="zh-CN" dirty="0"/>
          </a:p>
          <a:p>
            <a:pPr>
              <a:buNone/>
            </a:pPr>
            <a:r>
              <a:rPr lang="en-US" altLang="zh-CN" dirty="0" smtClean="0"/>
              <a:t>		 [</a:t>
            </a:r>
            <a:r>
              <a:rPr lang="en-US" altLang="zh-CN" dirty="0"/>
              <a:t>−31]</a:t>
            </a:r>
            <a:r>
              <a:rPr lang="zh-CN" altLang="zh-CN" baseline="-25000" dirty="0" smtClean="0"/>
              <a:t>反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1110 </a:t>
            </a:r>
            <a:r>
              <a:rPr lang="en-US" altLang="zh-CN" dirty="0"/>
              <a:t>0000B</a:t>
            </a:r>
            <a:endParaRPr lang="zh-CN" altLang="zh-CN" dirty="0"/>
          </a:p>
          <a:p>
            <a:pPr>
              <a:buNone/>
            </a:pPr>
            <a:r>
              <a:rPr lang="en-US" altLang="zh-CN" dirty="0" smtClean="0"/>
              <a:t>		 [</a:t>
            </a:r>
            <a:r>
              <a:rPr lang="en-US" altLang="zh-CN" dirty="0"/>
              <a:t>−127]</a:t>
            </a:r>
            <a:r>
              <a:rPr lang="zh-CN" altLang="zh-CN" baseline="-25000" dirty="0" smtClean="0"/>
              <a:t>反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1000 </a:t>
            </a:r>
            <a:r>
              <a:rPr lang="en-US" altLang="zh-CN" dirty="0"/>
              <a:t>0000B  (</a:t>
            </a:r>
            <a:r>
              <a:rPr lang="zh-CN" altLang="zh-CN" dirty="0"/>
              <a:t>最小值</a:t>
            </a:r>
            <a:r>
              <a:rPr lang="en-US" altLang="zh-CN" dirty="0"/>
              <a:t>)</a:t>
            </a:r>
            <a:endParaRPr lang="zh-CN" altLang="zh-CN" dirty="0"/>
          </a:p>
          <a:p>
            <a: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8</a:t>
            </a:r>
            <a:r>
              <a:rPr lang="zh-CN" altLang="zh-CN" dirty="0"/>
              <a:t>位</a:t>
            </a:r>
            <a:r>
              <a:rPr lang="zh-CN" altLang="zh-CN" dirty="0" smtClean="0"/>
              <a:t>二进制数的</a:t>
            </a:r>
            <a:r>
              <a:rPr lang="zh-CN" altLang="zh-CN" dirty="0"/>
              <a:t>反码范围为</a:t>
            </a:r>
            <a:r>
              <a:rPr lang="en-US" altLang="zh-CN" dirty="0"/>
              <a:t>−127</a:t>
            </a:r>
            <a:r>
              <a:rPr lang="zh-CN" altLang="zh-CN" dirty="0"/>
              <a:t>～</a:t>
            </a:r>
            <a:r>
              <a:rPr lang="en-US" altLang="zh-CN" dirty="0"/>
              <a:t>+127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带符号</a:t>
            </a:r>
            <a:r>
              <a:rPr lang="zh-CN" altLang="zh-CN" dirty="0"/>
              <a:t>数用反码表示时，最高位为符号位，当它为正数时，后</a:t>
            </a:r>
            <a:r>
              <a:rPr lang="en-US" altLang="zh-CN" dirty="0"/>
              <a:t>7</a:t>
            </a:r>
            <a:r>
              <a:rPr lang="zh-CN" altLang="zh-CN" dirty="0"/>
              <a:t>位为真正的值，它为负数时，后</a:t>
            </a:r>
            <a:r>
              <a:rPr lang="en-US" altLang="zh-CN" dirty="0"/>
              <a:t>7</a:t>
            </a:r>
            <a:r>
              <a:rPr lang="zh-CN" altLang="zh-CN" dirty="0"/>
              <a:t>位要取反后才能得到真正的值。</a:t>
            </a:r>
            <a:endParaRPr lang="zh-CN" altLang="zh-CN" dirty="0"/>
          </a:p>
          <a:p>
            <a:pPr>
              <a:buNone/>
            </a:pPr>
            <a:r>
              <a:rPr lang="zh-CN" altLang="zh-CN" dirty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00B0F0"/>
                </a:solidFill>
                <a:ea typeface="楷体_GB2312" pitchFamily="49" charset="-122"/>
              </a:rPr>
              <a:t>1.8</a:t>
            </a:r>
            <a:r>
              <a:rPr lang="en-US" altLang="zh-CN" dirty="0">
                <a:solidFill>
                  <a:srgbClr val="00B0F0"/>
                </a:solidFill>
                <a:ea typeface="楷体_GB2312" pitchFamily="49" charset="-122"/>
              </a:rPr>
              <a:t>  </a:t>
            </a:r>
            <a:r>
              <a:rPr lang="en-US" altLang="zh-CN" dirty="0" smtClean="0">
                <a:solidFill>
                  <a:srgbClr val="00B0F0"/>
                </a:solidFill>
                <a:ea typeface="楷体_GB2312" pitchFamily="49" charset="-122"/>
              </a:rPr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X]</a:t>
            </a:r>
            <a:r>
              <a:rPr lang="zh-CN" altLang="zh-CN" baseline="-25000" dirty="0"/>
              <a:t>反</a:t>
            </a:r>
            <a:r>
              <a:rPr lang="en-US" altLang="zh-CN" dirty="0"/>
              <a:t>=1001 0100B</a:t>
            </a:r>
            <a:endParaRPr lang="zh-CN" altLang="zh-CN" dirty="0"/>
          </a:p>
          <a:p>
            <a:pPr>
              <a:buNone/>
            </a:pPr>
            <a:r>
              <a:rPr lang="en-US" altLang="zh-CN" dirty="0" smtClean="0"/>
              <a:t>	       [</a:t>
            </a:r>
            <a:r>
              <a:rPr lang="en-US" altLang="zh-CN" dirty="0"/>
              <a:t>X]</a:t>
            </a:r>
            <a:r>
              <a:rPr lang="zh-CN" altLang="zh-CN" baseline="-25000" dirty="0"/>
              <a:t>真值</a:t>
            </a:r>
            <a:r>
              <a:rPr lang="en-US" altLang="zh-CN" dirty="0"/>
              <a:t>=−[110 1011]= −107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7776000" cy="809188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b="1" dirty="0" smtClean="0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补码</a:t>
            </a:r>
            <a:endParaRPr lang="zh-CN" altLang="en-US" b="1" dirty="0">
              <a:solidFill>
                <a:srgbClr val="00B0F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57214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zh-CN" u="sng" dirty="0" smtClean="0"/>
              <a:t>正数</a:t>
            </a:r>
            <a:r>
              <a:rPr lang="zh-CN" altLang="zh-CN" u="sng" dirty="0"/>
              <a:t>的</a:t>
            </a:r>
            <a:r>
              <a:rPr lang="zh-CN" altLang="zh-CN" u="sng" dirty="0" smtClean="0"/>
              <a:t>补码</a:t>
            </a:r>
            <a:r>
              <a:rPr lang="zh-CN" altLang="en-US" u="sng" dirty="0" smtClean="0"/>
              <a:t>同</a:t>
            </a:r>
            <a:r>
              <a:rPr lang="zh-CN" altLang="zh-CN" u="sng" dirty="0" smtClean="0"/>
              <a:t>原码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符号位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其余</a:t>
            </a:r>
            <a:r>
              <a:rPr lang="zh-CN" altLang="zh-CN" dirty="0"/>
              <a:t>位为</a:t>
            </a:r>
            <a:r>
              <a:rPr lang="zh-CN" altLang="zh-CN" dirty="0" smtClean="0"/>
              <a:t>真值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zh-CN" u="sng" dirty="0" smtClean="0"/>
              <a:t>负数</a:t>
            </a:r>
            <a:r>
              <a:rPr lang="zh-CN" altLang="zh-CN" u="sng" dirty="0"/>
              <a:t>的</a:t>
            </a:r>
            <a:r>
              <a:rPr lang="zh-CN" altLang="zh-CN" u="sng" dirty="0" smtClean="0"/>
              <a:t>补码</a:t>
            </a:r>
            <a:r>
              <a:rPr lang="zh-CN" altLang="en-US" u="sng" dirty="0" smtClean="0"/>
              <a:t>符号</a:t>
            </a:r>
            <a:r>
              <a:rPr lang="zh-CN" altLang="zh-CN" u="sng" dirty="0" smtClean="0"/>
              <a:t>位</a:t>
            </a:r>
            <a:r>
              <a:rPr lang="zh-CN" altLang="zh-CN" u="sng" dirty="0"/>
              <a:t>为</a:t>
            </a:r>
            <a:r>
              <a:rPr lang="en-US" altLang="zh-CN" u="sng" dirty="0"/>
              <a:t>1</a:t>
            </a:r>
            <a:r>
              <a:rPr lang="zh-CN" altLang="zh-CN" dirty="0"/>
              <a:t>，</a:t>
            </a:r>
            <a:r>
              <a:rPr lang="zh-CN" altLang="zh-CN" u="sng" dirty="0"/>
              <a:t>数值</a:t>
            </a:r>
            <a:r>
              <a:rPr lang="zh-CN" altLang="zh-CN" u="sng" dirty="0" smtClean="0"/>
              <a:t>部分</a:t>
            </a:r>
            <a:r>
              <a:rPr lang="zh-CN" altLang="en-US" u="sng" dirty="0" smtClean="0"/>
              <a:t>为其</a:t>
            </a:r>
            <a:r>
              <a:rPr lang="zh-CN" altLang="zh-CN" u="sng" dirty="0" smtClean="0"/>
              <a:t>反码加</a:t>
            </a:r>
            <a:r>
              <a:rPr lang="en-US" altLang="zh-CN" u="sng" dirty="0" smtClean="0"/>
              <a:t>1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>
              <a:buNone/>
            </a:pPr>
            <a:r>
              <a:rPr lang="zh-CN" altLang="zh-CN" b="1" dirty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00B0F0"/>
                </a:solidFill>
                <a:ea typeface="楷体_GB2312" pitchFamily="49" charset="-122"/>
              </a:rPr>
              <a:t>1.9 </a:t>
            </a:r>
            <a:endParaRPr lang="en-US" altLang="zh-CN" b="1" dirty="0" smtClean="0">
              <a:solidFill>
                <a:srgbClr val="00B0F0"/>
              </a:solidFill>
              <a:ea typeface="楷体_GB2312" pitchFamily="49" charset="-122"/>
            </a:endParaRPr>
          </a:p>
          <a:p>
            <a:pPr>
              <a:buClr>
                <a:srgbClr val="66FF66"/>
              </a:buClr>
              <a:buSzPct val="75000"/>
              <a:buFont typeface="Wingdings 3" panose="05040102010807070707" pitchFamily="18" charset="2"/>
              <a:buChar char="u"/>
            </a:pPr>
            <a:r>
              <a:rPr lang="en-US" altLang="zh-CN" dirty="0" smtClean="0"/>
              <a:t>[+</a:t>
            </a:r>
            <a:r>
              <a:rPr lang="en-US" altLang="zh-CN" dirty="0"/>
              <a:t>4]</a:t>
            </a:r>
            <a:r>
              <a:rPr lang="zh-CN" altLang="zh-CN" baseline="-25000" dirty="0"/>
              <a:t>原</a:t>
            </a:r>
            <a:r>
              <a:rPr lang="en-US" altLang="zh-CN" dirty="0"/>
              <a:t>=0000 </a:t>
            </a:r>
            <a:r>
              <a:rPr lang="en-US" altLang="zh-CN" dirty="0" smtClean="0"/>
              <a:t>0100 = [+</a:t>
            </a:r>
            <a:r>
              <a:rPr lang="en-US" altLang="zh-CN" dirty="0"/>
              <a:t>4]</a:t>
            </a:r>
            <a:r>
              <a:rPr lang="zh-CN" altLang="zh-CN" baseline="-25000" dirty="0" smtClean="0"/>
              <a:t>反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[+</a:t>
            </a:r>
            <a:r>
              <a:rPr lang="en-US" altLang="zh-CN" dirty="0"/>
              <a:t>4]</a:t>
            </a:r>
            <a:r>
              <a:rPr lang="zh-CN" altLang="zh-CN" baseline="-25000" dirty="0"/>
              <a:t>补</a:t>
            </a:r>
            <a:endParaRPr lang="zh-CN" altLang="zh-CN" dirty="0"/>
          </a:p>
          <a:p>
            <a:pPr>
              <a:buClr>
                <a:srgbClr val="66FF66"/>
              </a:buClr>
              <a:buSzPct val="75000"/>
              <a:buFont typeface="Wingdings 3" panose="05040102010807070707" pitchFamily="18" charset="2"/>
              <a:buChar char="u"/>
            </a:pPr>
            <a:r>
              <a:rPr lang="en-US" altLang="zh-CN" dirty="0" smtClean="0"/>
              <a:t>[</a:t>
            </a:r>
            <a:r>
              <a:rPr lang="en-US" altLang="zh-CN" dirty="0"/>
              <a:t>−4]</a:t>
            </a:r>
            <a:r>
              <a:rPr lang="zh-CN" altLang="zh-CN" baseline="-25000" dirty="0"/>
              <a:t>原</a:t>
            </a:r>
            <a:r>
              <a:rPr lang="en-US" altLang="zh-CN" dirty="0"/>
              <a:t>=1000 0100B</a:t>
            </a:r>
            <a:endParaRPr lang="zh-CN" altLang="zh-CN" dirty="0"/>
          </a:p>
          <a:p>
            <a:pPr>
              <a:buClr>
                <a:srgbClr val="FF0000"/>
              </a:buClr>
              <a:buSzPct val="75000"/>
              <a:buNone/>
            </a:pPr>
            <a:r>
              <a:rPr lang="en-US" altLang="zh-CN" dirty="0" smtClean="0"/>
              <a:t>    [</a:t>
            </a:r>
            <a:r>
              <a:rPr lang="en-US" altLang="zh-CN" dirty="0"/>
              <a:t>−4]</a:t>
            </a:r>
            <a:r>
              <a:rPr lang="zh-CN" altLang="zh-CN" baseline="-25000" dirty="0"/>
              <a:t>反</a:t>
            </a:r>
            <a:r>
              <a:rPr lang="en-US" altLang="zh-CN" dirty="0"/>
              <a:t>=1111 1011B 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（</a:t>
            </a:r>
            <a:r>
              <a:rPr lang="zh-CN" altLang="zh-CN" dirty="0"/>
              <a:t>正数按位取反）</a:t>
            </a:r>
            <a:endParaRPr lang="zh-CN" altLang="zh-CN" dirty="0"/>
          </a:p>
          <a:p>
            <a:pPr>
              <a:buClr>
                <a:srgbClr val="FF0000"/>
              </a:buClr>
              <a:buSzPct val="75000"/>
              <a:buNone/>
            </a:pPr>
            <a:r>
              <a:rPr lang="en-US" altLang="zh-CN" dirty="0" smtClean="0"/>
              <a:t>    [</a:t>
            </a:r>
            <a:r>
              <a:rPr lang="en-US" altLang="zh-CN" dirty="0"/>
              <a:t>−4]</a:t>
            </a:r>
            <a:r>
              <a:rPr lang="zh-CN" altLang="zh-CN" baseline="-25000" dirty="0"/>
              <a:t>补</a:t>
            </a:r>
            <a:r>
              <a:rPr lang="en-US" altLang="zh-CN" dirty="0"/>
              <a:t>=1111 1100B 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（</a:t>
            </a:r>
            <a:r>
              <a:rPr lang="zh-CN" altLang="zh-CN" dirty="0"/>
              <a:t>反码</a:t>
            </a:r>
            <a:r>
              <a:rPr lang="en-US" altLang="zh-CN" dirty="0"/>
              <a:t>+1</a:t>
            </a:r>
            <a:r>
              <a:rPr lang="zh-CN" altLang="zh-CN" dirty="0"/>
              <a:t>）</a:t>
            </a:r>
            <a:endParaRPr lang="zh-CN" altLang="zh-CN" dirty="0"/>
          </a:p>
          <a:p>
            <a:pPr>
              <a:buClr>
                <a:srgbClr val="66FF66"/>
              </a:buClr>
              <a:buSzPct val="75000"/>
              <a:buFont typeface="Wingdings 3" panose="05040102010807070707" pitchFamily="18" charset="2"/>
              <a:buChar char="u"/>
            </a:pPr>
            <a:r>
              <a:rPr lang="en-US" altLang="zh-CN" dirty="0"/>
              <a:t>[+127]</a:t>
            </a:r>
            <a:r>
              <a:rPr lang="zh-CN" altLang="zh-CN" baseline="-25000" dirty="0"/>
              <a:t>原</a:t>
            </a:r>
            <a:r>
              <a:rPr lang="en-US" altLang="zh-CN" dirty="0"/>
              <a:t>=0111 </a:t>
            </a:r>
            <a:r>
              <a:rPr lang="en-US" altLang="zh-CN" dirty="0" smtClean="0"/>
              <a:t>1111B = [+</a:t>
            </a:r>
            <a:r>
              <a:rPr lang="en-US" altLang="zh-CN" dirty="0"/>
              <a:t>127]</a:t>
            </a:r>
            <a:r>
              <a:rPr lang="zh-CN" altLang="zh-CN" baseline="-25000" dirty="0" smtClean="0"/>
              <a:t>反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[+</a:t>
            </a:r>
            <a:r>
              <a:rPr lang="en-US" altLang="zh-CN" dirty="0"/>
              <a:t>127]</a:t>
            </a:r>
            <a:r>
              <a:rPr lang="zh-CN" altLang="zh-CN" baseline="-25000" dirty="0"/>
              <a:t>补</a:t>
            </a:r>
            <a:endParaRPr lang="zh-CN" altLang="zh-CN" dirty="0"/>
          </a:p>
          <a:p>
            <a:pPr>
              <a:buClr>
                <a:srgbClr val="FF0000"/>
              </a:buClr>
              <a:buSzPct val="75000"/>
              <a:buNone/>
            </a:pPr>
            <a:r>
              <a:rPr lang="en-US" altLang="zh-CN" dirty="0" smtClean="0"/>
              <a:t>    [</a:t>
            </a:r>
            <a:r>
              <a:rPr lang="en-US" altLang="zh-CN" dirty="0"/>
              <a:t>−127]</a:t>
            </a:r>
            <a:r>
              <a:rPr lang="zh-CN" altLang="zh-CN" baseline="-25000" dirty="0"/>
              <a:t>原</a:t>
            </a:r>
            <a:r>
              <a:rPr lang="en-US" altLang="zh-CN" dirty="0"/>
              <a:t>=1111 1111B</a:t>
            </a:r>
            <a:endParaRPr lang="zh-CN" altLang="zh-CN" dirty="0"/>
          </a:p>
          <a:p>
            <a:pPr>
              <a:buClr>
                <a:srgbClr val="FF0000"/>
              </a:buClr>
              <a:buSzPct val="75000"/>
              <a:buNone/>
            </a:pPr>
            <a:r>
              <a:rPr lang="en-US" altLang="zh-CN" dirty="0" smtClean="0"/>
              <a:t>    [</a:t>
            </a:r>
            <a:r>
              <a:rPr lang="en-US" altLang="zh-CN" dirty="0"/>
              <a:t>−127]</a:t>
            </a:r>
            <a:r>
              <a:rPr lang="zh-CN" altLang="zh-CN" baseline="-25000" dirty="0"/>
              <a:t>反</a:t>
            </a:r>
            <a:r>
              <a:rPr lang="en-US" altLang="zh-CN" dirty="0"/>
              <a:t>=1000 0000B</a:t>
            </a:r>
            <a:endParaRPr lang="zh-CN" altLang="zh-CN" dirty="0"/>
          </a:p>
          <a:p>
            <a:pPr>
              <a:buClr>
                <a:srgbClr val="FF0000"/>
              </a:buClr>
              <a:buSzPct val="75000"/>
              <a:buNone/>
            </a:pPr>
            <a:r>
              <a:rPr lang="en-US" altLang="zh-CN" dirty="0" smtClean="0"/>
              <a:t>    [</a:t>
            </a:r>
            <a:r>
              <a:rPr lang="en-US" altLang="zh-CN" dirty="0"/>
              <a:t>−127]</a:t>
            </a:r>
            <a:r>
              <a:rPr lang="zh-CN" altLang="zh-CN" baseline="-25000" dirty="0"/>
              <a:t>补</a:t>
            </a:r>
            <a:r>
              <a:rPr lang="en-US" altLang="zh-CN" dirty="0"/>
              <a:t>=1000 0001B</a:t>
            </a:r>
            <a:endParaRPr lang="zh-CN" altLang="zh-CN" dirty="0"/>
          </a:p>
          <a:p>
            <a:pPr>
              <a:buClr>
                <a:srgbClr val="66FF66"/>
              </a:buClr>
              <a:buSzPct val="75000"/>
              <a:buFont typeface="Wingdings 3" panose="05040102010807070707" pitchFamily="18" charset="2"/>
              <a:buChar char="u"/>
            </a:pPr>
            <a:r>
              <a:rPr lang="en-US" altLang="zh-CN" dirty="0"/>
              <a:t>[−128]</a:t>
            </a:r>
            <a:r>
              <a:rPr lang="zh-CN" altLang="zh-CN" baseline="-25000" dirty="0"/>
              <a:t>补</a:t>
            </a:r>
            <a:r>
              <a:rPr lang="en-US" altLang="zh-CN" dirty="0"/>
              <a:t>=1000 0000B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72098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dirty="0"/>
              <a:t>8</a:t>
            </a:r>
            <a:r>
              <a:rPr lang="zh-CN" altLang="zh-CN" dirty="0"/>
              <a:t>位二进制数能表示的补</a:t>
            </a:r>
            <a:r>
              <a:rPr lang="zh-CN" altLang="zh-CN" dirty="0" smtClean="0"/>
              <a:t>码范</a:t>
            </a:r>
            <a:r>
              <a:rPr lang="zh-CN" altLang="zh-CN" dirty="0"/>
              <a:t>围为</a:t>
            </a:r>
            <a:r>
              <a:rPr lang="en-US" altLang="zh-CN" dirty="0"/>
              <a:t>−128</a:t>
            </a:r>
            <a:r>
              <a:rPr lang="zh-CN" altLang="zh-CN" dirty="0"/>
              <a:t>～</a:t>
            </a:r>
            <a:r>
              <a:rPr lang="en-US" altLang="zh-CN" dirty="0"/>
              <a:t>+</a:t>
            </a:r>
            <a:r>
              <a:rPr lang="en-US" altLang="zh-CN" dirty="0" smtClean="0"/>
              <a:t>127</a:t>
            </a:r>
            <a:endParaRPr lang="en-US" altLang="zh-CN" dirty="0" smtClean="0"/>
          </a:p>
          <a:p>
            <a:pPr algn="just"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16</a:t>
            </a:r>
            <a:r>
              <a:rPr lang="zh-CN" altLang="zh-CN" dirty="0"/>
              <a:t>位二进制数能表示</a:t>
            </a:r>
            <a:r>
              <a:rPr lang="zh-CN" altLang="zh-CN" dirty="0" smtClean="0"/>
              <a:t>的补码范</a:t>
            </a:r>
            <a:r>
              <a:rPr lang="zh-CN" altLang="zh-CN" dirty="0"/>
              <a:t>围为</a:t>
            </a:r>
            <a:r>
              <a:rPr lang="en-US" altLang="zh-CN" dirty="0"/>
              <a:t>−32768</a:t>
            </a:r>
            <a:r>
              <a:rPr lang="zh-CN" altLang="zh-CN" dirty="0"/>
              <a:t>～</a:t>
            </a:r>
            <a:r>
              <a:rPr lang="en-US" altLang="zh-CN" dirty="0"/>
              <a:t>+</a:t>
            </a:r>
            <a:r>
              <a:rPr lang="en-US" altLang="zh-CN" dirty="0" smtClean="0"/>
              <a:t>32767</a:t>
            </a:r>
            <a:endParaRPr lang="en-US" altLang="zh-CN" dirty="0" smtClean="0"/>
          </a:p>
          <a:p>
            <a:pPr algn="just"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带</a:t>
            </a:r>
            <a:r>
              <a:rPr lang="zh-CN" altLang="zh-CN" dirty="0"/>
              <a:t>符号数用补码表示时，最高位是符号</a:t>
            </a:r>
            <a:r>
              <a:rPr lang="zh-CN" altLang="zh-CN" dirty="0" smtClean="0"/>
              <a:t>位</a:t>
            </a:r>
            <a:endParaRPr lang="en-US" altLang="zh-CN" dirty="0" smtClean="0"/>
          </a:p>
          <a:p>
            <a:pPr algn="just">
              <a:buClr>
                <a:srgbClr val="FFFF00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zh-CN" dirty="0" smtClean="0"/>
              <a:t>当</a:t>
            </a:r>
            <a:r>
              <a:rPr lang="zh-CN" altLang="zh-CN" dirty="0"/>
              <a:t>符号</a:t>
            </a:r>
            <a:r>
              <a:rPr lang="zh-CN" altLang="zh-CN" dirty="0" smtClean="0"/>
              <a:t>位</a:t>
            </a:r>
            <a:r>
              <a:rPr lang="en-US" altLang="zh-CN" dirty="0" smtClean="0"/>
              <a:t>=0</a:t>
            </a:r>
            <a:r>
              <a:rPr lang="zh-CN" altLang="zh-CN" dirty="0" smtClean="0"/>
              <a:t>，</a:t>
            </a:r>
            <a:r>
              <a:rPr lang="zh-CN" altLang="zh-CN" dirty="0"/>
              <a:t>表示正数，后</a:t>
            </a:r>
            <a:r>
              <a:rPr lang="en-US" altLang="zh-CN" dirty="0"/>
              <a:t>7</a:t>
            </a:r>
            <a:r>
              <a:rPr lang="zh-CN" altLang="zh-CN" dirty="0"/>
              <a:t>位为其真正的数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algn="just">
              <a:buClr>
                <a:srgbClr val="FFFF00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zh-CN" dirty="0" smtClean="0"/>
              <a:t>当</a:t>
            </a:r>
            <a:r>
              <a:rPr lang="zh-CN" altLang="zh-CN" dirty="0"/>
              <a:t>符号</a:t>
            </a:r>
            <a:r>
              <a:rPr lang="zh-CN" altLang="zh-CN" dirty="0" smtClean="0"/>
              <a:t>位</a:t>
            </a:r>
            <a:r>
              <a:rPr lang="en-US" altLang="zh-CN" dirty="0" smtClean="0"/>
              <a:t>=1</a:t>
            </a:r>
            <a:r>
              <a:rPr lang="zh-CN" altLang="zh-CN" dirty="0" smtClean="0"/>
              <a:t>，</a:t>
            </a:r>
            <a:r>
              <a:rPr lang="zh-CN" altLang="zh-CN" dirty="0"/>
              <a:t>表示负数，要将后</a:t>
            </a:r>
            <a:r>
              <a:rPr lang="en-US" altLang="zh-CN" dirty="0"/>
              <a:t>7</a:t>
            </a:r>
            <a:r>
              <a:rPr lang="zh-CN" altLang="zh-CN" dirty="0"/>
              <a:t>位的最低位减</a:t>
            </a:r>
            <a:r>
              <a:rPr lang="en-US" altLang="zh-CN" dirty="0"/>
              <a:t>1</a:t>
            </a:r>
            <a:r>
              <a:rPr lang="zh-CN" altLang="zh-CN" dirty="0"/>
              <a:t>，求得反码，再按位取反，才能得到真正的数（真数）。</a:t>
            </a:r>
            <a:endParaRPr lang="zh-CN" altLang="zh-CN" dirty="0"/>
          </a:p>
          <a:p>
            <a:pPr>
              <a:spcBef>
                <a:spcPts val="1200"/>
              </a:spcBef>
              <a:buNone/>
            </a:pPr>
            <a:r>
              <a:rPr lang="zh-CN" altLang="zh-CN" dirty="0">
                <a:solidFill>
                  <a:srgbClr val="66CCFF"/>
                </a:solidFill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66CCFF"/>
                </a:solidFill>
                <a:ea typeface="楷体_GB2312" pitchFamily="49" charset="-122"/>
              </a:rPr>
              <a:t>1.10</a:t>
            </a:r>
            <a:r>
              <a:rPr lang="en-US" altLang="zh-CN" dirty="0">
                <a:solidFill>
                  <a:srgbClr val="66CCFF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en-US" altLang="zh-CN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若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已知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[X]</a:t>
            </a:r>
            <a:r>
              <a:rPr lang="zh-CN" altLang="zh-CN" baseline="-25000" dirty="0">
                <a:solidFill>
                  <a:schemeClr val="tx1"/>
                </a:solidFill>
                <a:ea typeface="楷体_GB2312" pitchFamily="49" charset="-122"/>
              </a:rPr>
              <a:t>补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=1001 0100B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，求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的反码和原码。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       [X]</a:t>
            </a:r>
            <a:r>
              <a:rPr lang="zh-CN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反</a:t>
            </a:r>
            <a:r>
              <a:rPr lang="en-US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= [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X]</a:t>
            </a:r>
            <a:r>
              <a:rPr lang="zh-CN" altLang="zh-CN" baseline="-25000" dirty="0">
                <a:solidFill>
                  <a:schemeClr val="tx1"/>
                </a:solidFill>
                <a:ea typeface="楷体_GB2312" pitchFamily="49" charset="-122"/>
              </a:rPr>
              <a:t>补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−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1 = 1001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0100B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− 1= 1001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0011B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       [X]</a:t>
            </a:r>
            <a:r>
              <a:rPr lang="zh-CN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原</a:t>
            </a:r>
            <a:r>
              <a:rPr lang="en-US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= 1110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1100B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因此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X = −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110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1100B = −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64+32+8+4)</a:t>
            </a:r>
            <a:r>
              <a:rPr lang="en-US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10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= −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108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7776000" cy="952634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补码</a:t>
            </a:r>
            <a:endParaRPr lang="zh-CN" altLang="en-US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564949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 smtClean="0">
                <a:solidFill>
                  <a:schemeClr val="tx1"/>
                </a:solidFill>
                <a:ea typeface="+mn-ea"/>
              </a:rPr>
              <a:t>例</a:t>
            </a:r>
            <a:r>
              <a:rPr lang="en-US" altLang="zh-CN" sz="2600" dirty="0" smtClean="0">
                <a:solidFill>
                  <a:schemeClr val="tx1"/>
                </a:solidFill>
                <a:ea typeface="+mn-ea"/>
              </a:rPr>
              <a:t>1.9</a:t>
            </a:r>
            <a:r>
              <a:rPr lang="zh-CN" altLang="en-US" sz="2600" dirty="0" smtClean="0">
                <a:solidFill>
                  <a:schemeClr val="tx1"/>
                </a:solidFill>
                <a:ea typeface="+mn-ea"/>
              </a:rPr>
              <a:t>中，</a:t>
            </a:r>
            <a:r>
              <a:rPr lang="en-US" altLang="zh-CN" sz="2600" dirty="0" smtClean="0">
                <a:solidFill>
                  <a:schemeClr val="tx1"/>
                </a:solidFill>
                <a:ea typeface="+mn-ea"/>
              </a:rPr>
              <a:t>[–128]</a:t>
            </a:r>
            <a:r>
              <a:rPr lang="zh-CN" altLang="en-US" sz="2600" baseline="-25000" dirty="0" smtClean="0">
                <a:solidFill>
                  <a:schemeClr val="tx1"/>
                </a:solidFill>
                <a:ea typeface="+mn-ea"/>
              </a:rPr>
              <a:t>补</a:t>
            </a:r>
            <a:r>
              <a:rPr lang="en-US" altLang="zh-CN" sz="2600" dirty="0" smtClean="0">
                <a:solidFill>
                  <a:schemeClr val="tx1"/>
                </a:solidFill>
                <a:ea typeface="+mn-ea"/>
              </a:rPr>
              <a:t>=1000 0000B</a:t>
            </a:r>
            <a:r>
              <a:rPr lang="zh-CN" altLang="en-US" sz="2600" dirty="0" smtClean="0">
                <a:solidFill>
                  <a:schemeClr val="tx1"/>
                </a:solidFill>
                <a:ea typeface="+mn-ea"/>
              </a:rPr>
              <a:t>，为什么？</a:t>
            </a:r>
            <a:endParaRPr lang="en-US" altLang="zh-CN" sz="2600" dirty="0" smtClean="0">
              <a:solidFill>
                <a:schemeClr val="tx1"/>
              </a:solidFill>
              <a:ea typeface="+mn-ea"/>
            </a:endParaRPr>
          </a:p>
          <a:p>
            <a:pPr>
              <a:buNone/>
            </a:pPr>
            <a:r>
              <a:rPr lang="zh-CN" altLang="en-US" sz="2600" dirty="0" smtClean="0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简单的方法：</a:t>
            </a:r>
            <a:endParaRPr lang="en-US" altLang="zh-CN" sz="2600" dirty="0" smtClean="0">
              <a:solidFill>
                <a:srgbClr val="00B0F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2600" dirty="0" smtClean="0">
                <a:solidFill>
                  <a:schemeClr val="tx1"/>
                </a:solidFill>
                <a:ea typeface="+mn-ea"/>
              </a:rPr>
              <a:t>    [</a:t>
            </a:r>
            <a:r>
              <a:rPr lang="en-US" altLang="zh-CN" sz="2600" dirty="0" smtClean="0">
                <a:solidFill>
                  <a:schemeClr val="tx1"/>
                </a:solidFill>
              </a:rPr>
              <a:t>–</a:t>
            </a:r>
            <a:r>
              <a:rPr lang="en-US" altLang="zh-CN" sz="2600" dirty="0" smtClean="0">
                <a:solidFill>
                  <a:schemeClr val="tx1"/>
                </a:solidFill>
                <a:ea typeface="+mn-ea"/>
              </a:rPr>
              <a:t>128]</a:t>
            </a:r>
            <a:r>
              <a:rPr lang="zh-CN" altLang="en-US" sz="2600" baseline="-25000" dirty="0" smtClean="0">
                <a:solidFill>
                  <a:schemeClr val="tx1"/>
                </a:solidFill>
                <a:ea typeface="+mn-ea"/>
              </a:rPr>
              <a:t>补</a:t>
            </a:r>
            <a:r>
              <a:rPr lang="en-US" altLang="zh-CN" sz="2600" dirty="0" smtClean="0">
                <a:solidFill>
                  <a:schemeClr val="tx1"/>
                </a:solidFill>
                <a:ea typeface="+mn-ea"/>
              </a:rPr>
              <a:t>=[</a:t>
            </a:r>
            <a:r>
              <a:rPr lang="en-US" altLang="zh-CN" sz="2600" dirty="0" smtClean="0">
                <a:solidFill>
                  <a:schemeClr val="tx1"/>
                </a:solidFill>
              </a:rPr>
              <a:t>–</a:t>
            </a:r>
            <a:r>
              <a:rPr lang="en-US" altLang="zh-CN" sz="2600" dirty="0" smtClean="0">
                <a:solidFill>
                  <a:schemeClr val="tx1"/>
                </a:solidFill>
                <a:ea typeface="+mn-ea"/>
              </a:rPr>
              <a:t>127]</a:t>
            </a:r>
            <a:r>
              <a:rPr lang="zh-CN" altLang="en-US" sz="2600" baseline="-25000" dirty="0" smtClean="0">
                <a:solidFill>
                  <a:schemeClr val="tx1"/>
                </a:solidFill>
                <a:ea typeface="+mn-ea"/>
              </a:rPr>
              <a:t>补</a:t>
            </a:r>
            <a:r>
              <a:rPr lang="en-US" altLang="zh-CN" sz="2600" dirty="0" smtClean="0">
                <a:solidFill>
                  <a:schemeClr val="tx1"/>
                </a:solidFill>
              </a:rPr>
              <a:t>–</a:t>
            </a:r>
            <a:r>
              <a:rPr lang="en-US" altLang="zh-CN" sz="2600" dirty="0" smtClean="0">
                <a:solidFill>
                  <a:schemeClr val="tx1"/>
                </a:solidFill>
                <a:ea typeface="+mn-ea"/>
              </a:rPr>
              <a:t>1=1000 0001B </a:t>
            </a:r>
            <a:r>
              <a:rPr lang="en-US" altLang="zh-CN" sz="2600" dirty="0" smtClean="0">
                <a:solidFill>
                  <a:schemeClr val="tx1"/>
                </a:solidFill>
              </a:rPr>
              <a:t>–1=1000 0000B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600" dirty="0" smtClean="0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这个结果还可以用</a:t>
            </a:r>
            <a:r>
              <a:rPr lang="en-US" altLang="zh-CN" sz="2600" dirty="0" smtClean="0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en-US" sz="2600" dirty="0" smtClean="0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位数来理解：</a:t>
            </a:r>
            <a:endParaRPr lang="en-US" altLang="zh-CN" sz="2600" dirty="0" smtClean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ea typeface="楷体_GB2312"/>
              </a:rPr>
              <a:t>由于</a:t>
            </a:r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8</a:t>
            </a:r>
            <a:r>
              <a:rPr lang="zh-CN" altLang="en-US" sz="2600" dirty="0" smtClean="0">
                <a:solidFill>
                  <a:schemeClr val="tx1"/>
                </a:solidFill>
                <a:ea typeface="楷体_GB2312"/>
              </a:rPr>
              <a:t>位数用最高位表示符号位，</a:t>
            </a:r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ea typeface="楷体_GB2312"/>
              </a:rPr>
              <a:t>为正数，</a:t>
            </a:r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0</a:t>
            </a:r>
            <a:r>
              <a:rPr lang="zh-CN" altLang="en-US" sz="2600" dirty="0" smtClean="0">
                <a:solidFill>
                  <a:schemeClr val="tx1"/>
                </a:solidFill>
                <a:ea typeface="楷体_GB2312"/>
              </a:rPr>
              <a:t>为负数。后</a:t>
            </a:r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7</a:t>
            </a:r>
            <a:r>
              <a:rPr lang="zh-CN" altLang="en-US" sz="2600" dirty="0" smtClean="0">
                <a:solidFill>
                  <a:schemeClr val="tx1"/>
                </a:solidFill>
                <a:ea typeface="楷体_GB2312"/>
              </a:rPr>
              <a:t>位是数值，其范围为</a:t>
            </a:r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000 0000</a:t>
            </a:r>
            <a:r>
              <a:rPr lang="zh-CN" altLang="en-US" sz="2600" dirty="0" smtClean="0">
                <a:solidFill>
                  <a:schemeClr val="tx1"/>
                </a:solidFill>
                <a:ea typeface="楷体_GB2312"/>
              </a:rPr>
              <a:t>～</a:t>
            </a:r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111 1111</a:t>
            </a:r>
            <a:r>
              <a:rPr lang="zh-CN" altLang="en-US" sz="2600" dirty="0" smtClean="0">
                <a:solidFill>
                  <a:schemeClr val="tx1"/>
                </a:solidFill>
                <a:ea typeface="楷体_GB2312"/>
              </a:rPr>
              <a:t>，最大值是</a:t>
            </a:r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127</a:t>
            </a:r>
            <a:r>
              <a:rPr lang="zh-CN" altLang="en-US" sz="2600" dirty="0" smtClean="0">
                <a:solidFill>
                  <a:schemeClr val="tx1"/>
                </a:solidFill>
                <a:ea typeface="楷体_GB2312"/>
              </a:rPr>
              <a:t>。实际上用</a:t>
            </a:r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8</a:t>
            </a:r>
            <a:r>
              <a:rPr lang="zh-CN" altLang="en-US" sz="2600" dirty="0" smtClean="0">
                <a:solidFill>
                  <a:schemeClr val="tx1"/>
                </a:solidFill>
                <a:ea typeface="楷体_GB2312"/>
              </a:rPr>
              <a:t>位已无法表示</a:t>
            </a:r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128</a:t>
            </a:r>
            <a:r>
              <a:rPr lang="zh-CN" altLang="en-US" sz="2600" dirty="0" smtClean="0">
                <a:solidFill>
                  <a:schemeClr val="tx1"/>
                </a:solidFill>
                <a:ea typeface="楷体_GB2312"/>
              </a:rPr>
              <a:t>了，于是</a:t>
            </a:r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–128</a:t>
            </a:r>
            <a:r>
              <a:rPr lang="zh-CN" altLang="en-US" sz="2600" dirty="0" smtClean="0">
                <a:solidFill>
                  <a:schemeClr val="tx1"/>
                </a:solidFill>
                <a:ea typeface="楷体_GB2312"/>
              </a:rPr>
              <a:t>就要用</a:t>
            </a:r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16</a:t>
            </a:r>
            <a:r>
              <a:rPr lang="zh-CN" altLang="en-US" sz="2600" dirty="0" smtClean="0">
                <a:solidFill>
                  <a:schemeClr val="tx1"/>
                </a:solidFill>
                <a:ea typeface="楷体_GB2312"/>
              </a:rPr>
              <a:t>位来表示，即</a:t>
            </a:r>
            <a:endParaRPr lang="en-US" altLang="zh-CN" sz="2600" dirty="0" smtClean="0">
              <a:solidFill>
                <a:schemeClr val="tx1"/>
              </a:solidFill>
              <a:ea typeface="楷体_GB2312"/>
            </a:endParaRPr>
          </a:p>
          <a:p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        [–128]</a:t>
            </a:r>
            <a:r>
              <a:rPr lang="zh-CN" altLang="en-US" sz="2600" baseline="-25000" dirty="0" smtClean="0">
                <a:solidFill>
                  <a:schemeClr val="tx1"/>
                </a:solidFill>
                <a:ea typeface="楷体_GB2312"/>
              </a:rPr>
              <a:t>原</a:t>
            </a:r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=1000 0000 1000 0000B</a:t>
            </a:r>
            <a:endParaRPr lang="en-US" altLang="zh-CN" sz="2600" dirty="0" smtClean="0">
              <a:solidFill>
                <a:schemeClr val="tx1"/>
              </a:solidFill>
              <a:ea typeface="楷体_GB2312"/>
            </a:endParaRPr>
          </a:p>
          <a:p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        [–128]</a:t>
            </a:r>
            <a:r>
              <a:rPr lang="zh-CN" altLang="en-US" sz="2600" baseline="-25000" dirty="0" smtClean="0">
                <a:solidFill>
                  <a:schemeClr val="tx1"/>
                </a:solidFill>
                <a:ea typeface="楷体_GB2312"/>
              </a:rPr>
              <a:t>反</a:t>
            </a:r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= 1111 </a:t>
            </a:r>
            <a:r>
              <a:rPr lang="en-US" altLang="zh-CN" sz="2600" dirty="0" err="1" smtClean="0">
                <a:solidFill>
                  <a:schemeClr val="tx1"/>
                </a:solidFill>
                <a:ea typeface="楷体_GB2312"/>
              </a:rPr>
              <a:t>1111</a:t>
            </a:r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 0111 1111B</a:t>
            </a:r>
            <a:endParaRPr lang="en-US" altLang="zh-CN" sz="2600" dirty="0" smtClean="0">
              <a:solidFill>
                <a:schemeClr val="tx1"/>
              </a:solidFill>
              <a:ea typeface="楷体_GB231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ea typeface="楷体_GB2312"/>
              </a:rPr>
              <a:t>而负数的补码数值部分由它的反码</a:t>
            </a:r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+1</a:t>
            </a:r>
            <a:r>
              <a:rPr lang="zh-CN" altLang="en-US" sz="2600" dirty="0" smtClean="0">
                <a:solidFill>
                  <a:schemeClr val="tx1"/>
                </a:solidFill>
                <a:ea typeface="楷体_GB2312"/>
              </a:rPr>
              <a:t>形成，故</a:t>
            </a:r>
            <a:endParaRPr lang="en-US" altLang="zh-CN" sz="2600" dirty="0" smtClean="0">
              <a:solidFill>
                <a:schemeClr val="tx1"/>
              </a:solidFill>
              <a:ea typeface="楷体_GB2312"/>
            </a:endParaRPr>
          </a:p>
          <a:p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        [–128]</a:t>
            </a:r>
            <a:r>
              <a:rPr lang="zh-CN" altLang="en-US" sz="2600" baseline="-25000" dirty="0" smtClean="0">
                <a:solidFill>
                  <a:schemeClr val="tx1"/>
                </a:solidFill>
                <a:ea typeface="楷体_GB2312"/>
              </a:rPr>
              <a:t>补</a:t>
            </a:r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= 1111 </a:t>
            </a:r>
            <a:r>
              <a:rPr lang="en-US" altLang="zh-CN" sz="2600" dirty="0" err="1" smtClean="0">
                <a:solidFill>
                  <a:schemeClr val="tx1"/>
                </a:solidFill>
                <a:ea typeface="楷体_GB2312"/>
              </a:rPr>
              <a:t>1111</a:t>
            </a:r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 1000 0000B</a:t>
            </a:r>
            <a:endParaRPr lang="en-US" altLang="zh-CN" sz="2600" dirty="0" smtClean="0">
              <a:solidFill>
                <a:schemeClr val="tx1"/>
              </a:solidFill>
              <a:ea typeface="楷体_GB231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ea typeface="楷体_GB2312"/>
              </a:rPr>
              <a:t>由于现在只讨论</a:t>
            </a:r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8</a:t>
            </a:r>
            <a:r>
              <a:rPr lang="zh-CN" altLang="en-US" sz="2600" dirty="0" smtClean="0">
                <a:solidFill>
                  <a:schemeClr val="tx1"/>
                </a:solidFill>
                <a:ea typeface="楷体_GB2312"/>
              </a:rPr>
              <a:t>位数，前</a:t>
            </a:r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8</a:t>
            </a:r>
            <a:r>
              <a:rPr lang="zh-CN" altLang="en-US" sz="2600" dirty="0" smtClean="0">
                <a:solidFill>
                  <a:schemeClr val="tx1"/>
                </a:solidFill>
                <a:ea typeface="楷体_GB2312"/>
              </a:rPr>
              <a:t>位在计算机里被忽略，所以</a:t>
            </a:r>
            <a:endParaRPr lang="en-US" altLang="zh-CN" sz="2600" dirty="0" smtClean="0">
              <a:solidFill>
                <a:schemeClr val="tx1"/>
              </a:solidFill>
              <a:ea typeface="楷体_GB2312"/>
            </a:endParaRPr>
          </a:p>
          <a:p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        [–128]</a:t>
            </a:r>
            <a:r>
              <a:rPr lang="zh-CN" altLang="en-US" sz="2600" baseline="-25000" dirty="0" smtClean="0">
                <a:solidFill>
                  <a:schemeClr val="tx1"/>
                </a:solidFill>
                <a:ea typeface="楷体_GB2312"/>
              </a:rPr>
              <a:t>补</a:t>
            </a:r>
            <a:r>
              <a:rPr lang="en-US" altLang="zh-CN" sz="2600" dirty="0" smtClean="0">
                <a:solidFill>
                  <a:schemeClr val="tx1"/>
                </a:solidFill>
                <a:ea typeface="楷体_GB2312"/>
              </a:rPr>
              <a:t>=1000 0000B</a:t>
            </a:r>
            <a:endParaRPr lang="en-US" altLang="zh-CN" sz="2600" dirty="0" smtClean="0">
              <a:solidFill>
                <a:schemeClr val="tx1"/>
              </a:solidFill>
              <a:ea typeface="楷体_GB2312"/>
            </a:endParaRPr>
          </a:p>
          <a:p>
            <a:endParaRPr lang="en-US" altLang="zh-CN" sz="2600" dirty="0" smtClean="0">
              <a:solidFill>
                <a:schemeClr val="tx1"/>
              </a:solidFill>
              <a:ea typeface="+mn-ea"/>
            </a:endParaRPr>
          </a:p>
          <a:p>
            <a:endParaRPr lang="zh-CN" altLang="en-US" dirty="0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可将补码</a:t>
            </a:r>
            <a:r>
              <a:rPr lang="zh-CN" altLang="en-US" dirty="0" smtClean="0"/>
              <a:t>连同</a:t>
            </a:r>
            <a:r>
              <a:rPr lang="zh-CN" altLang="zh-CN" dirty="0" smtClean="0"/>
              <a:t>符号位看</a:t>
            </a:r>
            <a:r>
              <a:rPr lang="zh-CN" altLang="en-US" dirty="0" smtClean="0"/>
              <a:t>成</a:t>
            </a:r>
            <a:r>
              <a:rPr lang="zh-CN" altLang="zh-CN" dirty="0" smtClean="0"/>
              <a:t>一</a:t>
            </a:r>
            <a:r>
              <a:rPr lang="zh-CN" altLang="zh-CN" dirty="0"/>
              <a:t>个数，各位的权都是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i</a:t>
            </a:r>
            <a:r>
              <a:rPr lang="zh-CN" altLang="en-US" dirty="0" smtClean="0"/>
              <a:t>。其</a:t>
            </a:r>
            <a:r>
              <a:rPr lang="zh-CN" altLang="zh-CN" dirty="0" smtClean="0"/>
              <a:t>最高位</a:t>
            </a:r>
            <a:r>
              <a:rPr lang="en-US" altLang="zh-CN" dirty="0"/>
              <a:t>=</a:t>
            </a:r>
            <a:r>
              <a:rPr lang="en-US" altLang="zh-CN" dirty="0" smtClean="0"/>
              <a:t>0</a:t>
            </a:r>
            <a:r>
              <a:rPr lang="zh-CN" altLang="zh-CN" dirty="0" smtClean="0"/>
              <a:t>时</a:t>
            </a:r>
            <a:r>
              <a:rPr lang="zh-CN" altLang="en-US" dirty="0" smtClean="0"/>
              <a:t>为</a:t>
            </a:r>
            <a:r>
              <a:rPr lang="zh-CN" altLang="zh-CN" dirty="0" smtClean="0"/>
              <a:t>正，</a:t>
            </a:r>
            <a:r>
              <a:rPr lang="en-US" altLang="zh-CN" dirty="0" smtClean="0"/>
              <a:t>=1</a:t>
            </a:r>
            <a:r>
              <a:rPr lang="zh-CN" altLang="zh-CN" dirty="0" smtClean="0"/>
              <a:t>时</a:t>
            </a:r>
            <a:r>
              <a:rPr lang="zh-CN" altLang="en-US" dirty="0" smtClean="0"/>
              <a:t>为</a:t>
            </a:r>
            <a:r>
              <a:rPr lang="zh-CN" altLang="zh-CN" dirty="0" smtClean="0"/>
              <a:t>负，</a:t>
            </a:r>
            <a:r>
              <a:rPr lang="zh-CN" altLang="zh-CN" dirty="0"/>
              <a:t>其余为数值。</a:t>
            </a:r>
            <a:endParaRPr lang="zh-CN" altLang="zh-CN" dirty="0"/>
          </a:p>
          <a:p>
            <a:pPr>
              <a:buNone/>
            </a:pPr>
            <a:r>
              <a:rPr lang="zh-CN" altLang="zh-CN" dirty="0">
                <a:solidFill>
                  <a:srgbClr val="66CCFF"/>
                </a:solidFill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66CCFF"/>
                </a:solidFill>
                <a:ea typeface="楷体_GB2312" pitchFamily="49" charset="-122"/>
              </a:rPr>
              <a:t>1.11</a:t>
            </a:r>
            <a:r>
              <a:rPr lang="en-US" altLang="zh-CN" dirty="0">
                <a:solidFill>
                  <a:srgbClr val="66CCFF"/>
                </a:solidFill>
                <a:ea typeface="楷体_GB2312" pitchFamily="49" charset="-122"/>
              </a:rPr>
              <a:t> </a:t>
            </a:r>
            <a:endParaRPr lang="en-US" altLang="zh-CN" dirty="0" smtClean="0">
              <a:solidFill>
                <a:srgbClr val="66CCFF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66CCFF"/>
                </a:solidFill>
                <a:ea typeface="楷体_GB2312" pitchFamily="49" charset="-122"/>
              </a:rPr>
              <a:t>		 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[−128]</a:t>
            </a:r>
            <a:r>
              <a:rPr lang="zh-CN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补</a:t>
            </a:r>
            <a:r>
              <a:rPr lang="en-US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= 1000 0000B = −128+0</a:t>
            </a:r>
            <a:endParaRPr lang="en-US" altLang="zh-CN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            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最高位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的权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 2</a:t>
            </a:r>
            <a:r>
              <a:rPr lang="en-US" altLang="zh-CN" baseline="30000" dirty="0" smtClean="0">
                <a:solidFill>
                  <a:schemeClr val="tx1"/>
                </a:solidFill>
                <a:ea typeface="楷体_GB2312" pitchFamily="49" charset="-122"/>
              </a:rPr>
              <a:t>7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=128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同样，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[−4]</a:t>
            </a:r>
            <a:r>
              <a:rPr lang="zh-CN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补</a:t>
            </a:r>
            <a:r>
              <a:rPr lang="en-US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= 1111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1100B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         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           =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−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128 +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64+32+16+8+4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		   =  −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4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	   [+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4]</a:t>
            </a:r>
            <a:r>
              <a:rPr lang="zh-CN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补</a:t>
            </a:r>
            <a:r>
              <a:rPr lang="en-US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= 0000 0100B =  4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7776000" cy="1143000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b="1" dirty="0" smtClean="0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补码</a:t>
            </a:r>
            <a:endParaRPr lang="zh-CN" altLang="en-US" b="1" dirty="0">
              <a:solidFill>
                <a:srgbClr val="00B0F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214282" y="620688"/>
            <a:ext cx="8534400" cy="5328592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C0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5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5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5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章 </a:t>
            </a:r>
            <a:endParaRPr lang="en-US" altLang="zh-CN" sz="5400" b="1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zh-CN" altLang="en-US" sz="5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微型计算机的基础知识</a:t>
            </a:r>
            <a:endParaRPr lang="en-US" altLang="zh-CN" sz="5400" b="1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zh-CN" altLang="en-US" sz="5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和发展概况</a:t>
            </a:r>
            <a:endParaRPr lang="zh-CN" altLang="en-US" sz="5400" b="1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1546"/>
            <a:ext cx="8229600" cy="5429288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zh-C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补码</a:t>
            </a:r>
            <a:r>
              <a:rPr lang="zh-CN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可</a:t>
            </a:r>
            <a:r>
              <a:rPr lang="zh-CN" altLang="zh-C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看成“</a:t>
            </a:r>
            <a:r>
              <a:rPr lang="zh-CN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带</a:t>
            </a:r>
            <a:r>
              <a:rPr lang="zh-CN" altLang="zh-C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符号位的数”</a:t>
            </a:r>
            <a:r>
              <a:rPr lang="en-US" altLang="zh-C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符号位也参加运算</a:t>
            </a:r>
            <a:r>
              <a:rPr lang="zh-CN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zh-C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要减去一个数，</a:t>
            </a:r>
            <a:r>
              <a:rPr lang="zh-CN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只要加上其</a:t>
            </a:r>
            <a:r>
              <a:rPr lang="zh-CN" altLang="zh-C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补码。</a:t>
            </a:r>
            <a:endParaRPr lang="zh-CN" altLang="zh-C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b="1" dirty="0">
                <a:solidFill>
                  <a:srgbClr val="66CCFF"/>
                </a:solidFill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66CCFF"/>
                </a:solidFill>
                <a:ea typeface="楷体_GB2312" pitchFamily="49" charset="-122"/>
              </a:rPr>
              <a:t>1.12</a:t>
            </a:r>
            <a:r>
              <a:rPr lang="en-US" altLang="zh-CN" dirty="0">
                <a:solidFill>
                  <a:srgbClr val="66CCFF"/>
                </a:solidFill>
                <a:ea typeface="楷体_GB2312" pitchFamily="49" charset="-122"/>
              </a:rPr>
              <a:t>  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要做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减法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7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−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19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可用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7+[−19]</a:t>
            </a:r>
            <a:r>
              <a:rPr lang="zh-CN" altLang="zh-CN" baseline="-25000" dirty="0">
                <a:solidFill>
                  <a:schemeClr val="tx1"/>
                </a:solidFill>
                <a:ea typeface="楷体_GB2312" pitchFamily="49" charset="-122"/>
              </a:rPr>
              <a:t>补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来完成。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[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7]</a:t>
            </a:r>
            <a:r>
              <a:rPr lang="zh-CN" altLang="zh-CN" baseline="-25000" dirty="0">
                <a:solidFill>
                  <a:schemeClr val="tx1"/>
                </a:solidFill>
                <a:ea typeface="楷体_GB2312" pitchFamily="49" charset="-122"/>
              </a:rPr>
              <a:t>补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= 0000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0111B    [+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19]</a:t>
            </a:r>
            <a:r>
              <a:rPr lang="zh-CN" altLang="zh-CN" baseline="-25000" dirty="0">
                <a:solidFill>
                  <a:schemeClr val="tx1"/>
                </a:solidFill>
                <a:ea typeface="楷体_GB2312" pitchFamily="49" charset="-122"/>
              </a:rPr>
              <a:t>补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= 0001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0011B    </a:t>
            </a:r>
            <a:endParaRPr lang="en-US" altLang="zh-CN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			        [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−19]</a:t>
            </a:r>
            <a:r>
              <a:rPr lang="zh-CN" altLang="zh-CN" baseline="-25000" dirty="0">
                <a:solidFill>
                  <a:schemeClr val="tx1"/>
                </a:solidFill>
                <a:ea typeface="楷体_GB2312" pitchFamily="49" charset="-122"/>
              </a:rPr>
              <a:t>补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= 1110 1101B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0000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0111B  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-------- [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7]</a:t>
            </a:r>
            <a:r>
              <a:rPr lang="zh-CN" altLang="zh-CN" baseline="-25000" dirty="0">
                <a:solidFill>
                  <a:schemeClr val="tx1"/>
                </a:solidFill>
                <a:ea typeface="楷体_GB2312" pitchFamily="49" charset="-122"/>
              </a:rPr>
              <a:t>补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  </a:t>
            </a:r>
            <a:r>
              <a:rPr lang="en-US" altLang="zh-CN" u="sng" dirty="0" smtClean="0">
                <a:solidFill>
                  <a:schemeClr val="tx1"/>
                </a:solidFill>
                <a:ea typeface="楷体_GB2312" pitchFamily="49" charset="-122"/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ea typeface="楷体_GB2312" pitchFamily="49" charset="-122"/>
              </a:rPr>
              <a:t>	1110 1101B  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-------- [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−19]</a:t>
            </a:r>
            <a:r>
              <a:rPr lang="zh-CN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补</a:t>
            </a:r>
            <a:r>
              <a:rPr lang="en-US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    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     1111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0100B =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F4H	-------- 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和的补码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和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的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补码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= F4H = 1111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0100B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和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的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反码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= F3H = 1111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0011B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和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的原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码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= 1000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1100B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，其真值为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-12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可见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7 +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−19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=  −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12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，答案正确。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776000" cy="881766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b="1" dirty="0" smtClean="0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补码</a:t>
            </a:r>
            <a:endParaRPr lang="zh-CN" altLang="en-US" b="1" dirty="0">
              <a:solidFill>
                <a:srgbClr val="00B0F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571480"/>
            <a:ext cx="7776000" cy="917596"/>
          </a:xfrm>
        </p:spPr>
        <p:txBody>
          <a:bodyPr/>
          <a:lstStyle/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实数的表示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25963"/>
          </a:xfrm>
        </p:spPr>
        <p:txBody>
          <a:bodyPr/>
          <a:lstStyle/>
          <a:p>
            <a:pPr>
              <a:spcAft>
                <a:spcPts val="24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 smtClean="0">
                <a:ea typeface="黑体" panose="02010609060101010101" pitchFamily="2" charset="-122"/>
              </a:rPr>
              <a:t>前面</a:t>
            </a:r>
            <a:r>
              <a:rPr lang="zh-CN" altLang="en-US" dirty="0" smtClean="0">
                <a:ea typeface="黑体" panose="02010609060101010101" pitchFamily="2" charset="-122"/>
              </a:rPr>
              <a:t>内容涉及</a:t>
            </a:r>
            <a:r>
              <a:rPr lang="zh-CN" altLang="zh-CN" dirty="0" smtClean="0">
                <a:ea typeface="黑体" panose="02010609060101010101" pitchFamily="2" charset="-122"/>
              </a:rPr>
              <a:t>的都是整数</a:t>
            </a:r>
            <a:r>
              <a:rPr lang="zh-CN" altLang="en-US" dirty="0" smtClean="0">
                <a:ea typeface="黑体" panose="02010609060101010101" pitchFamily="2" charset="-122"/>
              </a:rPr>
              <a:t>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>
              <a:spcAft>
                <a:spcPts val="24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 smtClean="0">
                <a:ea typeface="黑体" panose="02010609060101010101" pitchFamily="2" charset="-122"/>
              </a:rPr>
              <a:t>实数</a:t>
            </a:r>
            <a:r>
              <a:rPr lang="zh-CN" altLang="en-US" dirty="0" smtClean="0">
                <a:ea typeface="黑体" panose="02010609060101010101" pitchFamily="2" charset="-122"/>
              </a:rPr>
              <a:t>（</a:t>
            </a:r>
            <a:r>
              <a:rPr lang="zh-CN" altLang="zh-CN" dirty="0" smtClean="0">
                <a:ea typeface="黑体" panose="02010609060101010101" pitchFamily="2" charset="-122"/>
              </a:rPr>
              <a:t>带小数</a:t>
            </a:r>
            <a:r>
              <a:rPr lang="zh-CN" altLang="zh-CN" dirty="0">
                <a:ea typeface="黑体" panose="02010609060101010101" pitchFamily="2" charset="-122"/>
              </a:rPr>
              <a:t>点的</a:t>
            </a:r>
            <a:r>
              <a:rPr lang="zh-CN" altLang="zh-CN" dirty="0" smtClean="0">
                <a:ea typeface="黑体" panose="02010609060101010101" pitchFamily="2" charset="-122"/>
              </a:rPr>
              <a:t>数</a:t>
            </a:r>
            <a:r>
              <a:rPr lang="zh-CN" altLang="en-US" dirty="0" smtClean="0">
                <a:ea typeface="黑体" panose="02010609060101010101" pitchFamily="2" charset="-122"/>
              </a:rPr>
              <a:t>）通常</a:t>
            </a:r>
            <a:r>
              <a:rPr lang="zh-CN" altLang="zh-CN" dirty="0" smtClean="0">
                <a:ea typeface="黑体" panose="02010609060101010101" pitchFamily="2" charset="-122"/>
              </a:rPr>
              <a:t>用浮点数表示</a:t>
            </a:r>
            <a:r>
              <a:rPr lang="zh-CN" altLang="en-US" dirty="0" smtClean="0">
                <a:ea typeface="黑体" panose="02010609060101010101" pitchFamily="2" charset="-122"/>
              </a:rPr>
              <a:t>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>
              <a:spcAft>
                <a:spcPts val="24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浮点数在</a:t>
            </a:r>
            <a:r>
              <a:rPr lang="zh-CN" altLang="zh-CN" dirty="0"/>
              <a:t>第</a:t>
            </a:r>
            <a:r>
              <a:rPr lang="en-US" altLang="zh-CN" dirty="0"/>
              <a:t>14</a:t>
            </a:r>
            <a:r>
              <a:rPr lang="zh-CN" altLang="zh-CN" dirty="0" smtClean="0"/>
              <a:t>章</a:t>
            </a:r>
            <a:r>
              <a:rPr lang="en-US" altLang="zh-CN" dirty="0" smtClean="0"/>
              <a:t>32</a:t>
            </a:r>
            <a:r>
              <a:rPr lang="zh-CN" altLang="zh-CN" dirty="0"/>
              <a:t>位</a:t>
            </a:r>
            <a:r>
              <a:rPr lang="zh-CN" altLang="zh-CN" dirty="0" smtClean="0"/>
              <a:t>机</a:t>
            </a:r>
            <a:r>
              <a:rPr lang="zh-CN" altLang="en-US" dirty="0" smtClean="0"/>
              <a:t>指令系统和程序设计中介绍，包括对</a:t>
            </a:r>
            <a:r>
              <a:rPr lang="zh-CN" altLang="zh-CN" dirty="0" smtClean="0"/>
              <a:t>浮点数编程</a:t>
            </a:r>
            <a:r>
              <a:rPr lang="zh-CN" altLang="en-US" dirty="0" smtClean="0"/>
              <a:t>的方法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1071546"/>
            <a:ext cx="8229600" cy="471490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49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本章主要内容</a:t>
            </a:r>
            <a:r>
              <a:rPr lang="en-US" altLang="zh-CN" sz="49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br>
              <a:rPr lang="en-US" altLang="zh-CN" sz="48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§1.1  </a:t>
            </a:r>
            <a:r>
              <a:rPr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计算机中数的表示方法</a:t>
            </a:r>
            <a:br>
              <a:rPr lang="en-US" altLang="zh-CN" sz="400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altLang="zh-CN" sz="4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§1.2  </a:t>
            </a:r>
            <a:r>
              <a:rPr altLang="zh-CN" sz="4000" dirty="0" err="1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计算机的基本结构</a:t>
            </a:r>
            <a:r>
              <a:rPr lang="zh-CN" altLang="en-US" sz="4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和软件</a:t>
            </a:r>
            <a:br>
              <a:rPr lang="en-US" altLang="zh-CN" sz="4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altLang="zh-CN" sz="4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§1.3  </a:t>
            </a:r>
            <a:r>
              <a:rPr altLang="zh-CN" sz="4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微型计算机结构和系统</a:t>
            </a:r>
            <a:br>
              <a:rPr lang="en-US" altLang="zh-CN" sz="4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altLang="zh-CN" sz="4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§1.4  </a:t>
            </a:r>
            <a:r>
              <a:rPr altLang="zh-CN" sz="4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微型计算机的发展概况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1000108"/>
            <a:ext cx="7776000" cy="91759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§1.1  </a:t>
            </a:r>
            <a:r>
              <a:rPr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计算机中数的表示方法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52" y="2428868"/>
            <a:ext cx="6429420" cy="278608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3600" dirty="0" smtClean="0">
                <a:solidFill>
                  <a:srgbClr val="00FF00"/>
                </a:solidFill>
                <a:ea typeface="楷体_GB2312" pitchFamily="49" charset="-122"/>
              </a:rPr>
              <a:t>1.1.1  </a:t>
            </a:r>
            <a:r>
              <a:rPr lang="zh-CN" altLang="zh-CN" sz="3600" dirty="0" smtClean="0">
                <a:solidFill>
                  <a:srgbClr val="00FF00"/>
                </a:solidFill>
                <a:ea typeface="楷体_GB2312" pitchFamily="49" charset="-122"/>
              </a:rPr>
              <a:t>进位计数制</a:t>
            </a:r>
            <a:endParaRPr lang="en-US" altLang="zh-CN" sz="3600" dirty="0" smtClean="0">
              <a:solidFill>
                <a:srgbClr val="00FF00"/>
              </a:solidFill>
              <a:ea typeface="楷体_GB2312" pitchFamily="49" charset="-122"/>
            </a:endParaRPr>
          </a:p>
          <a:p>
            <a:pPr>
              <a:spcBef>
                <a:spcPts val="3000"/>
              </a:spcBef>
              <a:buNone/>
            </a:pPr>
            <a:r>
              <a:rPr lang="en-US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1.1.2  </a:t>
            </a:r>
            <a:r>
              <a:rPr lang="zh-CN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二进制编码</a:t>
            </a:r>
            <a:endParaRPr lang="en-US" altLang="zh-CN" sz="3600" dirty="0" smtClean="0">
              <a:solidFill>
                <a:srgbClr val="FCFC9E"/>
              </a:solidFill>
              <a:ea typeface="楷体_GB2312" pitchFamily="49" charset="-122"/>
            </a:endParaRPr>
          </a:p>
          <a:p>
            <a:pPr>
              <a:spcBef>
                <a:spcPts val="3000"/>
              </a:spcBef>
              <a:buNone/>
            </a:pPr>
            <a:r>
              <a:rPr lang="en-US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1.1.3 </a:t>
            </a:r>
            <a:r>
              <a:rPr lang="zh-CN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带符号数的表示方法</a:t>
            </a:r>
            <a:endParaRPr lang="en-US" altLang="zh-CN" sz="3600" dirty="0" smtClean="0">
              <a:solidFill>
                <a:srgbClr val="FCFC9E"/>
              </a:solidFill>
              <a:ea typeface="楷体_GB2312" pitchFamily="49" charset="-122"/>
            </a:endParaRPr>
          </a:p>
          <a:p>
            <a:pPr>
              <a:spcBef>
                <a:spcPts val="3000"/>
              </a:spcBef>
              <a:buNone/>
            </a:pPr>
            <a:endParaRPr lang="zh-CN" altLang="en-US" sz="4000" dirty="0">
              <a:solidFill>
                <a:srgbClr val="FCFC9E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7776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1.1.1 </a:t>
            </a:r>
            <a:r>
              <a:rPr lang="en-US" altLang="zh-CN" sz="40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40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lang="zh-CN" altLang="zh-CN" sz="40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位计数</a:t>
            </a:r>
            <a:r>
              <a:rPr lang="zh-CN" altLang="zh-CN" sz="40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制</a:t>
            </a:r>
            <a:endParaRPr lang="zh-CN" altLang="en-US" sz="4000" b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00174"/>
            <a:ext cx="8229600" cy="5143536"/>
          </a:xfrm>
        </p:spPr>
        <p:txBody>
          <a:bodyPr>
            <a:normAutofit fontScale="92500"/>
          </a:bodyPr>
          <a:lstStyle/>
          <a:p>
            <a:pPr algn="just"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一组固定的数字符号和特定的规则来表示数的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，称为</a:t>
            </a:r>
            <a:r>
              <a:rPr lang="zh-CN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进位计数制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FFFF00"/>
              </a:buClr>
              <a:buSzPct val="85000"/>
              <a:buNone/>
            </a:pPr>
            <a:r>
              <a:rPr lang="en-US" altLang="zh-CN" dirty="0" smtClean="0">
                <a:latin typeface="黑体" panose="02010609060101010101" pitchFamily="2" charset="-122"/>
              </a:rPr>
              <a:t> 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平时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人们习惯上使用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进</a:t>
            </a:r>
            <a:r>
              <a:rPr lang="zh-CN" altLang="zh-CN" sz="2800" b="1" dirty="0" smtClean="0">
                <a:latin typeface="楷体_GB2312" pitchFamily="49" charset="-122"/>
                <a:ea typeface="楷体_GB2312" pitchFamily="49" charset="-122"/>
              </a:rPr>
              <a:t>制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也可用其它进制，如</a:t>
            </a:r>
            <a:r>
              <a:rPr lang="zh-CN" altLang="en-US" dirty="0" smtClean="0">
                <a:latin typeface="黑体" panose="02010609060101010101" pitchFamily="2" charset="-122"/>
              </a:rPr>
              <a:t>：</a:t>
            </a:r>
            <a:endParaRPr lang="en-US" altLang="zh-CN" dirty="0" smtClean="0">
              <a:latin typeface="黑体" panose="02010609060101010101" pitchFamily="2" charset="-122"/>
            </a:endParaRPr>
          </a:p>
          <a:p>
            <a:pPr marL="363855" indent="0">
              <a:buNone/>
            </a:pPr>
            <a:r>
              <a:rPr lang="en-US" altLang="zh-CN" sz="2800" b="1" dirty="0" smtClean="0">
                <a:solidFill>
                  <a:srgbClr val="FF7C80"/>
                </a:solidFill>
                <a:ea typeface="楷体_GB2312" pitchFamily="49" charset="-122"/>
              </a:rPr>
              <a:t>    60</a:t>
            </a:r>
            <a:r>
              <a:rPr lang="zh-CN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进制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zh-CN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时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/</a:t>
            </a:r>
            <a:r>
              <a:rPr lang="zh-CN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分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/</a:t>
            </a:r>
            <a:r>
              <a:rPr lang="zh-CN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秒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       </a:t>
            </a:r>
            <a:r>
              <a:rPr lang="en-US" altLang="zh-CN" sz="2800" b="1" dirty="0" smtClean="0">
                <a:solidFill>
                  <a:srgbClr val="FF7C80"/>
                </a:solidFill>
                <a:ea typeface="楷体_GB2312" pitchFamily="49" charset="-122"/>
              </a:rPr>
              <a:t>24</a:t>
            </a:r>
            <a:r>
              <a:rPr lang="zh-CN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进制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zh-CN" altLang="en-US" sz="2800" b="1" dirty="0" smtClean="0">
                <a:solidFill>
                  <a:schemeClr val="tx1"/>
                </a:solidFill>
                <a:ea typeface="楷体_GB2312" pitchFamily="49" charset="-122"/>
              </a:rPr>
              <a:t>天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  <a:ea typeface="楷体_GB2312" pitchFamily="49" charset="-122"/>
              </a:rPr>
              <a:t>小时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lang="en-US" altLang="zh-CN" sz="2800" b="1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algn="just"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FFFF00"/>
                </a:solidFill>
              </a:rPr>
              <a:t>计算机中，采用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0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和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来表示数字、</a:t>
            </a:r>
            <a:r>
              <a:rPr lang="zh-CN" altLang="zh-CN" sz="2800" b="1" dirty="0" smtClean="0">
                <a:solidFill>
                  <a:srgbClr val="FFFF00"/>
                </a:solidFill>
              </a:rPr>
              <a:t>字母</a:t>
            </a:r>
            <a:r>
              <a:rPr lang="zh-CN" altLang="zh-CN" sz="2800" b="1" dirty="0">
                <a:solidFill>
                  <a:srgbClr val="FFFF00"/>
                </a:solidFill>
              </a:rPr>
              <a:t>、</a:t>
            </a:r>
            <a:r>
              <a:rPr lang="zh-CN" altLang="zh-CN" sz="2800" b="1" dirty="0" smtClean="0">
                <a:solidFill>
                  <a:srgbClr val="FFFF00"/>
                </a:solidFill>
              </a:rPr>
              <a:t>符号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、</a:t>
            </a:r>
            <a:r>
              <a:rPr lang="zh-CN" altLang="zh-CN" sz="2800" b="1" dirty="0" smtClean="0">
                <a:solidFill>
                  <a:srgbClr val="FFFF00"/>
                </a:solidFill>
              </a:rPr>
              <a:t>图形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等。</a:t>
            </a:r>
            <a:endParaRPr lang="en-US" altLang="zh-CN" sz="2800" b="1" dirty="0" smtClean="0">
              <a:solidFill>
                <a:srgbClr val="FFFF00"/>
              </a:solidFill>
            </a:endParaRPr>
          </a:p>
          <a:p>
            <a:pPr algn="just">
              <a:lnSpc>
                <a:spcPct val="110000"/>
              </a:lnSpc>
              <a:buClr>
                <a:srgbClr val="FFFF00"/>
              </a:buClr>
              <a:buSzPct val="90000"/>
              <a:buNone/>
            </a:pPr>
            <a:r>
              <a:rPr lang="en-US" altLang="zh-CN" sz="2600" b="1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en-US" altLang="zh-CN" sz="2600" b="1" dirty="0" smtClean="0">
                <a:solidFill>
                  <a:srgbClr val="FFFF00"/>
                </a:solidFill>
                <a:ea typeface="楷体_GB2312" pitchFamily="49" charset="-122"/>
              </a:rPr>
              <a:t>   </a:t>
            </a:r>
            <a:r>
              <a:rPr lang="zh-CN" altLang="en-US" b="1" dirty="0" smtClean="0">
                <a:solidFill>
                  <a:srgbClr val="66CCFF"/>
                </a:solidFill>
              </a:rPr>
              <a:t>原因：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计算机是电子设备，只能识别</a:t>
            </a:r>
            <a:r>
              <a:rPr lang="zh-CN" altLang="zh-CN" b="1" dirty="0" smtClean="0">
                <a:solidFill>
                  <a:srgbClr val="FFFF00"/>
                </a:solidFill>
                <a:ea typeface="楷体_GB2312" pitchFamily="49" charset="-122"/>
              </a:rPr>
              <a:t>电平高低</a:t>
            </a:r>
            <a:r>
              <a:rPr lang="zh-CN" altLang="zh-CN" b="1" dirty="0">
                <a:solidFill>
                  <a:srgbClr val="FFFF00"/>
                </a:solidFill>
                <a:ea typeface="楷体_GB2312" pitchFamily="49" charset="-122"/>
              </a:rPr>
              <a:t>、</a:t>
            </a:r>
            <a:r>
              <a:rPr lang="zh-CN" altLang="zh-CN" b="1" dirty="0" smtClean="0">
                <a:solidFill>
                  <a:srgbClr val="FFFF00"/>
                </a:solidFill>
                <a:ea typeface="楷体_GB2312" pitchFamily="49" charset="-122"/>
              </a:rPr>
              <a:t>开关通断</a:t>
            </a:r>
            <a:r>
              <a:rPr lang="zh-CN" altLang="zh-CN" b="1" dirty="0">
                <a:solidFill>
                  <a:srgbClr val="FFFF00"/>
                </a:solidFill>
                <a:ea typeface="楷体_GB2312" pitchFamily="49" charset="-122"/>
              </a:rPr>
              <a:t>、</a:t>
            </a:r>
            <a:r>
              <a:rPr lang="zh-CN" altLang="zh-CN" b="1" dirty="0" smtClean="0">
                <a:solidFill>
                  <a:srgbClr val="FFFF00"/>
                </a:solidFill>
                <a:ea typeface="楷体_GB2312" pitchFamily="49" charset="-122"/>
              </a:rPr>
              <a:t>晶体管导</a:t>
            </a:r>
            <a:r>
              <a:rPr lang="zh-CN" altLang="zh-CN" b="1" dirty="0">
                <a:solidFill>
                  <a:srgbClr val="FFFF00"/>
                </a:solidFill>
                <a:ea typeface="楷体_GB2312" pitchFamily="49" charset="-122"/>
              </a:rPr>
              <a:t>通和</a:t>
            </a:r>
            <a:r>
              <a:rPr lang="zh-CN" altLang="zh-CN" b="1" dirty="0" smtClean="0">
                <a:solidFill>
                  <a:srgbClr val="FFFF00"/>
                </a:solidFill>
                <a:ea typeface="楷体_GB2312" pitchFamily="49" charset="-122"/>
              </a:rPr>
              <a:t>截止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，即两种状态</a:t>
            </a:r>
            <a:r>
              <a:rPr lang="en-US" altLang="zh-CN" b="1" dirty="0" smtClean="0">
                <a:solidFill>
                  <a:srgbClr val="FFFF00"/>
                </a:solidFill>
                <a:ea typeface="楷体_GB2312" pitchFamily="49" charset="-122"/>
              </a:rPr>
              <a:t>0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和</a:t>
            </a:r>
            <a:r>
              <a:rPr lang="en-US" altLang="zh-CN" b="1" dirty="0" smtClean="0">
                <a:solidFill>
                  <a:srgbClr val="FFFF00"/>
                </a:solidFill>
                <a:ea typeface="楷体_GB2312" pitchFamily="49" charset="-122"/>
              </a:rPr>
              <a:t>1</a:t>
            </a:r>
            <a:endParaRPr lang="en-US" altLang="zh-CN" b="1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buClr>
                <a:srgbClr val="FFFF00"/>
              </a:buClr>
              <a:buSzPct val="90000"/>
              <a:buNone/>
            </a:pP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en-US" altLang="zh-CN" b="1" dirty="0" smtClean="0">
                <a:solidFill>
                  <a:srgbClr val="FFFF00"/>
                </a:solidFill>
                <a:ea typeface="楷体_GB2312" pitchFamily="49" charset="-122"/>
              </a:rPr>
              <a:t>  </a:t>
            </a:r>
            <a:r>
              <a:rPr lang="en-US" altLang="zh-CN" b="1" dirty="0" smtClean="0">
                <a:solidFill>
                  <a:srgbClr val="66CCFF"/>
                </a:solidFill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rgbClr val="66CCFF"/>
                </a:solidFill>
              </a:rPr>
              <a:t>缺点：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二进制数位长，与</a:t>
            </a:r>
            <a:r>
              <a:rPr lang="en-US" altLang="zh-CN" b="1" dirty="0" smtClean="0">
                <a:solidFill>
                  <a:srgbClr val="FFFF00"/>
                </a:solidFill>
                <a:ea typeface="楷体_GB2312" pitchFamily="49" charset="-122"/>
              </a:rPr>
              <a:t>10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进制关系不</a:t>
            </a:r>
            <a:r>
              <a:rPr lang="zh-CN" altLang="en-US" dirty="0" smtClean="0">
                <a:ea typeface="楷体_GB2312" pitchFamily="49" charset="-122"/>
              </a:rPr>
              <a:t>明确</a:t>
            </a:r>
            <a:endParaRPr lang="en-US" altLang="zh-CN" b="1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 algn="just"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sz="2800" b="1" dirty="0" smtClean="0"/>
              <a:t>因此，计算机中也采用</a:t>
            </a:r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进制和</a:t>
            </a:r>
            <a:r>
              <a:rPr lang="en-US" altLang="zh-CN" sz="2800" b="1" dirty="0" smtClean="0"/>
              <a:t>16</a:t>
            </a:r>
            <a:r>
              <a:rPr lang="zh-CN" altLang="en-US" sz="2800" b="1" dirty="0" smtClean="0"/>
              <a:t>进制表示数</a:t>
            </a:r>
            <a:r>
              <a:rPr lang="zh-CN" altLang="en-US" dirty="0" smtClean="0"/>
              <a:t>，</a:t>
            </a:r>
            <a:r>
              <a:rPr lang="zh-CN" altLang="en-US" sz="2800" b="1" dirty="0" smtClean="0"/>
              <a:t>但最终都要转换成二进制数输入计算机，才能使机器运行。</a:t>
            </a:r>
            <a:endParaRPr lang="en-US" altLang="zh-CN" sz="2800" b="1" dirty="0" smtClean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7776000" cy="928694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sz="32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不同进制的数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90000"/>
              <a:buNone/>
            </a:pPr>
            <a:r>
              <a:rPr lang="en-US" altLang="zh-CN" sz="3200" dirty="0" smtClean="0">
                <a:solidFill>
                  <a:srgbClr val="00FF00"/>
                </a:solidFill>
                <a:ea typeface="楷体_GB2312" pitchFamily="49" charset="-122"/>
              </a:rPr>
              <a:t>10</a:t>
            </a:r>
            <a:r>
              <a:rPr lang="zh-CN" altLang="zh-CN" sz="3200" dirty="0" smtClean="0">
                <a:solidFill>
                  <a:srgbClr val="00FF00"/>
                </a:solidFill>
                <a:ea typeface="楷体_GB2312" pitchFamily="49" charset="-122"/>
              </a:rPr>
              <a:t>进制数（</a:t>
            </a:r>
            <a:r>
              <a:rPr lang="en-US" altLang="zh-CN" sz="3200" dirty="0" smtClean="0">
                <a:solidFill>
                  <a:srgbClr val="00FF00"/>
                </a:solidFill>
                <a:ea typeface="楷体_GB2312" pitchFamily="49" charset="-122"/>
              </a:rPr>
              <a:t>Decimal</a:t>
            </a:r>
            <a:r>
              <a:rPr lang="zh-CN" altLang="zh-CN" sz="3200" dirty="0" smtClean="0">
                <a:solidFill>
                  <a:srgbClr val="00FF00"/>
                </a:solidFill>
                <a:ea typeface="楷体_GB2312" pitchFamily="49" charset="-122"/>
              </a:rPr>
              <a:t>）</a:t>
            </a:r>
            <a:endParaRPr lang="en-US" altLang="zh-CN" sz="3200" dirty="0" smtClean="0">
              <a:solidFill>
                <a:srgbClr val="00FF00"/>
              </a:solidFill>
              <a:ea typeface="楷体_GB2312" pitchFamily="49" charset="-122"/>
            </a:endParaRPr>
          </a:p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10</a:t>
            </a:r>
            <a:r>
              <a:rPr lang="zh-CN" altLang="zh-CN" dirty="0" smtClean="0"/>
              <a:t>个数字</a:t>
            </a:r>
            <a:r>
              <a:rPr lang="en-US" altLang="zh-CN" dirty="0" smtClean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9</a:t>
            </a:r>
            <a:r>
              <a:rPr lang="zh-CN" altLang="zh-CN" dirty="0" smtClean="0"/>
              <a:t>，基数</a:t>
            </a:r>
            <a:r>
              <a:rPr lang="zh-CN" altLang="zh-CN" dirty="0"/>
              <a:t>为</a:t>
            </a:r>
            <a:r>
              <a:rPr lang="en-US" altLang="zh-CN" dirty="0"/>
              <a:t>10</a:t>
            </a:r>
            <a:r>
              <a:rPr lang="zh-CN" altLang="zh-CN" dirty="0"/>
              <a:t>，</a:t>
            </a:r>
            <a:r>
              <a:rPr lang="zh-CN" altLang="zh-CN" dirty="0" smtClean="0"/>
              <a:t>各位权值</a:t>
            </a:r>
            <a:r>
              <a:rPr lang="en-US" altLang="zh-CN" dirty="0" smtClean="0"/>
              <a:t>10</a:t>
            </a:r>
            <a:r>
              <a:rPr lang="en-US" altLang="zh-CN" b="1" baseline="30000" dirty="0" smtClean="0">
                <a:ea typeface="GungsuhChe" pitchFamily="49" charset="-127"/>
              </a:rPr>
              <a:t>i</a:t>
            </a:r>
            <a:endParaRPr lang="en-US" altLang="zh-CN" baseline="30000" dirty="0" smtClean="0">
              <a:ea typeface="GungsuhChe" pitchFamily="49" charset="-127"/>
            </a:endParaRPr>
          </a:p>
          <a:p>
            <a:pPr>
              <a:buClr>
                <a:srgbClr val="FFFF00"/>
              </a:buClr>
              <a:buSzPct val="90000"/>
              <a:buNone/>
            </a:pPr>
            <a:r>
              <a:rPr lang="en-US" altLang="zh-CN" baseline="30000" dirty="0" smtClean="0">
                <a:ea typeface="GungsuhChe" pitchFamily="49" charset="-127"/>
              </a:rPr>
              <a:t> </a:t>
            </a:r>
            <a:r>
              <a:rPr lang="en-US" altLang="zh-CN" dirty="0" smtClean="0">
                <a:ea typeface="GungsuhChe" pitchFamily="49" charset="-127"/>
              </a:rPr>
              <a:t>          </a:t>
            </a:r>
            <a:r>
              <a:rPr lang="zh-CN" altLang="zh-CN" dirty="0" smtClean="0"/>
              <a:t>实际值</a:t>
            </a:r>
            <a:r>
              <a:rPr lang="en-US" altLang="zh-CN" dirty="0" smtClean="0"/>
              <a:t>=</a:t>
            </a:r>
            <a:r>
              <a:rPr lang="zh-CN" altLang="en-US" dirty="0" smtClean="0"/>
              <a:t>按权</a:t>
            </a:r>
            <a:r>
              <a:rPr lang="zh-CN" altLang="zh-CN" dirty="0" smtClean="0"/>
              <a:t>展开</a:t>
            </a:r>
            <a:r>
              <a:rPr lang="zh-CN" altLang="en-US" dirty="0" smtClean="0"/>
              <a:t>再</a:t>
            </a:r>
            <a:r>
              <a:rPr lang="zh-CN" altLang="zh-CN" dirty="0" smtClean="0"/>
              <a:t>相加</a:t>
            </a:r>
            <a:endParaRPr lang="zh-CN" altLang="zh-CN" dirty="0" smtClean="0"/>
          </a:p>
          <a:p>
            <a:pPr>
              <a:buClr>
                <a:srgbClr val="FFFF00"/>
              </a:buClr>
              <a:buSzPct val="90000"/>
              <a:buNone/>
            </a:pPr>
            <a:r>
              <a:rPr lang="zh-CN" altLang="zh-CN" dirty="0" smtClean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zh-CN" altLang="zh-CN" dirty="0">
                <a:solidFill>
                  <a:srgbClr val="00B0F0"/>
                </a:solidFill>
                <a:ea typeface="楷体_GB2312" pitchFamily="49" charset="-122"/>
              </a:rPr>
              <a:t>如，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10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进制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数</a:t>
            </a:r>
            <a:endParaRPr lang="en-US" altLang="zh-CN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Clr>
                <a:srgbClr val="FFFF00"/>
              </a:buClr>
              <a:buSzPct val="80000"/>
              <a:buNone/>
            </a:pPr>
            <a:r>
              <a:rPr lang="en-US" altLang="zh-CN" dirty="0" smtClean="0"/>
              <a:t>       </a:t>
            </a:r>
            <a:r>
              <a:rPr lang="en-US" altLang="zh-CN" b="1" dirty="0" smtClean="0">
                <a:solidFill>
                  <a:srgbClr val="00B0F0"/>
                </a:solidFill>
              </a:rPr>
              <a:t>347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b="1" dirty="0">
                <a:solidFill>
                  <a:srgbClr val="00B0F0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b="1" dirty="0">
                <a:solidFill>
                  <a:srgbClr val="00B0F0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0</a:t>
            </a:r>
            <a:endParaRPr lang="en-US" altLang="zh-CN" baseline="30000" dirty="0" smtClean="0">
              <a:solidFill>
                <a:schemeClr val="tx1"/>
              </a:solidFill>
            </a:endParaRPr>
          </a:p>
          <a:p>
            <a:pPr>
              <a:buClr>
                <a:srgbClr val="FFFF00"/>
              </a:buClr>
              <a:buSzPct val="80000"/>
              <a:buNone/>
            </a:pPr>
            <a:endParaRPr lang="en-US" altLang="zh-CN" baseline="30000" dirty="0" smtClean="0">
              <a:solidFill>
                <a:schemeClr val="tx1"/>
              </a:solidFill>
            </a:endParaRPr>
          </a:p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10</a:t>
            </a:r>
            <a:r>
              <a:rPr lang="zh-CN" altLang="zh-CN" dirty="0" smtClean="0"/>
              <a:t>进制数</a:t>
            </a:r>
            <a:r>
              <a:rPr lang="zh-CN" altLang="en-US" dirty="0" smtClean="0"/>
              <a:t>的表示</a:t>
            </a:r>
            <a:endParaRPr lang="en-US" altLang="zh-CN" dirty="0" smtClean="0"/>
          </a:p>
          <a:p>
            <a:pPr>
              <a:buClr>
                <a:srgbClr val="FFFF00"/>
              </a:buClr>
              <a:buSzPct val="80000"/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可</a:t>
            </a:r>
            <a:r>
              <a:rPr lang="zh-CN" altLang="zh-CN" dirty="0" smtClean="0"/>
              <a:t>加后缀</a:t>
            </a:r>
            <a:r>
              <a:rPr lang="en-US" altLang="zh-CN" dirty="0" smtClean="0"/>
              <a:t>D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如</a:t>
            </a:r>
            <a:r>
              <a:rPr lang="en-US" altLang="zh-CN" dirty="0" smtClean="0"/>
              <a:t>347</a:t>
            </a:r>
            <a:r>
              <a:rPr lang="en-US" altLang="zh-CN" dirty="0" smtClean="0">
                <a:solidFill>
                  <a:srgbClr val="FF7C80"/>
                </a:solidFill>
              </a:rPr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15</a:t>
            </a:r>
            <a:r>
              <a:rPr lang="en-US" altLang="zh-CN" dirty="0" smtClean="0">
                <a:solidFill>
                  <a:srgbClr val="FF7C80"/>
                </a:solidFill>
              </a:rPr>
              <a:t>D</a:t>
            </a:r>
            <a:r>
              <a:rPr lang="zh-CN" altLang="en-US" dirty="0" smtClean="0"/>
              <a:t>等，但后缀</a:t>
            </a:r>
            <a:r>
              <a:rPr lang="en-US" altLang="zh-CN" dirty="0" smtClean="0"/>
              <a:t>D</a:t>
            </a:r>
            <a:r>
              <a:rPr lang="zh-CN" altLang="en-US" dirty="0" smtClean="0"/>
              <a:t>通常</a:t>
            </a:r>
            <a:r>
              <a:rPr lang="zh-CN" altLang="zh-CN" dirty="0" smtClean="0"/>
              <a:t>省略</a:t>
            </a:r>
            <a:r>
              <a:rPr lang="zh-CN" altLang="en-US" dirty="0" smtClean="0"/>
              <a:t>不写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7704562" cy="1143000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90000"/>
            </a:pPr>
            <a:r>
              <a:rPr lang="zh-CN" altLang="zh-CN" sz="32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二进制数（</a:t>
            </a:r>
            <a:r>
              <a:rPr lang="en-US" altLang="zh-CN" sz="32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zh-CN" altLang="zh-CN" sz="32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2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二进制数</a:t>
            </a:r>
            <a:r>
              <a:rPr lang="zh-CN" altLang="zh-CN" dirty="0" smtClean="0"/>
              <a:t>只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zh-CN" dirty="0"/>
              <a:t>两个数字</a:t>
            </a:r>
            <a:r>
              <a:rPr lang="zh-CN" altLang="zh-CN" dirty="0" smtClean="0"/>
              <a:t>，基数</a:t>
            </a:r>
            <a:r>
              <a:rPr lang="zh-CN" altLang="zh-CN" dirty="0"/>
              <a:t>为</a:t>
            </a:r>
            <a:r>
              <a:rPr lang="en-US" altLang="zh-CN" dirty="0"/>
              <a:t>2</a:t>
            </a:r>
            <a:r>
              <a:rPr lang="zh-CN" altLang="zh-CN" dirty="0"/>
              <a:t>，各位的权</a:t>
            </a:r>
            <a:r>
              <a:rPr lang="zh-CN" altLang="zh-CN" dirty="0" smtClean="0"/>
              <a:t>值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</a:t>
            </a:r>
            <a:r>
              <a:rPr lang="en-US" altLang="zh-CN" baseline="30000" dirty="0" smtClean="0">
                <a:ea typeface="GungsuhChe" pitchFamily="49" charset="-127"/>
              </a:rPr>
              <a:t>i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二进制数必须</a:t>
            </a:r>
            <a:r>
              <a:rPr lang="zh-CN" altLang="zh-CN" dirty="0"/>
              <a:t>加后缀</a:t>
            </a:r>
            <a:r>
              <a:rPr lang="en-US" altLang="zh-CN" dirty="0">
                <a:solidFill>
                  <a:srgbClr val="FF7C80"/>
                </a:solidFill>
              </a:rPr>
              <a:t>B</a:t>
            </a:r>
            <a:r>
              <a:rPr lang="zh-CN" altLang="zh-CN" dirty="0"/>
              <a:t>。</a:t>
            </a:r>
            <a:endParaRPr lang="zh-CN" altLang="zh-CN" dirty="0"/>
          </a:p>
          <a:p>
            <a:pPr>
              <a:buClr>
                <a:srgbClr val="FFFF00"/>
              </a:buClr>
              <a:buSzPct val="80000"/>
              <a:buNone/>
            </a:pPr>
            <a:r>
              <a:rPr lang="zh-CN" altLang="zh-CN" dirty="0">
                <a:solidFill>
                  <a:srgbClr val="00B0F0"/>
                </a:solidFill>
                <a:ea typeface="楷体_GB2312" pitchFamily="49" charset="-122"/>
              </a:rPr>
              <a:t>例如，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二进制数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   </a:t>
            </a:r>
            <a:endParaRPr lang="en-US" altLang="zh-CN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Clr>
                <a:srgbClr val="FFFF00"/>
              </a:buClr>
              <a:buSzPct val="80000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rgbClr val="00B0F0"/>
                </a:solidFill>
              </a:rPr>
              <a:t>10110</a:t>
            </a:r>
            <a:r>
              <a:rPr lang="en-US" altLang="zh-CN" dirty="0" smtClean="0">
                <a:solidFill>
                  <a:srgbClr val="FF7C80"/>
                </a:solidFill>
              </a:rPr>
              <a:t>B </a:t>
            </a:r>
            <a:endParaRPr lang="en-US" altLang="zh-CN" dirty="0" smtClean="0">
              <a:solidFill>
                <a:srgbClr val="FF7C80"/>
              </a:solidFill>
            </a:endParaRPr>
          </a:p>
          <a:p>
            <a:pPr>
              <a:buClr>
                <a:srgbClr val="FFFF00"/>
              </a:buClr>
              <a:buSzPct val="80000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= </a:t>
            </a:r>
            <a:r>
              <a:rPr lang="en-US" altLang="zh-CN" b="1" dirty="0" smtClean="0">
                <a:solidFill>
                  <a:srgbClr val="00B0F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4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b="1" dirty="0">
                <a:solidFill>
                  <a:srgbClr val="00B0F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3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2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b="1" dirty="0">
                <a:solidFill>
                  <a:srgbClr val="00B0F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0</a:t>
            </a:r>
            <a:endParaRPr lang="en-US" altLang="zh-CN" baseline="30000" dirty="0" smtClean="0">
              <a:solidFill>
                <a:schemeClr val="tx1"/>
              </a:solidFill>
            </a:endParaRPr>
          </a:p>
          <a:p>
            <a:pPr>
              <a:buClr>
                <a:srgbClr val="FFFF00"/>
              </a:buClr>
              <a:buSzPct val="80000"/>
              <a:buNone/>
            </a:pPr>
            <a:r>
              <a:rPr lang="en-US" altLang="zh-CN" baseline="30000" dirty="0" smtClean="0">
                <a:solidFill>
                  <a:schemeClr val="tx1"/>
                </a:solidFill>
              </a:rPr>
              <a:t>  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= 22</a:t>
            </a:r>
            <a:endParaRPr lang="zh-CN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633124" cy="917596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90000"/>
            </a:pPr>
            <a:r>
              <a:rPr lang="en-US" altLang="zh-CN" sz="32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sz="32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进制数（</a:t>
            </a:r>
            <a:r>
              <a:rPr lang="en-US" altLang="zh-CN" sz="32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zh-CN" altLang="zh-CN" sz="32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200" b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由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9</a:t>
            </a:r>
            <a:r>
              <a:rPr lang="zh-CN" altLang="zh-CN" dirty="0"/>
              <a:t>、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D</a:t>
            </a:r>
            <a:r>
              <a:rPr lang="zh-CN" altLang="zh-CN" dirty="0"/>
              <a:t>、</a:t>
            </a:r>
            <a:r>
              <a:rPr lang="en-US" altLang="zh-CN" dirty="0"/>
              <a:t>E</a:t>
            </a:r>
            <a:r>
              <a:rPr lang="zh-CN" altLang="zh-CN" dirty="0"/>
              <a:t>、</a:t>
            </a:r>
            <a:r>
              <a:rPr lang="en-US" altLang="zh-CN" dirty="0"/>
              <a:t>F</a:t>
            </a:r>
            <a:r>
              <a:rPr lang="zh-CN" altLang="zh-CN" dirty="0"/>
              <a:t>共</a:t>
            </a:r>
            <a:r>
              <a:rPr lang="en-US" altLang="zh-CN" dirty="0"/>
              <a:t>16</a:t>
            </a:r>
            <a:r>
              <a:rPr lang="zh-CN" altLang="zh-CN" dirty="0"/>
              <a:t>个数字组成</a:t>
            </a:r>
            <a:r>
              <a:rPr lang="zh-CN" altLang="zh-CN" dirty="0" smtClean="0"/>
              <a:t>，数字</a:t>
            </a:r>
            <a:r>
              <a:rPr lang="en-US" altLang="zh-CN" dirty="0" smtClean="0"/>
              <a:t>A</a:t>
            </a:r>
            <a:r>
              <a:rPr lang="zh-CN" altLang="zh-CN" dirty="0" smtClean="0"/>
              <a:t>～</a:t>
            </a:r>
            <a:r>
              <a:rPr lang="en-US" altLang="zh-CN" dirty="0" smtClean="0"/>
              <a:t>F</a:t>
            </a:r>
            <a:r>
              <a:rPr lang="zh-CN" altLang="zh-CN" dirty="0" smtClean="0"/>
              <a:t>分别表示</a:t>
            </a:r>
            <a:r>
              <a:rPr lang="en-US" altLang="zh-CN" dirty="0" smtClean="0"/>
              <a:t>10</a:t>
            </a:r>
            <a:r>
              <a:rPr lang="zh-CN" altLang="zh-CN" dirty="0" smtClean="0"/>
              <a:t>进制的</a:t>
            </a:r>
            <a:r>
              <a:rPr lang="en-US" altLang="zh-CN" dirty="0" smtClean="0"/>
              <a:t>10</a:t>
            </a:r>
            <a:r>
              <a:rPr lang="zh-CN" altLang="zh-CN" dirty="0" smtClean="0"/>
              <a:t>～</a:t>
            </a:r>
            <a:r>
              <a:rPr lang="en-US" altLang="zh-CN" dirty="0" smtClean="0"/>
              <a:t>15</a:t>
            </a:r>
            <a:r>
              <a:rPr lang="zh-CN" altLang="zh-CN" dirty="0" smtClean="0"/>
              <a:t>。其</a:t>
            </a:r>
            <a:r>
              <a:rPr lang="zh-CN" altLang="zh-CN" dirty="0"/>
              <a:t>基数为</a:t>
            </a:r>
            <a:r>
              <a:rPr lang="en-US" altLang="zh-CN" dirty="0"/>
              <a:t>16</a:t>
            </a:r>
            <a:r>
              <a:rPr lang="zh-CN" altLang="zh-CN" dirty="0"/>
              <a:t>，</a:t>
            </a:r>
            <a:r>
              <a:rPr lang="zh-CN" altLang="zh-CN" dirty="0" smtClean="0"/>
              <a:t>各位权值</a:t>
            </a:r>
            <a:r>
              <a:rPr lang="en-US" altLang="zh-CN" dirty="0" smtClean="0"/>
              <a:t>16</a:t>
            </a:r>
            <a:r>
              <a:rPr lang="en-US" altLang="zh-CN" b="1" baseline="30000" dirty="0" smtClean="0"/>
              <a:t>i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800"/>
              </a:spcBef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16</a:t>
            </a:r>
            <a:r>
              <a:rPr lang="zh-CN" altLang="zh-CN" dirty="0"/>
              <a:t>进制</a:t>
            </a:r>
            <a:r>
              <a:rPr lang="zh-CN" altLang="zh-CN" dirty="0" smtClean="0"/>
              <a:t>数必须</a:t>
            </a:r>
            <a:r>
              <a:rPr lang="zh-CN" altLang="zh-CN" dirty="0"/>
              <a:t>加后缀</a:t>
            </a:r>
            <a:r>
              <a:rPr lang="en-US" altLang="zh-CN" dirty="0">
                <a:solidFill>
                  <a:srgbClr val="FF7C80"/>
                </a:solidFill>
              </a:rPr>
              <a:t>H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800"/>
              </a:spcBef>
              <a:buClr>
                <a:srgbClr val="FFFF00"/>
              </a:buClr>
              <a:buSzPct val="75000"/>
              <a:buNone/>
            </a:pPr>
            <a:r>
              <a:rPr lang="zh-CN" altLang="zh-CN" dirty="0" smtClean="0">
                <a:solidFill>
                  <a:srgbClr val="00B0F0"/>
                </a:solidFill>
                <a:ea typeface="楷体_GB2312" pitchFamily="49" charset="-122"/>
              </a:rPr>
              <a:t>例如</a:t>
            </a:r>
            <a:r>
              <a:rPr lang="zh-CN" altLang="en-US" dirty="0" smtClean="0">
                <a:solidFill>
                  <a:srgbClr val="00B0F0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00B0F0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3A0F</a:t>
            </a:r>
            <a:r>
              <a:rPr lang="en-US" altLang="zh-CN" dirty="0" smtClean="0">
                <a:solidFill>
                  <a:srgbClr val="FF7C80"/>
                </a:solidFill>
              </a:rPr>
              <a:t>H</a:t>
            </a:r>
            <a:r>
              <a:rPr lang="en-US" altLang="zh-CN" dirty="0" smtClean="0">
                <a:solidFill>
                  <a:schemeClr val="tx1"/>
                </a:solidFill>
              </a:rPr>
              <a:t> =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3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b="1" dirty="0" smtClean="0">
                <a:solidFill>
                  <a:srgbClr val="00B0F0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2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b="1" dirty="0">
                <a:solidFill>
                  <a:srgbClr val="00B0F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b="1" dirty="0">
                <a:solidFill>
                  <a:srgbClr val="00B0F0"/>
                </a:solidFill>
              </a:rPr>
              <a:t>15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0  </a:t>
            </a:r>
            <a:endParaRPr lang="en-US" altLang="zh-CN" baseline="300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800"/>
              </a:spcBef>
              <a:buClr>
                <a:srgbClr val="FFFF00"/>
              </a:buClr>
              <a:buSzPct val="75000"/>
              <a:buNone/>
            </a:pPr>
            <a:r>
              <a:rPr lang="en-US" altLang="zh-CN" baseline="30000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= 3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4096 +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256 +0 +15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800"/>
              </a:spcBef>
              <a:buClr>
                <a:srgbClr val="FFFF00"/>
              </a:buClr>
              <a:buSzPct val="75000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           = 14863</a:t>
            </a:r>
            <a:endParaRPr lang="zh-CN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800"/>
              </a:spcBef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16</a:t>
            </a:r>
            <a:r>
              <a:rPr lang="zh-CN" altLang="zh-CN" dirty="0"/>
              <a:t>进制数字都可用</a:t>
            </a:r>
            <a:r>
              <a:rPr lang="en-US" altLang="zh-CN" dirty="0"/>
              <a:t>4</a:t>
            </a:r>
            <a:r>
              <a:rPr lang="zh-CN" altLang="zh-CN" dirty="0"/>
              <a:t>位</a:t>
            </a:r>
            <a:r>
              <a:rPr lang="zh-CN" altLang="zh-CN" dirty="0" smtClean="0"/>
              <a:t>二进制数表示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800"/>
              </a:spcBef>
              <a:buClr>
                <a:srgbClr val="FFFF00"/>
              </a:buClr>
              <a:buSzPct val="75000"/>
              <a:buNone/>
            </a:pPr>
            <a:r>
              <a:rPr lang="zh-CN" altLang="en-US" dirty="0" smtClean="0">
                <a:solidFill>
                  <a:srgbClr val="00B0F0"/>
                </a:solidFill>
                <a:ea typeface="楷体_GB2312" pitchFamily="49" charset="-122"/>
              </a:rPr>
              <a:t>例如， </a:t>
            </a:r>
            <a:r>
              <a:rPr lang="en-US" altLang="zh-CN" dirty="0" smtClean="0"/>
              <a:t>0A</a:t>
            </a:r>
            <a:r>
              <a:rPr lang="en-US" altLang="zh-CN" dirty="0" smtClean="0">
                <a:solidFill>
                  <a:srgbClr val="FF7C80"/>
                </a:solidFill>
              </a:rPr>
              <a:t>H</a:t>
            </a:r>
            <a:r>
              <a:rPr lang="en-US" altLang="zh-CN" dirty="0" smtClean="0"/>
              <a:t>=1010</a:t>
            </a:r>
            <a:r>
              <a:rPr lang="en-US" altLang="zh-CN" dirty="0" smtClean="0">
                <a:solidFill>
                  <a:srgbClr val="FF7C80"/>
                </a:solidFill>
              </a:rPr>
              <a:t>B</a:t>
            </a:r>
            <a:r>
              <a:rPr lang="zh-CN" altLang="zh-CN" dirty="0" smtClean="0"/>
              <a:t>，</a:t>
            </a:r>
            <a:r>
              <a:rPr lang="en-US" altLang="zh-CN" dirty="0" smtClean="0"/>
              <a:t>0F</a:t>
            </a:r>
            <a:r>
              <a:rPr lang="en-US" altLang="zh-CN" dirty="0" smtClean="0">
                <a:solidFill>
                  <a:srgbClr val="FF7C80"/>
                </a:solidFill>
              </a:rPr>
              <a:t>H</a:t>
            </a:r>
            <a:r>
              <a:rPr lang="en-US" altLang="zh-CN" dirty="0" smtClean="0"/>
              <a:t>=1111</a:t>
            </a:r>
            <a:r>
              <a:rPr lang="en-US" altLang="zh-CN" dirty="0" smtClean="0">
                <a:solidFill>
                  <a:srgbClr val="FF7C80"/>
                </a:solidFill>
              </a:rPr>
              <a:t>B</a:t>
            </a:r>
            <a:r>
              <a:rPr lang="zh-CN" altLang="zh-CN" dirty="0" smtClean="0"/>
              <a:t>。</a:t>
            </a:r>
            <a:r>
              <a:rPr lang="zh-CN" altLang="zh-CN" dirty="0" smtClean="0">
                <a:ea typeface="楷体_GB2312" pitchFamily="49" charset="-122"/>
              </a:rPr>
              <a:t>见表</a:t>
            </a:r>
            <a:r>
              <a:rPr lang="en-US" altLang="zh-CN" dirty="0" smtClean="0">
                <a:ea typeface="楷体_GB2312" pitchFamily="49" charset="-122"/>
              </a:rPr>
              <a:t>1.1</a:t>
            </a:r>
            <a:r>
              <a:rPr lang="zh-CN" altLang="en-US" dirty="0" smtClean="0">
                <a:ea typeface="楷体_GB2312" pitchFamily="49" charset="-122"/>
              </a:rPr>
              <a:t>。</a:t>
            </a:r>
            <a:endParaRPr lang="en-US" altLang="zh-CN" dirty="0" smtClean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16</a:t>
            </a:r>
            <a:r>
              <a:rPr lang="zh-CN" altLang="zh-CN" dirty="0"/>
              <a:t>进制</a:t>
            </a:r>
            <a:r>
              <a:rPr lang="zh-CN" altLang="zh-CN" dirty="0" smtClean="0"/>
              <a:t>数</a:t>
            </a:r>
            <a:r>
              <a:rPr lang="zh-CN" altLang="en-US" dirty="0" smtClean="0"/>
              <a:t>的</a:t>
            </a:r>
            <a:r>
              <a:rPr lang="zh-CN" altLang="zh-CN" dirty="0" smtClean="0"/>
              <a:t>长度只有</a:t>
            </a:r>
            <a:r>
              <a:rPr lang="zh-CN" altLang="zh-CN" dirty="0"/>
              <a:t>二进制数的</a:t>
            </a:r>
            <a:r>
              <a:rPr lang="en-US" altLang="zh-CN" dirty="0"/>
              <a:t>1/4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两者</a:t>
            </a:r>
            <a:r>
              <a:rPr lang="zh-CN" altLang="zh-CN" dirty="0" smtClean="0"/>
              <a:t>转换方便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800"/>
              </a:spcBef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编写</a:t>
            </a:r>
            <a:r>
              <a:rPr lang="zh-CN" altLang="zh-CN" dirty="0"/>
              <a:t>汇编语言</a:t>
            </a:r>
            <a:r>
              <a:rPr lang="zh-CN" altLang="zh-CN" dirty="0" smtClean="0"/>
              <a:t>程序</a:t>
            </a:r>
            <a:r>
              <a:rPr lang="zh-CN" altLang="en-US" dirty="0" smtClean="0"/>
              <a:t>（如</a:t>
            </a:r>
            <a:r>
              <a:rPr lang="zh-CN" altLang="zh-CN" dirty="0" smtClean="0"/>
              <a:t>表示存储器地址和数据</a:t>
            </a:r>
            <a:r>
              <a:rPr lang="zh-CN" altLang="en-US" dirty="0" smtClean="0"/>
              <a:t>）以及</a:t>
            </a:r>
            <a:r>
              <a:rPr lang="zh-CN" altLang="zh-CN" dirty="0" smtClean="0"/>
              <a:t>打印程序清单时，</a:t>
            </a:r>
            <a:r>
              <a:rPr lang="zh-CN" altLang="en-US" dirty="0" smtClean="0"/>
              <a:t>常</a:t>
            </a:r>
            <a:r>
              <a:rPr lang="zh-CN" altLang="zh-CN" dirty="0" smtClean="0"/>
              <a:t>用</a:t>
            </a:r>
            <a:r>
              <a:rPr lang="en-US" altLang="zh-CN" dirty="0" smtClean="0"/>
              <a:t>16</a:t>
            </a:r>
            <a:r>
              <a:rPr lang="zh-CN" altLang="zh-CN" dirty="0" smtClean="0"/>
              <a:t>进制数。</a:t>
            </a:r>
            <a:endParaRPr lang="zh-CN" altLang="zh-CN" dirty="0"/>
          </a:p>
          <a:p>
            <a:pPr>
              <a:spcBef>
                <a:spcPts val="800"/>
              </a:spcBef>
            </a:pPr>
            <a:endParaRPr lang="zh-CN" alt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我的PPT-1.1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0</TotalTime>
  <Words>5303</Words>
  <Application>WPS 演示</Application>
  <PresentationFormat>全屏显示(4:3)</PresentationFormat>
  <Paragraphs>312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61" baseType="lpstr">
      <vt:lpstr>Arial</vt:lpstr>
      <vt:lpstr>宋体</vt:lpstr>
      <vt:lpstr>Wingdings</vt:lpstr>
      <vt:lpstr>楷体_GB2312</vt:lpstr>
      <vt:lpstr>新宋体</vt:lpstr>
      <vt:lpstr>华文中宋</vt:lpstr>
      <vt:lpstr>Wingdings 2</vt:lpstr>
      <vt:lpstr>Times New Roman</vt:lpstr>
      <vt:lpstr>黑体</vt:lpstr>
      <vt:lpstr>Arial</vt:lpstr>
      <vt:lpstr>华文隶书</vt:lpstr>
      <vt:lpstr>仿宋_GB2312</vt:lpstr>
      <vt:lpstr>仿宋</vt:lpstr>
      <vt:lpstr>华文楷体</vt:lpstr>
      <vt:lpstr>GungsuhChe</vt:lpstr>
      <vt:lpstr>Symbol</vt:lpstr>
      <vt:lpstr>Malgun Gothic</vt:lpstr>
      <vt:lpstr>Goudy Old Style</vt:lpstr>
      <vt:lpstr>微软雅黑</vt:lpstr>
      <vt:lpstr>Arial Unicode MS</vt:lpstr>
      <vt:lpstr>Calibri</vt:lpstr>
      <vt:lpstr>Wingdings 3</vt:lpstr>
      <vt:lpstr>楷体_GB2312</vt:lpstr>
      <vt:lpstr>Calibri</vt:lpstr>
      <vt:lpstr>Wingdings</vt:lpstr>
      <vt:lpstr>Footlight MT Light</vt:lpstr>
      <vt:lpstr>幼圆</vt:lpstr>
      <vt:lpstr>华文新魏</vt:lpstr>
      <vt:lpstr>华文仿宋</vt:lpstr>
      <vt:lpstr>我的PPT-1.1</vt:lpstr>
      <vt:lpstr>PowerPoint 演示文稿</vt:lpstr>
      <vt:lpstr>PowerPoint 演示文稿</vt:lpstr>
      <vt:lpstr>PowerPoint 演示文稿</vt:lpstr>
      <vt:lpstr>本章主要内容: §1.1  计算机中数的表示方法 §1.2  计算机的基本结构和软件 §1.3  微型计算机结构和系统 §1.4  微型计算机的发展概况</vt:lpstr>
      <vt:lpstr>§1.1  计算机中数的表示方法</vt:lpstr>
      <vt:lpstr>1.1.1  进位计数制</vt:lpstr>
      <vt:lpstr>不同进制的数</vt:lpstr>
      <vt:lpstr>二进制数（Binary）</vt:lpstr>
      <vt:lpstr>16进制数（Hexadecimal）</vt:lpstr>
      <vt:lpstr>8进制数（Octal）</vt:lpstr>
      <vt:lpstr>不同进制间的转换</vt:lpstr>
      <vt:lpstr>PowerPoint 演示文稿</vt:lpstr>
      <vt:lpstr>计算机中的信息单位</vt:lpstr>
      <vt:lpstr>计算机中信息的单位</vt:lpstr>
      <vt:lpstr>PowerPoint 演示文稿</vt:lpstr>
      <vt:lpstr>1.1.2  二进制编码</vt:lpstr>
      <vt:lpstr>BCD（Binary Coded Decimal）码</vt:lpstr>
      <vt:lpstr>10进制、二进制、16进制、BCD码  的关系</vt:lpstr>
      <vt:lpstr>PowerPoint 演示文稿</vt:lpstr>
      <vt:lpstr>ASCII码        American Standard Code for              Information Interchange </vt:lpstr>
      <vt:lpstr>PowerPoint 演示文稿</vt:lpstr>
      <vt:lpstr>1.1.3 带符号数的表示方法</vt:lpstr>
      <vt:lpstr>原码、反码和补码</vt:lpstr>
      <vt:lpstr>原码</vt:lpstr>
      <vt:lpstr>反码</vt:lpstr>
      <vt:lpstr>补码</vt:lpstr>
      <vt:lpstr>补码</vt:lpstr>
      <vt:lpstr>PowerPoint 演示文稿</vt:lpstr>
      <vt:lpstr>补码</vt:lpstr>
      <vt:lpstr>补码</vt:lpstr>
      <vt:lpstr>实数的表示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冯周</dc:creator>
  <cp:lastModifiedBy>Jian Liu</cp:lastModifiedBy>
  <cp:revision>200</cp:revision>
  <dcterms:created xsi:type="dcterms:W3CDTF">2013-01-17T01:49:00Z</dcterms:created>
  <dcterms:modified xsi:type="dcterms:W3CDTF">2019-10-08T04:13:27Z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