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56" r:id="rId2"/>
    <p:sldId id="257" r:id="rId3"/>
    <p:sldId id="258" r:id="rId4"/>
    <p:sldId id="260" r:id="rId5"/>
    <p:sldId id="270" r:id="rId6"/>
    <p:sldId id="264" r:id="rId7"/>
    <p:sldId id="274" r:id="rId8"/>
    <p:sldId id="282" r:id="rId9"/>
    <p:sldId id="283" r:id="rId10"/>
    <p:sldId id="284" r:id="rId11"/>
    <p:sldId id="285" r:id="rId12"/>
    <p:sldId id="286" r:id="rId13"/>
    <p:sldId id="288" r:id="rId14"/>
    <p:sldId id="287"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9" autoAdjust="0"/>
    <p:restoredTop sz="94660"/>
  </p:normalViewPr>
  <p:slideViewPr>
    <p:cSldViewPr>
      <p:cViewPr varScale="1">
        <p:scale>
          <a:sx n="89" d="100"/>
          <a:sy n="89" d="100"/>
        </p:scale>
        <p:origin x="-100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5D0131-B912-43BD-BDC5-BF63968F0401}" type="datetimeFigureOut">
              <a:rPr lang="zh-CN" altLang="en-US" smtClean="0"/>
              <a:pPr/>
              <a:t>2015/5/9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9DED10-C7F3-4E9B-9F51-EB276C4153C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E499A49E-826F-4CAA-8C84-6AB56D48BB73}" type="slidenum">
              <a:rPr lang="zh-CN" altLang="en-US" smtClean="0"/>
              <a:pPr/>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1772816"/>
            <a:ext cx="7772400" cy="2112639"/>
          </a:xfrm>
        </p:spPr>
        <p:txBody>
          <a:bodyPr>
            <a:normAutofit fontScale="90000"/>
          </a:bodyPr>
          <a:lstStyle/>
          <a:p>
            <a:r>
              <a:rPr lang="zh-CN" altLang="en-US" sz="7200" dirty="0" smtClean="0">
                <a:latin typeface="楷体" pitchFamily="49" charset="-122"/>
                <a:ea typeface="楷体" pitchFamily="49" charset="-122"/>
              </a:rPr>
              <a:t>多元统计分析</a:t>
            </a:r>
            <a:r>
              <a:rPr lang="en-US" altLang="zh-CN" sz="7200" dirty="0" smtClean="0">
                <a:latin typeface="楷体" pitchFamily="49" charset="-122"/>
                <a:ea typeface="楷体" pitchFamily="49" charset="-122"/>
              </a:rPr>
              <a:t/>
            </a:r>
            <a:br>
              <a:rPr lang="en-US" altLang="zh-CN" sz="7200" dirty="0" smtClean="0">
                <a:latin typeface="楷体" pitchFamily="49" charset="-122"/>
                <a:ea typeface="楷体" pitchFamily="49" charset="-122"/>
              </a:rPr>
            </a:br>
            <a:r>
              <a:rPr lang="en-US" altLang="zh-CN" sz="7200" dirty="0" smtClean="0">
                <a:latin typeface="楷体" pitchFamily="49" charset="-122"/>
                <a:ea typeface="楷体" pitchFamily="49" charset="-122"/>
              </a:rPr>
              <a:t>       </a:t>
            </a:r>
            <a:r>
              <a:rPr lang="en-US" altLang="zh-CN" sz="5300" dirty="0" smtClean="0">
                <a:latin typeface="楷体" pitchFamily="49" charset="-122"/>
                <a:ea typeface="楷体" pitchFamily="49" charset="-122"/>
              </a:rPr>
              <a:t>——</a:t>
            </a:r>
            <a:r>
              <a:rPr lang="zh-CN" altLang="en-US" sz="7200" dirty="0" smtClean="0">
                <a:latin typeface="楷体" pitchFamily="49" charset="-122"/>
                <a:ea typeface="楷体" pitchFamily="49" charset="-122"/>
              </a:rPr>
              <a:t>相关分析</a:t>
            </a:r>
            <a:endParaRPr lang="zh-CN" altLang="en-US" sz="72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699792" y="404664"/>
            <a:ext cx="3168352" cy="59859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en-US" altLang="zh-CN" sz="3600" dirty="0" smtClean="0">
                <a:latin typeface="楷体" pitchFamily="49" charset="-122"/>
                <a:ea typeface="楷体" pitchFamily="49" charset="-122"/>
              </a:rPr>
              <a:t>SPSS</a:t>
            </a:r>
            <a:r>
              <a:rPr lang="zh-CN" altLang="en-US" sz="3600" dirty="0" smtClean="0">
                <a:latin typeface="楷体" pitchFamily="49" charset="-122"/>
                <a:ea typeface="楷体" pitchFamily="49" charset="-122"/>
              </a:rPr>
              <a:t>分析过程</a:t>
            </a:r>
            <a:endParaRPr lang="zh-CN" altLang="en-US" sz="3600" dirty="0">
              <a:latin typeface="楷体" pitchFamily="49" charset="-122"/>
              <a:ea typeface="楷体" pitchFamily="49" charset="-122"/>
            </a:endParaRPr>
          </a:p>
        </p:txBody>
      </p:sp>
      <p:sp>
        <p:nvSpPr>
          <p:cNvPr id="6" name="TextBox 5"/>
          <p:cNvSpPr txBox="1"/>
          <p:nvPr/>
        </p:nvSpPr>
        <p:spPr>
          <a:xfrm>
            <a:off x="827584" y="1268760"/>
            <a:ext cx="7200800" cy="1815882"/>
          </a:xfrm>
          <a:prstGeom prst="rect">
            <a:avLst/>
          </a:prstGeom>
          <a:noFill/>
        </p:spPr>
        <p:txBody>
          <a:bodyPr wrap="square" rtlCol="0">
            <a:spAutoFit/>
          </a:bodyPr>
          <a:lstStyle/>
          <a:p>
            <a:r>
              <a:rPr lang="zh-CN" altLang="en-US" sz="2800" dirty="0" smtClean="0">
                <a:latin typeface="楷体" pitchFamily="49" charset="-122"/>
                <a:ea typeface="楷体" pitchFamily="49" charset="-122"/>
              </a:rPr>
              <a:t>首先，把原始数据集导入到</a:t>
            </a:r>
            <a:r>
              <a:rPr lang="en-US" altLang="zh-CN" sz="2800" dirty="0" smtClean="0">
                <a:latin typeface="楷体" pitchFamily="49" charset="-122"/>
                <a:ea typeface="楷体" pitchFamily="49" charset="-122"/>
              </a:rPr>
              <a:t>SPSS</a:t>
            </a:r>
            <a:r>
              <a:rPr lang="zh-CN" altLang="en-US" sz="2800" dirty="0" smtClean="0">
                <a:latin typeface="楷体" pitchFamily="49" charset="-122"/>
                <a:ea typeface="楷体" pitchFamily="49" charset="-122"/>
              </a:rPr>
              <a:t>中，然后单击“分析</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相关</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偏相关”命令，进入偏相关分析的主对话框，然后把变量导入到变量框中，如下图所示。</a:t>
            </a:r>
            <a:endParaRPr lang="zh-CN" altLang="en-US" sz="2800" dirty="0">
              <a:latin typeface="楷体" pitchFamily="49" charset="-122"/>
              <a:ea typeface="楷体" pitchFamily="49" charset="-122"/>
            </a:endParaRPr>
          </a:p>
        </p:txBody>
      </p:sp>
      <p:pic>
        <p:nvPicPr>
          <p:cNvPr id="2050" name="Picture 2"/>
          <p:cNvPicPr>
            <a:picLocks noChangeAspect="1" noChangeArrowheads="1"/>
          </p:cNvPicPr>
          <p:nvPr/>
        </p:nvPicPr>
        <p:blipFill>
          <a:blip r:embed="rId2" cstate="print"/>
          <a:srcRect/>
          <a:stretch>
            <a:fillRect/>
          </a:stretch>
        </p:blipFill>
        <p:spPr bwMode="auto">
          <a:xfrm>
            <a:off x="2123728" y="3284984"/>
            <a:ext cx="4629150" cy="3295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27584" y="836712"/>
            <a:ext cx="7200800" cy="1384995"/>
          </a:xfrm>
          <a:prstGeom prst="rect">
            <a:avLst/>
          </a:prstGeom>
          <a:noFill/>
        </p:spPr>
        <p:txBody>
          <a:bodyPr wrap="square" rtlCol="0">
            <a:spAutoFit/>
          </a:bodyPr>
          <a:lstStyle/>
          <a:p>
            <a:pPr>
              <a:buNone/>
            </a:pPr>
            <a:r>
              <a:rPr lang="zh-CN" altLang="en-US" sz="2800" dirty="0" smtClean="0">
                <a:latin typeface="楷体" pitchFamily="49" charset="-122"/>
                <a:ea typeface="楷体" pitchFamily="49" charset="-122"/>
              </a:rPr>
              <a:t>然后，单击“选项”按钮，弹出如下图所示对话框，勾选“均值和标准差”和“零阶相关系数”两个复选框。</a:t>
            </a:r>
          </a:p>
        </p:txBody>
      </p:sp>
      <p:pic>
        <p:nvPicPr>
          <p:cNvPr id="3074" name="Picture 2"/>
          <p:cNvPicPr>
            <a:picLocks noChangeAspect="1" noChangeArrowheads="1"/>
          </p:cNvPicPr>
          <p:nvPr/>
        </p:nvPicPr>
        <p:blipFill>
          <a:blip r:embed="rId2" cstate="print"/>
          <a:srcRect/>
          <a:stretch>
            <a:fillRect/>
          </a:stretch>
        </p:blipFill>
        <p:spPr bwMode="auto">
          <a:xfrm>
            <a:off x="3419872" y="2780928"/>
            <a:ext cx="2016224" cy="273710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结果分析</a:t>
            </a:r>
            <a:endParaRPr lang="zh-CN" altLang="en-US" sz="3600" dirty="0">
              <a:latin typeface="楷体" pitchFamily="49" charset="-122"/>
              <a:ea typeface="楷体" pitchFamily="49" charset="-122"/>
            </a:endParaRPr>
          </a:p>
        </p:txBody>
      </p:sp>
      <p:pic>
        <p:nvPicPr>
          <p:cNvPr id="2" name="Picture 2"/>
          <p:cNvPicPr>
            <a:picLocks noChangeAspect="1" noChangeArrowheads="1"/>
          </p:cNvPicPr>
          <p:nvPr/>
        </p:nvPicPr>
        <p:blipFill>
          <a:blip r:embed="rId2" cstate="print"/>
          <a:srcRect/>
          <a:stretch>
            <a:fillRect/>
          </a:stretch>
        </p:blipFill>
        <p:spPr bwMode="auto">
          <a:xfrm>
            <a:off x="2123728" y="1628800"/>
            <a:ext cx="4536504" cy="40616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836712"/>
            <a:ext cx="7848872" cy="2246769"/>
          </a:xfrm>
          <a:prstGeom prst="rect">
            <a:avLst/>
          </a:prstGeom>
        </p:spPr>
        <p:txBody>
          <a:bodyPr wrap="square">
            <a:spAutoFit/>
          </a:bodyPr>
          <a:lstStyle/>
          <a:p>
            <a:r>
              <a:rPr lang="zh-CN" altLang="en-US" sz="2800" dirty="0" smtClean="0">
                <a:latin typeface="楷体" pitchFamily="49" charset="-122"/>
                <a:ea typeface="楷体" pitchFamily="49" charset="-122"/>
              </a:rPr>
              <a:t>偏相关分析的结果表分成上下两部分。上面一部分是普通的相关系数矩阵和检验结果，这时控制变量是“无”。从表中可以看出，</a:t>
            </a:r>
            <a:r>
              <a:rPr lang="en-US" altLang="zh-CN" sz="2800" dirty="0" smtClean="0">
                <a:latin typeface="楷体" pitchFamily="49" charset="-122"/>
                <a:ea typeface="楷体" pitchFamily="49" charset="-122"/>
              </a:rPr>
              <a:t> </a:t>
            </a:r>
            <a:r>
              <a:rPr lang="zh-CN" altLang="en-US" sz="2800" dirty="0" smtClean="0">
                <a:latin typeface="楷体" pitchFamily="49" charset="-122"/>
                <a:ea typeface="楷体" pitchFamily="49" charset="-122"/>
              </a:rPr>
              <a:t>身高与肺活量的相关系数为</a:t>
            </a:r>
            <a:r>
              <a:rPr lang="en-US" altLang="zh-CN" sz="2800" dirty="0" smtClean="0">
                <a:latin typeface="楷体" pitchFamily="49" charset="-122"/>
                <a:ea typeface="楷体" pitchFamily="49" charset="-122"/>
              </a:rPr>
              <a:t>0.588</a:t>
            </a:r>
            <a:r>
              <a:rPr lang="zh-CN" altLang="en-US" sz="2800" dirty="0" smtClean="0">
                <a:latin typeface="楷体" pitchFamily="49" charset="-122"/>
                <a:ea typeface="楷体" pitchFamily="49" charset="-122"/>
              </a:rPr>
              <a:t>，显著性水平</a:t>
            </a:r>
            <a:r>
              <a:rPr lang="en-US" altLang="zh-CN" sz="2800" dirty="0" smtClean="0">
                <a:latin typeface="楷体" pitchFamily="49" charset="-122"/>
                <a:ea typeface="楷体" pitchFamily="49" charset="-122"/>
              </a:rPr>
              <a:t>0.001&lt;0.05</a:t>
            </a:r>
            <a:r>
              <a:rPr lang="zh-CN" altLang="en-US" sz="2800" dirty="0" smtClean="0">
                <a:latin typeface="楷体" pitchFamily="49" charset="-122"/>
                <a:ea typeface="楷体" pitchFamily="49" charset="-122"/>
              </a:rPr>
              <a:t>，可以认为两者相关关系显著。</a:t>
            </a:r>
            <a:endParaRPr lang="en-US" altLang="zh-CN" sz="2800" dirty="0" smtClean="0">
              <a:latin typeface="楷体" pitchFamily="49" charset="-122"/>
              <a:ea typeface="楷体" pitchFamily="49" charset="-122"/>
            </a:endParaRPr>
          </a:p>
        </p:txBody>
      </p:sp>
      <p:sp>
        <p:nvSpPr>
          <p:cNvPr id="6" name="矩形 5"/>
          <p:cNvSpPr/>
          <p:nvPr/>
        </p:nvSpPr>
        <p:spPr>
          <a:xfrm>
            <a:off x="755576" y="3429000"/>
            <a:ext cx="7632848" cy="1440160"/>
          </a:xfrm>
          <a:prstGeom prst="rect">
            <a:avLst/>
          </a:prstGeom>
        </p:spPr>
        <p:txBody>
          <a:bodyPr wrap="square">
            <a:spAutoFit/>
          </a:bodyPr>
          <a:lstStyle/>
          <a:p>
            <a:r>
              <a:rPr lang="zh-CN" altLang="en-US" sz="2800" dirty="0" smtClean="0">
                <a:latin typeface="楷体" pitchFamily="49" charset="-122"/>
                <a:ea typeface="楷体" pitchFamily="49" charset="-122"/>
              </a:rPr>
              <a:t>下面部分是控制体重时的计算结果。此时身高与肺活量的相关系数为</a:t>
            </a:r>
            <a:r>
              <a:rPr lang="en-US" altLang="zh-CN" sz="2800" dirty="0" smtClean="0">
                <a:latin typeface="楷体" pitchFamily="49" charset="-122"/>
                <a:ea typeface="楷体" pitchFamily="49" charset="-122"/>
              </a:rPr>
              <a:t>0.093</a:t>
            </a:r>
            <a:r>
              <a:rPr lang="zh-CN" altLang="en-US" sz="2800" dirty="0" smtClean="0">
                <a:latin typeface="楷体" pitchFamily="49" charset="-122"/>
                <a:ea typeface="楷体" pitchFamily="49" charset="-122"/>
              </a:rPr>
              <a:t>，显著性水平</a:t>
            </a:r>
            <a:r>
              <a:rPr lang="en-US" altLang="zh-CN" sz="2800" dirty="0" smtClean="0">
                <a:latin typeface="楷体" pitchFamily="49" charset="-122"/>
                <a:ea typeface="楷体" pitchFamily="49" charset="-122"/>
              </a:rPr>
              <a:t>0.639&gt;0.05</a:t>
            </a:r>
            <a:r>
              <a:rPr lang="zh-CN" altLang="en-US" sz="2800" dirty="0" smtClean="0">
                <a:latin typeface="楷体" pitchFamily="49" charset="-122"/>
                <a:ea typeface="楷体" pitchFamily="49" charset="-122"/>
              </a:rPr>
              <a:t>，两者的相关关系不显著。</a:t>
            </a:r>
            <a:endParaRPr lang="en-US" altLang="zh-CN" sz="2800" dirty="0" smtClean="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548680"/>
            <a:ext cx="4752528"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一、相关分析</a:t>
            </a:r>
            <a:endParaRPr lang="zh-CN" altLang="en-US" sz="3600" dirty="0">
              <a:latin typeface="楷体" pitchFamily="49" charset="-122"/>
              <a:ea typeface="楷体" pitchFamily="49" charset="-122"/>
            </a:endParaRPr>
          </a:p>
        </p:txBody>
      </p:sp>
      <p:sp>
        <p:nvSpPr>
          <p:cNvPr id="6" name="TextBox 5"/>
          <p:cNvSpPr txBox="1"/>
          <p:nvPr/>
        </p:nvSpPr>
        <p:spPr>
          <a:xfrm>
            <a:off x="899592" y="1484784"/>
            <a:ext cx="7200800" cy="3600986"/>
          </a:xfrm>
          <a:prstGeom prst="rect">
            <a:avLst/>
          </a:prstGeom>
          <a:noFill/>
        </p:spPr>
        <p:txBody>
          <a:bodyPr wrap="square" rtlCol="0">
            <a:spAutoFit/>
          </a:bodyPr>
          <a:lstStyle/>
          <a:p>
            <a:r>
              <a:rPr lang="zh-CN" altLang="en-US" sz="3200" dirty="0" smtClean="0">
                <a:latin typeface="楷体" pitchFamily="49" charset="-122"/>
                <a:ea typeface="楷体" pitchFamily="49" charset="-122"/>
              </a:rPr>
              <a:t>相关分析是研究现象之间是否存在某种依存关系，并对具有依存关系的现象探讨其相关方向以及相关程度的一种统计方法。例如，以</a:t>
            </a:r>
            <a:r>
              <a:rPr lang="en-US" altLang="zh-CN" sz="3200" dirty="0" smtClean="0">
                <a:latin typeface="楷体" pitchFamily="49" charset="-122"/>
                <a:ea typeface="楷体" pitchFamily="49" charset="-122"/>
              </a:rPr>
              <a:t>X</a:t>
            </a:r>
            <a:r>
              <a:rPr lang="zh-CN" altLang="en-US" sz="3200" dirty="0" smtClean="0">
                <a:latin typeface="楷体" pitchFamily="49" charset="-122"/>
                <a:ea typeface="楷体" pitchFamily="49" charset="-122"/>
              </a:rPr>
              <a:t>和</a:t>
            </a:r>
            <a:r>
              <a:rPr lang="en-US" altLang="zh-CN" sz="3200" dirty="0" smtClean="0">
                <a:latin typeface="楷体" pitchFamily="49" charset="-122"/>
                <a:ea typeface="楷体" pitchFamily="49" charset="-122"/>
              </a:rPr>
              <a:t>Y</a:t>
            </a:r>
            <a:r>
              <a:rPr lang="zh-CN" altLang="en-US" sz="3200" dirty="0" smtClean="0">
                <a:latin typeface="楷体" pitchFamily="49" charset="-122"/>
                <a:ea typeface="楷体" pitchFamily="49" charset="-122"/>
              </a:rPr>
              <a:t>分别记一个人的身高和体重，则</a:t>
            </a:r>
            <a:r>
              <a:rPr lang="en-US" altLang="zh-CN" sz="3200" dirty="0" smtClean="0">
                <a:latin typeface="楷体" pitchFamily="49" charset="-122"/>
                <a:ea typeface="楷体" pitchFamily="49" charset="-122"/>
              </a:rPr>
              <a:t>X</a:t>
            </a:r>
            <a:r>
              <a:rPr lang="zh-CN" altLang="en-US" sz="3200" dirty="0" smtClean="0">
                <a:latin typeface="楷体" pitchFamily="49" charset="-122"/>
                <a:ea typeface="楷体" pitchFamily="49" charset="-122"/>
              </a:rPr>
              <a:t>和</a:t>
            </a:r>
            <a:r>
              <a:rPr lang="en-US" altLang="zh-CN" sz="3200" dirty="0" smtClean="0">
                <a:latin typeface="楷体" pitchFamily="49" charset="-122"/>
                <a:ea typeface="楷体" pitchFamily="49" charset="-122"/>
              </a:rPr>
              <a:t>Y</a:t>
            </a:r>
            <a:r>
              <a:rPr lang="zh-CN" altLang="en-US" sz="3200" dirty="0" smtClean="0">
                <a:latin typeface="楷体" pitchFamily="49" charset="-122"/>
                <a:ea typeface="楷体" pitchFamily="49" charset="-122"/>
              </a:rPr>
              <a:t>显然有关系，而又没有确切到可以由其中的一个精确地决定另一个的程度，统计上称之为相关关系</a:t>
            </a:r>
            <a:r>
              <a:rPr lang="zh-CN" altLang="en-US" sz="3600" dirty="0" smtClean="0">
                <a:latin typeface="楷体" pitchFamily="49" charset="-122"/>
                <a:ea typeface="楷体" pitchFamily="49" charset="-122"/>
              </a:rPr>
              <a:t>。</a:t>
            </a:r>
            <a:endParaRPr lang="zh-CN" altLang="en-US" sz="36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二、案例</a:t>
            </a:r>
            <a:endParaRPr lang="zh-CN" altLang="en-US" sz="3600" dirty="0">
              <a:latin typeface="楷体" pitchFamily="49" charset="-122"/>
              <a:ea typeface="楷体" pitchFamily="49" charset="-122"/>
            </a:endParaRPr>
          </a:p>
        </p:txBody>
      </p:sp>
      <p:sp>
        <p:nvSpPr>
          <p:cNvPr id="6" name="TextBox 5"/>
          <p:cNvSpPr txBox="1"/>
          <p:nvPr/>
        </p:nvSpPr>
        <p:spPr>
          <a:xfrm>
            <a:off x="827584" y="1412776"/>
            <a:ext cx="7200800" cy="1569660"/>
          </a:xfrm>
          <a:prstGeom prst="rect">
            <a:avLst/>
          </a:prstGeom>
          <a:noFill/>
        </p:spPr>
        <p:txBody>
          <a:bodyPr wrap="square" rtlCol="0">
            <a:spAutoFit/>
          </a:bodyPr>
          <a:lstStyle/>
          <a:p>
            <a:r>
              <a:rPr lang="zh-CN" altLang="en-US" sz="3200" dirty="0" smtClean="0">
                <a:latin typeface="楷体" pitchFamily="49" charset="-122"/>
                <a:ea typeface="楷体" pitchFamily="49" charset="-122"/>
              </a:rPr>
              <a:t>本案例的数据集是某校学生中随机抽取的</a:t>
            </a:r>
            <a:r>
              <a:rPr lang="en-US" altLang="zh-CN" sz="3200" dirty="0" smtClean="0">
                <a:latin typeface="楷体" pitchFamily="49" charset="-122"/>
                <a:ea typeface="楷体" pitchFamily="49" charset="-122"/>
              </a:rPr>
              <a:t>15</a:t>
            </a:r>
            <a:r>
              <a:rPr lang="zh-CN" altLang="en-US" sz="3200" dirty="0" smtClean="0">
                <a:latin typeface="楷体" pitchFamily="49" charset="-122"/>
                <a:ea typeface="楷体" pitchFamily="49" charset="-122"/>
              </a:rPr>
              <a:t>位学生的数学和物理两个科目的考试成绩，问它们是否存在线性相关关系。</a:t>
            </a:r>
            <a:endParaRPr lang="zh-CN" altLang="en-US" sz="3200" dirty="0">
              <a:latin typeface="楷体" pitchFamily="49" charset="-122"/>
              <a:ea typeface="楷体" pitchFamily="49" charset="-122"/>
            </a:endParaRPr>
          </a:p>
        </p:txBody>
      </p:sp>
      <p:pic>
        <p:nvPicPr>
          <p:cNvPr id="1026" name="Picture 2"/>
          <p:cNvPicPr>
            <a:picLocks noChangeAspect="1" noChangeArrowheads="1"/>
          </p:cNvPicPr>
          <p:nvPr/>
        </p:nvPicPr>
        <p:blipFill>
          <a:blip r:embed="rId2" cstate="print"/>
          <a:srcRect/>
          <a:stretch>
            <a:fillRect/>
          </a:stretch>
        </p:blipFill>
        <p:spPr bwMode="auto">
          <a:xfrm>
            <a:off x="3347864" y="3212976"/>
            <a:ext cx="2088232" cy="31438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en-US" altLang="zh-CN" sz="3600" dirty="0" smtClean="0">
                <a:latin typeface="楷体" pitchFamily="49" charset="-122"/>
                <a:ea typeface="楷体" pitchFamily="49" charset="-122"/>
              </a:rPr>
              <a:t>SPSS</a:t>
            </a:r>
            <a:r>
              <a:rPr lang="zh-CN" altLang="en-US" sz="3600" dirty="0" smtClean="0">
                <a:latin typeface="楷体" pitchFamily="49" charset="-122"/>
                <a:ea typeface="楷体" pitchFamily="49" charset="-122"/>
              </a:rPr>
              <a:t>分析过程</a:t>
            </a:r>
            <a:endParaRPr lang="zh-CN" altLang="en-US" sz="3600" dirty="0">
              <a:latin typeface="楷体" pitchFamily="49" charset="-122"/>
              <a:ea typeface="楷体" pitchFamily="49" charset="-122"/>
            </a:endParaRPr>
          </a:p>
        </p:txBody>
      </p:sp>
      <p:sp>
        <p:nvSpPr>
          <p:cNvPr id="6" name="TextBox 5"/>
          <p:cNvSpPr txBox="1"/>
          <p:nvPr/>
        </p:nvSpPr>
        <p:spPr>
          <a:xfrm>
            <a:off x="827584" y="1268760"/>
            <a:ext cx="7200800" cy="1815882"/>
          </a:xfrm>
          <a:prstGeom prst="rect">
            <a:avLst/>
          </a:prstGeom>
          <a:noFill/>
        </p:spPr>
        <p:txBody>
          <a:bodyPr wrap="square" rtlCol="0">
            <a:spAutoFit/>
          </a:bodyPr>
          <a:lstStyle/>
          <a:p>
            <a:r>
              <a:rPr lang="zh-CN" altLang="en-US" sz="2800" dirty="0" smtClean="0">
                <a:latin typeface="楷体" pitchFamily="49" charset="-122"/>
                <a:ea typeface="楷体" pitchFamily="49" charset="-122"/>
              </a:rPr>
              <a:t>首先，把原始数据集导入到</a:t>
            </a:r>
            <a:r>
              <a:rPr lang="en-US" altLang="zh-CN" sz="2800" dirty="0" smtClean="0">
                <a:latin typeface="楷体" pitchFamily="49" charset="-122"/>
                <a:ea typeface="楷体" pitchFamily="49" charset="-122"/>
              </a:rPr>
              <a:t>SPSS</a:t>
            </a:r>
            <a:r>
              <a:rPr lang="zh-CN" altLang="en-US" sz="2800" dirty="0" smtClean="0">
                <a:latin typeface="楷体" pitchFamily="49" charset="-122"/>
                <a:ea typeface="楷体" pitchFamily="49" charset="-122"/>
              </a:rPr>
              <a:t>中</a:t>
            </a:r>
            <a:r>
              <a:rPr lang="zh-CN" altLang="en-US"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然</a:t>
            </a:r>
            <a:r>
              <a:rPr lang="zh-CN" altLang="en-US" sz="2800" dirty="0" smtClean="0">
                <a:latin typeface="楷体" pitchFamily="49" charset="-122"/>
                <a:ea typeface="楷体" pitchFamily="49" charset="-122"/>
              </a:rPr>
              <a:t>后单击“分析</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相关</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双变量”命令，进入双变量相关分析的主对话框，然后把变量导入到变量框中，如下图所示。</a:t>
            </a:r>
            <a:endParaRPr lang="zh-CN" altLang="en-US" sz="2800" dirty="0">
              <a:latin typeface="楷体" pitchFamily="49" charset="-122"/>
              <a:ea typeface="楷体" pitchFamily="49" charset="-122"/>
            </a:endParaRPr>
          </a:p>
        </p:txBody>
      </p:sp>
      <p:pic>
        <p:nvPicPr>
          <p:cNvPr id="2" name="Picture 2"/>
          <p:cNvPicPr>
            <a:picLocks noChangeAspect="1" noChangeArrowheads="1"/>
          </p:cNvPicPr>
          <p:nvPr/>
        </p:nvPicPr>
        <p:blipFill>
          <a:blip r:embed="rId2" cstate="print"/>
          <a:srcRect/>
          <a:stretch>
            <a:fillRect/>
          </a:stretch>
        </p:blipFill>
        <p:spPr bwMode="auto">
          <a:xfrm>
            <a:off x="899592" y="3140968"/>
            <a:ext cx="4032448" cy="3435049"/>
          </a:xfrm>
          <a:prstGeom prst="rect">
            <a:avLst/>
          </a:prstGeom>
          <a:noFill/>
          <a:ln w="9525">
            <a:noFill/>
            <a:miter lim="800000"/>
            <a:headEnd/>
            <a:tailEnd/>
          </a:ln>
        </p:spPr>
      </p:pic>
      <p:sp>
        <p:nvSpPr>
          <p:cNvPr id="7" name="TextBox 6"/>
          <p:cNvSpPr txBox="1"/>
          <p:nvPr/>
        </p:nvSpPr>
        <p:spPr>
          <a:xfrm>
            <a:off x="5436096" y="3645024"/>
            <a:ext cx="3312368" cy="2308324"/>
          </a:xfrm>
          <a:prstGeom prst="rect">
            <a:avLst/>
          </a:prstGeom>
          <a:noFill/>
        </p:spPr>
        <p:txBody>
          <a:bodyPr wrap="square" rtlCol="0">
            <a:spAutoFit/>
          </a:bodyPr>
          <a:lstStyle/>
          <a:p>
            <a:r>
              <a:rPr lang="zh-CN" altLang="en-US" sz="2400" dirty="0" smtClean="0">
                <a:latin typeface="楷体" pitchFamily="49" charset="-122"/>
                <a:ea typeface="楷体" pitchFamily="49" charset="-122"/>
              </a:rPr>
              <a:t>注：</a:t>
            </a:r>
            <a:r>
              <a:rPr lang="en-US" altLang="zh-CN" sz="2400" dirty="0" smtClean="0">
                <a:latin typeface="楷体" pitchFamily="49" charset="-122"/>
                <a:ea typeface="楷体" pitchFamily="49" charset="-122"/>
              </a:rPr>
              <a:t>Pearson</a:t>
            </a:r>
            <a:r>
              <a:rPr lang="zh-CN" altLang="en-US" sz="2400" dirty="0" smtClean="0">
                <a:latin typeface="楷体" pitchFamily="49" charset="-122"/>
                <a:ea typeface="楷体" pitchFamily="49" charset="-122"/>
              </a:rPr>
              <a:t>相关系数适用于等间隔测度。而</a:t>
            </a:r>
            <a:r>
              <a:rPr lang="en-US" altLang="zh-CN" sz="2400" dirty="0" smtClean="0">
                <a:latin typeface="楷体" pitchFamily="49" charset="-122"/>
                <a:ea typeface="楷体" pitchFamily="49" charset="-122"/>
              </a:rPr>
              <a:t>Kendall</a:t>
            </a:r>
            <a:r>
              <a:rPr lang="zh-CN" altLang="en-US" sz="2400" dirty="0" smtClean="0">
                <a:latin typeface="楷体" pitchFamily="49" charset="-122"/>
                <a:ea typeface="楷体" pitchFamily="49" charset="-122"/>
              </a:rPr>
              <a:t>和</a:t>
            </a:r>
            <a:r>
              <a:rPr lang="en-US" altLang="zh-CN" sz="2400" dirty="0" smtClean="0">
                <a:latin typeface="楷体" pitchFamily="49" charset="-122"/>
                <a:ea typeface="楷体" pitchFamily="49" charset="-122"/>
              </a:rPr>
              <a:t>Spearman</a:t>
            </a:r>
            <a:r>
              <a:rPr lang="zh-CN" altLang="en-US" sz="2400" dirty="0" smtClean="0">
                <a:latin typeface="楷体" pitchFamily="49" charset="-122"/>
                <a:ea typeface="楷体" pitchFamily="49" charset="-122"/>
              </a:rPr>
              <a:t>相关系数是利用</a:t>
            </a:r>
            <a:r>
              <a:rPr lang="zh-CN" altLang="en-US" sz="2400" dirty="0" smtClean="0">
                <a:latin typeface="楷体" pitchFamily="49" charset="-122"/>
                <a:ea typeface="楷体" pitchFamily="49" charset="-122"/>
              </a:rPr>
              <a:t>“类别”</a:t>
            </a:r>
            <a:r>
              <a:rPr lang="zh-CN" altLang="en-US" sz="2400" dirty="0" smtClean="0">
                <a:latin typeface="楷体" pitchFamily="49" charset="-122"/>
                <a:ea typeface="楷体" pitchFamily="49" charset="-122"/>
              </a:rPr>
              <a:t>来研究两个变量之间的相关程度。</a:t>
            </a:r>
            <a:endParaRPr lang="zh-CN" altLang="en-US" sz="24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27584" y="836712"/>
            <a:ext cx="7200800" cy="1384995"/>
          </a:xfrm>
          <a:prstGeom prst="rect">
            <a:avLst/>
          </a:prstGeom>
          <a:noFill/>
        </p:spPr>
        <p:txBody>
          <a:bodyPr wrap="square" rtlCol="0">
            <a:spAutoFit/>
          </a:bodyPr>
          <a:lstStyle/>
          <a:p>
            <a:pPr>
              <a:buNone/>
            </a:pPr>
            <a:r>
              <a:rPr lang="zh-CN" altLang="en-US" sz="2800" dirty="0" smtClean="0">
                <a:latin typeface="楷体" pitchFamily="49" charset="-122"/>
                <a:ea typeface="楷体" pitchFamily="49" charset="-122"/>
              </a:rPr>
              <a:t>然后，单击“选项”按钮，弹出如下图所示对话框，勾选“均值和标准差”和“叉积偏差和协方差”两个复选框。</a:t>
            </a:r>
          </a:p>
        </p:txBody>
      </p:sp>
      <p:pic>
        <p:nvPicPr>
          <p:cNvPr id="3" name="Picture 3"/>
          <p:cNvPicPr>
            <a:picLocks noChangeAspect="1" noChangeArrowheads="1"/>
          </p:cNvPicPr>
          <p:nvPr/>
        </p:nvPicPr>
        <p:blipFill>
          <a:blip r:embed="rId2" cstate="print"/>
          <a:srcRect/>
          <a:stretch>
            <a:fillRect/>
          </a:stretch>
        </p:blipFill>
        <p:spPr bwMode="auto">
          <a:xfrm>
            <a:off x="3347864" y="2924944"/>
            <a:ext cx="2124075" cy="2390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结果分析</a:t>
            </a:r>
            <a:endParaRPr lang="zh-CN" altLang="en-US" sz="3600" dirty="0">
              <a:latin typeface="楷体" pitchFamily="49" charset="-122"/>
              <a:ea typeface="楷体" pitchFamily="49" charset="-122"/>
            </a:endParaRPr>
          </a:p>
        </p:txBody>
      </p:sp>
      <p:sp>
        <p:nvSpPr>
          <p:cNvPr id="5" name="矩形 4"/>
          <p:cNvSpPr/>
          <p:nvPr/>
        </p:nvSpPr>
        <p:spPr>
          <a:xfrm>
            <a:off x="683568" y="1412776"/>
            <a:ext cx="7848872" cy="1384995"/>
          </a:xfrm>
          <a:prstGeom prst="rect">
            <a:avLst/>
          </a:prstGeom>
        </p:spPr>
        <p:txBody>
          <a:bodyPr wrap="square">
            <a:spAutoFit/>
          </a:bodyPr>
          <a:lstStyle/>
          <a:p>
            <a:r>
              <a:rPr lang="zh-CN" altLang="en-US" sz="2800" dirty="0" smtClean="0">
                <a:latin typeface="楷体" pitchFamily="49" charset="-122"/>
                <a:ea typeface="楷体" pitchFamily="49" charset="-122"/>
              </a:rPr>
              <a:t>从相关系数表中可以看出，</a:t>
            </a:r>
            <a:r>
              <a:rPr lang="en-US" altLang="zh-CN" sz="2800" dirty="0" smtClean="0">
                <a:latin typeface="楷体" pitchFamily="49" charset="-122"/>
                <a:ea typeface="楷体" pitchFamily="49" charset="-122"/>
              </a:rPr>
              <a:t>Sig</a:t>
            </a:r>
            <a:r>
              <a:rPr lang="zh-CN" altLang="en-US" sz="2800" dirty="0" smtClean="0">
                <a:latin typeface="楷体" pitchFamily="49" charset="-122"/>
                <a:ea typeface="楷体" pitchFamily="49" charset="-122"/>
              </a:rPr>
              <a:t>值为</a:t>
            </a:r>
            <a:r>
              <a:rPr lang="en-US" altLang="zh-CN" sz="2800" dirty="0" smtClean="0">
                <a:latin typeface="楷体" pitchFamily="49" charset="-122"/>
                <a:ea typeface="楷体" pitchFamily="49" charset="-122"/>
              </a:rPr>
              <a:t>0.000&lt;0.05</a:t>
            </a:r>
            <a:r>
              <a:rPr lang="zh-CN" altLang="en-US" sz="2800" dirty="0" smtClean="0">
                <a:latin typeface="楷体" pitchFamily="49" charset="-122"/>
                <a:ea typeface="楷体" pitchFamily="49" charset="-122"/>
              </a:rPr>
              <a:t>，</a:t>
            </a:r>
            <a:r>
              <a:rPr lang="en-US" altLang="zh-CN" sz="2800" dirty="0" smtClean="0">
                <a:latin typeface="楷体" pitchFamily="49" charset="-122"/>
                <a:ea typeface="楷体" pitchFamily="49" charset="-122"/>
              </a:rPr>
              <a:t>Pearson</a:t>
            </a:r>
            <a:r>
              <a:rPr lang="zh-CN" altLang="en-US" sz="2800" dirty="0" smtClean="0">
                <a:latin typeface="楷体" pitchFamily="49" charset="-122"/>
                <a:ea typeface="楷体" pitchFamily="49" charset="-122"/>
              </a:rPr>
              <a:t>相关系数为</a:t>
            </a:r>
            <a:r>
              <a:rPr lang="en-US" altLang="zh-CN" sz="2800" dirty="0" smtClean="0">
                <a:latin typeface="楷体" pitchFamily="49" charset="-122"/>
                <a:ea typeface="楷体" pitchFamily="49" charset="-122"/>
              </a:rPr>
              <a:t>0.848</a:t>
            </a:r>
            <a:r>
              <a:rPr lang="zh-CN" altLang="en-US" sz="2800" dirty="0" smtClean="0">
                <a:latin typeface="楷体" pitchFamily="49" charset="-122"/>
                <a:ea typeface="楷体" pitchFamily="49" charset="-122"/>
              </a:rPr>
              <a:t>，表示两者之间存在不完全相关且为正相关。</a:t>
            </a:r>
            <a:endParaRPr lang="en-US" altLang="zh-CN" sz="2800" dirty="0" smtClean="0">
              <a:latin typeface="楷体" pitchFamily="49" charset="-122"/>
              <a:ea typeface="楷体" pitchFamily="49" charset="-122"/>
            </a:endParaRPr>
          </a:p>
        </p:txBody>
      </p:sp>
      <p:pic>
        <p:nvPicPr>
          <p:cNvPr id="4098" name="Picture 2"/>
          <p:cNvPicPr>
            <a:picLocks noChangeAspect="1" noChangeArrowheads="1"/>
          </p:cNvPicPr>
          <p:nvPr/>
        </p:nvPicPr>
        <p:blipFill>
          <a:blip r:embed="rId2" cstate="print"/>
          <a:srcRect/>
          <a:stretch>
            <a:fillRect/>
          </a:stretch>
        </p:blipFill>
        <p:spPr bwMode="auto">
          <a:xfrm>
            <a:off x="2915816" y="2996952"/>
            <a:ext cx="3076575"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三、偏相关分析</a:t>
            </a:r>
            <a:endParaRPr lang="zh-CN" altLang="en-US" sz="3600" dirty="0">
              <a:latin typeface="楷体" pitchFamily="49" charset="-122"/>
              <a:ea typeface="楷体" pitchFamily="49" charset="-122"/>
            </a:endParaRPr>
          </a:p>
        </p:txBody>
      </p:sp>
      <p:sp>
        <p:nvSpPr>
          <p:cNvPr id="6" name="TextBox 5"/>
          <p:cNvSpPr txBox="1"/>
          <p:nvPr/>
        </p:nvSpPr>
        <p:spPr>
          <a:xfrm>
            <a:off x="971600" y="1484784"/>
            <a:ext cx="7200800" cy="3539430"/>
          </a:xfrm>
          <a:prstGeom prst="rect">
            <a:avLst/>
          </a:prstGeom>
          <a:noFill/>
        </p:spPr>
        <p:txBody>
          <a:bodyPr wrap="square" rtlCol="0">
            <a:spAutoFit/>
          </a:bodyPr>
          <a:lstStyle/>
          <a:p>
            <a:r>
              <a:rPr lang="zh-CN" altLang="en-US" sz="3200" dirty="0" smtClean="0">
                <a:latin typeface="楷体" pitchFamily="49" charset="-122"/>
                <a:ea typeface="楷体" pitchFamily="49" charset="-122"/>
              </a:rPr>
              <a:t>相关分析通过计算两个变量之间的相关系数，分析变量间线性相关的程度。在多元相关分析中，由于受到其他变量的影响，两变量相关系数只是从表面上反映了两个变量的性质，往往不能真实地反映变量间的线性相关程度，甚至会给人们造成相关的假象。</a:t>
            </a:r>
            <a:endParaRPr lang="zh-CN" altLang="en-US" sz="32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99592" y="1124744"/>
            <a:ext cx="7200800" cy="4524315"/>
          </a:xfrm>
          <a:prstGeom prst="rect">
            <a:avLst/>
          </a:prstGeom>
          <a:noFill/>
        </p:spPr>
        <p:txBody>
          <a:bodyPr wrap="square" rtlCol="0">
            <a:spAutoFit/>
          </a:bodyPr>
          <a:lstStyle/>
          <a:p>
            <a:r>
              <a:rPr lang="zh-CN" altLang="en-US" sz="3200" dirty="0" smtClean="0">
                <a:latin typeface="楷体" pitchFamily="49" charset="-122"/>
                <a:ea typeface="楷体" pitchFamily="49" charset="-122"/>
              </a:rPr>
              <a:t>例如在研究身高、体重和肺活量</a:t>
            </a:r>
            <a:r>
              <a:rPr lang="en-US" altLang="zh-CN" sz="3200" dirty="0" smtClean="0">
                <a:latin typeface="楷体" pitchFamily="49" charset="-122"/>
                <a:ea typeface="楷体" pitchFamily="49" charset="-122"/>
              </a:rPr>
              <a:t>3</a:t>
            </a:r>
            <a:r>
              <a:rPr lang="zh-CN" altLang="en-US" sz="3200" dirty="0" smtClean="0">
                <a:latin typeface="楷体" pitchFamily="49" charset="-122"/>
                <a:ea typeface="楷体" pitchFamily="49" charset="-122"/>
              </a:rPr>
              <a:t>者的相关关系时，显然肺活量与身高、肺活量与体重均存在一定的正相关性。但是当我们将体重固定下来，对相同体重的人分析肺活量和身高的关系时，是否仍然具有正相关性呢</a:t>
            </a:r>
            <a:r>
              <a:rPr lang="zh-CN" altLang="en-US" sz="3200" dirty="0" smtClean="0">
                <a:latin typeface="楷体" pitchFamily="49" charset="-122"/>
                <a:ea typeface="楷体" pitchFamily="49" charset="-122"/>
              </a:rPr>
              <a:t>？</a:t>
            </a:r>
            <a:endParaRPr lang="en-US" altLang="zh-CN" sz="3200" dirty="0" smtClean="0">
              <a:latin typeface="楷体" pitchFamily="49" charset="-122"/>
              <a:ea typeface="楷体" pitchFamily="49" charset="-122"/>
            </a:endParaRPr>
          </a:p>
          <a:p>
            <a:r>
              <a:rPr lang="zh-CN" altLang="en-US" sz="3200" dirty="0" smtClean="0">
                <a:latin typeface="楷体" pitchFamily="49" charset="-122"/>
                <a:ea typeface="楷体" pitchFamily="49" charset="-122"/>
              </a:rPr>
              <a:t>偏相关分析就是研究两个变量之间存在线性相关关系时，控制可能对其产生影响的变量</a:t>
            </a:r>
            <a:r>
              <a:rPr lang="zh-CN" altLang="en-US" sz="3200" dirty="0" smtClean="0">
                <a:latin typeface="楷体" pitchFamily="49" charset="-122"/>
                <a:ea typeface="楷体" pitchFamily="49" charset="-122"/>
              </a:rPr>
              <a:t>。</a:t>
            </a:r>
            <a:endParaRPr lang="zh-CN" altLang="en-US" sz="3200" dirty="0" smtClean="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四、案例</a:t>
            </a:r>
            <a:endParaRPr lang="zh-CN" altLang="en-US" sz="3600" dirty="0">
              <a:latin typeface="楷体" pitchFamily="49" charset="-122"/>
              <a:ea typeface="楷体" pitchFamily="49" charset="-122"/>
            </a:endParaRPr>
          </a:p>
        </p:txBody>
      </p:sp>
      <p:sp>
        <p:nvSpPr>
          <p:cNvPr id="6" name="TextBox 5"/>
          <p:cNvSpPr txBox="1"/>
          <p:nvPr/>
        </p:nvSpPr>
        <p:spPr>
          <a:xfrm>
            <a:off x="827584" y="1412776"/>
            <a:ext cx="7200800" cy="2062103"/>
          </a:xfrm>
          <a:prstGeom prst="rect">
            <a:avLst/>
          </a:prstGeom>
          <a:noFill/>
        </p:spPr>
        <p:txBody>
          <a:bodyPr wrap="square" rtlCol="0">
            <a:spAutoFit/>
          </a:bodyPr>
          <a:lstStyle/>
          <a:p>
            <a:r>
              <a:rPr lang="zh-CN" altLang="en-US" sz="3200" dirty="0" smtClean="0">
                <a:latin typeface="楷体" pitchFamily="49" charset="-122"/>
                <a:ea typeface="楷体" pitchFamily="49" charset="-122"/>
              </a:rPr>
              <a:t>本案例给出的是某地</a:t>
            </a:r>
            <a:r>
              <a:rPr lang="en-US" altLang="zh-CN" sz="3200" dirty="0" smtClean="0">
                <a:latin typeface="楷体" pitchFamily="49" charset="-122"/>
                <a:ea typeface="楷体" pitchFamily="49" charset="-122"/>
              </a:rPr>
              <a:t>29</a:t>
            </a:r>
            <a:r>
              <a:rPr lang="zh-CN" altLang="en-US" sz="3200" dirty="0" smtClean="0">
                <a:latin typeface="楷体" pitchFamily="49" charset="-122"/>
                <a:ea typeface="楷体" pitchFamily="49" charset="-122"/>
              </a:rPr>
              <a:t>名</a:t>
            </a:r>
            <a:r>
              <a:rPr lang="en-US" altLang="zh-CN" sz="3200" dirty="0" smtClean="0">
                <a:latin typeface="楷体" pitchFamily="49" charset="-122"/>
                <a:ea typeface="楷体" pitchFamily="49" charset="-122"/>
              </a:rPr>
              <a:t>13</a:t>
            </a:r>
            <a:r>
              <a:rPr lang="zh-CN" altLang="en-US" sz="3200" dirty="0" smtClean="0">
                <a:latin typeface="楷体" pitchFamily="49" charset="-122"/>
                <a:ea typeface="楷体" pitchFamily="49" charset="-122"/>
              </a:rPr>
              <a:t>岁男孩的身高（</a:t>
            </a:r>
            <a:r>
              <a:rPr lang="en-US" altLang="zh-CN" sz="3200" dirty="0" smtClean="0">
                <a:latin typeface="楷体" pitchFamily="49" charset="-122"/>
                <a:ea typeface="楷体" pitchFamily="49" charset="-122"/>
              </a:rPr>
              <a:t>cm</a:t>
            </a:r>
            <a:r>
              <a:rPr lang="zh-CN" altLang="en-US" sz="3200" dirty="0" smtClean="0">
                <a:latin typeface="楷体" pitchFamily="49" charset="-122"/>
                <a:ea typeface="楷体" pitchFamily="49" charset="-122"/>
              </a:rPr>
              <a:t>）、体重</a:t>
            </a:r>
            <a:r>
              <a:rPr lang="en-US" altLang="zh-CN" sz="3200" dirty="0" smtClean="0">
                <a:latin typeface="楷体" pitchFamily="49" charset="-122"/>
                <a:ea typeface="楷体" pitchFamily="49" charset="-122"/>
              </a:rPr>
              <a:t>(kg)</a:t>
            </a:r>
            <a:r>
              <a:rPr lang="zh-CN" altLang="en-US" sz="3200" dirty="0" smtClean="0">
                <a:latin typeface="楷体" pitchFamily="49" charset="-122"/>
                <a:ea typeface="楷体" pitchFamily="49" charset="-122"/>
              </a:rPr>
              <a:t>、肺活量</a:t>
            </a:r>
            <a:r>
              <a:rPr lang="en-US" altLang="zh-CN" sz="3200" dirty="0" smtClean="0">
                <a:latin typeface="楷体" pitchFamily="49" charset="-122"/>
                <a:ea typeface="楷体" pitchFamily="49" charset="-122"/>
              </a:rPr>
              <a:t>(L)</a:t>
            </a:r>
            <a:r>
              <a:rPr lang="zh-CN" altLang="en-US" sz="3200" dirty="0" smtClean="0">
                <a:latin typeface="楷体" pitchFamily="49" charset="-122"/>
                <a:ea typeface="楷体" pitchFamily="49" charset="-122"/>
              </a:rPr>
              <a:t>的体检数据</a:t>
            </a:r>
            <a:r>
              <a:rPr lang="zh-CN" altLang="en-US" sz="3200" dirty="0" smtClean="0">
                <a:latin typeface="楷体" pitchFamily="49" charset="-122"/>
                <a:ea typeface="楷体" pitchFamily="49" charset="-122"/>
              </a:rPr>
              <a:t>。分析固</a:t>
            </a:r>
            <a:r>
              <a:rPr lang="zh-CN" altLang="en-US" sz="3200" dirty="0" smtClean="0">
                <a:latin typeface="楷体" pitchFamily="49" charset="-122"/>
                <a:ea typeface="楷体" pitchFamily="49" charset="-122"/>
              </a:rPr>
              <a:t>定体重时，身高与肺活量有怎样的相关关系？</a:t>
            </a:r>
            <a:endParaRPr lang="zh-CN" altLang="en-US" sz="32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519</TotalTime>
  <Words>986</Words>
  <Application>Microsoft Office PowerPoint</Application>
  <PresentationFormat>全屏显示(4:3)</PresentationFormat>
  <Paragraphs>23</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暗香扑面</vt:lpstr>
      <vt:lpstr>多元统计分析        ——相关分析</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多元统计分析        ——聚类分析</dc:title>
  <dc:creator>Administrator</dc:creator>
  <cp:lastModifiedBy>Administrator</cp:lastModifiedBy>
  <cp:revision>60</cp:revision>
  <dcterms:created xsi:type="dcterms:W3CDTF">2015-04-15T12:07:56Z</dcterms:created>
  <dcterms:modified xsi:type="dcterms:W3CDTF">2015-05-09T08:29:09Z</dcterms:modified>
</cp:coreProperties>
</file>