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687" r:id="rId3"/>
    <p:sldId id="599" r:id="rId4"/>
    <p:sldId id="745" r:id="rId5"/>
    <p:sldId id="691" r:id="rId6"/>
    <p:sldId id="690" r:id="rId7"/>
    <p:sldId id="692" r:id="rId8"/>
    <p:sldId id="694" r:id="rId9"/>
    <p:sldId id="696" r:id="rId10"/>
    <p:sldId id="746" r:id="rId11"/>
    <p:sldId id="700" r:id="rId12"/>
    <p:sldId id="701" r:id="rId13"/>
    <p:sldId id="708" r:id="rId14"/>
    <p:sldId id="707" r:id="rId15"/>
    <p:sldId id="706" r:id="rId16"/>
    <p:sldId id="705" r:id="rId17"/>
    <p:sldId id="704" r:id="rId18"/>
    <p:sldId id="747" r:id="rId19"/>
    <p:sldId id="714" r:id="rId20"/>
    <p:sldId id="712" r:id="rId21"/>
    <p:sldId id="718" r:id="rId22"/>
    <p:sldId id="717" r:id="rId23"/>
    <p:sldId id="716" r:id="rId24"/>
    <p:sldId id="715" r:id="rId25"/>
    <p:sldId id="711" r:id="rId26"/>
    <p:sldId id="744" r:id="rId27"/>
    <p:sldId id="719" r:id="rId28"/>
    <p:sldId id="720" r:id="rId29"/>
    <p:sldId id="721" r:id="rId30"/>
    <p:sldId id="724" r:id="rId31"/>
    <p:sldId id="723" r:id="rId32"/>
    <p:sldId id="722" r:id="rId33"/>
    <p:sldId id="748" r:id="rId34"/>
    <p:sldId id="728" r:id="rId35"/>
    <p:sldId id="729" r:id="rId36"/>
    <p:sldId id="737" r:id="rId37"/>
    <p:sldId id="736" r:id="rId38"/>
    <p:sldId id="740" r:id="rId39"/>
    <p:sldId id="741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FF"/>
    <a:srgbClr val="CCECFF"/>
    <a:srgbClr val="FF33CC"/>
    <a:srgbClr val="FF9900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81" autoAdjust="0"/>
  </p:normalViewPr>
  <p:slideViewPr>
    <p:cSldViewPr>
      <p:cViewPr varScale="1">
        <p:scale>
          <a:sx n="77" d="100"/>
          <a:sy n="77" d="100"/>
        </p:scale>
        <p:origin x="-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42C412-64F2-45DA-B67D-B485CDFA7D5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6.1  I/O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接口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6280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章 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38200"/>
            <a:ext cx="8534400" cy="5181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第</a:t>
            </a:r>
            <a:r>
              <a:rPr kumimoji="0" lang="en-US" altLang="zh-CN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6</a:t>
            </a:r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章</a:t>
            </a:r>
            <a:r>
              <a:rPr kumimoji="0" lang="zh-CN" altLang="en-US" sz="36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    </a:t>
            </a:r>
            <a:br>
              <a:rPr kumimoji="0" lang="en-US" altLang="zh-CN" sz="4000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I/O</a:t>
            </a: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接口和并行接口</a:t>
            </a:r>
            <a:b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芯片</a:t>
            </a: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8255A</a:t>
            </a:r>
            <a:endParaRPr kumimoji="0" lang="zh-CN" altLang="en-US" sz="5400" b="1" dirty="0" smtClean="0">
              <a:solidFill>
                <a:srgbClr val="FFC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19200" y="2819400"/>
            <a:ext cx="70104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与外设通信时，主要传送数据信息、状态信息和控制信息。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在接口电路中，这些信息分别进入不同的寄存器，通常将这些寄存器和它们的控制逻辑统称为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(Port)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可对端口中的信息直接进行读写。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在一般接口电路中都要设置以下几种端口：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en-US" sz="32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1)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数据端口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数据端口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(Data Port)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或数据口，用来存放外设送往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的数据，或者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要输出到外设去的数据，长度一般为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1~2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字节。数据口主要起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数据缓冲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作用。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状态端口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状态端口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(Status Port)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指示外设的当前状态。每个外设具有几个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状态位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，它们可由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读取，以测试或检查外设的状态，决定程序的流程。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状态口中常用的状态位：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准备就绪位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(Ready)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如果是输入端口，该位为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表明端口的数据寄存器已准备好数据，等待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来读取；当数据被取走后，该位清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若是输出端口，该位为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表明端口中的输出数据寄存器已空，可以接收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的下个数据了；当新数据到达后，这位便清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忙碌位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(Busy)</a:t>
            </a:r>
            <a:endParaRPr 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表明输出设备是否能接受数据。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若该位为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，表示外设正在进行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传送操作，暂时不允许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送新的数据过来。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本次数据传送完毕，该位清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，表示外设已处于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空闲状态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，又允许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将下一个数据送到输出口。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错误位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(Error) 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如果在数据传送过程中产生了某种错误，可将错误状态位置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，以便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进行相应的处理。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系统中可以设置若干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错误状态位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，表明不同性质的错误，如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奇偶校验错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溢出错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命令端口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命令端口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(Command Port)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控制端口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(Control Port)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，用来存放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向接口发出的各种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命令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控制字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，控制接口或设备的动作。</a:t>
            </a:r>
            <a:endParaRPr lang="en-US" altLang="zh-CN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常见的命令信息位有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启动位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停止位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允许中断位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en-US" altLang="zh-CN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通常，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与外设交换的数据以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为单位，因此一个外设的数据端口含有</a:t>
            </a:r>
            <a:r>
              <a:rPr 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状态口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命令口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可以只包含</a:t>
            </a:r>
            <a:r>
              <a:rPr lang="en-US" altLang="zh-CN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位或几位信息，所以不同外设的状态口允许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共用一个端口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，命令口也可共用。</a:t>
            </a:r>
            <a:r>
              <a:rPr 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触发器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三态缓冲器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常用来构成这两种端口。</a:t>
            </a:r>
            <a:endParaRPr lang="zh-CN" altLang="en-US" sz="3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端口的寻址方法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存储器映象寻址方式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(Memory Mapped I/O)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把系统中每个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端口都看作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个存储单元，并与存储单元统一编址，所有访存指令均可用来访问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端口，不用设置专门的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指令。</a:t>
            </a:r>
            <a:endParaRPr 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优点是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指令集中不必包含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操作指令，简化了指令系统的设计；能用类型多、功能强的访存指令，对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设备进行方便、灵活的操作。缺点是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端口占用了大量存储单元的地址空间。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Motorola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MC6800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MC68000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 6805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，采用这种寻址方式。</a:t>
            </a:r>
            <a:endParaRPr lang="zh-CN" alt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端口的寻址方法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单独编址方式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对系统中的输入输出端口地址单独编址，不占用存储空间，而用专门的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指令来访问。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优点：将输入输出指令和访问存储器的指令明显区分开，使程序清晰，可读性好；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指令长度短，执行速度快；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端口不占用内存空间，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 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地址译码电路较简单。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缺点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指令系统中应有专门的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指令，其功能没有访存指令强；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需提供能够区分访问内存和访问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的硬件引脚信号。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系统中都采用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寻址方式。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程序控制方式（软件）</a:t>
            </a:r>
            <a:endParaRPr lang="en-US" altLang="zh-CN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	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数据传送在程序控制下完成，又可分为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无条件传送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条件传送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两种方式。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中断方式（软件）</a:t>
            </a:r>
            <a:endParaRPr lang="en-US" altLang="zh-CN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外设发中断请求，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响应后完成数据传送。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DMA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方式（硬件）</a:t>
            </a:r>
            <a:endParaRPr lang="en-US" altLang="zh-CN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控制器临时接管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的地址、数据和控制总线，实现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批量数据的传送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程序控制方式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无条件传送方式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同步传送方式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，主要用于对简单外设进行操作，所需的硬件和软件都较少。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对于这类外设，任何时刻在输入时均已准备好数据，输出时已处于接收数据状态，程序可不必检查外设的状态。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在需要进行输入或输出操作时，可以直接执行输入输出指令，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指令执行后，立即进行数据传送操作。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3000" y="1371600"/>
            <a:ext cx="7010400" cy="4038600"/>
          </a:xfrm>
        </p:spPr>
        <p:txBody>
          <a:bodyPr>
            <a:normAutofit fontScale="90000"/>
          </a:bodyPr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本章主要内容：</a:t>
            </a:r>
            <a:br>
              <a:rPr lang="en-US" altLang="zh-CN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§6.1  I/O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b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§6.2  8255A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的工作原理</a:t>
            </a:r>
            <a:b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§6.3  8255A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的应用举例</a:t>
            </a:r>
            <a:b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无条件传送方式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3276600" cy="5029200"/>
          </a:xfrm>
        </p:spPr>
        <p:txBody>
          <a:bodyPr>
            <a:normAutofit fontScale="92500" lnSpcReduction="10000"/>
          </a:bodyPr>
          <a:lstStyle/>
          <a:p>
            <a:pPr marL="358775" indent="-358775"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最简单的输入端口：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按键开关的状态输入口。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开关经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位三态缓冲器接到数据总线，用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指令将开关状态读入缓冲器。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Clr>
                <a:srgbClr val="FFFF00"/>
              </a:buClr>
              <a:buNone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断开，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闭合。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可随时读取开关状态。</a:t>
            </a:r>
            <a:endParaRPr 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33800" y="1600200"/>
            <a:ext cx="4967701" cy="443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548640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6.1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无条件传送方式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0" y="1447800"/>
            <a:ext cx="3657600" cy="4678363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最简单的输出口：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的点亮和熄灭控制。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位锁存器接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显示器，用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指令将命令字送到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点亮，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熄灭。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可随时改变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状态。</a:t>
            </a:r>
            <a:endParaRPr lang="zh-CN" altLang="en-US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" y="1828800"/>
            <a:ext cx="4800600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49530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6.2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程序控制方式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条件传送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查询式传送方式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与外设交换数据一般很难满足无条件传送的条件。在开始传送前应先确认外设已处于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准备好传送数据的状态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，才能进行传送，即采用查询式传送方式。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这时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要先执行一条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指令，从外设的状态口读取它的当前状态。如果外设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未准备好数据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或处于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忙碌状态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，则要反复执行读状态指令，不断检测外设状态，直至外设准备好了或不忙时为止。</a:t>
            </a:r>
            <a:endParaRPr lang="zh-CN" altLang="en-US" sz="30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28194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查询式输入接口电路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包括输入数据口和状态口。状态口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    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个三态门构成，输入数据口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     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位锁存器和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位缓冲器构成。</a:t>
            </a:r>
            <a:endParaRPr lang="en-US" altLang="zh-CN" sz="2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指令选中状态口时，读取状态信息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；执行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指令选中数据口时，从缓冲器读取数据信息。</a:t>
            </a:r>
            <a:endParaRPr lang="zh-CN" altLang="en-US" sz="2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96000" y="990600"/>
          <a:ext cx="5810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7315200" imgH="5181600" progId="">
                  <p:embed/>
                </p:oleObj>
              </mc:Choice>
              <mc:Fallback>
                <p:oleObj name="Equation" r:id="rId1" imgW="7315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990600"/>
                        <a:ext cx="581025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629400" y="1371600"/>
          <a:ext cx="6048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9400" y="1371600"/>
                        <a:ext cx="604837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200400"/>
            <a:ext cx="771875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>
            <a:normAutofit fontScale="55000" lnSpcReduction="20000"/>
          </a:bodyPr>
          <a:lstStyle/>
          <a:p>
            <a:pPr marL="358775" indent="-358775">
              <a:buNone/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工作过程：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输入设备准备好数据后，向接口电路发选通信号，将数据打入锁存器，并使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触发器的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端置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指令读状态口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     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有效。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端高电平经缓冲器送到数据线，作为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信号读入累加器。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指令读数据口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      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     有效使数据缓冲器开启，锁存数据经缓冲器送上数据总线并进入累加器，同时将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触发器清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，一次数据传送完毕。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接着开始下个数据的传送，直至全部数据传送完毕。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48200" y="4343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434340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96000" y="5029200"/>
          <a:ext cx="712787" cy="48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5029200"/>
                        <a:ext cx="712787" cy="4846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086599" y="5029200"/>
          <a:ext cx="600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6400800" imgH="4876800" progId="">
                  <p:embed/>
                </p:oleObj>
              </mc:Choice>
              <mc:Fallback>
                <p:oleObj name="Equation" r:id="rId5" imgW="6400800" imgH="48768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599" y="5029200"/>
                        <a:ext cx="60007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657600" y="4343400"/>
          <a:ext cx="64579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7315200" imgH="5181600" progId="">
                  <p:embed/>
                </p:oleObj>
              </mc:Choice>
              <mc:Fallback>
                <p:oleObj name="Equation" r:id="rId7" imgW="7315200" imgH="5181600" progId="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4343400"/>
                        <a:ext cx="645796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1" y="381001"/>
            <a:ext cx="6629399" cy="287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457200"/>
            <a:ext cx="6324600" cy="6019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查询式输入数据的程序段：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	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；初始化地址指针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COUNT_1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；传送字节数</a:t>
            </a:r>
            <a:endParaRPr lang="zh-CN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endParaRPr 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PORT_S1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；读入状态位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TEST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01H	 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；数据准备好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?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JZ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READ_S1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；否，循环检测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PORT_IN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；准备好，读数据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［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］，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；存入内存缓冲区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INC	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BX	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；修改地址指针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LOOP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READ_S1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；未完，继续</a:t>
            </a:r>
            <a:endParaRPr lang="zh-CN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…	     	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；已传送完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19200"/>
            <a:ext cx="2735966" cy="464820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505200"/>
            <a:ext cx="8534400" cy="3352800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查询式输出电路和工作过程</a:t>
            </a:r>
            <a:endParaRPr lang="en-US" altLang="zh-CN" sz="3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58775" indent="-358775" algn="just">
              <a:buFont typeface="+mj-ea"/>
              <a:buAutoNum type="circleNumDbPlain"/>
            </a:pP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准备输出数据时先执行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指令，它使状态口三态门开启，从数据总线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34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位读入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状态。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BUSY=1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，外设忙；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BUSY=0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可向外设输出数据。</a:t>
            </a:r>
            <a:endParaRPr lang="zh-CN" altLang="en-US" sz="3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Font typeface="+mj-ea"/>
              <a:buAutoNum type="circleNumDbPlain"/>
            </a:pP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外设不忙时</a:t>
            </a:r>
            <a:r>
              <a:rPr lang="en-US" altLang="zh-CN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指令选中数据口。       和        有效</a:t>
            </a:r>
            <a:r>
              <a:rPr lang="en-US" altLang="zh-CN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输出低电平选通信号，锁存器选通，将数据送向外设。同时，其后沿还使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触发器翻转，置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为高电平，即把状态口的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位置成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，表示忙碌。</a:t>
            </a:r>
            <a:endParaRPr lang="zh-CN" altLang="en-US" sz="3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Font typeface="+mj-ea"/>
              <a:buAutoNum type="circleNumDbPlain"/>
            </a:pP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输出设备取走数据后，送回一个应答信号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，将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触发器清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0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，即置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BUSY=0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，允许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送出下个数据。</a:t>
            </a:r>
            <a:endParaRPr lang="zh-CN" altLang="en-US" sz="3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72200" y="4724400"/>
          <a:ext cx="6536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620000" imgH="5181600" progId="">
                  <p:embed/>
                </p:oleObj>
              </mc:Choice>
              <mc:Fallback>
                <p:oleObj name="Equation" r:id="rId1" imgW="76200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4724400"/>
                        <a:ext cx="6536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086600" y="4724400"/>
          <a:ext cx="65367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4724400"/>
                        <a:ext cx="65367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57200"/>
            <a:ext cx="72390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条件传送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查询式输出数据的程序段：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	CX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COUNT_2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；传送的字节数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endParaRPr 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            AL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PORT_S2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；读入状态位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TEST	AL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02H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；忙否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?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JNZ	READ_S2	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；忙，循环检测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	AL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，待输出数据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；不忙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OUT	PORT_OUT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；输出数据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LOOP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READ_S2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；未传送完，循环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…											          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；已传送完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中断方式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查询式数据传送，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会化许多时间去等待数据或外设准备就绪，效率很低。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None/>
            </a:pP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若一个操作员每秒可从键盘输入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个字符，平均每个字符占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200000μs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，而计算机只要用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10μs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就能从键盘读入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个字符，这样就有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999950μs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花在检测键盘状态和等待上，即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99.99%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的时间因等待而浪费了。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采用中断方式后，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平时可以执行主程序，只有当输入设备将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数据准备好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了，或者输出端口的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数据缓冲器已空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时，才向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发中断请求。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响应中断后，暂停执行当前的程序，转去执行管理外设的中断服务程序。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在中断服务程序中，用输入或输出指令在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和外设之间进行一次数据交换。等输入或输出操作完成之后，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又回去执行原来的程序。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有关中断的概念，将在第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章中详细介绍。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DMA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algn="just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与高速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设备如磁盘交换数据，或者与外设进行成组数据交换时，中断方式仍显得太慢。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DMA(Direct Memory Access)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传送方式，也就是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直接存储器存取方式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，可以在不受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干预的情况下，实现存储器与外设间的高速交换数据。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DMA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方式也要利用系统的数据总线、地址总线和控制总线来传送数据。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平时总线由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管理，当外设需用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方式传送数据时，可请求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让出总线控制权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，用专用硬件接口电路（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控制器）来取代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临时接管总线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，控制外设和存储器之间直接进行成批、高速的数据传送，不用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干预。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控制器功能：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能给出访问内存所需的地址信息，并能自动修改地址指针；能设定和修改传送的字节数，还能向存储器和外设发出相应的读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写控制信号；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传送结束后，能</a:t>
            </a:r>
            <a:r>
              <a:rPr lang="zh-CN" altLang="en-US" sz="3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释放总线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，把总线控制权交还给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是一种典型的</a:t>
            </a:r>
            <a:r>
              <a:rPr 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控制器，其工作原理和使用方法等，将在第</a:t>
            </a:r>
            <a:r>
              <a:rPr 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章专门介绍。</a:t>
            </a:r>
            <a:endParaRPr lang="zh-CN" altLang="en-US" sz="3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PC/XT</a:t>
            </a:r>
            <a:r>
              <a:rPr lang="zh-CN" alt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机的</a:t>
            </a:r>
            <a:r>
              <a:rPr 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端口分配</a:t>
            </a:r>
            <a:endParaRPr lang="zh-CN" altLang="en-US" sz="38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机中，中断控制、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控制、动态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刷新、系统配置识别、键盘代码读取及扬声器发声等都是由可编程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接口芯片控制的。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接口芯片包括：中断控制器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37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A-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、并行接口芯片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8255A-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、计数器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定时器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8253-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等，都要使用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除键盘、显示器、打印机、磁盘驱动器等常规外设，在系统板上还有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扩展槽，可在槽中插入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适配器，即扩展卡，提供数据采集卡、通信卡等其它外设接口，它们也需用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端口地址。系统统一安排这些端口的地址。</a:t>
            </a:r>
            <a:endParaRPr lang="zh-CN" altLang="en-US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PC/XT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机系统中，使用低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位地址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寻址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地址空间占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1K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。当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时，寻址系统板上的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512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个端口；当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时，寻址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通道上的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512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个端口。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系统板和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通道上的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端口地址分配见表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6.1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。表中，系统板地址含两部分，前面是译码电路生成的地址，而括号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中是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接口芯片实际使用的地址。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291480"/>
            <a:ext cx="6629400" cy="656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304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系统板上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端口译码电路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各接口芯片的片选信号由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74LS138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译码电路产生，在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控制系统总线时，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AEN’=1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，这时若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，则译码器选通，对输入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译码，在           中产生一个低电平输出信号，接到相应接口芯片的        端或控制端。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90800" y="2743200"/>
          <a:ext cx="685800" cy="54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743200"/>
                        <a:ext cx="685800" cy="5454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43000" y="2362200"/>
          <a:ext cx="135304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496800" imgH="6096000" progId="">
                  <p:embed/>
                </p:oleObj>
              </mc:Choice>
              <mc:Fallback>
                <p:oleObj name="Equation" r:id="rId3" imgW="12496800" imgH="60960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362200"/>
                        <a:ext cx="1353047" cy="660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图6.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3276600"/>
            <a:ext cx="6553200" cy="327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33528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6.7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电路在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读写命令控制下工作。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地址的低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用作控制芯片内部寄存器的选择信号，这样每个译码输出端都包含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有些接口芯片内部有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个寄存器，例如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控制器，使用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多数接口芯片内部没有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8253-5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各有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个寄存器，较高位地址可以不用，仅用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等低位地址选择端口。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占用的端口地址范围为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020H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03FH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，但实际只用到最低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NMI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屏蔽寄存器仅用了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A0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800" y="533400"/>
            <a:ext cx="3581400" cy="5791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PC/AT</a:t>
            </a:r>
            <a:r>
              <a:rPr lang="zh-CN" altLang="en-US" sz="33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机端口地址</a:t>
            </a:r>
            <a:endParaRPr lang="en-US" altLang="zh-CN" sz="33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80286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 /AT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机中，也只使用低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位地址进行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端口地址的译码。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400"/>
              </a:spcBef>
              <a:spcAft>
                <a:spcPts val="1800"/>
              </a:spcAft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地址范围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000~3FFH,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但使用两片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8237A-5 DMA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中断控制器，定时器使用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8254-2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PC/AT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及其兼容机的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端口地址分配如表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6.2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432242"/>
            <a:ext cx="4648200" cy="612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zh-CN" altLang="en-US" sz="36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接口的必要性</a:t>
            </a:r>
            <a:endParaRPr lang="zh-CN" altLang="en-US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计算机与外设间交换数据、状态和控制命令的的过程统称为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通信</a:t>
            </a:r>
            <a:r>
              <a:rPr 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(Communication)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与外设交换信息的过程，和它与存储器交换数据那样，也是在控制信号的作用下通过数据总线来完成的。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存储器芯片的存取速度与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的时钟频率在同一数量级，存储器本身又具有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数据缓冲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能力，所以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与存储器可以很方便地交换数据，但与外设交换数据的过程要复杂得多。</a:t>
            </a:r>
            <a:endParaRPr lang="zh-CN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计算机与外设间的信息交换存在的问题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2400"/>
              </a:spcBef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速度不匹配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587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速度比外设的速度高很多，且不同外设速度差异甚大。</a:t>
            </a:r>
            <a:endParaRPr lang="zh-CN" altLang="en-US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信号电平不匹配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都用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电平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而外设大多是复杂的机电设备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往往不能为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电平所驱动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有自己的电源系统和信号电平。</a:t>
            </a:r>
            <a:endParaRPr lang="zh-CN" altLang="en-US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信号格式不匹配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传送的通常是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位、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位或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位并行数据，而外设使用的信息格式各不相同。有模拟量、数字量或开关量；有电流量、电压量；有些采用串行方式，有些用并行方式。</a:t>
            </a:r>
            <a:endParaRPr lang="zh-CN" altLang="en-US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时序不匹配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外设都有各自的定时和控制逻辑，与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的时序不一致。</a:t>
            </a:r>
            <a:endParaRPr lang="en-US" altLang="zh-CN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因此，输入输出设备不能直接与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的系统总线相连，必须在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与外设之间设置专门的接口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(Interface)</a:t>
            </a: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电路来解决这些问题。</a:t>
            </a:r>
            <a:endParaRPr lang="zh-CN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接口的功能</a:t>
            </a:r>
            <a:endParaRPr lang="zh-CN" altLang="en-US" sz="3200" b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562600"/>
          </a:xfrm>
        </p:spPr>
        <p:txBody>
          <a:bodyPr>
            <a:noAutofit/>
          </a:bodyPr>
          <a:lstStyle/>
          <a:p>
            <a:pPr marL="36576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数据缓冲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解决速度不匹配问题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125" indent="-6350" algn="just"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事先把要传送的数据准备好，在需要的时刻完成传送。经常使用锁存器和缓冲器，并配以适当的联络信号来实现这种功能。</a:t>
            </a:r>
            <a:endParaRPr lang="en-US" altLang="zh-CN" sz="2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76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电平转换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电路解决电平不一致问题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125" indent="-6350" algn="just"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如计算机和外设间进行串行通信时，可采用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MAX233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等芯片来实现电平转换，在第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章讨论。</a:t>
            </a:r>
            <a:endParaRPr lang="en-US" altLang="zh-CN" sz="2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76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信息转换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逻辑满足各自格式要求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125" indent="-6350" algn="just"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将外设传送的模拟量，经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A/D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转换成数字量，送到计算机去处理。计算机送出的数字信号经</a:t>
            </a:r>
            <a:r>
              <a:rPr lang="en-US" altLang="zh-CN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转换成模拟信号，驱动某些外设工作。</a:t>
            </a:r>
            <a:endParaRPr lang="en-US" altLang="zh-CN" sz="2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接口的功能</a:t>
            </a:r>
            <a:endParaRPr lang="zh-CN" altLang="en-US" sz="3200" dirty="0">
              <a:solidFill>
                <a:srgbClr val="66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800"/>
              </a:spcBef>
              <a:buNone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时序控制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电路同步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和外设的工作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接口电路接收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送来的命令或控制信号、定时信号，实施对外设的控制与管理，外设的工作状态和应答信号也通过接口及时返回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，以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握手联络</a:t>
            </a:r>
            <a:r>
              <a:rPr 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(handshaking)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信号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来保证主机和外部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操作实现同步。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5)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地址译码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0" algn="just">
              <a:buNone/>
            </a:pP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计算机中存在多个外设，每个外设需要与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交换几种信息，因此接口电路中常含若干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地址由接口电路中的地址译码电路提供。</a:t>
            </a:r>
            <a:endParaRPr lang="zh-CN" altLang="en-US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）提供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控制、读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写控制及中断控制等逻辑。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3600"/>
              </a:spcBef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可见，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接口电路是外设与计算机之间传送信息的交接部件，它在两者间起协调作用，每个外设都要通过接口电路才能与主机相连。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VLSI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技术的发展，出现了许多通用可编程接口芯片，可利用它们方便地构成接口电路。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Font typeface="Wingdings 3" panose="05040102010807070707" pitchFamily="18" charset="2"/>
              <a:buChar char="u"/>
            </a:pP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本章先介绍接口的基本知识，接着介绍可编程并行接口芯片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。后面几章将重点讨论其它几种常用可编程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接口芯片的工作原理、编程方法以及这些芯片如何与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和外设相连等问题。</a:t>
            </a:r>
            <a:endParaRPr lang="zh-CN" altLang="en-US" sz="3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6515</Words>
  <Application>WPS 演示</Application>
  <PresentationFormat>全屏显示(4:3)</PresentationFormat>
  <Paragraphs>285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华文中宋</vt:lpstr>
      <vt:lpstr>黑体</vt:lpstr>
      <vt:lpstr>华文新魏</vt:lpstr>
      <vt:lpstr>楷体_GB2312</vt:lpstr>
      <vt:lpstr>新宋体</vt:lpstr>
      <vt:lpstr>Wingdings 3</vt:lpstr>
      <vt:lpstr>微软雅黑</vt:lpstr>
      <vt:lpstr>Arial Unicode MS</vt:lpstr>
      <vt:lpstr>Calibri</vt:lpstr>
      <vt:lpstr>仿宋_GB2312</vt:lpstr>
      <vt:lpstr>仿宋</vt:lpstr>
      <vt:lpstr>Symbol</vt:lpstr>
      <vt:lpstr>Office 主题</vt:lpstr>
      <vt:lpstr>PowerPoint 演示文稿</vt:lpstr>
      <vt:lpstr>本章主要内容：   §6.1  I/O接口   §6.2  8255A的工作原理   §6.3  8255A的应用举例 </vt:lpstr>
      <vt:lpstr>§6.1  I/O接口</vt:lpstr>
      <vt:lpstr>6.1.1  I/O接口的功能</vt:lpstr>
      <vt:lpstr>计算机与外设间的信息交换存在的问题</vt:lpstr>
      <vt:lpstr>2.接口的功能</vt:lpstr>
      <vt:lpstr>2. 接口的功能</vt:lpstr>
      <vt:lpstr> </vt:lpstr>
      <vt:lpstr>§6.1  I/O接口</vt:lpstr>
      <vt:lpstr>6.1.2  I/O端口及其寻址方式</vt:lpstr>
      <vt:lpstr>1. I/O端口</vt:lpstr>
      <vt:lpstr>1. I/O端口</vt:lpstr>
      <vt:lpstr>1. I/O端口</vt:lpstr>
      <vt:lpstr>1. I/O端口</vt:lpstr>
      <vt:lpstr>2. I/O端口的寻址方法</vt:lpstr>
      <vt:lpstr>2. I/O端口的寻址方法</vt:lpstr>
      <vt:lpstr>§6.1  I/O接口</vt:lpstr>
      <vt:lpstr>6.1.3  CPU与外设间的数据传送方式</vt:lpstr>
      <vt:lpstr>1. 程序控制方式</vt:lpstr>
      <vt:lpstr>1) 无条件传送方式</vt:lpstr>
      <vt:lpstr>1) 无条件传送方式</vt:lpstr>
      <vt:lpstr>1. 程序控制方式</vt:lpstr>
      <vt:lpstr>PowerPoint 演示文稿</vt:lpstr>
      <vt:lpstr>PowerPoint 演示文稿</vt:lpstr>
      <vt:lpstr>PowerPoint 演示文稿</vt:lpstr>
      <vt:lpstr>PowerPoint 演示文稿</vt:lpstr>
      <vt:lpstr> 2) 条件传送</vt:lpstr>
      <vt:lpstr>2. 中断方式</vt:lpstr>
      <vt:lpstr>2. 中断方式</vt:lpstr>
      <vt:lpstr>3. DMA方式</vt:lpstr>
      <vt:lpstr>3. DMA方式</vt:lpstr>
      <vt:lpstr>§6.1  I/O接口</vt:lpstr>
      <vt:lpstr>6.1.4  PC机的I/O地址分配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 I/O接口</dc:title>
  <dc:creator>冯周</dc:creator>
  <cp:lastModifiedBy>Jian Liu</cp:lastModifiedBy>
  <cp:revision>204</cp:revision>
  <cp:lastPrinted>2113-01-01T00:00:00Z</cp:lastPrinted>
  <dcterms:created xsi:type="dcterms:W3CDTF">2113-01-01T00:00:00Z</dcterms:created>
  <dcterms:modified xsi:type="dcterms:W3CDTF">2019-10-21T07:26:55Z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