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776" r:id="rId3"/>
    <p:sldId id="691" r:id="rId4"/>
    <p:sldId id="772" r:id="rId5"/>
    <p:sldId id="690" r:id="rId6"/>
    <p:sldId id="692" r:id="rId7"/>
    <p:sldId id="742" r:id="rId8"/>
    <p:sldId id="744" r:id="rId9"/>
    <p:sldId id="746" r:id="rId10"/>
    <p:sldId id="747" r:id="rId11"/>
    <p:sldId id="748" r:id="rId12"/>
    <p:sldId id="773" r:id="rId13"/>
    <p:sldId id="750" r:id="rId14"/>
    <p:sldId id="754" r:id="rId15"/>
    <p:sldId id="775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6" r:id="rId28"/>
    <p:sldId id="767" r:id="rId29"/>
    <p:sldId id="770" r:id="rId30"/>
    <p:sldId id="77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CCFFFF"/>
    <a:srgbClr val="FF9900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>
        <p:scale>
          <a:sx n="84" d="100"/>
          <a:sy n="84" d="100"/>
        </p:scale>
        <p:origin x="-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6.2 8255A</a:t>
            </a:r>
            <a:r>
              <a:rPr lang="zh-CN" altLang="en-US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原理</a:t>
            </a:r>
            <a:endParaRPr lang="en-US" b="1" dirty="0">
              <a:solidFill>
                <a:srgbClr val="CC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010400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endParaRPr lang="en-US" b="1" dirty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9.jpeg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设计电路时要注意：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00"/>
              </a:buClr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位数据总线的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系统中，可将地址总线的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连到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端。若它的数据线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接在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数据总线的低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位上，则要用偶端口地址来寻址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；而当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接在数据总线的高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位上时，要用奇地址口。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00FF00"/>
              </a:buClr>
              <a:buNone/>
            </a:pPr>
            <a:r>
              <a:rPr lang="zh-CN" altLang="en-US" sz="3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的基地址为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口，即口地址</a:t>
            </a:r>
            <a:r>
              <a:rPr lang="en-US" altLang="zh-CN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=01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F2H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F4H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，选控制字寄存器，口地址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F6H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的工作方式和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800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3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方式选择控制字</a:t>
            </a:r>
            <a:endParaRPr lang="en-US" altLang="zh-CN" sz="3200" b="1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写入控制口以定义各端口工作方式，且要求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口的工作方式（方式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低的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方式。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Clr>
                <a:srgbClr val="00FF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1-In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（输入），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0-Out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（输出），可有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种组态。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11-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47799" y="2819400"/>
            <a:ext cx="5758645" cy="3661467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置位</a:t>
            </a:r>
            <a:r>
              <a:rPr 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复位控制字</a:t>
            </a:r>
            <a:endParaRPr lang="en-US" altLang="zh-CN" sz="3800" b="1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可使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口任一引脚的输出单独置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或清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，格式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口地址为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60H~63H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平时为低电平，要求从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输出一个正脉冲，程序段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	   AL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00001011B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	   63H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为高电平</a:t>
            </a:r>
            <a:endParaRPr lang="zh-CN" alt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	   AL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00001010B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	   63H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为低电平</a:t>
            </a:r>
            <a:endParaRPr lang="zh-CN" alt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6.12-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95400" y="1371600"/>
            <a:ext cx="6400800" cy="2864022"/>
          </a:xfrm>
          <a:prstGeom prst="rect">
            <a:avLst/>
          </a:prstGeom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的工作方式</a:t>
            </a:r>
            <a:endParaRPr lang="zh-CN" alt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可工作于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种方式：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基本输入输出方式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选通输入输出方式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双向总线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sz="3500" b="1" dirty="0" smtClean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基本输入输出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(Basic Input/Output)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方式，适用于不要用应答信号的简单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ea typeface="楷体_GB2312" pitchFamily="49" charset="-122"/>
              </a:rPr>
              <a:t>A</a:t>
            </a:r>
            <a:r>
              <a:rPr lang="zh-CN" altLang="en-US" sz="2800" dirty="0" smtClean="0">
                <a:ea typeface="楷体_GB2312" pitchFamily="49" charset="-122"/>
              </a:rPr>
              <a:t>口、</a:t>
            </a:r>
            <a:r>
              <a:rPr lang="en-US" sz="2800" dirty="0" smtClean="0">
                <a:ea typeface="楷体_GB2312" pitchFamily="49" charset="-122"/>
              </a:rPr>
              <a:t>B</a:t>
            </a:r>
            <a:r>
              <a:rPr lang="zh-CN" altLang="en-US" sz="2800" dirty="0" smtClean="0">
                <a:ea typeface="楷体_GB2312" pitchFamily="49" charset="-122"/>
              </a:rPr>
              <a:t>口用作</a:t>
            </a:r>
            <a:r>
              <a:rPr lang="en-US" sz="2800" dirty="0" smtClean="0">
                <a:ea typeface="楷体_GB2312" pitchFamily="49" charset="-122"/>
              </a:rPr>
              <a:t>8</a:t>
            </a:r>
            <a:r>
              <a:rPr lang="zh-CN" altLang="en-US" sz="2800" dirty="0" smtClean="0">
                <a:ea typeface="楷体_GB2312" pitchFamily="49" charset="-122"/>
              </a:rPr>
              <a:t>位端口；</a:t>
            </a:r>
            <a:r>
              <a:rPr lang="en-US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高和</a:t>
            </a: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低各用作</a:t>
            </a:r>
            <a:r>
              <a:rPr lang="en-US" altLang="zh-CN" sz="2800" dirty="0" smtClean="0">
                <a:ea typeface="楷体_GB2312" pitchFamily="49" charset="-122"/>
              </a:rPr>
              <a:t>2</a:t>
            </a:r>
            <a:r>
              <a:rPr lang="zh-CN" altLang="en-US" sz="2800" dirty="0" smtClean="0">
                <a:ea typeface="楷体_GB2312" pitchFamily="49" charset="-122"/>
              </a:rPr>
              <a:t>个</a:t>
            </a:r>
            <a:r>
              <a:rPr lang="en-US" sz="2800" dirty="0" smtClean="0">
                <a:ea typeface="楷体_GB2312" pitchFamily="49" charset="-122"/>
              </a:rPr>
              <a:t>4</a:t>
            </a:r>
            <a:r>
              <a:rPr lang="zh-CN" altLang="en-US" sz="2800" dirty="0" smtClean="0">
                <a:ea typeface="楷体_GB2312" pitchFamily="49" charset="-122"/>
              </a:rPr>
              <a:t>位端口，或合在一起构成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个</a:t>
            </a:r>
            <a:r>
              <a:rPr lang="en-US" sz="2800" dirty="0" smtClean="0">
                <a:ea typeface="楷体_GB2312" pitchFamily="49" charset="-122"/>
              </a:rPr>
              <a:t>8</a:t>
            </a:r>
            <a:r>
              <a:rPr lang="zh-CN" altLang="en-US" sz="2800" dirty="0" smtClean="0">
                <a:ea typeface="楷体_GB2312" pitchFamily="49" charset="-122"/>
              </a:rPr>
              <a:t>位端口。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楷体_GB2312" pitchFamily="49" charset="-122"/>
              </a:rPr>
              <a:t>输出信号可被锁存，输入不能锁存。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CN" altLang="en-US" sz="2800" b="0" dirty="0" smtClean="0">
                <a:solidFill>
                  <a:srgbClr val="CCFFFF"/>
                </a:solidFill>
              </a:rPr>
              <a:t>图</a:t>
            </a:r>
            <a:r>
              <a:rPr lang="en-US" altLang="zh-CN" sz="2800" b="0" dirty="0" smtClean="0">
                <a:solidFill>
                  <a:srgbClr val="CCFFFF"/>
                </a:solidFill>
              </a:rPr>
              <a:t>6.12  </a:t>
            </a:r>
            <a:r>
              <a:rPr lang="zh-CN" altLang="en-US" sz="2800" b="0" dirty="0" smtClean="0">
                <a:solidFill>
                  <a:srgbClr val="CCFFFF"/>
                </a:solidFill>
              </a:rPr>
              <a:t>各端口均工作于方式</a:t>
            </a:r>
            <a:r>
              <a:rPr lang="en-US" sz="2800" b="0" dirty="0" smtClean="0">
                <a:solidFill>
                  <a:srgbClr val="CCFFFF"/>
                </a:solidFill>
              </a:rPr>
              <a:t>0</a:t>
            </a:r>
            <a:r>
              <a:rPr lang="zh-CN" altLang="en-US" sz="2800" b="0" dirty="0" smtClean="0">
                <a:solidFill>
                  <a:srgbClr val="CCFFFF"/>
                </a:solidFill>
              </a:rPr>
              <a:t>时的控制字</a:t>
            </a:r>
            <a:endParaRPr lang="en-US" altLang="zh-CN" sz="2800" b="0" dirty="0" smtClean="0">
              <a:solidFill>
                <a:srgbClr val="CCFFFF"/>
              </a:solidFill>
            </a:endParaRPr>
          </a:p>
          <a:p>
            <a:pPr algn="ctr">
              <a:buNone/>
            </a:pPr>
            <a:endParaRPr lang="en-US" altLang="zh-CN" sz="28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楷体_GB2312" pitchFamily="49" charset="-122"/>
              </a:rPr>
              <a:t>A</a:t>
            </a:r>
            <a:r>
              <a:rPr lang="zh-CN" altLang="en-US" dirty="0" smtClean="0">
                <a:ea typeface="楷体_GB2312" pitchFamily="49" charset="-122"/>
              </a:rPr>
              <a:t>口、</a:t>
            </a:r>
            <a:r>
              <a:rPr lang="en-US" altLang="zh-CN" dirty="0" smtClean="0">
                <a:ea typeface="楷体_GB2312" pitchFamily="49" charset="-122"/>
              </a:rPr>
              <a:t>C</a:t>
            </a:r>
            <a:r>
              <a:rPr lang="zh-CN" altLang="en-US" dirty="0" smtClean="0">
                <a:ea typeface="楷体_GB2312" pitchFamily="49" charset="-122"/>
              </a:rPr>
              <a:t>高、</a:t>
            </a:r>
            <a:r>
              <a:rPr lang="en-US" altLang="zh-CN" dirty="0" smtClean="0">
                <a:ea typeface="楷体_GB2312" pitchFamily="49" charset="-122"/>
              </a:rPr>
              <a:t>B</a:t>
            </a:r>
            <a:r>
              <a:rPr lang="zh-CN" altLang="en-US" dirty="0" smtClean="0">
                <a:ea typeface="楷体_GB2312" pitchFamily="49" charset="-122"/>
              </a:rPr>
              <a:t>口、</a:t>
            </a:r>
            <a:r>
              <a:rPr lang="en-US" altLang="zh-CN" dirty="0" smtClean="0">
                <a:ea typeface="楷体_GB2312" pitchFamily="49" charset="-122"/>
              </a:rPr>
              <a:t>C</a:t>
            </a:r>
            <a:r>
              <a:rPr lang="zh-CN" altLang="en-US" dirty="0" smtClean="0">
                <a:ea typeface="楷体_GB2312" pitchFamily="49" charset="-122"/>
              </a:rPr>
              <a:t>低可构成</a:t>
            </a:r>
            <a:r>
              <a:rPr lang="en-US" dirty="0" smtClean="0">
                <a:ea typeface="楷体_GB2312" pitchFamily="49" charset="-122"/>
              </a:rPr>
              <a:t>16 </a:t>
            </a:r>
            <a:r>
              <a:rPr lang="zh-CN" altLang="en-US" dirty="0" smtClean="0">
                <a:ea typeface="楷体_GB2312" pitchFamily="49" charset="-122"/>
              </a:rPr>
              <a:t>种不同组态。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00FFCC"/>
                </a:solidFill>
                <a:ea typeface="楷体_GB2312" pitchFamily="49" charset="-122"/>
              </a:rPr>
              <a:t>例如，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设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的控制字寄存器的口地址为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63H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，若要求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口工作于方式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口、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口高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位作输入，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口低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位为输出，可用下列指令来设置：</a:t>
            </a:r>
            <a:endParaRPr lang="zh-CN" altLang="en-US" sz="30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3000" dirty="0" smtClean="0">
                <a:ea typeface="楷体_GB2312" pitchFamily="49" charset="-122"/>
              </a:rPr>
              <a:t>        MOV	  AL</a:t>
            </a:r>
            <a:r>
              <a:rPr lang="zh-CN" altLang="en-US" sz="3000" dirty="0" smtClean="0">
                <a:ea typeface="楷体_GB2312" pitchFamily="49" charset="-122"/>
              </a:rPr>
              <a:t>，</a:t>
            </a:r>
            <a:r>
              <a:rPr lang="en-US" sz="3000" dirty="0" smtClean="0">
                <a:ea typeface="楷体_GB2312" pitchFamily="49" charset="-122"/>
              </a:rPr>
              <a:t>10011010B</a:t>
            </a:r>
            <a:endParaRPr lang="zh-CN" altLang="en-US" sz="3000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000" dirty="0" smtClean="0">
                <a:ea typeface="楷体_GB2312" pitchFamily="49" charset="-122"/>
              </a:rPr>
              <a:t>        OUT	  63H</a:t>
            </a:r>
            <a:r>
              <a:rPr lang="zh-CN" altLang="en-US" sz="3000" dirty="0" smtClean="0">
                <a:ea typeface="楷体_GB2312" pitchFamily="49" charset="-122"/>
              </a:rPr>
              <a:t>，</a:t>
            </a:r>
            <a:r>
              <a:rPr lang="en-US" sz="3000" dirty="0" smtClean="0">
                <a:ea typeface="楷体_GB2312" pitchFamily="49" charset="-122"/>
              </a:rPr>
              <a:t>AL</a:t>
            </a:r>
            <a:endParaRPr lang="zh-CN" altLang="en-US" sz="3000" dirty="0" smtClean="0">
              <a:ea typeface="楷体_GB2312" pitchFamily="49" charset="-122"/>
            </a:endParaRPr>
          </a:p>
        </p:txBody>
      </p:sp>
      <p:pic>
        <p:nvPicPr>
          <p:cNvPr id="4" name="图片 3" descr="图6.13-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43000" y="457200"/>
            <a:ext cx="6781800" cy="2404823"/>
          </a:xfrm>
          <a:prstGeom prst="rect">
            <a:avLst/>
          </a:prstGeom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3900" b="1" dirty="0" smtClean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选通输入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(Strobe Input/Output)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sz="3300" dirty="0" smtClean="0">
                <a:ea typeface="楷体_GB2312" pitchFamily="49" charset="-122"/>
              </a:rPr>
              <a:t>A</a:t>
            </a:r>
            <a:r>
              <a:rPr lang="zh-CN" altLang="en-US" sz="3300" dirty="0" smtClean="0">
                <a:ea typeface="楷体_GB2312" pitchFamily="49" charset="-122"/>
              </a:rPr>
              <a:t>口、</a:t>
            </a:r>
            <a:r>
              <a:rPr lang="en-US" altLang="zh-CN" sz="3300" dirty="0" smtClean="0">
                <a:ea typeface="楷体_GB2312" pitchFamily="49" charset="-122"/>
              </a:rPr>
              <a:t>B</a:t>
            </a:r>
            <a:r>
              <a:rPr lang="zh-CN" altLang="en-US" sz="3300" dirty="0" smtClean="0">
                <a:ea typeface="楷体_GB2312" pitchFamily="49" charset="-122"/>
              </a:rPr>
              <a:t>口作数据口，均可工作于输入或输出方式，并能锁存数据。要在联络信号控制下才能工作。</a:t>
            </a:r>
            <a:endParaRPr lang="en-US" altLang="zh-CN" sz="3300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2</a:t>
            </a:r>
            <a:r>
              <a:rPr lang="en-US" altLang="zh-CN" sz="33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0</a:t>
            </a:r>
            <a:r>
              <a:rPr lang="zh-CN" altLang="en-US" sz="3300" dirty="0" smtClean="0">
                <a:ea typeface="楷体_GB2312" pitchFamily="49" charset="-122"/>
              </a:rPr>
              <a:t>，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5</a:t>
            </a:r>
            <a:r>
              <a:rPr lang="en-US" altLang="zh-CN" sz="33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3</a:t>
            </a:r>
            <a:r>
              <a:rPr lang="zh-CN" altLang="en-US" sz="3300" dirty="0" smtClean="0">
                <a:ea typeface="楷体_GB2312" pitchFamily="49" charset="-122"/>
              </a:rPr>
              <a:t>用作联络（</a:t>
            </a:r>
            <a:r>
              <a:rPr lang="en-US" altLang="zh-CN" sz="3300" dirty="0" smtClean="0">
                <a:ea typeface="楷体_GB2312" pitchFamily="49" charset="-122"/>
              </a:rPr>
              <a:t>Handshaking</a:t>
            </a:r>
            <a:r>
              <a:rPr lang="zh-CN" altLang="en-US" sz="3300" dirty="0" smtClean="0">
                <a:ea typeface="楷体_GB2312" pitchFamily="49" charset="-122"/>
              </a:rPr>
              <a:t>）信号。</a:t>
            </a:r>
            <a:endParaRPr lang="en-US" altLang="zh-CN" sz="3300" dirty="0" smtClean="0">
              <a:ea typeface="楷体_GB2312" pitchFamily="49" charset="-122"/>
            </a:endParaRPr>
          </a:p>
          <a:p>
            <a:pPr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dirty="0" smtClean="0">
                <a:ea typeface="楷体_GB2312" pitchFamily="49" charset="-122"/>
              </a:rPr>
              <a:t>又可分</a:t>
            </a:r>
            <a:r>
              <a:rPr lang="en-US" altLang="zh-CN" sz="3300" dirty="0" smtClean="0">
                <a:ea typeface="楷体_GB2312" pitchFamily="49" charset="-122"/>
              </a:rPr>
              <a:t>3</a:t>
            </a:r>
            <a:r>
              <a:rPr lang="zh-CN" altLang="en-US" sz="3300" dirty="0" smtClean="0">
                <a:ea typeface="楷体_GB2312" pitchFamily="49" charset="-122"/>
              </a:rPr>
              <a:t>种情况：</a:t>
            </a:r>
            <a:endParaRPr lang="en-US" altLang="zh-CN" sz="3300" dirty="0" smtClean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 	</a:t>
            </a: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）选通输入方式</a:t>
            </a:r>
            <a:endParaRPr lang="en-US" altLang="zh-CN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    2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）选通输出方式</a:t>
            </a:r>
            <a:endParaRPr lang="en-US" altLang="zh-CN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    3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</a:t>
            </a: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I/O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方式组合</a:t>
            </a:r>
            <a:endParaRPr lang="zh-CN" altLang="en-US" dirty="0" smtClean="0">
              <a:solidFill>
                <a:srgbClr val="00FFCC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FF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solidFill>
                  <a:srgbClr val="00FF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）选通输入方式</a:t>
            </a:r>
            <a:endParaRPr lang="zh-CN" altLang="en-US" sz="3200" dirty="0">
              <a:solidFill>
                <a:srgbClr val="00FF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990600"/>
            <a:ext cx="3505200" cy="563880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口都工作于选通输入方式时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-PC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0,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 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-PC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用作联络信号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	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还可作输入输出用。</a:t>
            </a:r>
            <a:endParaRPr lang="en-US" altLang="zh-CN" sz="2800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口为输入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, 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2800" b="1" baseline="-25000" dirty="0" smtClean="0">
                <a:solidFill>
                  <a:schemeClr val="bg1"/>
                </a:solidFill>
                <a:ea typeface="楷体_GB2312" pitchFamily="49" charset="-122"/>
              </a:rPr>
              <a:t>-3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作联络信号。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控制字的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位为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高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I/O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为输入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	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为输出</a:t>
            </a:r>
            <a:endParaRPr lang="zh-CN" altLang="en-US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口为输入，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2-0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作联络信号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zh-CN" altLang="en-US" sz="2800" dirty="0"/>
          </a:p>
        </p:txBody>
      </p:sp>
      <p:pic>
        <p:nvPicPr>
          <p:cNvPr id="5" name="图片 4" descr="图6.1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8600" y="1066800"/>
            <a:ext cx="5105400" cy="5188490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选通输入联络信号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Strobe)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，选通信号</a:t>
            </a:r>
            <a:endParaRPr lang="en-US" altLang="zh-CN" sz="33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3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低电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平时，将外部输入数据通过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(A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(B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打入所选端口的输入缓冲器中。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           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口选通，从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引入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;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           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口选通，从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P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引入。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IBF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 Buffer Full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），输入缓冲器满信号</a:t>
            </a:r>
            <a:endParaRPr lang="en-US" altLang="zh-CN" sz="33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</a:rPr>
              <a:t>    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高电平时，表示输入设备送来的数据已送到输入缓冲器中，通知外设不要送新数据来。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IBF</a:t>
            </a:r>
            <a:r>
              <a:rPr lang="en-US" altLang="zh-CN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口缓冲器满，从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输出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;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IBF</a:t>
            </a:r>
            <a:r>
              <a:rPr lang="en-US" altLang="zh-CN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口缓冲器满，从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输出。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2819400"/>
          <a:ext cx="952500" cy="57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0058400" imgH="6096000" progId="">
                  <p:embed/>
                </p:oleObj>
              </mc:Choice>
              <mc:Fallback>
                <p:oleObj name="Equation" r:id="rId1" imgW="10058400" imgH="60960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952500" cy="5772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14400" y="3352800"/>
          <a:ext cx="952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0058400" imgH="6096000" progId="">
                  <p:embed/>
                </p:oleObj>
              </mc:Choice>
              <mc:Fallback>
                <p:oleObj name="Equation" r:id="rId3" imgW="10058400" imgH="60960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9525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1219200"/>
          <a:ext cx="762000" cy="49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7924800" imgH="5181600" progId="">
                  <p:embed/>
                </p:oleObj>
              </mc:Choice>
              <mc:Fallback>
                <p:oleObj name="Equation" r:id="rId5" imgW="7924800" imgH="5181600" progId="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62000" cy="498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143000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6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.2  8255A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的工作原理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209800"/>
            <a:ext cx="7696200" cy="37338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是一种通用可编程并行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接口芯片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(Programmable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Peripherial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Interface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PPI)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的配套电路，也可用于其它微处理器系统中。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通过编程，它可工作于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种不同的数据传输方式。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选通输入联络信号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INTE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Enable</a:t>
            </a:r>
            <a:r>
              <a:rPr lang="zh-CN" altLang="en-US" dirty="0" smtClean="0"/>
              <a:t>），内置的中断允许信号。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组和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组控制逻辑中，设有中断请求触发器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INTE 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INTE 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。只有用软件才能使其置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或清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用置位复位字使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时，允许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口中断；使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时，允许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口中断。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INTR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Request</a:t>
            </a:r>
            <a:r>
              <a:rPr lang="zh-CN" altLang="en-US" dirty="0" smtClean="0"/>
              <a:t>），是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发的中断请求信号。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只有当     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都高时，才能将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置为有效高电平。表示选通信号已结束，缓冲器中已有数据，中断是允许的，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可向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发中断请求信号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，要求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读取外设送到缓冲器中的数据。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828800" y="4114800"/>
          <a:ext cx="7508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750887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657600"/>
            <a:ext cx="8686800" cy="304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2800" dirty="0" smtClean="0"/>
              <a:t>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选通输入时序</a:t>
            </a:r>
            <a:endParaRPr lang="en-US" altLang="zh-CN" sz="2800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FFCC"/>
                </a:solidFill>
              </a:rPr>
              <a:t>①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外设把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个数据送到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口或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口后，向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发选通信号，数据被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锁存。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②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随后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变高，指示输入缓冲器已满，外设不要送新数据来。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③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        回复高电平后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INTE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也同时为高，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就会变高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请求中断，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响应中断后执行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指令读取数据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(     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变低）。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④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      有效后，经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smtClean="0">
                <a:solidFill>
                  <a:schemeClr val="bg1"/>
                </a:solidFill>
                <a:ea typeface="楷体_GB2312" pitchFamily="49" charset="-122"/>
              </a:rPr>
              <a:t>RIT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变低，清除中断。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⑤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读信号结束，数据读入累加器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;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之后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变低，缓冲器已空，外设可再送新的数据来。</a:t>
            </a:r>
            <a:endParaRPr lang="zh-CN" altLang="en-US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/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/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19400" y="4724400"/>
          <a:ext cx="635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4724400"/>
                        <a:ext cx="63500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19400" y="54102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54102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62000" y="54102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54102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图6.1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" y="457200"/>
            <a:ext cx="8610600" cy="3095314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FFCC"/>
                </a:solidFill>
              </a:rPr>
              <a:t>2) </a:t>
            </a:r>
            <a:r>
              <a:rPr lang="zh-CN" altLang="en-US" sz="3200" dirty="0" smtClean="0">
                <a:solidFill>
                  <a:srgbClr val="00FFCC"/>
                </a:solidFill>
              </a:rPr>
              <a:t>选通输出方式</a:t>
            </a:r>
            <a:endParaRPr lang="zh-CN" altLang="en-US" sz="3200" dirty="0">
              <a:solidFill>
                <a:srgbClr val="00FF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1371600"/>
            <a:ext cx="3581400" cy="4953000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口输出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作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口的联络信号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B</a:t>
            </a:r>
            <a:r>
              <a:rPr lang="zh-CN" altLang="en-US" dirty="0" smtClean="0"/>
              <a:t>口输出   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作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口的联络信号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PC</a:t>
            </a:r>
            <a:r>
              <a:rPr lang="en-US" baseline="-25000" dirty="0" smtClean="0"/>
              <a:t>4</a:t>
            </a:r>
            <a:r>
              <a:rPr lang="zh-CN" altLang="en-US" baseline="-25000" dirty="0" smtClean="0"/>
              <a:t>、</a:t>
            </a:r>
            <a:r>
              <a:rPr lang="en-US" dirty="0" smtClean="0"/>
              <a:t>PC</a:t>
            </a:r>
            <a:r>
              <a:rPr lang="en-US" baseline="-25000" dirty="0" smtClean="0"/>
              <a:t>5</a:t>
            </a:r>
            <a:r>
              <a:rPr lang="zh-CN" altLang="en-US" dirty="0" smtClean="0"/>
              <a:t>可作输入或输出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，输入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None/>
            </a:pP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    D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，输出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5" name="图片 4" descr="图6.1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1000" y="1295400"/>
            <a:ext cx="4870428" cy="5356518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选通输出联络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 Buffer Full</a:t>
            </a:r>
            <a:r>
              <a:rPr lang="en-US" altLang="zh-CN" dirty="0" smtClean="0"/>
              <a:t>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输出缓冲器满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             ，表示数据已写到输出口，并已出现在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线上，通知外设取走。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          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Acknowledge) ,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外设回答信号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           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输出到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口或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口的数据已被外设接收。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           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</a:t>
            </a:r>
            <a:endParaRPr lang="en-US" altLang="zh-CN" baseline="-250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1371600"/>
          <a:ext cx="914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8534400" imgH="5181600" progId="">
                  <p:embed/>
                </p:oleObj>
              </mc:Choice>
              <mc:Fallback>
                <p:oleObj name="Equation" r:id="rId1" imgW="85344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914400" cy="5551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438400" y="3048000"/>
          <a:ext cx="1109662" cy="65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363200" imgH="6096000" progId="">
                  <p:embed/>
                </p:oleObj>
              </mc:Choice>
              <mc:Fallback>
                <p:oleObj name="Equation" r:id="rId3" imgW="10363200" imgH="60960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048000"/>
                        <a:ext cx="1109662" cy="6540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334000" y="3048000"/>
          <a:ext cx="1077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0058400" imgH="6096000" progId="">
                  <p:embed/>
                </p:oleObj>
              </mc:Choice>
              <mc:Fallback>
                <p:oleObj name="Equation" r:id="rId5" imgW="10058400" imgH="60960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3048000"/>
                        <a:ext cx="1077913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62200" y="5257800"/>
          <a:ext cx="1239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1582400" imgH="6096000" progId="">
                  <p:embed/>
                </p:oleObj>
              </mc:Choice>
              <mc:Fallback>
                <p:oleObj name="Equation" r:id="rId7" imgW="11582400" imgH="6096000" progId="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257800"/>
                        <a:ext cx="1239837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486400" y="5257800"/>
          <a:ext cx="1239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1582400" imgH="6096000" progId="">
                  <p:embed/>
                </p:oleObj>
              </mc:Choice>
              <mc:Fallback>
                <p:oleObj name="Equation" r:id="rId9" imgW="11582400" imgH="6096000" progId="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5257800"/>
                        <a:ext cx="1239837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47738" y="4191000"/>
          <a:ext cx="15319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325600" imgH="5181600" progId="">
                  <p:embed/>
                </p:oleObj>
              </mc:Choice>
              <mc:Fallback>
                <p:oleObj name="Equation" r:id="rId11" imgW="14325600" imgH="5181600" progId="">
                  <p:embed/>
                  <p:pic>
                    <p:nvPicPr>
                      <p:cNvPr id="0" name="图片 61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738" y="4191000"/>
                        <a:ext cx="1531937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990600" y="3657600"/>
          <a:ext cx="10112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9448800" imgH="5181600" progId="">
                  <p:embed/>
                </p:oleObj>
              </mc:Choice>
              <mc:Fallback>
                <p:oleObj name="Equation" r:id="rId13" imgW="9448800" imgH="5181600" progId="">
                  <p:embed/>
                  <p:pic>
                    <p:nvPicPr>
                      <p:cNvPr id="0" name="图片 61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1011238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838200" y="1981200"/>
          <a:ext cx="1438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3411200" imgH="5181600" progId="">
                  <p:embed/>
                </p:oleObj>
              </mc:Choice>
              <mc:Fallback>
                <p:oleObj name="Equation" r:id="rId15" imgW="13411200" imgH="5181600" progId="">
                  <p:embed/>
                  <p:pic>
                    <p:nvPicPr>
                      <p:cNvPr id="0" name="图片 615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981200"/>
                        <a:ext cx="1438275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选通输出联络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，中断允许信号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INTE=0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，端口允许中断，置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时被屏蔽。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INTE A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INTE B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控制，它们由置位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复位字进行设置。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，中断请求信号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输出设备收到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输出的数据后，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变高，向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提出中断请求，要求再输出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个数据到外设。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当         、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INTE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均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时，才能使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变高。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引脚输出，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输出。</a:t>
            </a:r>
            <a:endParaRPr lang="en-US" altLang="zh-CN" sz="2800" baseline="-25000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95400" y="5029200"/>
          <a:ext cx="8916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9448800" imgH="5181600" progId="">
                  <p:embed/>
                </p:oleObj>
              </mc:Choice>
              <mc:Fallback>
                <p:oleObj name="Equation" r:id="rId1" imgW="94488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029200"/>
                        <a:ext cx="89161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438400" y="5029200"/>
          <a:ext cx="806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534400" imgH="5181600" progId="">
                  <p:embed/>
                </p:oleObj>
              </mc:Choice>
              <mc:Fallback>
                <p:oleObj name="Equation" r:id="rId3" imgW="85344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5029200"/>
                        <a:ext cx="80645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3505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选通输出时序</a:t>
            </a:r>
            <a:endParaRPr lang="en-US" altLang="zh-CN" sz="2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①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响应中断后，执行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OUT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指令输出数据，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②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经</a:t>
            </a:r>
            <a:r>
              <a:rPr lang="en-US" sz="2400" dirty="0" err="1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  <a:ea typeface="楷体_GB2312" pitchFamily="49" charset="-122"/>
              </a:rPr>
              <a:t>WIT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时间后，清除中断请求信号，使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③   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的后沿使               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通知外设从输出缓冲器中取走数据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④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外设收到数据后，发回应答信号，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⑤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应答后再经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smtClean="0">
                <a:solidFill>
                  <a:schemeClr val="bg1"/>
                </a:solidFill>
                <a:ea typeface="楷体_GB2312" pitchFamily="49" charset="-122"/>
              </a:rPr>
              <a:t>AOB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，          无效，指示缓冲器已空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⑥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回到高电平后，经</a:t>
            </a:r>
            <a:r>
              <a:rPr lang="en-US" sz="2400" dirty="0" err="1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  <a:ea typeface="楷体_GB2312" pitchFamily="49" charset="-122"/>
              </a:rPr>
              <a:t>AIT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变高，向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发中断请求，让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再送一个新数据过来</a:t>
            </a:r>
            <a:endParaRPr lang="zh-CN" altLang="en-US" sz="24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29400" y="3810000"/>
          <a:ext cx="609600" cy="41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0" y="3810000"/>
                        <a:ext cx="609600" cy="4145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743200" y="4724400"/>
          <a:ext cx="11223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020800" imgH="5181600" progId="">
                  <p:embed/>
                </p:oleObj>
              </mc:Choice>
              <mc:Fallback>
                <p:oleObj name="Equation" r:id="rId3" imgW="14020800" imgH="51816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724400"/>
                        <a:ext cx="1122362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410200" y="5105400"/>
          <a:ext cx="131904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935200" imgH="5181600" progId="">
                  <p:embed/>
                </p:oleObj>
              </mc:Choice>
              <mc:Fallback>
                <p:oleObj name="Equation" r:id="rId5" imgW="14935200" imgH="51816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5105400"/>
                        <a:ext cx="131904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76600" y="5562600"/>
          <a:ext cx="754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8534400" imgH="5181600" progId="">
                  <p:embed/>
                </p:oleObj>
              </mc:Choice>
              <mc:Fallback>
                <p:oleObj name="Equation" r:id="rId7" imgW="8534400" imgH="5181600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75406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914400" y="6019800"/>
          <a:ext cx="835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448800" imgH="5181600" progId="">
                  <p:embed/>
                </p:oleObj>
              </mc:Choice>
              <mc:Fallback>
                <p:oleObj name="Equation" r:id="rId9" imgW="9448800" imgH="51816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019800"/>
                        <a:ext cx="83502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14400" y="4724400"/>
          <a:ext cx="609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7620000" imgH="5181600" progId="">
                  <p:embed/>
                </p:oleObj>
              </mc:Choice>
              <mc:Fallback>
                <p:oleObj name="Equation" r:id="rId11" imgW="7620000" imgH="5181600" progId="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724400"/>
                        <a:ext cx="60960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图6.1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381000"/>
            <a:ext cx="8458200" cy="2984084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选通输入</a:t>
            </a:r>
            <a:r>
              <a:rPr 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输出方式组合</a:t>
            </a:r>
            <a:b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 smtClean="0">
                <a:solidFill>
                  <a:schemeClr val="bg1"/>
                </a:solidFill>
              </a:rPr>
              <a:t>A</a:t>
            </a:r>
            <a:r>
              <a:rPr lang="zh-CN" altLang="en-US" sz="3100" dirty="0" smtClean="0">
                <a:solidFill>
                  <a:schemeClr val="bg1"/>
                </a:solidFill>
              </a:rPr>
              <a:t>口、</a:t>
            </a:r>
            <a:r>
              <a:rPr lang="en-US" altLang="zh-CN" sz="3100" dirty="0" smtClean="0">
                <a:solidFill>
                  <a:schemeClr val="bg1"/>
                </a:solidFill>
              </a:rPr>
              <a:t>B</a:t>
            </a:r>
            <a:r>
              <a:rPr lang="zh-CN" altLang="en-US" sz="3100" dirty="0" smtClean="0">
                <a:solidFill>
                  <a:schemeClr val="bg1"/>
                </a:solidFill>
              </a:rPr>
              <a:t>口也可单独定义</a:t>
            </a:r>
            <a:endParaRPr lang="zh-CN" altLang="en-US" sz="31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zh-CN" sz="2800" dirty="0" smtClean="0"/>
              <a:t> A</a:t>
            </a:r>
            <a:r>
              <a:rPr lang="zh-CN" altLang="en-US" sz="2800" dirty="0" smtClean="0"/>
              <a:t>口输入，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口输出                   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口输出，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口输入</a:t>
            </a:r>
            <a:endParaRPr lang="en-US" altLang="zh-CN" sz="2800" dirty="0" smtClean="0"/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~PC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作控制线      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  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~PC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作控制</a:t>
            </a:r>
            <a:endParaRPr lang="en-US" altLang="zh-CN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为输入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为输入</a:t>
            </a:r>
            <a:endParaRPr lang="en-US" altLang="zh-CN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为输出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 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为输出</a:t>
            </a:r>
            <a:endParaRPr lang="zh-CN" altLang="en-US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6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 descr="图6.1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47800"/>
            <a:ext cx="9144000" cy="3383850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4290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双向总线方式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口支持方式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口既能用作输入口，也可以编程为输出口，与外设双向交换数据。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双向数据都能被锁存。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工作比较复杂，不作进一步的介绍了。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口用作联络信号。用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指令读取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口内容可检测外设状态，这样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就可采用查询方式而不用复杂的中断方式实现数据交换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有时很有用。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）方式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（输入或输出）状态字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位为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组状态字，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位为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组状态字。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3505200"/>
            <a:ext cx="820029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105400"/>
            <a:ext cx="82670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>
          <a:xfrm>
            <a:off x="381000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）方式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状态字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位：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位：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口为方式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口状态字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口为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，用作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，不是状态位。</a:t>
            </a:r>
            <a:endParaRPr lang="zh-CN" altLang="en-US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4038600"/>
            <a:ext cx="858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工作方式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0" y="1676400"/>
            <a:ext cx="3733800" cy="50292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个引脚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内部包含：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。其中，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口分成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口上半部（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高）和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口下半部分（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低）。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组控制逻辑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数据总线缓冲器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写控制逻辑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图6.10-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981200"/>
            <a:ext cx="5048543" cy="37719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：包含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位的数据输出锁存器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位的数据输入锁存器。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口作输入或输出时数据均能锁存。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：包含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输出锁存器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位的数据输入缓冲器。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位的数据输出锁存器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位的数据输入缓冲器，无输入锁存功能，</a:t>
            </a:r>
            <a:endParaRPr lang="en-US" altLang="zh-CN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分成两个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位端口时，每个端口有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位的输出锁存器。</a:t>
            </a:r>
            <a:endParaRPr lang="en-US" altLang="zh-CN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口还可配合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口工作，用来产生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口的输出控制信号、输入到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口的端口状态信号。</a:t>
            </a:r>
            <a:endParaRPr lang="zh-CN" altLang="en-US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A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组控制逻辑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组：管理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口高，通过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~PA</a:t>
            </a:r>
            <a:r>
              <a:rPr lang="en-US" altLang="zh-CN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引脚与外部联络。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组：管理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口低，通过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~PB</a:t>
            </a:r>
            <a:r>
              <a:rPr lang="en-US" altLang="zh-CN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引脚与外部联络。 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内部有控制寄存器，能接收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送来的命令字，决定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组的工作方式，或对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口的每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位执行置位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复位操作。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数据总线缓冲器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双向三态的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位缓冲器，用作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和系统数据总线间的接口。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通过这个缓冲器和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位数据总线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，接收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送来的数据信息或控制字，外设传送给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的数据或状态信息，也要通过数据总线缓冲器和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送给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写控制逻辑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有关信号：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，系统复位。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高电平时使控制字寄存器清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，各 端口工作于输 入方式。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片选。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译码电路产生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低电平时芯片才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选中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可读取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的数据或状态信息。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写入数据或控制字。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端口选择。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 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=01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 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控制口。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位系统中，常将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与地址总线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相连。若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端口基地址为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口、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口、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口和控制口分别为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61H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62H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63H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33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2362200"/>
          <a:ext cx="524435" cy="46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524435" cy="469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" y="2743200"/>
          <a:ext cx="609600" cy="46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609600" cy="4633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14400" y="3200400"/>
          <a:ext cx="685800" cy="46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685800" cy="4660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86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600" dirty="0" smtClean="0">
                <a:solidFill>
                  <a:srgbClr val="00FFCC"/>
                </a:solidFill>
              </a:rPr>
              <a:t>=0</a:t>
            </a:r>
            <a:r>
              <a:rPr lang="zh-CN" altLang="en-US" sz="2600" dirty="0" smtClean="0">
                <a:solidFill>
                  <a:srgbClr val="00FFCC"/>
                </a:solidFill>
              </a:rPr>
              <a:t>，</a:t>
            </a:r>
            <a:r>
              <a:rPr lang="en-US" altLang="zh-CN" sz="2600" dirty="0" smtClean="0">
                <a:solidFill>
                  <a:srgbClr val="00FFCC"/>
                </a:solidFill>
              </a:rPr>
              <a:t>8255A</a:t>
            </a:r>
            <a:r>
              <a:rPr lang="zh-CN" altLang="en-US" sz="2600" dirty="0" smtClean="0">
                <a:solidFill>
                  <a:srgbClr val="00FFCC"/>
                </a:solidFill>
              </a:rPr>
              <a:t>可进行读</a:t>
            </a:r>
            <a:r>
              <a:rPr lang="en-US" altLang="zh-CN" sz="2600" dirty="0" smtClean="0">
                <a:solidFill>
                  <a:srgbClr val="00FFCC"/>
                </a:solidFill>
              </a:rPr>
              <a:t>/</a:t>
            </a:r>
            <a:r>
              <a:rPr lang="zh-CN" altLang="en-US" sz="2600" dirty="0" smtClean="0">
                <a:solidFill>
                  <a:srgbClr val="00FFCC"/>
                </a:solidFill>
              </a:rPr>
              <a:t>写操作。    </a:t>
            </a:r>
            <a:r>
              <a:rPr lang="en-US" altLang="zh-CN" sz="2600" dirty="0" smtClean="0">
                <a:solidFill>
                  <a:srgbClr val="00FFCC"/>
                </a:solidFill>
              </a:rPr>
              <a:t>        </a:t>
            </a:r>
            <a:r>
              <a:rPr lang="zh-CN" altLang="en-US" sz="2600" dirty="0" smtClean="0">
                <a:solidFill>
                  <a:srgbClr val="00FFCC"/>
                </a:solidFill>
              </a:rPr>
              <a:t>，可从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zh-CN" altLang="en-US" sz="2600" dirty="0" smtClean="0">
                <a:solidFill>
                  <a:srgbClr val="00FFCC"/>
                </a:solidFill>
              </a:rPr>
              <a:t>口、</a:t>
            </a:r>
            <a:endParaRPr lang="en-US" altLang="zh-CN" sz="2600" dirty="0" smtClean="0">
              <a:solidFill>
                <a:srgbClr val="00FFCC"/>
              </a:solidFill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600" dirty="0" smtClean="0">
                <a:solidFill>
                  <a:srgbClr val="00FFCC"/>
                </a:solidFill>
              </a:rPr>
              <a:t>    B</a:t>
            </a:r>
            <a:r>
              <a:rPr lang="zh-CN" altLang="en-US" sz="2600" dirty="0" smtClean="0">
                <a:solidFill>
                  <a:srgbClr val="00FFCC"/>
                </a:solidFill>
              </a:rPr>
              <a:t>口、</a:t>
            </a:r>
            <a:r>
              <a:rPr lang="en-US" altLang="zh-CN" sz="2600" dirty="0" smtClean="0">
                <a:solidFill>
                  <a:srgbClr val="00FFCC"/>
                </a:solidFill>
              </a:rPr>
              <a:t>C</a:t>
            </a:r>
            <a:r>
              <a:rPr lang="zh-CN" altLang="en-US" sz="2600" dirty="0" smtClean="0">
                <a:solidFill>
                  <a:srgbClr val="00FFCC"/>
                </a:solidFill>
              </a:rPr>
              <a:t>口读出数据。             ，可向这</a:t>
            </a:r>
            <a:r>
              <a:rPr lang="en-US" altLang="zh-CN" sz="2600" dirty="0" smtClean="0">
                <a:solidFill>
                  <a:srgbClr val="00FFCC"/>
                </a:solidFill>
              </a:rPr>
              <a:t>3</a:t>
            </a:r>
            <a:r>
              <a:rPr lang="zh-CN" altLang="en-US" sz="2600" dirty="0" smtClean="0">
                <a:solidFill>
                  <a:srgbClr val="00FFCC"/>
                </a:solidFill>
              </a:rPr>
              <a:t>个端口写入数据。口地址由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1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0</a:t>
            </a:r>
            <a:r>
              <a:rPr lang="zh-CN" altLang="en-US" sz="2600" dirty="0" smtClean="0">
                <a:solidFill>
                  <a:srgbClr val="00FFCC"/>
                </a:solidFill>
              </a:rPr>
              <a:t>选择</a:t>
            </a:r>
            <a:r>
              <a:rPr lang="en-US" altLang="zh-CN" sz="2600" dirty="0" smtClean="0">
                <a:solidFill>
                  <a:srgbClr val="00FFCC"/>
                </a:solidFill>
              </a:rPr>
              <a:t>,  </a:t>
            </a:r>
            <a:r>
              <a:rPr lang="zh-CN" altLang="en-US" sz="2600" dirty="0" smtClean="0">
                <a:solidFill>
                  <a:srgbClr val="00FFCC"/>
                </a:solidFill>
              </a:rPr>
              <a:t>但当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1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0</a:t>
            </a:r>
            <a:r>
              <a:rPr lang="en-US" altLang="zh-CN" sz="2600" dirty="0" smtClean="0">
                <a:solidFill>
                  <a:srgbClr val="00FFCC"/>
                </a:solidFill>
              </a:rPr>
              <a:t>=11</a:t>
            </a:r>
            <a:r>
              <a:rPr lang="zh-CN" altLang="en-US" sz="2600" dirty="0" smtClean="0">
                <a:solidFill>
                  <a:srgbClr val="00FFCC"/>
                </a:solidFill>
              </a:rPr>
              <a:t>时，只能向控制口写入控制字，否则为非法操作。</a:t>
            </a:r>
            <a:endParaRPr lang="en-US" altLang="zh-CN" sz="2600" dirty="0" smtClean="0">
              <a:solidFill>
                <a:srgbClr val="00FFCC"/>
              </a:solidFill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olidFill>
                  <a:srgbClr val="00FFCC"/>
                </a:solidFill>
              </a:rPr>
              <a:t>       </a:t>
            </a:r>
            <a:r>
              <a:rPr lang="zh-CN" altLang="en-US" sz="2600" dirty="0" smtClean="0">
                <a:solidFill>
                  <a:srgbClr val="00FFCC"/>
                </a:solidFill>
              </a:rPr>
              <a:t>和        不能同时为</a:t>
            </a:r>
            <a:r>
              <a:rPr lang="en-US" altLang="zh-CN" sz="2600" dirty="0" smtClean="0">
                <a:solidFill>
                  <a:srgbClr val="00FFCC"/>
                </a:solidFill>
              </a:rPr>
              <a:t>0</a:t>
            </a:r>
            <a:r>
              <a:rPr lang="zh-CN" altLang="en-US" sz="2600" dirty="0" smtClean="0">
                <a:solidFill>
                  <a:srgbClr val="00FFCC"/>
                </a:solidFill>
              </a:rPr>
              <a:t>。</a:t>
            </a:r>
            <a:endParaRPr lang="zh-CN" altLang="en-US" sz="2600" dirty="0">
              <a:solidFill>
                <a:srgbClr val="00FFCC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6019800"/>
          <a:ext cx="609599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019800"/>
                        <a:ext cx="609599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886200" y="4724400"/>
          <a:ext cx="11795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3106400" imgH="5181600" progId="">
                  <p:embed/>
                </p:oleObj>
              </mc:Choice>
              <mc:Fallback>
                <p:oleObj name="Equation" r:id="rId3" imgW="131064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4724400"/>
                        <a:ext cx="1179512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638800" y="4343400"/>
          <a:ext cx="1131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1887200" imgH="5181600" progId="">
                  <p:embed/>
                </p:oleObj>
              </mc:Choice>
              <mc:Fallback>
                <p:oleObj name="Equation" r:id="rId5" imgW="118872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4343400"/>
                        <a:ext cx="1131888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752600" y="6019800"/>
          <a:ext cx="685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7620000" imgH="5181600" progId="">
                  <p:embed/>
                </p:oleObj>
              </mc:Choice>
              <mc:Fallback>
                <p:oleObj name="Equation" r:id="rId7" imgW="7620000" imgH="51816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6019800"/>
                        <a:ext cx="685800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14400" y="43434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5791200" imgH="5181600" progId="">
                  <p:embed/>
                </p:oleObj>
              </mc:Choice>
              <mc:Fallback>
                <p:oleObj name="Equation" r:id="rId9" imgW="5791200" imgH="5181600" progId="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5334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71600" y="609600"/>
            <a:ext cx="61626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4510</Words>
  <Application>WPS 演示</Application>
  <PresentationFormat>全屏显示(4:3)</PresentationFormat>
  <Paragraphs>247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黑体</vt:lpstr>
      <vt:lpstr>华文新魏</vt:lpstr>
      <vt:lpstr>Times New Roman</vt:lpstr>
      <vt:lpstr>楷体_GB2312</vt:lpstr>
      <vt:lpstr>新宋体</vt:lpstr>
      <vt:lpstr>微软雅黑</vt:lpstr>
      <vt:lpstr>Arial Unicode MS</vt:lpstr>
      <vt:lpstr>Calibri</vt:lpstr>
      <vt:lpstr>Symbol</vt:lpstr>
      <vt:lpstr>Office 主题</vt:lpstr>
      <vt:lpstr>PowerPoint 演示文稿</vt:lpstr>
      <vt:lpstr>§6.2  8255A的工作原理</vt:lpstr>
      <vt:lpstr>PowerPoint 演示文稿</vt:lpstr>
      <vt:lpstr>6.2.1  8255A的结构和功能</vt:lpstr>
      <vt:lpstr>1. 数据端口A、B和C</vt:lpstr>
      <vt:lpstr>2. A组和B组控制逻辑</vt:lpstr>
      <vt:lpstr>3. 数据总线缓冲器</vt:lpstr>
      <vt:lpstr>4. 读/写控制逻辑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1）选通输入方式</vt:lpstr>
      <vt:lpstr>选通输入联络信号</vt:lpstr>
      <vt:lpstr>选通输入联络信号</vt:lpstr>
      <vt:lpstr>PowerPoint 演示文稿</vt:lpstr>
      <vt:lpstr>2) 选通输出方式</vt:lpstr>
      <vt:lpstr>选通输出联络信号</vt:lpstr>
      <vt:lpstr>选通输出联络信号</vt:lpstr>
      <vt:lpstr>PowerPoint 演示文稿</vt:lpstr>
      <vt:lpstr>3) 选通输入/输出方式组合 A口、B口也可单独定义</vt:lpstr>
      <vt:lpstr>3. 方式2</vt:lpstr>
      <vt:lpstr>关于C口状态字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6.2 8255</dc:title>
  <dc:creator>冯周</dc:creator>
  <cp:lastModifiedBy>Jian Liu</cp:lastModifiedBy>
  <cp:revision>248</cp:revision>
  <cp:lastPrinted>2113-01-01T00:00:00Z</cp:lastPrinted>
  <dcterms:created xsi:type="dcterms:W3CDTF">2113-01-01T00:00:00Z</dcterms:created>
  <dcterms:modified xsi:type="dcterms:W3CDTF">2019-10-21T07:27:21Z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