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713" r:id="rId3"/>
    <p:sldId id="710" r:id="rId4"/>
    <p:sldId id="599" r:id="rId5"/>
    <p:sldId id="690" r:id="rId6"/>
    <p:sldId id="692" r:id="rId7"/>
    <p:sldId id="693" r:id="rId8"/>
    <p:sldId id="694" r:id="rId9"/>
    <p:sldId id="695" r:id="rId10"/>
    <p:sldId id="696" r:id="rId11"/>
    <p:sldId id="697" r:id="rId12"/>
    <p:sldId id="698" r:id="rId13"/>
    <p:sldId id="699" r:id="rId15"/>
    <p:sldId id="711" r:id="rId16"/>
    <p:sldId id="700" r:id="rId17"/>
    <p:sldId id="701" r:id="rId18"/>
    <p:sldId id="702" r:id="rId19"/>
    <p:sldId id="714" r:id="rId20"/>
    <p:sldId id="715" r:id="rId21"/>
    <p:sldId id="716" r:id="rId22"/>
    <p:sldId id="717" r:id="rId23"/>
    <p:sldId id="71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FF00"/>
    <a:srgbClr val="FF3300"/>
    <a:srgbClr val="CCE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81" autoAdjust="0"/>
  </p:normalViewPr>
  <p:slideViewPr>
    <p:cSldViewPr>
      <p:cViewPr>
        <p:scale>
          <a:sx n="74" d="100"/>
          <a:sy n="74" d="100"/>
        </p:scale>
        <p:origin x="-420" y="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7E2E-8DD8-4896-AB59-2B1B650F40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6.3 8255A</a:t>
            </a:r>
            <a:r>
              <a:rPr lang="zh-CN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的应用</a:t>
            </a:r>
            <a:endParaRPr lang="en-US" altLang="zh-CN" b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934200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第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章 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</a:t>
            </a: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l"/>
        <a:defRPr sz="32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38200"/>
            <a:ext cx="8534400" cy="51816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第</a:t>
            </a:r>
            <a:r>
              <a:rPr kumimoji="0" lang="en-US" altLang="zh-CN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6</a:t>
            </a:r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章</a:t>
            </a:r>
            <a:r>
              <a:rPr kumimoji="0" lang="zh-CN" altLang="en-US" sz="36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    </a:t>
            </a:r>
            <a:br>
              <a:rPr kumimoji="0" lang="en-US" altLang="zh-CN" sz="4000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I/O</a:t>
            </a: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接口和并行接口</a:t>
            </a:r>
            <a:b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芯片</a:t>
            </a: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8255A</a:t>
            </a:r>
            <a:endParaRPr kumimoji="0" lang="zh-CN" altLang="en-US" sz="5400" b="1" dirty="0" smtClean="0">
              <a:solidFill>
                <a:srgbClr val="FFC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1524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口工作于方式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，输入；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，输出。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七段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共阴极接法。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~PB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a~g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段，当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时，经反相后使显示器正极为高电平，相应段点亮；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时，相应段熄灭。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1905000"/>
            <a:ext cx="7162800" cy="458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七段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显示原理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371600"/>
            <a:ext cx="6858000" cy="49530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如要显示数字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段应熄灭，其余段点亮，即向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口输出代码 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0100 0000B=40H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，最高位不用，清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（也可用作小数点）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如要显示数字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，则点亮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段，其余段熄灭，代码为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0111 1001B=79H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由此可求得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0~F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的七段代码为：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79H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78H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03H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43H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06H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0EH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，其中字母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只能用小写字母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来表示。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程序如下页。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2056574"/>
            <a:ext cx="1752600" cy="256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6400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	  SEGMENT</a:t>
            </a:r>
            <a:endPara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TABLE	  DB    40H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79H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78H	</a:t>
            </a:r>
            <a:endPara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DB    00H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03H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43H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06H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0EH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			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0~F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的七段代码编码</a:t>
            </a:r>
            <a:endParaRPr lang="zh-CN" altLang="en-US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	  ENDS</a:t>
            </a:r>
            <a:endPara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CODE	  SEGMENT</a:t>
            </a:r>
            <a:endParaRPr lang="zh-CN" alt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ASSUME    CS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CODE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</a:t>
            </a:r>
            <a:endParaRPr lang="zh-CN" alt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MOV  	  AL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90H		</a:t>
            </a:r>
            <a:r>
              <a:rPr lang="en-US" sz="3600" dirty="0" smtClean="0">
                <a:solidFill>
                  <a:schemeClr val="bg2"/>
                </a:solidFill>
                <a:ea typeface="楷体_GB2312" pitchFamily="49" charset="-122"/>
              </a:rPr>
              <a:t>;   </a:t>
            </a:r>
            <a:r>
              <a:rPr lang="en-US" altLang="zh-CN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OUT	  63H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；输出控制字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IN_PA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	  AL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60H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；读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AND	  AL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0FH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；取低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MOV  	  BX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 TABLE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BX←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七段代码表首地址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XLAT		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；查表，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AL←(BX+AL)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OUT	  61H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；输出到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CALL  </a:t>
            </a:r>
            <a:r>
              <a:rPr lang="en-US" sz="3600" dirty="0" smtClean="0">
                <a:ea typeface="楷体_GB2312" pitchFamily="49" charset="-122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DELAY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；调用延时程序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JMP	  IN_PA	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；继续读开关，显示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DELAY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  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；延时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MOV  	  AH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4CH</a:t>
            </a:r>
            <a:endParaRPr lang="zh-CN" alt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INT   	  21H	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；返回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CODE	 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ENDS</a:t>
            </a:r>
            <a:endParaRPr 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600" smtClean="0">
                <a:ea typeface="楷体_GB2312" pitchFamily="49" charset="-122"/>
              </a:rPr>
              <a:t> </a:t>
            </a:r>
            <a:r>
              <a:rPr lang="en-US" altLang="zh-CN" sz="3600" smtClean="0">
                <a:ea typeface="楷体_GB2312" pitchFamily="49" charset="-122"/>
              </a:rPr>
              <a:t>               END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297363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基本输入输出应用举例</a:t>
            </a:r>
            <a:endParaRPr lang="en-US" altLang="zh-CN" sz="3600" b="1" dirty="0" smtClean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6.3.2  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键盘接口</a:t>
            </a:r>
            <a:endParaRPr lang="en-US" altLang="zh-CN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6.3.2  </a:t>
            </a:r>
            <a:r>
              <a:rPr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键盘接口</a:t>
            </a:r>
            <a:endParaRPr lang="zh-CN" altLang="en-US" b="1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构成键盘的开关有机械式、薄膜式、电容式和霍尔效应式等，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上的键盘多用机械式开关。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为减少输入线，开关被排列成行、列矩阵。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检测是否有键压下前，先要确定键是否都松开。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检测到有压键后，应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消抖动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(Debance)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，即延长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20ms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，再查看该键是否仍被压下。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389437"/>
            <a:ext cx="8763000" cy="216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键盘扫描：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）是否所有键均松开？向每行输出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再读列，应都为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）是，查有键压下？向每行输出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后读得有列为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）有键压下，延时消抖动；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）根据输出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和读得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的位置，获得该键的代码。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5715000" y="457200"/>
            <a:ext cx="3429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×4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列键盘矩阵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</a:t>
            </a:r>
            <a:r>
              <a:rPr lang="en-US" altLang="zh-CN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行线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行线输入到</a:t>
            </a:r>
            <a:r>
              <a:rPr 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7~4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列线输入到</a:t>
            </a: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600" b="1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键未压下的列</a:t>
            </a: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压键的行列会接通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若置压键行为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</a:pP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则对应列也为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6.2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7200" y="457200"/>
            <a:ext cx="5016500" cy="3852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6576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6.20</a:t>
            </a:r>
            <a:endParaRPr lang="zh-CN" altLang="en-US" b="1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键的代码形成：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列，压下后从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口可读得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，其余位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，故其编码为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01110111B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77H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列，压下时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，其余位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，故其编码为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10111101B=BDH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然后查表确定压下的键。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3401"/>
            <a:ext cx="8229600" cy="2209799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下面是键盘检测、去抖动、键值编码和确定键名的汇编语言程序。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CCFFFF"/>
                </a:solidFill>
                <a:ea typeface="+mn-ea"/>
              </a:rPr>
              <a:t>程序运行后，若返回值</a:t>
            </a:r>
            <a:r>
              <a:rPr lang="en-US" altLang="zh-CN" sz="2400" dirty="0" smtClean="0">
                <a:solidFill>
                  <a:srgbClr val="CCFFFF"/>
                </a:solidFill>
                <a:ea typeface="+mn-ea"/>
              </a:rPr>
              <a:t>AH=0</a:t>
            </a:r>
            <a:r>
              <a:rPr lang="zh-CN" altLang="zh-CN" sz="2400" dirty="0" smtClean="0">
                <a:solidFill>
                  <a:srgbClr val="CCFFFF"/>
                </a:solidFill>
                <a:ea typeface="+mn-ea"/>
              </a:rPr>
              <a:t>，表示已读到有效的键值，并在</a:t>
            </a:r>
            <a:r>
              <a:rPr lang="en-US" altLang="zh-CN" sz="2400" dirty="0" smtClean="0">
                <a:solidFill>
                  <a:srgbClr val="CCFFFF"/>
                </a:solidFill>
                <a:ea typeface="+mn-ea"/>
              </a:rPr>
              <a:t>AL</a:t>
            </a:r>
            <a:r>
              <a:rPr lang="zh-CN" altLang="zh-CN" sz="2400" dirty="0" smtClean="0">
                <a:solidFill>
                  <a:srgbClr val="CCFFFF"/>
                </a:solidFill>
                <a:ea typeface="+mn-ea"/>
              </a:rPr>
              <a:t>中存有</a:t>
            </a:r>
            <a:r>
              <a:rPr lang="en-US" altLang="zh-CN" sz="2400" dirty="0" smtClean="0">
                <a:solidFill>
                  <a:srgbClr val="CCFFFF"/>
                </a:solidFill>
                <a:ea typeface="+mn-ea"/>
              </a:rPr>
              <a:t>0~F</a:t>
            </a:r>
            <a:r>
              <a:rPr lang="zh-CN" altLang="zh-CN" sz="2400" dirty="0" smtClean="0">
                <a:solidFill>
                  <a:srgbClr val="CCFFFF"/>
                </a:solidFill>
                <a:ea typeface="+mn-ea"/>
              </a:rPr>
              <a:t>键的</a:t>
            </a:r>
            <a:r>
              <a:rPr lang="en-US" altLang="zh-CN" sz="2400" dirty="0" smtClean="0">
                <a:solidFill>
                  <a:srgbClr val="CCFFFF"/>
                </a:solidFill>
                <a:ea typeface="+mn-ea"/>
              </a:rPr>
              <a:t>16</a:t>
            </a:r>
            <a:r>
              <a:rPr lang="zh-CN" altLang="zh-CN" sz="2400" dirty="0" smtClean="0">
                <a:solidFill>
                  <a:srgbClr val="CCFFFF"/>
                </a:solidFill>
                <a:ea typeface="+mn-ea"/>
              </a:rPr>
              <a:t>进制代码；</a:t>
            </a:r>
            <a:endParaRPr lang="en-US" altLang="zh-CN" sz="2400" dirty="0" smtClean="0">
              <a:solidFill>
                <a:srgbClr val="CCFFFF"/>
              </a:solidFill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CCFFFF"/>
                </a:solidFill>
                <a:ea typeface="+mn-ea"/>
              </a:rPr>
              <a:t>若</a:t>
            </a:r>
            <a:r>
              <a:rPr lang="en-US" altLang="zh-CN" sz="2400" dirty="0" smtClean="0">
                <a:solidFill>
                  <a:srgbClr val="CCFFFF"/>
                </a:solidFill>
                <a:ea typeface="+mn-ea"/>
              </a:rPr>
              <a:t>AH=1</a:t>
            </a:r>
            <a:r>
              <a:rPr lang="zh-CN" altLang="zh-CN" sz="2400" dirty="0" smtClean="0">
                <a:solidFill>
                  <a:srgbClr val="CCFFFF"/>
                </a:solidFill>
                <a:ea typeface="+mn-ea"/>
              </a:rPr>
              <a:t>，则表示出错。</a:t>
            </a:r>
            <a:endParaRPr lang="zh-CN" altLang="en-US" sz="2400" dirty="0">
              <a:solidFill>
                <a:srgbClr val="CCFFFF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2895600"/>
            <a:ext cx="7086600" cy="3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1600200"/>
            <a:ext cx="6172200" cy="327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768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6172200" cy="95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609599"/>
            <a:ext cx="7391400" cy="578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/>
              </a:rPr>
              <a:t>6</a:t>
            </a:r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.3  8255A</a:t>
            </a:r>
            <a:r>
              <a:rPr kumimoji="1" lang="zh-CN" altLang="en-US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的应用举例</a:t>
            </a:r>
            <a:endParaRPr lang="zh-CN" altLang="en-US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举例说明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在开关电路、键盘</a:t>
            </a:r>
            <a:r>
              <a:rPr lang="zh-CN" altLang="en-US" dirty="0" smtClean="0"/>
              <a:t>接口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中的应用。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此外，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还可用于扬声器和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CRT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控制接口电路、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A/D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D/A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接口电路等许多场合。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由于选通方式比较复杂，这里仅介绍方式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的几个应用实例。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5334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7239000" cy="252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685800"/>
            <a:ext cx="779417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43000" y="2514600"/>
            <a:ext cx="7620000" cy="35052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基本输入输出应用举例</a:t>
            </a:r>
            <a:endParaRPr lang="en-US" altLang="zh-CN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6.3.2  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键盘接口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ea typeface="楷体_GB2312" pitchFamily="49" charset="-122"/>
              </a:rPr>
              <a:t>         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/>
              </a:rPr>
              <a:t>6</a:t>
            </a:r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.3  8255A</a:t>
            </a:r>
            <a:r>
              <a:rPr kumimoji="1" lang="zh-CN" altLang="en-US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的应用举例</a:t>
            </a:r>
            <a:endParaRPr lang="zh-CN" altLang="en-US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40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40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基本输入输出应用举例</a:t>
            </a:r>
            <a:endParaRPr lang="zh-CN" altLang="en-US" sz="4000" b="1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502920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在工业控制等实际应用场合，经常需要检测开关状态，并用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等显示出来。在交通灯控制方面，也有类似的应用。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某检测系统中有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，要求不断检测它们的通断状态，并显示在发光二极管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上。开关</a:t>
            </a:r>
            <a:r>
              <a:rPr lang="zh-CN" altLang="en-US" sz="2800" dirty="0" smtClean="0">
                <a:ea typeface="楷体_GB2312" pitchFamily="49" charset="-122"/>
              </a:rPr>
              <a:t>断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开，相应的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点亮；开关合上，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熄灭。试设计硬件电路，并编写有关的控制程序。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137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）硬件电路设计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 CPU</a:t>
            </a:r>
            <a:r>
              <a:rPr lang="zh-CN" alt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74LS138</a:t>
            </a:r>
            <a:r>
              <a:rPr lang="zh-CN" alt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译码器等芯片及开关、显示器等构成如下硬件电路，来实现上述功能。</a:t>
            </a:r>
            <a:endParaRPr lang="zh-CN" altLang="en-US" sz="34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6.2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4800" y="1752600"/>
            <a:ext cx="8610600" cy="459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60198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6.18</a:t>
            </a:r>
            <a:endParaRPr lang="zh-CN" altLang="en-US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口输入，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~PA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~K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口输出，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~PB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接显示器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~LED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脚接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相应输出，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与低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位数据线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个口地址都应为偶地址，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总为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来选择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个端口。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=111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时，译码器输出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        </a:t>
            </a:r>
            <a:endParaRPr lang="en-US" altLang="zh-CN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个端口地址为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F0H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F2H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F4H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F6H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，对应于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口、控制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口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09800" y="2590800"/>
          <a:ext cx="609600" cy="464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609600" cy="4644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124200" y="2590800"/>
          <a:ext cx="7254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2590800"/>
                        <a:ext cx="725488" cy="493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620000" y="3962400"/>
          <a:ext cx="828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8839200" imgH="6096000" progId="">
                  <p:embed/>
                </p:oleObj>
              </mc:Choice>
              <mc:Fallback>
                <p:oleObj name="Equation" r:id="rId5" imgW="8839200" imgH="60960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3962400"/>
                        <a:ext cx="828675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  <a:buNone/>
            </a:pP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控制程序段设计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确定方式选择控制字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38480" indent="0" algn="just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输入，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输出，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口未用，相应位清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，控制字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10010000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控字写入控制口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F6H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将开关状态从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引脚读入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。若开关合上，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中的相应位为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，断开则为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把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中的内容从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引脚输出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38480" indent="0" algn="just">
              <a:buClr>
                <a:srgbClr val="FF0000"/>
              </a:buClr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0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熄灭，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表示相应的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开关合上；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38480" indent="0" algn="just">
              <a:buClr>
                <a:srgbClr val="FF0000"/>
              </a:buClr>
              <a:buNone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1-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点亮，表示相应的开关断开。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不断循环，反复检测开关状态并显示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278130" algn="just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计算机速度很快，每次操作后要延迟一定时间。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8213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程序：</a:t>
            </a:r>
            <a:endParaRPr lang="en-US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 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0F6H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；控制字寄存器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MOV    AL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10010000B  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；控制字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OUT  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；写入控制字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TEST_IT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MOV 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0F0H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；指向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IN	   AL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DX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；读入开关状态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MOV	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0F2H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；指向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OUT	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口控制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CALL  DELAY_20S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；调延时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子程序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JMP	</a:t>
            </a:r>
            <a:r>
              <a:rPr 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TEST_IT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；延时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再检测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DELAY_20S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	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；延时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子程序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175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3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读开关并用七段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显示器显示开关状态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口接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~K</a:t>
            </a:r>
            <a:r>
              <a:rPr lang="en-US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位输出经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74LS04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反相驱动后，接到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个七段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显示器上。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个开关，共有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种状态，对应于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进制数字</a:t>
            </a:r>
            <a:r>
              <a:rPr lang="en-US" sz="2400" dirty="0" smtClean="0">
                <a:ea typeface="楷体_GB2312" pitchFamily="49" charset="-122"/>
              </a:rPr>
              <a:t>0~F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2057400"/>
            <a:ext cx="7010400" cy="449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2595</Words>
  <Application>WPS 演示</Application>
  <PresentationFormat>全屏显示(4:3)</PresentationFormat>
  <Paragraphs>136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黑体</vt:lpstr>
      <vt:lpstr>华文隶书</vt:lpstr>
      <vt:lpstr>Times New Roman</vt:lpstr>
      <vt:lpstr>楷体_GB2312</vt:lpstr>
      <vt:lpstr>新宋体</vt:lpstr>
      <vt:lpstr>微软雅黑</vt:lpstr>
      <vt:lpstr>Arial Unicode MS</vt:lpstr>
      <vt:lpstr>Calibri</vt:lpstr>
      <vt:lpstr>Office 主题</vt:lpstr>
      <vt:lpstr>PowerPoint 演示文稿</vt:lpstr>
      <vt:lpstr>§6.3  8255A的应用举例</vt:lpstr>
      <vt:lpstr>§6.3  8255A的应用举例</vt:lpstr>
      <vt:lpstr>6.3.1  基本输入输出应用举例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七段LED显示原理</vt:lpstr>
      <vt:lpstr>PowerPoint 演示文稿</vt:lpstr>
      <vt:lpstr>PowerPoint 演示文稿</vt:lpstr>
      <vt:lpstr>6.3.2  键盘接口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 8255应用</dc:title>
  <dc:creator>冯周</dc:creator>
  <cp:lastModifiedBy>Jian Liu</cp:lastModifiedBy>
  <cp:revision>193</cp:revision>
  <cp:lastPrinted>2113-01-01T00:00:00Z</cp:lastPrinted>
  <dcterms:created xsi:type="dcterms:W3CDTF">2113-01-01T00:00:00Z</dcterms:created>
  <dcterms:modified xsi:type="dcterms:W3CDTF">2019-10-21T07:27:49Z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2052-11.1.0.9145</vt:lpwstr>
  </property>
</Properties>
</file>