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89" r:id="rId4"/>
    <p:sldId id="258" r:id="rId5"/>
    <p:sldId id="290" r:id="rId6"/>
    <p:sldId id="260" r:id="rId7"/>
    <p:sldId id="297" r:id="rId8"/>
    <p:sldId id="296" r:id="rId9"/>
    <p:sldId id="270" r:id="rId10"/>
    <p:sldId id="291" r:id="rId11"/>
    <p:sldId id="292" r:id="rId12"/>
    <p:sldId id="264" r:id="rId13"/>
    <p:sldId id="293" r:id="rId14"/>
    <p:sldId id="294" r:id="rId15"/>
    <p:sldId id="295" r:id="rId16"/>
    <p:sldId id="298" r:id="rId17"/>
    <p:sldId id="299" r:id="rId18"/>
    <p:sldId id="301" r:id="rId19"/>
    <p:sldId id="302" r:id="rId20"/>
    <p:sldId id="303" r:id="rId21"/>
    <p:sldId id="307" r:id="rId22"/>
    <p:sldId id="312" r:id="rId23"/>
    <p:sldId id="313" r:id="rId24"/>
    <p:sldId id="310"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4660"/>
  </p:normalViewPr>
  <p:slideViewPr>
    <p:cSldViewPr>
      <p:cViewPr varScale="1">
        <p:scale>
          <a:sx n="89" d="100"/>
          <a:sy n="89" d="100"/>
        </p:scale>
        <p:origin x="-100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D0131-B912-43BD-BDC5-BF63968F0401}" type="datetimeFigureOut">
              <a:rPr lang="zh-CN" altLang="en-US" smtClean="0"/>
              <a:pPr/>
              <a:t>2015/5/9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9DED10-C7F3-4E9B-9F51-EB276C4153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D7D4BF5-A18E-4A0C-8C87-72641805E0E8}" type="datetimeFigureOut">
              <a:rPr lang="zh-CN" altLang="en-US" smtClean="0"/>
              <a:pPr/>
              <a:t>2015/5/9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9A49E-826F-4CAA-8C84-6AB56D48BB73}"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0D7D4BF5-A18E-4A0C-8C87-72641805E0E8}" type="datetimeFigureOut">
              <a:rPr lang="zh-CN" altLang="en-US" smtClean="0"/>
              <a:pPr/>
              <a:t>2015/5/9</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E499A49E-826F-4CAA-8C84-6AB56D48BB73}"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772816"/>
            <a:ext cx="7772400" cy="2112639"/>
          </a:xfrm>
        </p:spPr>
        <p:txBody>
          <a:bodyPr>
            <a:normAutofit fontScale="90000"/>
          </a:bodyPr>
          <a:lstStyle/>
          <a:p>
            <a:r>
              <a:rPr lang="zh-CN" altLang="en-US" sz="7200" dirty="0" smtClean="0">
                <a:latin typeface="楷体" pitchFamily="49" charset="-122"/>
                <a:ea typeface="楷体" pitchFamily="49" charset="-122"/>
              </a:rPr>
              <a:t>多元统计分析</a:t>
            </a:r>
            <a:r>
              <a:rPr lang="en-US" altLang="zh-CN" sz="7200" dirty="0" smtClean="0">
                <a:latin typeface="楷体" pitchFamily="49" charset="-122"/>
                <a:ea typeface="楷体" pitchFamily="49" charset="-122"/>
              </a:rPr>
              <a:t/>
            </a:r>
            <a:br>
              <a:rPr lang="en-US" altLang="zh-CN" sz="7200" dirty="0" smtClean="0">
                <a:latin typeface="楷体" pitchFamily="49" charset="-122"/>
                <a:ea typeface="楷体" pitchFamily="49" charset="-122"/>
              </a:rPr>
            </a:br>
            <a:r>
              <a:rPr lang="en-US" altLang="zh-CN" sz="7200" dirty="0" smtClean="0">
                <a:latin typeface="楷体" pitchFamily="49" charset="-122"/>
                <a:ea typeface="楷体" pitchFamily="49" charset="-122"/>
              </a:rPr>
              <a:t>       </a:t>
            </a:r>
            <a:r>
              <a:rPr lang="en-US" altLang="zh-CN" sz="5300" dirty="0" smtClean="0">
                <a:latin typeface="楷体" pitchFamily="49" charset="-122"/>
                <a:ea typeface="楷体" pitchFamily="49" charset="-122"/>
              </a:rPr>
              <a:t>——</a:t>
            </a:r>
            <a:r>
              <a:rPr lang="zh-CN" altLang="en-US" sz="7200" dirty="0" smtClean="0">
                <a:latin typeface="楷体" pitchFamily="49" charset="-122"/>
                <a:ea typeface="楷体" pitchFamily="49" charset="-122"/>
              </a:rPr>
              <a:t>回归分析</a:t>
            </a:r>
            <a:endParaRPr lang="zh-CN" altLang="en-US" sz="7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单击“绘制”按钮，弹出如下图所示对话框，勾选“直方图”和“正态概率图”选项。</a:t>
            </a:r>
          </a:p>
        </p:txBody>
      </p:sp>
      <p:pic>
        <p:nvPicPr>
          <p:cNvPr id="4098" name="Picture 2"/>
          <p:cNvPicPr>
            <a:picLocks noChangeAspect="1" noChangeArrowheads="1"/>
          </p:cNvPicPr>
          <p:nvPr/>
        </p:nvPicPr>
        <p:blipFill>
          <a:blip r:embed="rId2" cstate="print"/>
          <a:srcRect/>
          <a:stretch>
            <a:fillRect/>
          </a:stretch>
        </p:blipFill>
        <p:spPr bwMode="auto">
          <a:xfrm>
            <a:off x="2267743" y="2420888"/>
            <a:ext cx="4147661"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单击“选项”按钮，弹出如下图所示对话框，勾选“在等式中包含常量”选项。</a:t>
            </a:r>
          </a:p>
        </p:txBody>
      </p:sp>
      <p:pic>
        <p:nvPicPr>
          <p:cNvPr id="5122" name="Picture 2"/>
          <p:cNvPicPr>
            <a:picLocks noChangeAspect="1" noChangeArrowheads="1"/>
          </p:cNvPicPr>
          <p:nvPr/>
        </p:nvPicPr>
        <p:blipFill>
          <a:blip r:embed="rId2" cstate="print"/>
          <a:srcRect/>
          <a:stretch>
            <a:fillRect/>
          </a:stretch>
        </p:blipFill>
        <p:spPr bwMode="auto">
          <a:xfrm>
            <a:off x="2915816" y="2204864"/>
            <a:ext cx="2736304" cy="3253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sp>
        <p:nvSpPr>
          <p:cNvPr id="5" name="矩形 4"/>
          <p:cNvSpPr/>
          <p:nvPr/>
        </p:nvSpPr>
        <p:spPr>
          <a:xfrm>
            <a:off x="683568" y="1412776"/>
            <a:ext cx="7848872" cy="954107"/>
          </a:xfrm>
          <a:prstGeom prst="rect">
            <a:avLst/>
          </a:prstGeom>
        </p:spPr>
        <p:txBody>
          <a:bodyPr wrap="square">
            <a:spAutoFit/>
          </a:bodyPr>
          <a:lstStyle/>
          <a:p>
            <a:r>
              <a:rPr lang="zh-CN" altLang="en-US" sz="2800" dirty="0" smtClean="0">
                <a:latin typeface="楷体" pitchFamily="49" charset="-122"/>
                <a:ea typeface="楷体" pitchFamily="49" charset="-122"/>
              </a:rPr>
              <a:t>从模型汇总表可以看出，</a:t>
            </a:r>
            <a:r>
              <a:rPr lang="en-US" altLang="zh-CN" sz="2800" dirty="0" smtClean="0">
                <a:latin typeface="楷体" pitchFamily="49" charset="-122"/>
                <a:ea typeface="楷体" pitchFamily="49" charset="-122"/>
              </a:rPr>
              <a:t>R</a:t>
            </a:r>
            <a:r>
              <a:rPr lang="zh-CN" altLang="en-US" sz="2800" dirty="0" smtClean="0">
                <a:latin typeface="楷体" pitchFamily="49" charset="-122"/>
                <a:ea typeface="楷体" pitchFamily="49" charset="-122"/>
              </a:rPr>
              <a:t>方是</a:t>
            </a:r>
            <a:r>
              <a:rPr lang="en-US" altLang="zh-CN" sz="2800" dirty="0" smtClean="0">
                <a:latin typeface="楷体" pitchFamily="49" charset="-122"/>
                <a:ea typeface="楷体" pitchFamily="49" charset="-122"/>
              </a:rPr>
              <a:t>0.961</a:t>
            </a:r>
            <a:r>
              <a:rPr lang="zh-CN" altLang="en-US" sz="2800" dirty="0" smtClean="0">
                <a:latin typeface="楷体" pitchFamily="49" charset="-122"/>
                <a:ea typeface="楷体" pitchFamily="49" charset="-122"/>
              </a:rPr>
              <a:t>，说明回归的拟合度非常高。</a:t>
            </a:r>
            <a:endParaRPr lang="en-US" altLang="zh-CN" sz="2800" dirty="0" smtClean="0">
              <a:latin typeface="楷体" pitchFamily="49" charset="-122"/>
              <a:ea typeface="楷体" pitchFamily="49" charset="-122"/>
            </a:endParaRPr>
          </a:p>
        </p:txBody>
      </p:sp>
      <p:pic>
        <p:nvPicPr>
          <p:cNvPr id="6147" name="Picture 3"/>
          <p:cNvPicPr>
            <a:picLocks noChangeAspect="1" noChangeArrowheads="1"/>
          </p:cNvPicPr>
          <p:nvPr/>
        </p:nvPicPr>
        <p:blipFill>
          <a:blip r:embed="rId2" cstate="print"/>
          <a:srcRect/>
          <a:stretch>
            <a:fillRect/>
          </a:stretch>
        </p:blipFill>
        <p:spPr bwMode="auto">
          <a:xfrm>
            <a:off x="2339752" y="2780928"/>
            <a:ext cx="4011874" cy="1224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9592" y="1340768"/>
            <a:ext cx="7200800" cy="2304256"/>
          </a:xfrm>
          <a:prstGeom prst="rect">
            <a:avLst/>
          </a:prstGeom>
        </p:spPr>
        <p:txBody>
          <a:bodyPr wrap="square">
            <a:spAutoFit/>
          </a:bodyPr>
          <a:lstStyle/>
          <a:p>
            <a:r>
              <a:rPr lang="zh-CN" altLang="en-US" sz="2800" dirty="0" smtClean="0">
                <a:latin typeface="楷体" pitchFamily="49" charset="-122"/>
                <a:ea typeface="楷体" pitchFamily="49" charset="-122"/>
              </a:rPr>
              <a:t>从系数表中可以得到线性回归方程为</a:t>
            </a:r>
            <a:r>
              <a:rPr lang="en-US" altLang="zh-CN" sz="2800" dirty="0" smtClean="0">
                <a:latin typeface="楷体" pitchFamily="49" charset="-122"/>
                <a:ea typeface="楷体" pitchFamily="49" charset="-122"/>
              </a:rPr>
              <a:t>y=1.921x+1253.705,</a:t>
            </a:r>
            <a:r>
              <a:rPr lang="zh-CN" altLang="en-US" sz="2800" dirty="0" smtClean="0">
                <a:latin typeface="楷体" pitchFamily="49" charset="-122"/>
                <a:ea typeface="楷体" pitchFamily="49" charset="-122"/>
              </a:rPr>
              <a:t>说明</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元钱的固定资产投资可以带来近</a:t>
            </a:r>
            <a:r>
              <a:rPr lang="en-US" altLang="zh-CN" sz="2800" dirty="0" smtClean="0">
                <a:latin typeface="楷体" pitchFamily="49" charset="-122"/>
                <a:ea typeface="楷体" pitchFamily="49" charset="-122"/>
              </a:rPr>
              <a:t>2</a:t>
            </a:r>
            <a:r>
              <a:rPr lang="zh-CN" altLang="en-US" sz="2800" dirty="0" smtClean="0">
                <a:latin typeface="楷体" pitchFamily="49" charset="-122"/>
                <a:ea typeface="楷体" pitchFamily="49" charset="-122"/>
              </a:rPr>
              <a:t>元钱的</a:t>
            </a:r>
            <a:r>
              <a:rPr lang="en-US" altLang="zh-CN" sz="2800" dirty="0" smtClean="0">
                <a:latin typeface="楷体" pitchFamily="49" charset="-122"/>
                <a:ea typeface="楷体" pitchFamily="49" charset="-122"/>
              </a:rPr>
              <a:t>GDP</a:t>
            </a:r>
            <a:r>
              <a:rPr lang="zh-CN" altLang="en-US" sz="2800" dirty="0" smtClean="0">
                <a:latin typeface="楷体" pitchFamily="49" charset="-122"/>
                <a:ea typeface="楷体" pitchFamily="49" charset="-122"/>
              </a:rPr>
              <a:t>增加，投资乘数比较大。模型中常数和固定资产投资的</a:t>
            </a:r>
            <a:r>
              <a:rPr lang="en-US" altLang="zh-CN" sz="2800" dirty="0" smtClean="0">
                <a:latin typeface="楷体" pitchFamily="49" charset="-122"/>
                <a:ea typeface="楷体" pitchFamily="49" charset="-122"/>
              </a:rPr>
              <a:t>Sig</a:t>
            </a:r>
            <a:r>
              <a:rPr lang="zh-CN" altLang="en-US" sz="2800" dirty="0" smtClean="0">
                <a:latin typeface="楷体" pitchFamily="49" charset="-122"/>
                <a:ea typeface="楷体" pitchFamily="49" charset="-122"/>
              </a:rPr>
              <a:t>值都为</a:t>
            </a:r>
            <a:r>
              <a:rPr lang="en-US" altLang="zh-CN" sz="2800" dirty="0" smtClean="0">
                <a:latin typeface="楷体" pitchFamily="49" charset="-122"/>
                <a:ea typeface="楷体" pitchFamily="49" charset="-122"/>
              </a:rPr>
              <a:t>0.000&lt;0.05</a:t>
            </a:r>
            <a:r>
              <a:rPr lang="zh-CN" altLang="en-US" sz="2800" dirty="0" smtClean="0">
                <a:latin typeface="楷体" pitchFamily="49" charset="-122"/>
                <a:ea typeface="楷体" pitchFamily="49" charset="-122"/>
              </a:rPr>
              <a:t>，说明系数非常显著。</a:t>
            </a:r>
            <a:endParaRPr lang="en-US" altLang="zh-CN" sz="2800" dirty="0" smtClean="0">
              <a:latin typeface="楷体" pitchFamily="49" charset="-122"/>
              <a:ea typeface="楷体" pitchFamily="49" charset="-122"/>
            </a:endParaRPr>
          </a:p>
        </p:txBody>
      </p:sp>
      <p:pic>
        <p:nvPicPr>
          <p:cNvPr id="7170" name="Picture 2"/>
          <p:cNvPicPr>
            <a:picLocks noChangeAspect="1" noChangeArrowheads="1"/>
          </p:cNvPicPr>
          <p:nvPr/>
        </p:nvPicPr>
        <p:blipFill>
          <a:blip r:embed="rId2" cstate="print"/>
          <a:srcRect/>
          <a:stretch>
            <a:fillRect/>
          </a:stretch>
        </p:blipFill>
        <p:spPr bwMode="auto">
          <a:xfrm>
            <a:off x="1907704" y="3861048"/>
            <a:ext cx="4867275" cy="1409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2123728" y="2204864"/>
            <a:ext cx="4826692" cy="4176464"/>
          </a:xfrm>
          <a:prstGeom prst="rect">
            <a:avLst/>
          </a:prstGeom>
          <a:noFill/>
          <a:ln w="9525">
            <a:noFill/>
            <a:miter lim="800000"/>
            <a:headEnd/>
            <a:tailEnd/>
          </a:ln>
        </p:spPr>
      </p:pic>
      <p:sp>
        <p:nvSpPr>
          <p:cNvPr id="6" name="TextBox 5"/>
          <p:cNvSpPr txBox="1"/>
          <p:nvPr/>
        </p:nvSpPr>
        <p:spPr>
          <a:xfrm>
            <a:off x="755576" y="692697"/>
            <a:ext cx="705678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下图是回归标准化残差的直方图，正态曲线也被显示在直方图上，用以判断标准化残差是否呈正态分布。</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692697"/>
            <a:ext cx="7056784"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下图给出了标准化残差的标准</a:t>
            </a:r>
            <a:r>
              <a:rPr lang="en-US" altLang="zh-CN" sz="2800" dirty="0" smtClean="0">
                <a:latin typeface="楷体" pitchFamily="49" charset="-122"/>
                <a:ea typeface="楷体" pitchFamily="49" charset="-122"/>
              </a:rPr>
              <a:t>P-P</a:t>
            </a:r>
            <a:r>
              <a:rPr lang="zh-CN" altLang="en-US" sz="2800" dirty="0" smtClean="0">
                <a:latin typeface="楷体" pitchFamily="49" charset="-122"/>
                <a:ea typeface="楷体" pitchFamily="49" charset="-122"/>
              </a:rPr>
              <a:t>图。如果标准化残差呈现正态分布，则标准化的残差散点应分布在直线上或靠近直线。</a:t>
            </a:r>
            <a:endParaRPr lang="zh-CN" altLang="en-US" sz="2800" dirty="0">
              <a:latin typeface="楷体" pitchFamily="49" charset="-122"/>
              <a:ea typeface="楷体" pitchFamily="49" charset="-122"/>
            </a:endParaRPr>
          </a:p>
        </p:txBody>
      </p:sp>
      <p:pic>
        <p:nvPicPr>
          <p:cNvPr id="8194" name="Picture 2"/>
          <p:cNvPicPr>
            <a:picLocks noChangeAspect="1" noChangeArrowheads="1"/>
          </p:cNvPicPr>
          <p:nvPr/>
        </p:nvPicPr>
        <p:blipFill>
          <a:blip r:embed="rId2" cstate="print"/>
          <a:srcRect/>
          <a:stretch>
            <a:fillRect/>
          </a:stretch>
        </p:blipFill>
        <p:spPr bwMode="auto">
          <a:xfrm>
            <a:off x="2051720" y="2492896"/>
            <a:ext cx="4843437" cy="38125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二、曲线回归分析</a:t>
            </a:r>
            <a:endParaRPr lang="zh-CN" altLang="en-US" sz="3600" dirty="0">
              <a:latin typeface="楷体" pitchFamily="49" charset="-122"/>
              <a:ea typeface="楷体" pitchFamily="49" charset="-122"/>
            </a:endParaRPr>
          </a:p>
        </p:txBody>
      </p:sp>
      <p:sp>
        <p:nvSpPr>
          <p:cNvPr id="6" name="TextBox 5"/>
          <p:cNvSpPr txBox="1"/>
          <p:nvPr/>
        </p:nvSpPr>
        <p:spPr>
          <a:xfrm>
            <a:off x="899592" y="1700808"/>
            <a:ext cx="7200800" cy="2308324"/>
          </a:xfrm>
          <a:prstGeom prst="rect">
            <a:avLst/>
          </a:prstGeom>
          <a:noFill/>
        </p:spPr>
        <p:txBody>
          <a:bodyPr wrap="square" rtlCol="0">
            <a:spAutoFit/>
          </a:bodyPr>
          <a:lstStyle/>
          <a:p>
            <a:r>
              <a:rPr lang="zh-CN" altLang="en-US" sz="3600" dirty="0" smtClean="0">
                <a:latin typeface="楷体" pitchFamily="49" charset="-122"/>
                <a:ea typeface="楷体" pitchFamily="49" charset="-122"/>
              </a:rPr>
              <a:t>两变量之间的关系并不总是以线性的形式表现出来，更多的时候是呈现出非线性关系，曲线回归分析可以拟合许多常用的曲线关系。</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案例</a:t>
            </a:r>
            <a:endParaRPr lang="zh-CN" altLang="en-US" sz="3600" dirty="0">
              <a:latin typeface="楷体" pitchFamily="49" charset="-122"/>
              <a:ea typeface="楷体" pitchFamily="49" charset="-122"/>
            </a:endParaRPr>
          </a:p>
        </p:txBody>
      </p:sp>
      <p:sp>
        <p:nvSpPr>
          <p:cNvPr id="6" name="TextBox 5"/>
          <p:cNvSpPr txBox="1"/>
          <p:nvPr/>
        </p:nvSpPr>
        <p:spPr>
          <a:xfrm>
            <a:off x="827584" y="1340768"/>
            <a:ext cx="7344816" cy="2062103"/>
          </a:xfrm>
          <a:prstGeom prst="rect">
            <a:avLst/>
          </a:prstGeom>
          <a:noFill/>
        </p:spPr>
        <p:txBody>
          <a:bodyPr wrap="square" rtlCol="0">
            <a:spAutoFit/>
          </a:bodyPr>
          <a:lstStyle/>
          <a:p>
            <a:r>
              <a:rPr lang="zh-CN" altLang="en-US" sz="3200" dirty="0" smtClean="0">
                <a:latin typeface="楷体" pitchFamily="49" charset="-122"/>
                <a:ea typeface="楷体" pitchFamily="49" charset="-122"/>
              </a:rPr>
              <a:t>在不同温度下，对金属的强度进行了</a:t>
            </a:r>
            <a:r>
              <a:rPr lang="en-US" altLang="zh-CN" sz="3200" dirty="0" smtClean="0">
                <a:latin typeface="楷体" pitchFamily="49" charset="-122"/>
                <a:ea typeface="楷体" pitchFamily="49" charset="-122"/>
              </a:rPr>
              <a:t>8</a:t>
            </a:r>
            <a:r>
              <a:rPr lang="zh-CN" altLang="en-US" sz="3200" dirty="0" smtClean="0">
                <a:latin typeface="楷体" pitchFamily="49" charset="-122"/>
                <a:ea typeface="楷体" pitchFamily="49" charset="-122"/>
              </a:rPr>
              <a:t>次测试，数据如</a:t>
            </a:r>
            <a:r>
              <a:rPr lang="zh-CN" altLang="en-US" sz="3200" dirty="0" smtClean="0">
                <a:latin typeface="楷体" pitchFamily="49" charset="-122"/>
                <a:ea typeface="楷体" pitchFamily="49" charset="-122"/>
              </a:rPr>
              <a:t>下</a:t>
            </a:r>
            <a:r>
              <a:rPr lang="zh-CN" altLang="en-US" sz="3200" dirty="0" smtClean="0">
                <a:latin typeface="楷体" pitchFamily="49" charset="-122"/>
                <a:ea typeface="楷体" pitchFamily="49" charset="-122"/>
              </a:rPr>
              <a:t>表所示</a:t>
            </a:r>
            <a:r>
              <a:rPr lang="zh-CN" altLang="en-US"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利用曲线回归分析方法，分析温度</a:t>
            </a:r>
            <a:r>
              <a:rPr lang="en-US" altLang="zh-CN" sz="3200" dirty="0" smtClean="0">
                <a:latin typeface="楷体" pitchFamily="49" charset="-122"/>
                <a:ea typeface="楷体" pitchFamily="49" charset="-122"/>
              </a:rPr>
              <a:t>(x)</a:t>
            </a:r>
            <a:r>
              <a:rPr lang="zh-CN" altLang="en-US" sz="3200" dirty="0" smtClean="0">
                <a:latin typeface="楷体" pitchFamily="49" charset="-122"/>
                <a:ea typeface="楷体" pitchFamily="49" charset="-122"/>
              </a:rPr>
              <a:t>和强度</a:t>
            </a:r>
            <a:r>
              <a:rPr lang="en-US" altLang="zh-CN" sz="3200" dirty="0" smtClean="0">
                <a:latin typeface="楷体" pitchFamily="49" charset="-122"/>
                <a:ea typeface="楷体" pitchFamily="49" charset="-122"/>
              </a:rPr>
              <a:t>(y)</a:t>
            </a:r>
            <a:r>
              <a:rPr lang="zh-CN" altLang="en-US" sz="3200" dirty="0" smtClean="0">
                <a:latin typeface="楷体" pitchFamily="49" charset="-122"/>
                <a:ea typeface="楷体" pitchFamily="49" charset="-122"/>
              </a:rPr>
              <a:t>之间的关系。</a:t>
            </a:r>
            <a:endParaRPr lang="zh-CN" altLang="en-US" sz="3200" dirty="0">
              <a:latin typeface="楷体" pitchFamily="49" charset="-122"/>
              <a:ea typeface="楷体" pitchFamily="49" charset="-122"/>
            </a:endParaRPr>
          </a:p>
        </p:txBody>
      </p:sp>
      <p:pic>
        <p:nvPicPr>
          <p:cNvPr id="2051" name="Picture 3"/>
          <p:cNvPicPr>
            <a:picLocks noChangeAspect="1" noChangeArrowheads="1"/>
          </p:cNvPicPr>
          <p:nvPr/>
        </p:nvPicPr>
        <p:blipFill>
          <a:blip r:embed="rId2" cstate="print"/>
          <a:srcRect/>
          <a:stretch>
            <a:fillRect/>
          </a:stretch>
        </p:blipFill>
        <p:spPr bwMode="auto">
          <a:xfrm>
            <a:off x="3275856" y="3573016"/>
            <a:ext cx="2232248"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32656"/>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755576" y="1196752"/>
            <a:ext cx="7200800" cy="3108543"/>
          </a:xfrm>
          <a:prstGeom prst="rect">
            <a:avLst/>
          </a:prstGeom>
          <a:noFill/>
        </p:spPr>
        <p:txBody>
          <a:bodyPr wrap="square" rtlCol="0">
            <a:spAutoFit/>
          </a:bodyPr>
          <a:lstStyle/>
          <a:p>
            <a:r>
              <a:rPr lang="zh-CN" altLang="en-US" sz="2800" dirty="0" smtClean="0">
                <a:latin typeface="楷体" pitchFamily="49" charset="-122"/>
                <a:ea typeface="楷体" pitchFamily="49" charset="-122"/>
              </a:rPr>
              <a:t>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中。在进行回归分析之前，绘制数据的散点图，以观察数据走势。选择菜单“图形</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图表构建程序”，弹出“图表构建程序”对话框。选中“散点图</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点图”选项，并选择“简单散点图”。将“温度”移动到</a:t>
            </a:r>
            <a:r>
              <a:rPr lang="en-US" altLang="zh-CN" sz="2800" dirty="0" smtClean="0">
                <a:latin typeface="楷体" pitchFamily="49" charset="-122"/>
                <a:ea typeface="楷体" pitchFamily="49" charset="-122"/>
              </a:rPr>
              <a:t>x</a:t>
            </a:r>
            <a:r>
              <a:rPr lang="zh-CN" altLang="en-US" sz="2800" dirty="0" smtClean="0">
                <a:latin typeface="楷体" pitchFamily="49" charset="-122"/>
                <a:ea typeface="楷体" pitchFamily="49" charset="-122"/>
              </a:rPr>
              <a:t>轴，将“强度”移动到</a:t>
            </a:r>
            <a:r>
              <a:rPr lang="en-US" altLang="zh-CN" sz="2800" dirty="0" smtClean="0">
                <a:latin typeface="楷体" pitchFamily="49" charset="-122"/>
                <a:ea typeface="楷体" pitchFamily="49" charset="-122"/>
              </a:rPr>
              <a:t>y</a:t>
            </a:r>
            <a:r>
              <a:rPr lang="zh-CN" altLang="en-US" sz="2800" dirty="0" smtClean="0">
                <a:latin typeface="楷体" pitchFamily="49" charset="-122"/>
                <a:ea typeface="楷体" pitchFamily="49" charset="-122"/>
              </a:rPr>
              <a:t>轴。单击“确定”，则输出散点图形。</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71624" y="981074"/>
            <a:ext cx="6001175" cy="48961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707886"/>
          </a:xfrm>
          <a:prstGeom prst="rect">
            <a:avLst/>
          </a:prstGeom>
          <a:noFill/>
        </p:spPr>
        <p:txBody>
          <a:bodyPr wrap="square" rtlCol="0">
            <a:spAutoFit/>
          </a:bodyPr>
          <a:lstStyle/>
          <a:p>
            <a:r>
              <a:rPr lang="zh-CN" altLang="en-US" sz="4000" dirty="0" smtClean="0">
                <a:latin typeface="楷体" pitchFamily="49" charset="-122"/>
                <a:ea typeface="楷体" pitchFamily="49" charset="-122"/>
              </a:rPr>
              <a:t>回归分析</a:t>
            </a:r>
            <a:endParaRPr lang="zh-CN" altLang="en-US" sz="4000" dirty="0">
              <a:latin typeface="楷体" pitchFamily="49" charset="-122"/>
              <a:ea typeface="楷体" pitchFamily="49" charset="-122"/>
            </a:endParaRPr>
          </a:p>
        </p:txBody>
      </p:sp>
      <p:sp>
        <p:nvSpPr>
          <p:cNvPr id="6" name="TextBox 5"/>
          <p:cNvSpPr txBox="1"/>
          <p:nvPr/>
        </p:nvSpPr>
        <p:spPr>
          <a:xfrm>
            <a:off x="899592" y="1700808"/>
            <a:ext cx="7200800" cy="1754326"/>
          </a:xfrm>
          <a:prstGeom prst="rect">
            <a:avLst/>
          </a:prstGeom>
          <a:noFill/>
        </p:spPr>
        <p:txBody>
          <a:bodyPr wrap="square" rtlCol="0">
            <a:spAutoFit/>
          </a:bodyPr>
          <a:lstStyle/>
          <a:p>
            <a:r>
              <a:rPr lang="zh-CN" altLang="en-US" sz="3600" dirty="0" smtClean="0">
                <a:latin typeface="楷体" pitchFamily="49" charset="-122"/>
                <a:ea typeface="楷体" pitchFamily="49" charset="-122"/>
              </a:rPr>
              <a:t>回归分析是研究一个因变量与一个或多个自变量之间的线性或非线性关系的一种统计分析方法。</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548680"/>
            <a:ext cx="7200800" cy="2246769"/>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回归</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曲线估计”命令，进入曲线估计主对话框，然后把变量导入到变量框中</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在“模型”窗口中选择“线性”、“立方”和“指数分布”选项</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勾选“显示</a:t>
            </a:r>
            <a:r>
              <a:rPr lang="en-US" altLang="zh-CN" sz="2800" dirty="0" smtClean="0">
                <a:latin typeface="楷体" pitchFamily="49" charset="-122"/>
                <a:ea typeface="楷体" pitchFamily="49" charset="-122"/>
              </a:rPr>
              <a:t>ANOVA</a:t>
            </a:r>
            <a:r>
              <a:rPr lang="zh-CN" altLang="en-US" sz="2800" dirty="0" smtClean="0">
                <a:latin typeface="楷体" pitchFamily="49" charset="-122"/>
                <a:ea typeface="楷体" pitchFamily="49" charset="-122"/>
              </a:rPr>
              <a:t>表格”，如下图所示。</a:t>
            </a:r>
            <a:endParaRPr lang="zh-CN" altLang="en-US" sz="2800" dirty="0">
              <a:latin typeface="楷体" pitchFamily="49" charset="-122"/>
              <a:ea typeface="楷体" pitchFamily="49" charset="-122"/>
            </a:endParaRPr>
          </a:p>
        </p:txBody>
      </p:sp>
      <p:pic>
        <p:nvPicPr>
          <p:cNvPr id="1028" name="Picture 4"/>
          <p:cNvPicPr>
            <a:picLocks noChangeAspect="1" noChangeArrowheads="1"/>
          </p:cNvPicPr>
          <p:nvPr/>
        </p:nvPicPr>
        <p:blipFill>
          <a:blip r:embed="rId2" cstate="print"/>
          <a:srcRect/>
          <a:stretch>
            <a:fillRect/>
          </a:stretch>
        </p:blipFill>
        <p:spPr bwMode="auto">
          <a:xfrm>
            <a:off x="1979712" y="2924944"/>
            <a:ext cx="5088452" cy="37082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结果分析</a:t>
            </a:r>
            <a:endParaRPr lang="zh-CN" altLang="en-US" sz="36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4427984" y="1268760"/>
            <a:ext cx="4314825" cy="4381500"/>
          </a:xfrm>
          <a:prstGeom prst="rect">
            <a:avLst/>
          </a:prstGeom>
          <a:noFill/>
          <a:ln w="9525">
            <a:noFill/>
            <a:miter lim="800000"/>
            <a:headEnd/>
            <a:tailEnd/>
          </a:ln>
        </p:spPr>
      </p:pic>
      <p:sp>
        <p:nvSpPr>
          <p:cNvPr id="6" name="TextBox 5"/>
          <p:cNvSpPr txBox="1"/>
          <p:nvPr/>
        </p:nvSpPr>
        <p:spPr>
          <a:xfrm>
            <a:off x="683568" y="1700808"/>
            <a:ext cx="3312368" cy="1200329"/>
          </a:xfrm>
          <a:prstGeom prst="rect">
            <a:avLst/>
          </a:prstGeom>
          <a:noFill/>
        </p:spPr>
        <p:txBody>
          <a:bodyPr wrap="square" rtlCol="0">
            <a:spAutoFit/>
          </a:bodyPr>
          <a:lstStyle/>
          <a:p>
            <a:r>
              <a:rPr lang="zh-CN" altLang="en-US" sz="2400" dirty="0" smtClean="0">
                <a:latin typeface="楷体" pitchFamily="49" charset="-122"/>
                <a:ea typeface="楷体" pitchFamily="49" charset="-122"/>
              </a:rPr>
              <a:t>右图是线性模型的估计结果。</a:t>
            </a:r>
            <a:r>
              <a:rPr lang="en-US" altLang="zh-CN" sz="2400" dirty="0" smtClean="0">
                <a:latin typeface="楷体" pitchFamily="49" charset="-122"/>
                <a:ea typeface="楷体" pitchFamily="49" charset="-122"/>
              </a:rPr>
              <a:t>R</a:t>
            </a:r>
            <a:r>
              <a:rPr lang="zh-CN" altLang="en-US" sz="2400" dirty="0" smtClean="0">
                <a:latin typeface="楷体" pitchFamily="49" charset="-122"/>
                <a:ea typeface="楷体" pitchFamily="49" charset="-122"/>
              </a:rPr>
              <a:t>方</a:t>
            </a:r>
            <a:r>
              <a:rPr lang="en-US" altLang="zh-CN" sz="2400" dirty="0" smtClean="0">
                <a:latin typeface="楷体" pitchFamily="49" charset="-122"/>
                <a:ea typeface="楷体" pitchFamily="49" charset="-122"/>
              </a:rPr>
              <a:t>=0.674</a:t>
            </a:r>
            <a:r>
              <a:rPr lang="zh-CN" altLang="en-US" sz="2400" dirty="0" smtClean="0">
                <a:latin typeface="楷体" pitchFamily="49" charset="-122"/>
                <a:ea typeface="楷体" pitchFamily="49" charset="-122"/>
              </a:rPr>
              <a:t>，拟合度不是太好</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3568" y="1556792"/>
            <a:ext cx="3312368" cy="1200329"/>
          </a:xfrm>
          <a:prstGeom prst="rect">
            <a:avLst/>
          </a:prstGeom>
          <a:noFill/>
        </p:spPr>
        <p:txBody>
          <a:bodyPr wrap="square" rtlCol="0">
            <a:spAutoFit/>
          </a:bodyPr>
          <a:lstStyle/>
          <a:p>
            <a:r>
              <a:rPr lang="zh-CN" altLang="en-US" sz="2400" dirty="0" smtClean="0">
                <a:latin typeface="楷体" pitchFamily="49" charset="-122"/>
                <a:ea typeface="楷体" pitchFamily="49" charset="-122"/>
              </a:rPr>
              <a:t>右图是三次曲线模型的估计结果。</a:t>
            </a:r>
            <a:r>
              <a:rPr lang="en-US" altLang="zh-CN" sz="2400" dirty="0" smtClean="0">
                <a:latin typeface="楷体" pitchFamily="49" charset="-122"/>
                <a:ea typeface="楷体" pitchFamily="49" charset="-122"/>
              </a:rPr>
              <a:t>R</a:t>
            </a:r>
            <a:r>
              <a:rPr lang="zh-CN" altLang="en-US" sz="2400" dirty="0" smtClean="0">
                <a:latin typeface="楷体" pitchFamily="49" charset="-122"/>
                <a:ea typeface="楷体" pitchFamily="49" charset="-122"/>
              </a:rPr>
              <a:t>方</a:t>
            </a:r>
            <a:r>
              <a:rPr lang="en-US" altLang="zh-CN" sz="2400" dirty="0" smtClean="0">
                <a:latin typeface="楷体" pitchFamily="49" charset="-122"/>
                <a:ea typeface="楷体" pitchFamily="49" charset="-122"/>
              </a:rPr>
              <a:t>=0.993</a:t>
            </a:r>
            <a:r>
              <a:rPr lang="zh-CN" altLang="en-US" sz="2400" dirty="0" smtClean="0">
                <a:latin typeface="楷体" pitchFamily="49" charset="-122"/>
                <a:ea typeface="楷体" pitchFamily="49" charset="-122"/>
              </a:rPr>
              <a:t>，有非常好的拟合度</a:t>
            </a:r>
            <a:r>
              <a:rPr lang="zh-CN" altLang="en-US" dirty="0" smtClean="0"/>
              <a:t>。</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4499992" y="1124744"/>
            <a:ext cx="4305300" cy="4743450"/>
          </a:xfrm>
          <a:prstGeom prst="rect">
            <a:avLst/>
          </a:prstGeom>
          <a:noFill/>
          <a:ln w="9525">
            <a:noFill/>
            <a:miter lim="800000"/>
            <a:headEnd/>
            <a:tailEnd/>
          </a:ln>
        </p:spPr>
      </p:pic>
      <p:graphicFrame>
        <p:nvGraphicFramePr>
          <p:cNvPr id="3076" name="Object 4"/>
          <p:cNvGraphicFramePr>
            <a:graphicFrameLocks noChangeAspect="1"/>
          </p:cNvGraphicFramePr>
          <p:nvPr/>
        </p:nvGraphicFramePr>
        <p:xfrm>
          <a:off x="755576" y="4221088"/>
          <a:ext cx="3597275" cy="703263"/>
        </p:xfrm>
        <a:graphic>
          <a:graphicData uri="http://schemas.openxmlformats.org/presentationml/2006/ole">
            <p:oleObj spid="_x0000_s4098" name="Equation" r:id="rId4" imgW="2070000" imgH="406080" progId="Equation.KSEE3">
              <p:embed/>
            </p:oleObj>
          </a:graphicData>
        </a:graphic>
      </p:graphicFrame>
      <p:sp>
        <p:nvSpPr>
          <p:cNvPr id="9" name="TextBox 8"/>
          <p:cNvSpPr txBox="1"/>
          <p:nvPr/>
        </p:nvSpPr>
        <p:spPr>
          <a:xfrm>
            <a:off x="755576" y="3645024"/>
            <a:ext cx="3528392"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拟合方程为</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1556792"/>
            <a:ext cx="3312368" cy="1200329"/>
          </a:xfrm>
          <a:prstGeom prst="rect">
            <a:avLst/>
          </a:prstGeom>
          <a:noFill/>
        </p:spPr>
        <p:txBody>
          <a:bodyPr wrap="square" rtlCol="0">
            <a:spAutoFit/>
          </a:bodyPr>
          <a:lstStyle/>
          <a:p>
            <a:r>
              <a:rPr lang="zh-CN" altLang="en-US" sz="2400" dirty="0" smtClean="0">
                <a:latin typeface="楷体" pitchFamily="49" charset="-122"/>
                <a:ea typeface="楷体" pitchFamily="49" charset="-122"/>
              </a:rPr>
              <a:t>右图是指数模型的估计结果。</a:t>
            </a:r>
            <a:r>
              <a:rPr lang="en-US" altLang="zh-CN" sz="2400" dirty="0" smtClean="0">
                <a:latin typeface="楷体" pitchFamily="49" charset="-122"/>
                <a:ea typeface="楷体" pitchFamily="49" charset="-122"/>
              </a:rPr>
              <a:t>R</a:t>
            </a:r>
            <a:r>
              <a:rPr lang="zh-CN" altLang="en-US" sz="2400" dirty="0" smtClean="0">
                <a:latin typeface="楷体" pitchFamily="49" charset="-122"/>
                <a:ea typeface="楷体" pitchFamily="49" charset="-122"/>
              </a:rPr>
              <a:t>方</a:t>
            </a:r>
            <a:r>
              <a:rPr lang="en-US" altLang="zh-CN" sz="2400" dirty="0" smtClean="0">
                <a:latin typeface="楷体" pitchFamily="49" charset="-122"/>
                <a:ea typeface="楷体" pitchFamily="49" charset="-122"/>
              </a:rPr>
              <a:t>=0.992</a:t>
            </a:r>
            <a:r>
              <a:rPr lang="zh-CN" altLang="en-US" sz="2400" dirty="0" smtClean="0">
                <a:latin typeface="楷体" pitchFamily="49" charset="-122"/>
                <a:ea typeface="楷体" pitchFamily="49" charset="-122"/>
              </a:rPr>
              <a:t>，有非常好的拟合度</a:t>
            </a:r>
            <a:r>
              <a:rPr lang="zh-CN" altLang="en-US" dirty="0" smtClean="0"/>
              <a:t>。</a:t>
            </a:r>
            <a:endParaRPr lang="zh-CN" altLang="en-US" dirty="0"/>
          </a:p>
        </p:txBody>
      </p:sp>
      <p:graphicFrame>
        <p:nvGraphicFramePr>
          <p:cNvPr id="3076" name="Object 4"/>
          <p:cNvGraphicFramePr>
            <a:graphicFrameLocks noChangeAspect="1"/>
          </p:cNvGraphicFramePr>
          <p:nvPr/>
        </p:nvGraphicFramePr>
        <p:xfrm>
          <a:off x="899592" y="4221088"/>
          <a:ext cx="2513220" cy="576064"/>
        </p:xfrm>
        <a:graphic>
          <a:graphicData uri="http://schemas.openxmlformats.org/presentationml/2006/ole">
            <p:oleObj spid="_x0000_s5122" name="Equation" r:id="rId3" imgW="990360" imgH="228600" progId="Equation.KSEE3">
              <p:embed/>
            </p:oleObj>
          </a:graphicData>
        </a:graphic>
      </p:graphicFrame>
      <p:sp>
        <p:nvSpPr>
          <p:cNvPr id="9" name="TextBox 8"/>
          <p:cNvSpPr txBox="1"/>
          <p:nvPr/>
        </p:nvSpPr>
        <p:spPr>
          <a:xfrm>
            <a:off x="755576" y="3645024"/>
            <a:ext cx="3528392" cy="461665"/>
          </a:xfrm>
          <a:prstGeom prst="rect">
            <a:avLst/>
          </a:prstGeom>
          <a:noFill/>
        </p:spPr>
        <p:txBody>
          <a:bodyPr wrap="square" rtlCol="0">
            <a:spAutoFit/>
          </a:bodyPr>
          <a:lstStyle/>
          <a:p>
            <a:r>
              <a:rPr lang="zh-CN" altLang="en-US" sz="2400" dirty="0" smtClean="0">
                <a:latin typeface="楷体" pitchFamily="49" charset="-122"/>
                <a:ea typeface="楷体" pitchFamily="49" charset="-122"/>
              </a:rPr>
              <a:t>拟合方程为</a:t>
            </a:r>
            <a:endParaRPr lang="zh-CN" altLang="en-US" sz="2400" dirty="0">
              <a:latin typeface="楷体" pitchFamily="49" charset="-122"/>
              <a:ea typeface="楷体" pitchFamily="49" charset="-122"/>
            </a:endParaRPr>
          </a:p>
        </p:txBody>
      </p:sp>
      <p:pic>
        <p:nvPicPr>
          <p:cNvPr id="5123" name="Picture 3"/>
          <p:cNvPicPr>
            <a:picLocks noChangeAspect="1" noChangeArrowheads="1"/>
          </p:cNvPicPr>
          <p:nvPr/>
        </p:nvPicPr>
        <p:blipFill>
          <a:blip r:embed="rId4" cstate="print"/>
          <a:srcRect/>
          <a:stretch>
            <a:fillRect/>
          </a:stretch>
        </p:blipFill>
        <p:spPr bwMode="auto">
          <a:xfrm>
            <a:off x="4499992" y="764704"/>
            <a:ext cx="4248150"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835696" y="1700808"/>
            <a:ext cx="5353050" cy="4752975"/>
          </a:xfrm>
          <a:prstGeom prst="rect">
            <a:avLst/>
          </a:prstGeom>
          <a:noFill/>
          <a:ln w="9525">
            <a:noFill/>
            <a:miter lim="800000"/>
            <a:headEnd/>
            <a:tailEnd/>
          </a:ln>
        </p:spPr>
      </p:pic>
      <p:sp>
        <p:nvSpPr>
          <p:cNvPr id="5" name="TextBox 4"/>
          <p:cNvSpPr txBox="1"/>
          <p:nvPr/>
        </p:nvSpPr>
        <p:spPr>
          <a:xfrm>
            <a:off x="827584" y="548680"/>
            <a:ext cx="7416824" cy="954107"/>
          </a:xfrm>
          <a:prstGeom prst="rect">
            <a:avLst/>
          </a:prstGeom>
          <a:noFill/>
        </p:spPr>
        <p:txBody>
          <a:bodyPr wrap="square" rtlCol="0">
            <a:spAutoFit/>
          </a:bodyPr>
          <a:lstStyle/>
          <a:p>
            <a:r>
              <a:rPr lang="zh-CN" altLang="en-US" sz="2800" dirty="0" smtClean="0">
                <a:latin typeface="楷体" pitchFamily="49" charset="-122"/>
                <a:ea typeface="楷体" pitchFamily="49" charset="-122"/>
              </a:rPr>
              <a:t>下图给出的是拟合曲线图，从图中可以看出指数模型和三次模型拟合效果较好。</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9592" y="692696"/>
            <a:ext cx="4752528"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一、线性回归分析</a:t>
            </a:r>
            <a:endParaRPr lang="zh-CN" altLang="en-US" sz="3600" dirty="0">
              <a:latin typeface="楷体" pitchFamily="49" charset="-122"/>
              <a:ea typeface="楷体" pitchFamily="49" charset="-122"/>
            </a:endParaRPr>
          </a:p>
        </p:txBody>
      </p:sp>
      <p:sp>
        <p:nvSpPr>
          <p:cNvPr id="6" name="TextBox 5"/>
          <p:cNvSpPr txBox="1"/>
          <p:nvPr/>
        </p:nvSpPr>
        <p:spPr>
          <a:xfrm>
            <a:off x="899592" y="1700808"/>
            <a:ext cx="7200800" cy="1754326"/>
          </a:xfrm>
          <a:prstGeom prst="rect">
            <a:avLst/>
          </a:prstGeom>
          <a:noFill/>
        </p:spPr>
        <p:txBody>
          <a:bodyPr wrap="square" rtlCol="0">
            <a:spAutoFit/>
          </a:bodyPr>
          <a:lstStyle/>
          <a:p>
            <a:r>
              <a:rPr lang="zh-CN" altLang="en-US" sz="3600" dirty="0" smtClean="0">
                <a:latin typeface="楷体" pitchFamily="49" charset="-122"/>
                <a:ea typeface="楷体" pitchFamily="49" charset="-122"/>
              </a:rPr>
              <a:t>线性回归分析是研究一个因变量与一个或多个自变量之间是否存在线性关系的统计分析方法。</a:t>
            </a:r>
            <a:endParaRPr lang="zh-CN" altLang="en-US" sz="36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76673"/>
            <a:ext cx="7488832" cy="646331"/>
          </a:xfrm>
          <a:prstGeom prst="rect">
            <a:avLst/>
          </a:prstGeom>
          <a:noFill/>
        </p:spPr>
        <p:txBody>
          <a:bodyPr wrap="square" rtlCol="0">
            <a:spAutoFit/>
          </a:bodyPr>
          <a:lstStyle/>
          <a:p>
            <a:r>
              <a:rPr lang="zh-CN" altLang="en-US" sz="3600" dirty="0" smtClean="0">
                <a:latin typeface="楷体" pitchFamily="49" charset="-122"/>
                <a:ea typeface="楷体" pitchFamily="49" charset="-122"/>
              </a:rPr>
              <a:t>案例</a:t>
            </a:r>
            <a:endParaRPr lang="zh-CN" altLang="en-US" sz="3600" dirty="0">
              <a:latin typeface="楷体" pitchFamily="49" charset="-122"/>
              <a:ea typeface="楷体" pitchFamily="49" charset="-122"/>
            </a:endParaRPr>
          </a:p>
        </p:txBody>
      </p:sp>
      <p:sp>
        <p:nvSpPr>
          <p:cNvPr id="6" name="TextBox 5"/>
          <p:cNvSpPr txBox="1"/>
          <p:nvPr/>
        </p:nvSpPr>
        <p:spPr>
          <a:xfrm>
            <a:off x="827584" y="1412776"/>
            <a:ext cx="7200800" cy="2554545"/>
          </a:xfrm>
          <a:prstGeom prst="rect">
            <a:avLst/>
          </a:prstGeom>
          <a:noFill/>
        </p:spPr>
        <p:txBody>
          <a:bodyPr wrap="square" rtlCol="0">
            <a:spAutoFit/>
          </a:bodyPr>
          <a:lstStyle/>
          <a:p>
            <a:r>
              <a:rPr lang="zh-CN" altLang="en-US" sz="3200" dirty="0" smtClean="0">
                <a:latin typeface="楷体" pitchFamily="49" charset="-122"/>
                <a:ea typeface="楷体" pitchFamily="49" charset="-122"/>
              </a:rPr>
              <a:t>本案例的数据集选取了从</a:t>
            </a:r>
            <a:r>
              <a:rPr lang="en-US" altLang="zh-CN" sz="3200" dirty="0" smtClean="0">
                <a:latin typeface="楷体" pitchFamily="49" charset="-122"/>
                <a:ea typeface="楷体" pitchFamily="49" charset="-122"/>
              </a:rPr>
              <a:t>1978</a:t>
            </a:r>
            <a:r>
              <a:rPr lang="zh-CN" altLang="en-US" sz="3200" dirty="0" smtClean="0">
                <a:latin typeface="楷体" pitchFamily="49" charset="-122"/>
                <a:ea typeface="楷体" pitchFamily="49" charset="-122"/>
              </a:rPr>
              <a:t>年到</a:t>
            </a:r>
            <a:r>
              <a:rPr lang="en-US" altLang="zh-CN" sz="3200" dirty="0" smtClean="0">
                <a:latin typeface="楷体" pitchFamily="49" charset="-122"/>
                <a:ea typeface="楷体" pitchFamily="49" charset="-122"/>
              </a:rPr>
              <a:t>2007</a:t>
            </a:r>
            <a:r>
              <a:rPr lang="zh-CN" altLang="en-US" sz="3200" dirty="0" smtClean="0">
                <a:latin typeface="楷体" pitchFamily="49" charset="-122"/>
                <a:ea typeface="楷体" pitchFamily="49" charset="-122"/>
              </a:rPr>
              <a:t>年山东省国民生产总值与固定资产投资的年度数据。下面我们将山东省国民生产总值作为被解释变量、固定资产投资作为解释变量来建立线性回归模型。</a:t>
            </a:r>
            <a:endParaRPr lang="zh-CN" altLang="en-US" sz="32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843808" y="404664"/>
            <a:ext cx="2952328" cy="5894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32656"/>
            <a:ext cx="7488832" cy="646331"/>
          </a:xfrm>
          <a:prstGeom prst="rect">
            <a:avLst/>
          </a:prstGeom>
          <a:noFill/>
        </p:spPr>
        <p:txBody>
          <a:bodyPr wrap="square" rtlCol="0">
            <a:spAutoFit/>
          </a:bodyPr>
          <a:lstStyle/>
          <a:p>
            <a:r>
              <a:rPr lang="en-US" altLang="zh-CN" sz="3600" dirty="0" smtClean="0">
                <a:latin typeface="楷体" pitchFamily="49" charset="-122"/>
                <a:ea typeface="楷体" pitchFamily="49" charset="-122"/>
              </a:rPr>
              <a:t>SPSS</a:t>
            </a:r>
            <a:r>
              <a:rPr lang="zh-CN" altLang="en-US" sz="3600" dirty="0" smtClean="0">
                <a:latin typeface="楷体" pitchFamily="49" charset="-122"/>
                <a:ea typeface="楷体" pitchFamily="49" charset="-122"/>
              </a:rPr>
              <a:t>分析过程</a:t>
            </a:r>
            <a:endParaRPr lang="zh-CN" altLang="en-US" sz="3600" dirty="0">
              <a:latin typeface="楷体" pitchFamily="49" charset="-122"/>
              <a:ea typeface="楷体" pitchFamily="49" charset="-122"/>
            </a:endParaRPr>
          </a:p>
        </p:txBody>
      </p:sp>
      <p:sp>
        <p:nvSpPr>
          <p:cNvPr id="6" name="TextBox 5"/>
          <p:cNvSpPr txBox="1"/>
          <p:nvPr/>
        </p:nvSpPr>
        <p:spPr>
          <a:xfrm>
            <a:off x="755576" y="1196752"/>
            <a:ext cx="7200800" cy="3108543"/>
          </a:xfrm>
          <a:prstGeom prst="rect">
            <a:avLst/>
          </a:prstGeom>
          <a:noFill/>
        </p:spPr>
        <p:txBody>
          <a:bodyPr wrap="square" rtlCol="0">
            <a:spAutoFit/>
          </a:bodyPr>
          <a:lstStyle/>
          <a:p>
            <a:r>
              <a:rPr lang="zh-CN" altLang="en-US" sz="2800" dirty="0" smtClean="0">
                <a:latin typeface="楷体" pitchFamily="49" charset="-122"/>
                <a:ea typeface="楷体" pitchFamily="49" charset="-122"/>
              </a:rPr>
              <a:t>把原始数据集导入到</a:t>
            </a:r>
            <a:r>
              <a:rPr lang="en-US" altLang="zh-CN" sz="2800" dirty="0" smtClean="0">
                <a:latin typeface="楷体" pitchFamily="49" charset="-122"/>
                <a:ea typeface="楷体" pitchFamily="49" charset="-122"/>
              </a:rPr>
              <a:t>SPSS</a:t>
            </a:r>
            <a:r>
              <a:rPr lang="zh-CN" altLang="en-US" sz="2800" dirty="0" smtClean="0">
                <a:latin typeface="楷体" pitchFamily="49" charset="-122"/>
                <a:ea typeface="楷体" pitchFamily="49" charset="-122"/>
              </a:rPr>
              <a:t>中。在进行回归分析之前，绘制数据的散点图，以观察数据走势。选择菜单“图形</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图表构建程序”，弹出“图表构建程序”对话框。选中“散点图</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点图”选项，并选择“简单散点图”。将“固定资产投资”移动到</a:t>
            </a:r>
            <a:r>
              <a:rPr lang="en-US" altLang="zh-CN" sz="2800" dirty="0" smtClean="0">
                <a:latin typeface="楷体" pitchFamily="49" charset="-122"/>
                <a:ea typeface="楷体" pitchFamily="49" charset="-122"/>
              </a:rPr>
              <a:t>x</a:t>
            </a:r>
            <a:r>
              <a:rPr lang="zh-CN" altLang="en-US" sz="2800" dirty="0" smtClean="0">
                <a:latin typeface="楷体" pitchFamily="49" charset="-122"/>
                <a:ea typeface="楷体" pitchFamily="49" charset="-122"/>
              </a:rPr>
              <a:t>轴，将“国内生产总值”移动到</a:t>
            </a:r>
            <a:r>
              <a:rPr lang="en-US" altLang="zh-CN" sz="2800" dirty="0" smtClean="0">
                <a:latin typeface="楷体" pitchFamily="49" charset="-122"/>
                <a:ea typeface="楷体" pitchFamily="49" charset="-122"/>
              </a:rPr>
              <a:t>y</a:t>
            </a:r>
            <a:r>
              <a:rPr lang="zh-CN" altLang="en-US" sz="2800" dirty="0" smtClean="0">
                <a:latin typeface="楷体" pitchFamily="49" charset="-122"/>
                <a:ea typeface="楷体" pitchFamily="49" charset="-122"/>
              </a:rPr>
              <a:t>轴。单击“确定”，则输出散点图形。</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91680" y="980728"/>
            <a:ext cx="5548844"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980728"/>
            <a:ext cx="7200800" cy="1384995"/>
          </a:xfrm>
          <a:prstGeom prst="rect">
            <a:avLst/>
          </a:prstGeom>
          <a:noFill/>
        </p:spPr>
        <p:txBody>
          <a:bodyPr wrap="square" rtlCol="0">
            <a:spAutoFit/>
          </a:bodyPr>
          <a:lstStyle/>
          <a:p>
            <a:r>
              <a:rPr lang="zh-CN" altLang="en-US" sz="2800" dirty="0" smtClean="0">
                <a:latin typeface="楷体" pitchFamily="49" charset="-122"/>
                <a:ea typeface="楷体" pitchFamily="49" charset="-122"/>
              </a:rPr>
              <a:t>单击“分析</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回归</a:t>
            </a:r>
            <a:r>
              <a:rPr lang="en-US" altLang="zh-CN" sz="2800" dirty="0" smtClean="0">
                <a:latin typeface="楷体" pitchFamily="49" charset="-122"/>
                <a:ea typeface="楷体" pitchFamily="49" charset="-122"/>
              </a:rPr>
              <a:t>|</a:t>
            </a:r>
            <a:r>
              <a:rPr lang="zh-CN" altLang="en-US" sz="2800" dirty="0" smtClean="0">
                <a:latin typeface="楷体" pitchFamily="49" charset="-122"/>
                <a:ea typeface="楷体" pitchFamily="49" charset="-122"/>
              </a:rPr>
              <a:t>线性”命令，进入线性回归分析的主对话框，然后把变量导入到变量框中，如下图所示。</a:t>
            </a:r>
            <a:endParaRPr lang="zh-CN" altLang="en-US" sz="2800" dirty="0">
              <a:latin typeface="楷体" pitchFamily="49" charset="-122"/>
              <a:ea typeface="楷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907704" y="2636912"/>
            <a:ext cx="5094481" cy="3900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27584" y="836712"/>
            <a:ext cx="7200800" cy="954107"/>
          </a:xfrm>
          <a:prstGeom prst="rect">
            <a:avLst/>
          </a:prstGeom>
          <a:noFill/>
        </p:spPr>
        <p:txBody>
          <a:bodyPr wrap="square" rtlCol="0">
            <a:spAutoFit/>
          </a:bodyPr>
          <a:lstStyle/>
          <a:p>
            <a:pPr>
              <a:buNone/>
            </a:pPr>
            <a:r>
              <a:rPr lang="zh-CN" altLang="en-US" sz="2800" dirty="0" smtClean="0">
                <a:latin typeface="楷体" pitchFamily="49" charset="-122"/>
                <a:ea typeface="楷体" pitchFamily="49" charset="-122"/>
              </a:rPr>
              <a:t>单击“统计量”按钮，弹出如下图所示对话框，勾选“估计”和“模型拟合度”选项。</a:t>
            </a:r>
          </a:p>
        </p:txBody>
      </p:sp>
      <p:pic>
        <p:nvPicPr>
          <p:cNvPr id="3075" name="Picture 3"/>
          <p:cNvPicPr>
            <a:picLocks noChangeAspect="1" noChangeArrowheads="1"/>
          </p:cNvPicPr>
          <p:nvPr/>
        </p:nvPicPr>
        <p:blipFill>
          <a:blip r:embed="rId2" cstate="print"/>
          <a:srcRect/>
          <a:stretch>
            <a:fillRect/>
          </a:stretch>
        </p:blipFill>
        <p:spPr bwMode="auto">
          <a:xfrm>
            <a:off x="2843808" y="2492896"/>
            <a:ext cx="3124287"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756</TotalTime>
  <Words>1166</Words>
  <Application>Microsoft Office PowerPoint</Application>
  <PresentationFormat>全屏显示(4:3)</PresentationFormat>
  <Paragraphs>32</Paragraphs>
  <Slides>24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26" baseType="lpstr">
      <vt:lpstr>暗香扑面</vt:lpstr>
      <vt:lpstr>Equation</vt:lpstr>
      <vt:lpstr>多元统计分析        ——回归分析</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多元统计分析        ——聚类分析</dc:title>
  <dc:creator>Administrator</dc:creator>
  <cp:lastModifiedBy>Administrator</cp:lastModifiedBy>
  <cp:revision>93</cp:revision>
  <dcterms:created xsi:type="dcterms:W3CDTF">2015-04-15T12:07:56Z</dcterms:created>
  <dcterms:modified xsi:type="dcterms:W3CDTF">2015-05-09T08:57:21Z</dcterms:modified>
</cp:coreProperties>
</file>