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6"/>
  </p:notesMasterIdLst>
  <p:sldIdLst>
    <p:sldId id="256" r:id="rId2"/>
    <p:sldId id="257" r:id="rId3"/>
    <p:sldId id="276" r:id="rId4"/>
    <p:sldId id="270" r:id="rId5"/>
    <p:sldId id="259" r:id="rId6"/>
    <p:sldId id="260" r:id="rId7"/>
    <p:sldId id="262" r:id="rId8"/>
    <p:sldId id="271" r:id="rId9"/>
    <p:sldId id="272" r:id="rId10"/>
    <p:sldId id="273" r:id="rId11"/>
    <p:sldId id="263" r:id="rId12"/>
    <p:sldId id="274" r:id="rId13"/>
    <p:sldId id="275" r:id="rId14"/>
    <p:sldId id="264" r:id="rId1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79" autoAdjust="0"/>
    <p:restoredTop sz="94660"/>
  </p:normalViewPr>
  <p:slideViewPr>
    <p:cSldViewPr>
      <p:cViewPr varScale="1">
        <p:scale>
          <a:sx n="89" d="100"/>
          <a:sy n="89" d="100"/>
        </p:scale>
        <p:origin x="-1008"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5D0131-B912-43BD-BDC5-BF63968F0401}" type="datetimeFigureOut">
              <a:rPr lang="zh-CN" altLang="en-US" smtClean="0"/>
              <a:pPr/>
              <a:t>2015/5/9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9DED10-C7F3-4E9B-9F51-EB276C4153C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685800" y="3196686"/>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ctrTitle"/>
          </p:nvPr>
        </p:nvSpPr>
        <p:spPr>
          <a:xfrm>
            <a:off x="685800" y="1676401"/>
            <a:ext cx="7772400" cy="1538286"/>
          </a:xfrm>
        </p:spPr>
        <p:txBody>
          <a:bodyPr anchor="b"/>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0D7D4BF5-A18E-4A0C-8C87-72641805E0E8}" type="datetimeFigureOut">
              <a:rPr lang="zh-CN" altLang="en-US" smtClean="0"/>
              <a:pPr/>
              <a:t>2015/5/9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99A49E-826F-4CAA-8C84-6AB56D48BB73}"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0D7D4BF5-A18E-4A0C-8C87-72641805E0E8}" type="datetimeFigureOut">
              <a:rPr lang="zh-CN" altLang="en-US" smtClean="0"/>
              <a:pPr/>
              <a:t>2015/5/9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99A49E-826F-4CAA-8C84-6AB56D48BB73}" type="slidenum">
              <a:rPr lang="zh-CN" altLang="en-US" smtClean="0"/>
              <a:pPr/>
              <a:t>‹#›</a:t>
            </a:fld>
            <a:endParaRPr lang="zh-CN" altLang="en-US"/>
          </a:p>
        </p:txBody>
      </p:sp>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74638"/>
            <a:ext cx="1471594" cy="6011882"/>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686568" cy="6011882"/>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0D7D4BF5-A18E-4A0C-8C87-72641805E0E8}" type="datetimeFigureOut">
              <a:rPr lang="zh-CN" altLang="en-US" smtClean="0"/>
              <a:pPr/>
              <a:t>2015/5/9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99A49E-826F-4CAA-8C84-6AB56D48BB73}"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73152" y="6400800"/>
            <a:ext cx="3200400" cy="283800"/>
          </a:xfrm>
        </p:spPr>
        <p:txBody>
          <a:bodyPr/>
          <a:lstStyle/>
          <a:p>
            <a:fld id="{0D7D4BF5-A18E-4A0C-8C87-72641805E0E8}" type="datetimeFigureOut">
              <a:rPr lang="zh-CN" altLang="en-US" smtClean="0"/>
              <a:pPr/>
              <a:t>2015/5/9</a:t>
            </a:fld>
            <a:endParaRPr lang="zh-CN" altLang="en-US"/>
          </a:p>
        </p:txBody>
      </p:sp>
      <p:sp>
        <p:nvSpPr>
          <p:cNvPr id="5" name="页脚占位符 4"/>
          <p:cNvSpPr>
            <a:spLocks noGrp="1"/>
          </p:cNvSpPr>
          <p:nvPr>
            <p:ph type="ftr" sz="quarter" idx="11"/>
          </p:nvPr>
        </p:nvSpPr>
        <p:spPr>
          <a:xfrm>
            <a:off x="5330952" y="6400800"/>
            <a:ext cx="3733800" cy="283800"/>
          </a:xfrm>
        </p:spPr>
        <p:txBody>
          <a:bodyPr/>
          <a:lstStyle/>
          <a:p>
            <a:endParaRPr lang="zh-CN" altLang="en-US"/>
          </a:p>
        </p:txBody>
      </p:sp>
      <p:sp>
        <p:nvSpPr>
          <p:cNvPr id="6" name="灯片编号占位符 5"/>
          <p:cNvSpPr>
            <a:spLocks noGrp="1"/>
          </p:cNvSpPr>
          <p:nvPr>
            <p:ph type="sldNum" sz="quarter" idx="12"/>
          </p:nvPr>
        </p:nvSpPr>
        <p:spPr/>
        <p:txBody>
          <a:bodyPr/>
          <a:lstStyle/>
          <a:p>
            <a:fld id="{E499A49E-826F-4CAA-8C84-6AB56D48BB73}"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685800" y="3143248"/>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722313" y="3143248"/>
            <a:ext cx="7772400" cy="1362075"/>
          </a:xfrm>
        </p:spPr>
        <p:txBody>
          <a:bodyPr anchor="t"/>
          <a:lstStyle>
            <a:lvl1pPr algn="ctr">
              <a:defRPr sz="40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643061"/>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0D7D4BF5-A18E-4A0C-8C87-72641805E0E8}" type="datetimeFigureOut">
              <a:rPr lang="zh-CN" altLang="en-US" smtClean="0"/>
              <a:pPr/>
              <a:t>2015/5/9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99A49E-826F-4CAA-8C84-6AB56D48BB73}"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0D7D4BF5-A18E-4A0C-8C87-72641805E0E8}" type="datetimeFigureOut">
              <a:rPr lang="zh-CN" altLang="en-US" smtClean="0"/>
              <a:pPr/>
              <a:t>2015/5/9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99A49E-826F-4CAA-8C84-6AB56D48BB73}"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0D7D4BF5-A18E-4A0C-8C87-72641805E0E8}" type="datetimeFigureOut">
              <a:rPr lang="zh-CN" altLang="en-US" smtClean="0"/>
              <a:pPr/>
              <a:t>2015/5/9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499A49E-826F-4CAA-8C84-6AB56D48BB73}"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0D7D4BF5-A18E-4A0C-8C87-72641805E0E8}" type="datetimeFigureOut">
              <a:rPr lang="zh-CN" altLang="en-US" smtClean="0"/>
              <a:pPr/>
              <a:t>2015/5/9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499A49E-826F-4CAA-8C84-6AB56D48BB73}"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2">
        <a:schemeClr val="bg2"/>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D7D4BF5-A18E-4A0C-8C87-72641805E0E8}" type="datetimeFigureOut">
              <a:rPr lang="zh-CN" altLang="en-US" smtClean="0"/>
              <a:pPr/>
              <a:t>2015/5/9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499A49E-826F-4CAA-8C84-6AB56D48BB73}"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2786050" y="1053546"/>
            <a:ext cx="59040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2786050" y="228600"/>
            <a:ext cx="5900752" cy="842946"/>
          </a:xfrm>
        </p:spPr>
        <p:txBody>
          <a:bodyPr anchor="b"/>
          <a:lstStyle>
            <a:lvl1pPr algn="ctr">
              <a:defRPr sz="2800" b="0"/>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2786050"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0D7D4BF5-A18E-4A0C-8C87-72641805E0E8}" type="datetimeFigureOut">
              <a:rPr lang="zh-CN" altLang="en-US" smtClean="0"/>
              <a:pPr/>
              <a:t>2015/5/9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99A49E-826F-4CAA-8C84-6AB56D48BB73}"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6400800" cy="685800"/>
          </a:xfrm>
        </p:spPr>
        <p:txBody>
          <a:bodyPr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0D7D4BF5-A18E-4A0C-8C87-72641805E0E8}" type="datetimeFigureOut">
              <a:rPr lang="zh-CN" altLang="en-US" smtClean="0"/>
              <a:pPr/>
              <a:t>2015/5/9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99A49E-826F-4CAA-8C84-6AB56D48BB73}"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矩形 6"/>
          <p:cNvSpPr/>
          <p:nvPr/>
        </p:nvSpPr>
        <p:spPr>
          <a:xfrm>
            <a:off x="0" y="6678000"/>
            <a:ext cx="9144000" cy="180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686320"/>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76200" y="6400800"/>
            <a:ext cx="3200400" cy="283800"/>
          </a:xfrm>
          <a:prstGeom prst="rect">
            <a:avLst/>
          </a:prstGeom>
        </p:spPr>
        <p:txBody>
          <a:bodyPr vert="horz" rtlCol="0" anchor="b"/>
          <a:lstStyle>
            <a:lvl1pPr algn="l" eaLnBrk="1" latinLnBrk="0" hangingPunct="1">
              <a:defRPr kumimoji="0" sz="1100">
                <a:solidFill>
                  <a:schemeClr val="tx2">
                    <a:lumMod val="75000"/>
                    <a:lumOff val="25000"/>
                  </a:schemeClr>
                </a:solidFill>
              </a:defRPr>
            </a:lvl1pPr>
          </a:lstStyle>
          <a:p>
            <a:fld id="{0D7D4BF5-A18E-4A0C-8C87-72641805E0E8}" type="datetimeFigureOut">
              <a:rPr lang="zh-CN" altLang="en-US" smtClean="0"/>
              <a:pPr/>
              <a:t>2015/5/9</a:t>
            </a:fld>
            <a:endParaRPr lang="zh-CN" altLang="en-US"/>
          </a:p>
        </p:txBody>
      </p:sp>
      <p:sp>
        <p:nvSpPr>
          <p:cNvPr id="5" name="页脚占位符 4"/>
          <p:cNvSpPr>
            <a:spLocks noGrp="1"/>
          </p:cNvSpPr>
          <p:nvPr>
            <p:ph type="ftr" sz="quarter" idx="3"/>
          </p:nvPr>
        </p:nvSpPr>
        <p:spPr>
          <a:xfrm>
            <a:off x="5334000" y="6400800"/>
            <a:ext cx="3733800" cy="283800"/>
          </a:xfrm>
          <a:prstGeom prst="rect">
            <a:avLst/>
          </a:prstGeom>
        </p:spPr>
        <p:txBody>
          <a:bodyPr vert="horz" rtlCol="0" anchor="ctr"/>
          <a:lstStyle>
            <a:lvl1pPr algn="r" eaLnBrk="1" latinLnBrk="0" hangingPunct="1">
              <a:defRPr kumimoji="0" sz="1100">
                <a:solidFill>
                  <a:schemeClr val="tx2">
                    <a:lumMod val="75000"/>
                    <a:lumOff val="25000"/>
                  </a:schemeClr>
                </a:solidFill>
              </a:defRPr>
            </a:lvl1pPr>
          </a:lstStyle>
          <a:p>
            <a:endParaRPr lang="zh-CN" altLang="en-US"/>
          </a:p>
        </p:txBody>
      </p:sp>
      <p:sp>
        <p:nvSpPr>
          <p:cNvPr id="6" name="灯片编号占位符 5"/>
          <p:cNvSpPr>
            <a:spLocks noGrp="1"/>
          </p:cNvSpPr>
          <p:nvPr>
            <p:ph type="sldNum" sz="quarter" idx="4"/>
          </p:nvPr>
        </p:nvSpPr>
        <p:spPr>
          <a:xfrm>
            <a:off x="4114800" y="6400800"/>
            <a:ext cx="914400" cy="283464"/>
          </a:xfrm>
          <a:prstGeom prst="rect">
            <a:avLst/>
          </a:prstGeom>
          <a:noFill/>
        </p:spPr>
        <p:txBody>
          <a:bodyPr vert="horz" lIns="45720" rIns="45720" rtlCol="0" anchor="ctr"/>
          <a:lstStyle>
            <a:lvl1pPr algn="ctr" eaLnBrk="1" latinLnBrk="0" hangingPunct="1">
              <a:defRPr kumimoji="0" sz="1100" b="0">
                <a:solidFill>
                  <a:schemeClr val="tx2">
                    <a:lumMod val="75000"/>
                    <a:lumOff val="25000"/>
                  </a:schemeClr>
                </a:solidFill>
              </a:defRPr>
            </a:lvl1pPr>
          </a:lstStyle>
          <a:p>
            <a:fld id="{E499A49E-826F-4CAA-8C84-6AB56D48BB73}" type="slidenum">
              <a:rPr lang="zh-CN" altLang="en-US" smtClean="0"/>
              <a:pPr/>
              <a:t>‹#›</a:t>
            </a:fld>
            <a:endParaRPr lang="zh-CN" altLang="en-US"/>
          </a:p>
        </p:txBody>
      </p:sp>
      <p:sp>
        <p:nvSpPr>
          <p:cNvPr id="8" name="矩形 7"/>
          <p:cNvSpPr/>
          <p:nvPr/>
        </p:nvSpPr>
        <p:spPr>
          <a:xfrm>
            <a:off x="0" y="0"/>
            <a:ext cx="9144000" cy="108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50000"/>
        <a:buFont typeface="Wingdings 2"/>
        <a:buChar char="ß"/>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50000"/>
        <a:buFont typeface="Wingdings 2"/>
        <a:buChar char="Þ"/>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5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11560" y="1772816"/>
            <a:ext cx="7772400" cy="2112639"/>
          </a:xfrm>
        </p:spPr>
        <p:txBody>
          <a:bodyPr>
            <a:normAutofit fontScale="90000"/>
          </a:bodyPr>
          <a:lstStyle/>
          <a:p>
            <a:r>
              <a:rPr lang="zh-CN" altLang="en-US" sz="7200" dirty="0" smtClean="0">
                <a:latin typeface="楷体" pitchFamily="49" charset="-122"/>
                <a:ea typeface="楷体" pitchFamily="49" charset="-122"/>
              </a:rPr>
              <a:t>多元统计分析</a:t>
            </a:r>
            <a:r>
              <a:rPr lang="en-US" altLang="zh-CN" sz="7200" dirty="0" smtClean="0">
                <a:latin typeface="楷体" pitchFamily="49" charset="-122"/>
                <a:ea typeface="楷体" pitchFamily="49" charset="-122"/>
              </a:rPr>
              <a:t/>
            </a:r>
            <a:br>
              <a:rPr lang="en-US" altLang="zh-CN" sz="7200" dirty="0" smtClean="0">
                <a:latin typeface="楷体" pitchFamily="49" charset="-122"/>
                <a:ea typeface="楷体" pitchFamily="49" charset="-122"/>
              </a:rPr>
            </a:br>
            <a:r>
              <a:rPr lang="en-US" altLang="zh-CN" sz="7200" dirty="0" smtClean="0">
                <a:latin typeface="楷体" pitchFamily="49" charset="-122"/>
                <a:ea typeface="楷体" pitchFamily="49" charset="-122"/>
              </a:rPr>
              <a:t>       </a:t>
            </a:r>
            <a:r>
              <a:rPr lang="en-US" altLang="zh-CN" sz="5300" dirty="0" smtClean="0">
                <a:latin typeface="楷体" pitchFamily="49" charset="-122"/>
                <a:ea typeface="楷体" pitchFamily="49" charset="-122"/>
              </a:rPr>
              <a:t>——</a:t>
            </a:r>
            <a:r>
              <a:rPr lang="zh-CN" altLang="en-US" sz="7200" dirty="0" smtClean="0">
                <a:latin typeface="楷体" pitchFamily="49" charset="-122"/>
                <a:ea typeface="楷体" pitchFamily="49" charset="-122"/>
              </a:rPr>
              <a:t>因子分析</a:t>
            </a:r>
            <a:endParaRPr lang="zh-CN" altLang="en-US" sz="7200" dirty="0">
              <a:latin typeface="楷体" pitchFamily="49" charset="-122"/>
              <a:ea typeface="楷体"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27584" y="1196752"/>
            <a:ext cx="5328592" cy="1815882"/>
          </a:xfrm>
          <a:prstGeom prst="rect">
            <a:avLst/>
          </a:prstGeom>
          <a:noFill/>
        </p:spPr>
        <p:txBody>
          <a:bodyPr wrap="square" rtlCol="0">
            <a:spAutoFit/>
          </a:bodyPr>
          <a:lstStyle/>
          <a:p>
            <a:r>
              <a:rPr lang="zh-CN" altLang="en-US" sz="2800" dirty="0" smtClean="0">
                <a:latin typeface="楷体" pitchFamily="49" charset="-122"/>
                <a:ea typeface="楷体" pitchFamily="49" charset="-122"/>
              </a:rPr>
              <a:t>单击“得分”按钮，弹出“因子分析：因子得分”对话框。选择“保存为变量”和“显示因子得分系数矩阵”选项，如右图所示。</a:t>
            </a:r>
            <a:endParaRPr lang="zh-CN" altLang="en-US" sz="2800" dirty="0">
              <a:latin typeface="楷体" pitchFamily="49" charset="-122"/>
              <a:ea typeface="楷体" pitchFamily="49" charset="-122"/>
            </a:endParaRPr>
          </a:p>
        </p:txBody>
      </p:sp>
      <p:pic>
        <p:nvPicPr>
          <p:cNvPr id="4098" name="Picture 2"/>
          <p:cNvPicPr>
            <a:picLocks noChangeAspect="1" noChangeArrowheads="1"/>
          </p:cNvPicPr>
          <p:nvPr/>
        </p:nvPicPr>
        <p:blipFill>
          <a:blip r:embed="rId2" cstate="print"/>
          <a:srcRect/>
          <a:stretch>
            <a:fillRect/>
          </a:stretch>
        </p:blipFill>
        <p:spPr bwMode="auto">
          <a:xfrm>
            <a:off x="6516216" y="1196752"/>
            <a:ext cx="1990725" cy="2276475"/>
          </a:xfrm>
          <a:prstGeom prst="rect">
            <a:avLst/>
          </a:prstGeom>
          <a:noFill/>
          <a:ln w="9525">
            <a:noFill/>
            <a:miter lim="800000"/>
            <a:headEnd/>
            <a:tailEnd/>
          </a:ln>
        </p:spPr>
      </p:pic>
      <p:sp>
        <p:nvSpPr>
          <p:cNvPr id="5" name="TextBox 4"/>
          <p:cNvSpPr txBox="1"/>
          <p:nvPr/>
        </p:nvSpPr>
        <p:spPr>
          <a:xfrm>
            <a:off x="899592" y="3356992"/>
            <a:ext cx="5040560" cy="1384995"/>
          </a:xfrm>
          <a:prstGeom prst="rect">
            <a:avLst/>
          </a:prstGeom>
          <a:noFill/>
        </p:spPr>
        <p:txBody>
          <a:bodyPr wrap="square" rtlCol="0">
            <a:spAutoFit/>
          </a:bodyPr>
          <a:lstStyle/>
          <a:p>
            <a:r>
              <a:rPr lang="zh-CN" altLang="en-US" sz="2800" dirty="0" smtClean="0">
                <a:latin typeface="楷体" pitchFamily="49" charset="-122"/>
                <a:ea typeface="楷体" pitchFamily="49" charset="-122"/>
              </a:rPr>
              <a:t>完成上述设置后，单击“确定”按钮，系统会自动完成因子分析过程。</a:t>
            </a:r>
            <a:endParaRPr lang="zh-CN" altLang="en-US" sz="2800" dirty="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27584" y="476673"/>
            <a:ext cx="7488832" cy="646331"/>
          </a:xfrm>
          <a:prstGeom prst="rect">
            <a:avLst/>
          </a:prstGeom>
          <a:noFill/>
        </p:spPr>
        <p:txBody>
          <a:bodyPr wrap="square" rtlCol="0">
            <a:spAutoFit/>
          </a:bodyPr>
          <a:lstStyle/>
          <a:p>
            <a:r>
              <a:rPr lang="zh-CN" altLang="en-US" sz="3600" dirty="0" smtClean="0">
                <a:latin typeface="楷体" pitchFamily="49" charset="-122"/>
                <a:ea typeface="楷体" pitchFamily="49" charset="-122"/>
              </a:rPr>
              <a:t>四、结果分析</a:t>
            </a:r>
            <a:endParaRPr lang="zh-CN" altLang="en-US" sz="3600" dirty="0">
              <a:latin typeface="楷体" pitchFamily="49" charset="-122"/>
              <a:ea typeface="楷体" pitchFamily="49" charset="-122"/>
            </a:endParaRPr>
          </a:p>
        </p:txBody>
      </p:sp>
      <p:pic>
        <p:nvPicPr>
          <p:cNvPr id="2" name="Picture 2"/>
          <p:cNvPicPr>
            <a:picLocks noChangeAspect="1" noChangeArrowheads="1"/>
          </p:cNvPicPr>
          <p:nvPr/>
        </p:nvPicPr>
        <p:blipFill>
          <a:blip r:embed="rId2" cstate="print"/>
          <a:srcRect/>
          <a:stretch>
            <a:fillRect/>
          </a:stretch>
        </p:blipFill>
        <p:spPr bwMode="auto">
          <a:xfrm>
            <a:off x="2555776" y="4149080"/>
            <a:ext cx="3848100" cy="1533525"/>
          </a:xfrm>
          <a:prstGeom prst="rect">
            <a:avLst/>
          </a:prstGeom>
          <a:noFill/>
          <a:ln w="9525">
            <a:noFill/>
            <a:miter lim="800000"/>
            <a:headEnd/>
            <a:tailEnd/>
          </a:ln>
        </p:spPr>
      </p:pic>
      <p:sp>
        <p:nvSpPr>
          <p:cNvPr id="5" name="TextBox 4"/>
          <p:cNvSpPr txBox="1"/>
          <p:nvPr/>
        </p:nvSpPr>
        <p:spPr>
          <a:xfrm>
            <a:off x="971600" y="1268760"/>
            <a:ext cx="6840760" cy="2246769"/>
          </a:xfrm>
          <a:prstGeom prst="rect">
            <a:avLst/>
          </a:prstGeom>
          <a:noFill/>
        </p:spPr>
        <p:txBody>
          <a:bodyPr wrap="square" rtlCol="0">
            <a:spAutoFit/>
          </a:bodyPr>
          <a:lstStyle/>
          <a:p>
            <a:r>
              <a:rPr lang="zh-CN" altLang="en-US" sz="2800" dirty="0" smtClean="0">
                <a:latin typeface="楷体" pitchFamily="49" charset="-122"/>
                <a:ea typeface="楷体" pitchFamily="49" charset="-122"/>
              </a:rPr>
              <a:t>下图给出了</a:t>
            </a:r>
            <a:r>
              <a:rPr lang="en-US" altLang="zh-CN" sz="2800" dirty="0" smtClean="0">
                <a:latin typeface="楷体" pitchFamily="49" charset="-122"/>
                <a:ea typeface="楷体" pitchFamily="49" charset="-122"/>
              </a:rPr>
              <a:t>KMO</a:t>
            </a:r>
            <a:r>
              <a:rPr lang="zh-CN" altLang="en-US" sz="2800" dirty="0" smtClean="0">
                <a:latin typeface="楷体" pitchFamily="49" charset="-122"/>
                <a:ea typeface="楷体" pitchFamily="49" charset="-122"/>
              </a:rPr>
              <a:t>和</a:t>
            </a:r>
            <a:r>
              <a:rPr lang="en-US" altLang="zh-CN" sz="2800" dirty="0" smtClean="0">
                <a:latin typeface="楷体" pitchFamily="49" charset="-122"/>
                <a:ea typeface="楷体" pitchFamily="49" charset="-122"/>
              </a:rPr>
              <a:t>Bartlett</a:t>
            </a:r>
            <a:r>
              <a:rPr lang="zh-CN" altLang="en-US" sz="2800" dirty="0" smtClean="0">
                <a:latin typeface="楷体" pitchFamily="49" charset="-122"/>
                <a:ea typeface="楷体" pitchFamily="49" charset="-122"/>
              </a:rPr>
              <a:t>检验结果，其中</a:t>
            </a:r>
            <a:r>
              <a:rPr lang="en-US" altLang="zh-CN" sz="2800" dirty="0" smtClean="0">
                <a:latin typeface="楷体" pitchFamily="49" charset="-122"/>
                <a:ea typeface="楷体" pitchFamily="49" charset="-122"/>
              </a:rPr>
              <a:t>KOM</a:t>
            </a:r>
            <a:r>
              <a:rPr lang="zh-CN" altLang="en-US" sz="2800" dirty="0" smtClean="0">
                <a:latin typeface="楷体" pitchFamily="49" charset="-122"/>
                <a:ea typeface="楷体" pitchFamily="49" charset="-122"/>
              </a:rPr>
              <a:t>值越接近</a:t>
            </a:r>
            <a:r>
              <a:rPr lang="en-US" altLang="zh-CN" sz="2800" dirty="0" smtClean="0">
                <a:latin typeface="楷体" pitchFamily="49" charset="-122"/>
                <a:ea typeface="楷体" pitchFamily="49" charset="-122"/>
              </a:rPr>
              <a:t>1</a:t>
            </a:r>
            <a:r>
              <a:rPr lang="zh-CN" altLang="en-US" sz="2800" dirty="0" smtClean="0">
                <a:latin typeface="楷体" pitchFamily="49" charset="-122"/>
                <a:ea typeface="楷体" pitchFamily="49" charset="-122"/>
              </a:rPr>
              <a:t>表示越适合做因子分析，从该表得到</a:t>
            </a:r>
            <a:r>
              <a:rPr lang="en-US" altLang="zh-CN" sz="2800" dirty="0" smtClean="0">
                <a:latin typeface="楷体" pitchFamily="49" charset="-122"/>
                <a:ea typeface="楷体" pitchFamily="49" charset="-122"/>
              </a:rPr>
              <a:t>KMO</a:t>
            </a:r>
            <a:r>
              <a:rPr lang="zh-CN" altLang="en-US" sz="2800" dirty="0" smtClean="0">
                <a:latin typeface="楷体" pitchFamily="49" charset="-122"/>
                <a:ea typeface="楷体" pitchFamily="49" charset="-122"/>
              </a:rPr>
              <a:t>值为</a:t>
            </a:r>
            <a:r>
              <a:rPr lang="en-US" altLang="zh-CN" sz="2800" dirty="0" smtClean="0">
                <a:latin typeface="楷体" pitchFamily="49" charset="-122"/>
                <a:ea typeface="楷体" pitchFamily="49" charset="-122"/>
              </a:rPr>
              <a:t>0.635</a:t>
            </a:r>
            <a:r>
              <a:rPr lang="zh-CN" altLang="en-US" sz="2800" dirty="0" smtClean="0">
                <a:latin typeface="楷体" pitchFamily="49" charset="-122"/>
                <a:ea typeface="楷体" pitchFamily="49" charset="-122"/>
              </a:rPr>
              <a:t>，表示比较适合做因子分析。</a:t>
            </a:r>
            <a:r>
              <a:rPr lang="en-US" altLang="zh-CN" sz="2800" dirty="0" smtClean="0">
                <a:latin typeface="楷体" pitchFamily="49" charset="-122"/>
                <a:ea typeface="楷体" pitchFamily="49" charset="-122"/>
              </a:rPr>
              <a:t>Sig</a:t>
            </a:r>
            <a:r>
              <a:rPr lang="zh-CN" altLang="en-US" sz="2800" dirty="0" smtClean="0">
                <a:latin typeface="楷体" pitchFamily="49" charset="-122"/>
                <a:ea typeface="楷体" pitchFamily="49" charset="-122"/>
              </a:rPr>
              <a:t>值为</a:t>
            </a:r>
            <a:r>
              <a:rPr lang="en-US" altLang="zh-CN" sz="2800" dirty="0" smtClean="0">
                <a:latin typeface="楷体" pitchFamily="49" charset="-122"/>
                <a:ea typeface="楷体" pitchFamily="49" charset="-122"/>
              </a:rPr>
              <a:t>0.000&lt;0.05</a:t>
            </a:r>
            <a:r>
              <a:rPr lang="zh-CN" altLang="en-US" sz="2800" dirty="0" smtClean="0">
                <a:latin typeface="楷体" pitchFamily="49" charset="-122"/>
                <a:ea typeface="楷体" pitchFamily="49" charset="-122"/>
              </a:rPr>
              <a:t>，说明变量之间存在相关关系，适合做因子分析。</a:t>
            </a:r>
            <a:endParaRPr lang="zh-CN" altLang="en-US" sz="2800" dirty="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71600" y="980728"/>
            <a:ext cx="6840760" cy="1815882"/>
          </a:xfrm>
          <a:prstGeom prst="rect">
            <a:avLst/>
          </a:prstGeom>
          <a:noFill/>
        </p:spPr>
        <p:txBody>
          <a:bodyPr wrap="square" rtlCol="0">
            <a:spAutoFit/>
          </a:bodyPr>
          <a:lstStyle/>
          <a:p>
            <a:r>
              <a:rPr lang="zh-CN" altLang="en-US" sz="2800" dirty="0" smtClean="0">
                <a:latin typeface="楷体" pitchFamily="49" charset="-122"/>
                <a:ea typeface="楷体" pitchFamily="49" charset="-122"/>
              </a:rPr>
              <a:t>下图给出的是因子贡献率结果。图中只有前两个因子的特征值大于</a:t>
            </a:r>
            <a:r>
              <a:rPr lang="en-US" altLang="zh-CN" sz="2800" dirty="0" smtClean="0">
                <a:latin typeface="楷体" pitchFamily="49" charset="-122"/>
                <a:ea typeface="楷体" pitchFamily="49" charset="-122"/>
              </a:rPr>
              <a:t>1</a:t>
            </a:r>
            <a:r>
              <a:rPr lang="zh-CN" altLang="en-US" sz="2800" dirty="0" smtClean="0">
                <a:latin typeface="楷体" pitchFamily="49" charset="-122"/>
                <a:ea typeface="楷体" pitchFamily="49" charset="-122"/>
              </a:rPr>
              <a:t>，并且前两个因子的特征值之和占总特征值的</a:t>
            </a:r>
            <a:r>
              <a:rPr lang="en-US" altLang="zh-CN" sz="2800" dirty="0" smtClean="0">
                <a:latin typeface="楷体" pitchFamily="49" charset="-122"/>
                <a:ea typeface="楷体" pitchFamily="49" charset="-122"/>
              </a:rPr>
              <a:t>85.22%</a:t>
            </a:r>
            <a:r>
              <a:rPr lang="zh-CN" altLang="en-US" sz="2800" dirty="0" smtClean="0">
                <a:latin typeface="楷体" pitchFamily="49" charset="-122"/>
                <a:ea typeface="楷体" pitchFamily="49" charset="-122"/>
              </a:rPr>
              <a:t>。因此，提取前两个因子作为主因子。</a:t>
            </a:r>
            <a:endParaRPr lang="zh-CN" altLang="en-US" sz="2800" dirty="0">
              <a:latin typeface="楷体" pitchFamily="49" charset="-122"/>
              <a:ea typeface="楷体" pitchFamily="49" charset="-122"/>
            </a:endParaRPr>
          </a:p>
        </p:txBody>
      </p:sp>
      <p:pic>
        <p:nvPicPr>
          <p:cNvPr id="2050" name="Picture 2"/>
          <p:cNvPicPr>
            <a:picLocks noChangeAspect="1" noChangeArrowheads="1"/>
          </p:cNvPicPr>
          <p:nvPr/>
        </p:nvPicPr>
        <p:blipFill>
          <a:blip r:embed="rId2" cstate="print"/>
          <a:srcRect/>
          <a:stretch>
            <a:fillRect/>
          </a:stretch>
        </p:blipFill>
        <p:spPr bwMode="auto">
          <a:xfrm>
            <a:off x="1259632" y="3068960"/>
            <a:ext cx="6562725" cy="2238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99592" y="476672"/>
            <a:ext cx="7560840" cy="3108543"/>
          </a:xfrm>
          <a:prstGeom prst="rect">
            <a:avLst/>
          </a:prstGeom>
          <a:noFill/>
        </p:spPr>
        <p:txBody>
          <a:bodyPr wrap="square" rtlCol="0">
            <a:spAutoFit/>
          </a:bodyPr>
          <a:lstStyle/>
          <a:p>
            <a:r>
              <a:rPr lang="zh-CN" altLang="en-US" sz="2800" dirty="0" smtClean="0">
                <a:latin typeface="楷体" pitchFamily="49" charset="-122"/>
                <a:ea typeface="楷体" pitchFamily="49" charset="-122"/>
              </a:rPr>
              <a:t>下图给出了旋转后的因子载荷表。通过旋转，各个因子的含义变得比较明确。从图中可以看出，人均</a:t>
            </a:r>
            <a:r>
              <a:rPr lang="en-US" altLang="zh-CN" sz="2800" dirty="0" smtClean="0">
                <a:latin typeface="楷体" pitchFamily="49" charset="-122"/>
                <a:ea typeface="楷体" pitchFamily="49" charset="-122"/>
              </a:rPr>
              <a:t>GDP</a:t>
            </a:r>
            <a:r>
              <a:rPr lang="zh-CN" altLang="en-US" sz="2800" dirty="0" smtClean="0">
                <a:latin typeface="楷体" pitchFamily="49" charset="-122"/>
                <a:ea typeface="楷体" pitchFamily="49" charset="-122"/>
              </a:rPr>
              <a:t>、社会消费品零售总额和农村人均纯收入变量在第一个因子上载荷较大，可以将第一个因子命名为经济发展因子；固定资产投资、科研机构数量和卫生机构数量在第二个因子上载荷较大，可以将其命名为社会发展因子。</a:t>
            </a:r>
            <a:endParaRPr lang="zh-CN" altLang="en-US" sz="2800" dirty="0">
              <a:latin typeface="楷体" pitchFamily="49" charset="-122"/>
              <a:ea typeface="楷体" pitchFamily="49" charset="-122"/>
            </a:endParaRPr>
          </a:p>
        </p:txBody>
      </p:sp>
      <p:pic>
        <p:nvPicPr>
          <p:cNvPr id="3074" name="Picture 2"/>
          <p:cNvPicPr>
            <a:picLocks noChangeAspect="1" noChangeArrowheads="1"/>
          </p:cNvPicPr>
          <p:nvPr/>
        </p:nvPicPr>
        <p:blipFill>
          <a:blip r:embed="rId2" cstate="print"/>
          <a:srcRect/>
          <a:stretch>
            <a:fillRect/>
          </a:stretch>
        </p:blipFill>
        <p:spPr bwMode="auto">
          <a:xfrm>
            <a:off x="3059832" y="3717032"/>
            <a:ext cx="2752725" cy="2676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99592" y="1772816"/>
            <a:ext cx="5472608" cy="1384995"/>
          </a:xfrm>
          <a:prstGeom prst="rect">
            <a:avLst/>
          </a:prstGeom>
        </p:spPr>
        <p:txBody>
          <a:bodyPr wrap="square">
            <a:spAutoFit/>
          </a:bodyPr>
          <a:lstStyle/>
          <a:p>
            <a:r>
              <a:rPr lang="zh-CN" altLang="en-US" sz="2800" dirty="0" smtClean="0">
                <a:latin typeface="楷体" pitchFamily="49" charset="-122"/>
                <a:ea typeface="楷体" pitchFamily="49" charset="-122"/>
              </a:rPr>
              <a:t>右边的表格是各个省市的因子得分，由因子得分可以进一步计算综合得分。</a:t>
            </a:r>
            <a:endParaRPr lang="zh-CN" altLang="en-US" sz="2800" dirty="0">
              <a:latin typeface="楷体" pitchFamily="49" charset="-122"/>
              <a:ea typeface="楷体" pitchFamily="49" charset="-122"/>
            </a:endParaRPr>
          </a:p>
        </p:txBody>
      </p:sp>
      <p:pic>
        <p:nvPicPr>
          <p:cNvPr id="4098" name="Picture 2"/>
          <p:cNvPicPr>
            <a:picLocks noChangeAspect="1" noChangeArrowheads="1"/>
          </p:cNvPicPr>
          <p:nvPr/>
        </p:nvPicPr>
        <p:blipFill>
          <a:blip r:embed="rId2" cstate="print"/>
          <a:srcRect/>
          <a:stretch>
            <a:fillRect/>
          </a:stretch>
        </p:blipFill>
        <p:spPr bwMode="auto">
          <a:xfrm>
            <a:off x="6516216" y="332656"/>
            <a:ext cx="1514475" cy="6286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9592" y="548680"/>
            <a:ext cx="4752528" cy="646331"/>
          </a:xfrm>
          <a:prstGeom prst="rect">
            <a:avLst/>
          </a:prstGeom>
          <a:noFill/>
        </p:spPr>
        <p:txBody>
          <a:bodyPr wrap="square" rtlCol="0">
            <a:spAutoFit/>
          </a:bodyPr>
          <a:lstStyle/>
          <a:p>
            <a:r>
              <a:rPr lang="zh-CN" altLang="en-US" sz="3600" smtClean="0">
                <a:latin typeface="楷体" pitchFamily="49" charset="-122"/>
                <a:ea typeface="楷体" pitchFamily="49" charset="-122"/>
              </a:rPr>
              <a:t>一、因</a:t>
            </a:r>
            <a:r>
              <a:rPr lang="zh-CN" altLang="en-US" sz="3600" dirty="0" smtClean="0">
                <a:latin typeface="楷体" pitchFamily="49" charset="-122"/>
                <a:ea typeface="楷体" pitchFamily="49" charset="-122"/>
              </a:rPr>
              <a:t>子分析</a:t>
            </a:r>
            <a:endParaRPr lang="zh-CN" altLang="en-US" sz="3600" dirty="0">
              <a:latin typeface="楷体" pitchFamily="49" charset="-122"/>
              <a:ea typeface="楷体" pitchFamily="49" charset="-122"/>
            </a:endParaRPr>
          </a:p>
        </p:txBody>
      </p:sp>
      <p:sp>
        <p:nvSpPr>
          <p:cNvPr id="6" name="TextBox 5"/>
          <p:cNvSpPr txBox="1"/>
          <p:nvPr/>
        </p:nvSpPr>
        <p:spPr>
          <a:xfrm>
            <a:off x="1043608" y="1556792"/>
            <a:ext cx="7200800" cy="3416320"/>
          </a:xfrm>
          <a:prstGeom prst="rect">
            <a:avLst/>
          </a:prstGeom>
          <a:noFill/>
        </p:spPr>
        <p:txBody>
          <a:bodyPr wrap="square" rtlCol="0">
            <a:spAutoFit/>
          </a:bodyPr>
          <a:lstStyle/>
          <a:p>
            <a:r>
              <a:rPr lang="zh-CN" altLang="en-US" sz="3600" dirty="0" smtClean="0">
                <a:latin typeface="楷体" pitchFamily="49" charset="-122"/>
                <a:ea typeface="楷体" pitchFamily="49" charset="-122"/>
              </a:rPr>
              <a:t>因子分析是在尽可能不损失信息或少损失信息的情况下，将多个变量减少为少数几个潜在的因子，这几个因子可以概括原来众多变量的主要信息。这样，既减少了变量个数，又能反映变量之间的内在联系。</a:t>
            </a:r>
            <a:endParaRPr lang="zh-CN" altLang="en-US" sz="3600" dirty="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043608" y="1196752"/>
            <a:ext cx="7200800" cy="4031873"/>
          </a:xfrm>
          <a:prstGeom prst="rect">
            <a:avLst/>
          </a:prstGeom>
          <a:noFill/>
        </p:spPr>
        <p:txBody>
          <a:bodyPr wrap="square" rtlCol="0">
            <a:spAutoFit/>
          </a:bodyPr>
          <a:lstStyle/>
          <a:p>
            <a:r>
              <a:rPr lang="zh-CN" altLang="en-US" sz="3200" dirty="0" smtClean="0">
                <a:latin typeface="楷体" pitchFamily="49" charset="-122"/>
                <a:ea typeface="楷体" pitchFamily="49" charset="-122"/>
              </a:rPr>
              <a:t>例</a:t>
            </a:r>
            <a:r>
              <a:rPr lang="zh-CN" altLang="en-US" sz="3200" dirty="0" smtClean="0">
                <a:latin typeface="楷体" pitchFamily="49" charset="-122"/>
                <a:ea typeface="楷体" pitchFamily="49" charset="-122"/>
              </a:rPr>
              <a:t>如，国民经济发展水平由很多不同产业因素决定，诸如制鞋业、家电业、服务业、钢铁业、信息产业、种植业和养殖业等。利用因子分析，如果可以得到</a:t>
            </a:r>
            <a:r>
              <a:rPr lang="en-US" altLang="zh-CN" sz="3200" dirty="0" smtClean="0">
                <a:latin typeface="楷体" pitchFamily="49" charset="-122"/>
                <a:ea typeface="楷体" pitchFamily="49" charset="-122"/>
              </a:rPr>
              <a:t>4</a:t>
            </a:r>
            <a:r>
              <a:rPr lang="zh-CN" altLang="en-US" sz="3200" dirty="0" smtClean="0">
                <a:latin typeface="楷体" pitchFamily="49" charset="-122"/>
                <a:ea typeface="楷体" pitchFamily="49" charset="-122"/>
              </a:rPr>
              <a:t>个因子，经过研究所有产业和这</a:t>
            </a:r>
            <a:r>
              <a:rPr lang="en-US" altLang="zh-CN" sz="3200" dirty="0" smtClean="0">
                <a:latin typeface="楷体" pitchFamily="49" charset="-122"/>
                <a:ea typeface="楷体" pitchFamily="49" charset="-122"/>
              </a:rPr>
              <a:t>4</a:t>
            </a:r>
            <a:r>
              <a:rPr lang="zh-CN" altLang="en-US" sz="3200" dirty="0" smtClean="0">
                <a:latin typeface="楷体" pitchFamily="49" charset="-122"/>
                <a:ea typeface="楷体" pitchFamily="49" charset="-122"/>
              </a:rPr>
              <a:t>个因子之间的关系，可以发现有一个因子可能是代表农业产业的一个综合，另外</a:t>
            </a:r>
            <a:r>
              <a:rPr lang="en-US" altLang="zh-CN" sz="3200" dirty="0" smtClean="0">
                <a:latin typeface="楷体" pitchFamily="49" charset="-122"/>
                <a:ea typeface="楷体" pitchFamily="49" charset="-122"/>
              </a:rPr>
              <a:t>3</a:t>
            </a:r>
            <a:r>
              <a:rPr lang="zh-CN" altLang="en-US" sz="3200" dirty="0" smtClean="0">
                <a:latin typeface="楷体" pitchFamily="49" charset="-122"/>
                <a:ea typeface="楷体" pitchFamily="49" charset="-122"/>
              </a:rPr>
              <a:t>个因子分别代表农业、服务业和信息业。</a:t>
            </a:r>
            <a:endParaRPr lang="zh-CN" altLang="en-US" sz="3200" dirty="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27584" y="476673"/>
            <a:ext cx="7488832" cy="646331"/>
          </a:xfrm>
          <a:prstGeom prst="rect">
            <a:avLst/>
          </a:prstGeom>
          <a:noFill/>
        </p:spPr>
        <p:txBody>
          <a:bodyPr wrap="square" rtlCol="0">
            <a:spAutoFit/>
          </a:bodyPr>
          <a:lstStyle/>
          <a:p>
            <a:r>
              <a:rPr lang="zh-CN" altLang="en-US" sz="3600" dirty="0" smtClean="0">
                <a:latin typeface="楷体" pitchFamily="49" charset="-122"/>
                <a:ea typeface="楷体" pitchFamily="49" charset="-122"/>
              </a:rPr>
              <a:t>二、案例</a:t>
            </a:r>
            <a:endParaRPr lang="zh-CN" altLang="en-US" sz="3600" dirty="0">
              <a:latin typeface="楷体" pitchFamily="49" charset="-122"/>
              <a:ea typeface="楷体" pitchFamily="49" charset="-122"/>
            </a:endParaRPr>
          </a:p>
        </p:txBody>
      </p:sp>
      <p:sp>
        <p:nvSpPr>
          <p:cNvPr id="6" name="TextBox 5"/>
          <p:cNvSpPr txBox="1"/>
          <p:nvPr/>
        </p:nvSpPr>
        <p:spPr>
          <a:xfrm>
            <a:off x="827584" y="1484784"/>
            <a:ext cx="7200800" cy="3416320"/>
          </a:xfrm>
          <a:prstGeom prst="rect">
            <a:avLst/>
          </a:prstGeom>
          <a:noFill/>
        </p:spPr>
        <p:txBody>
          <a:bodyPr wrap="square" rtlCol="0">
            <a:spAutoFit/>
          </a:bodyPr>
          <a:lstStyle/>
          <a:p>
            <a:r>
              <a:rPr lang="zh-CN" altLang="en-US" sz="3600" dirty="0" smtClean="0">
                <a:latin typeface="楷体" pitchFamily="49" charset="-122"/>
                <a:ea typeface="楷体" pitchFamily="49" charset="-122"/>
              </a:rPr>
              <a:t>本案例给出的是衡量全国各省市综合发展情况的一些数据。数据表中有</a:t>
            </a:r>
            <a:r>
              <a:rPr lang="en-US" altLang="zh-CN" sz="3600" dirty="0" smtClean="0">
                <a:latin typeface="楷体" pitchFamily="49" charset="-122"/>
                <a:ea typeface="楷体" pitchFamily="49" charset="-122"/>
              </a:rPr>
              <a:t>6</a:t>
            </a:r>
            <a:r>
              <a:rPr lang="zh-CN" altLang="en-US" sz="3600" dirty="0" smtClean="0">
                <a:latin typeface="楷体" pitchFamily="49" charset="-122"/>
                <a:ea typeface="楷体" pitchFamily="49" charset="-122"/>
              </a:rPr>
              <a:t>个指标，分别是：人均</a:t>
            </a:r>
            <a:r>
              <a:rPr lang="en-US" altLang="zh-CN" sz="3600" dirty="0" smtClean="0">
                <a:latin typeface="楷体" pitchFamily="49" charset="-122"/>
                <a:ea typeface="楷体" pitchFamily="49" charset="-122"/>
              </a:rPr>
              <a:t>GDP</a:t>
            </a:r>
            <a:r>
              <a:rPr lang="zh-CN" altLang="en-US" sz="3600" dirty="0" smtClean="0">
                <a:latin typeface="楷体" pitchFamily="49" charset="-122"/>
                <a:ea typeface="楷体" pitchFamily="49" charset="-122"/>
              </a:rPr>
              <a:t>、固定资产投资、社会消费品零售总额、农村人均纯收入、科研机构数量、卫生机构数量。</a:t>
            </a:r>
            <a:endParaRPr lang="zh-CN" altLang="en-US" sz="3600" dirty="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a:stretch>
            <a:fillRect/>
          </a:stretch>
        </p:blipFill>
        <p:spPr bwMode="auto">
          <a:xfrm>
            <a:off x="755576" y="476672"/>
            <a:ext cx="7771008" cy="590465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27584" y="476673"/>
            <a:ext cx="7488832" cy="646331"/>
          </a:xfrm>
          <a:prstGeom prst="rect">
            <a:avLst/>
          </a:prstGeom>
          <a:noFill/>
        </p:spPr>
        <p:txBody>
          <a:bodyPr wrap="square" rtlCol="0">
            <a:spAutoFit/>
          </a:bodyPr>
          <a:lstStyle/>
          <a:p>
            <a:r>
              <a:rPr lang="zh-CN" altLang="en-US" sz="3600" dirty="0" smtClean="0">
                <a:latin typeface="楷体" pitchFamily="49" charset="-122"/>
                <a:ea typeface="楷体" pitchFamily="49" charset="-122"/>
              </a:rPr>
              <a:t>三、</a:t>
            </a:r>
            <a:r>
              <a:rPr lang="en-US" altLang="zh-CN" sz="3600" dirty="0" smtClean="0">
                <a:latin typeface="楷体" pitchFamily="49" charset="-122"/>
                <a:ea typeface="楷体" pitchFamily="49" charset="-122"/>
              </a:rPr>
              <a:t>SPSS</a:t>
            </a:r>
            <a:r>
              <a:rPr lang="zh-CN" altLang="en-US" sz="3600" dirty="0" smtClean="0">
                <a:latin typeface="楷体" pitchFamily="49" charset="-122"/>
                <a:ea typeface="楷体" pitchFamily="49" charset="-122"/>
              </a:rPr>
              <a:t>分析过程</a:t>
            </a:r>
            <a:endParaRPr lang="zh-CN" altLang="en-US" sz="3600" dirty="0">
              <a:latin typeface="楷体" pitchFamily="49" charset="-122"/>
              <a:ea typeface="楷体" pitchFamily="49" charset="-122"/>
            </a:endParaRPr>
          </a:p>
        </p:txBody>
      </p:sp>
      <p:sp>
        <p:nvSpPr>
          <p:cNvPr id="6" name="TextBox 5"/>
          <p:cNvSpPr txBox="1"/>
          <p:nvPr/>
        </p:nvSpPr>
        <p:spPr>
          <a:xfrm>
            <a:off x="827584" y="1268760"/>
            <a:ext cx="7200800" cy="1815882"/>
          </a:xfrm>
          <a:prstGeom prst="rect">
            <a:avLst/>
          </a:prstGeom>
          <a:noFill/>
        </p:spPr>
        <p:txBody>
          <a:bodyPr wrap="square" rtlCol="0">
            <a:spAutoFit/>
          </a:bodyPr>
          <a:lstStyle/>
          <a:p>
            <a:r>
              <a:rPr lang="zh-CN" altLang="en-US" sz="2800" dirty="0" smtClean="0">
                <a:latin typeface="楷体" pitchFamily="49" charset="-122"/>
                <a:ea typeface="楷体" pitchFamily="49" charset="-122"/>
              </a:rPr>
              <a:t>首先，把原始数据集导入到</a:t>
            </a:r>
            <a:r>
              <a:rPr lang="en-US" altLang="zh-CN" sz="2800" dirty="0" smtClean="0">
                <a:latin typeface="楷体" pitchFamily="49" charset="-122"/>
                <a:ea typeface="楷体" pitchFamily="49" charset="-122"/>
              </a:rPr>
              <a:t>SPSS</a:t>
            </a:r>
            <a:r>
              <a:rPr lang="zh-CN" altLang="en-US" sz="2800" dirty="0" smtClean="0">
                <a:latin typeface="楷体" pitchFamily="49" charset="-122"/>
                <a:ea typeface="楷体" pitchFamily="49" charset="-122"/>
              </a:rPr>
              <a:t>中，然后单击“分析</a:t>
            </a:r>
            <a:r>
              <a:rPr lang="en-US" altLang="zh-CN" sz="2800" dirty="0" smtClean="0">
                <a:latin typeface="楷体" pitchFamily="49" charset="-122"/>
                <a:ea typeface="楷体" pitchFamily="49" charset="-122"/>
              </a:rPr>
              <a:t>|</a:t>
            </a:r>
            <a:r>
              <a:rPr lang="zh-CN" altLang="en-US" sz="2800" dirty="0" smtClean="0">
                <a:latin typeface="楷体" pitchFamily="49" charset="-122"/>
                <a:ea typeface="楷体" pitchFamily="49" charset="-122"/>
              </a:rPr>
              <a:t>降维</a:t>
            </a:r>
            <a:r>
              <a:rPr lang="en-US" altLang="zh-CN" sz="2800" dirty="0" smtClean="0">
                <a:latin typeface="楷体" pitchFamily="49" charset="-122"/>
                <a:ea typeface="楷体" pitchFamily="49" charset="-122"/>
              </a:rPr>
              <a:t>|</a:t>
            </a:r>
            <a:r>
              <a:rPr lang="zh-CN" altLang="en-US" sz="2800" dirty="0" smtClean="0">
                <a:latin typeface="楷体" pitchFamily="49" charset="-122"/>
                <a:ea typeface="楷体" pitchFamily="49" charset="-122"/>
              </a:rPr>
              <a:t>因子分析”命令，进入因子分析的主对话框，然后把各变量导入“变量”选项栏中，如下图所示。</a:t>
            </a:r>
            <a:endParaRPr lang="zh-CN" altLang="en-US" sz="2800" dirty="0">
              <a:latin typeface="楷体" pitchFamily="49" charset="-122"/>
              <a:ea typeface="楷体" pitchFamily="49" charset="-122"/>
            </a:endParaRPr>
          </a:p>
        </p:txBody>
      </p:sp>
      <p:pic>
        <p:nvPicPr>
          <p:cNvPr id="2" name="Picture 2"/>
          <p:cNvPicPr>
            <a:picLocks noChangeAspect="1" noChangeArrowheads="1"/>
          </p:cNvPicPr>
          <p:nvPr/>
        </p:nvPicPr>
        <p:blipFill>
          <a:blip r:embed="rId2" cstate="print"/>
          <a:srcRect/>
          <a:stretch>
            <a:fillRect/>
          </a:stretch>
        </p:blipFill>
        <p:spPr bwMode="auto">
          <a:xfrm>
            <a:off x="2411760" y="3212976"/>
            <a:ext cx="4362450" cy="2971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27584" y="1196752"/>
            <a:ext cx="7056784" cy="1384995"/>
          </a:xfrm>
          <a:prstGeom prst="rect">
            <a:avLst/>
          </a:prstGeom>
          <a:noFill/>
        </p:spPr>
        <p:txBody>
          <a:bodyPr wrap="square" rtlCol="0">
            <a:spAutoFit/>
          </a:bodyPr>
          <a:lstStyle/>
          <a:p>
            <a:r>
              <a:rPr lang="zh-CN" altLang="en-US" sz="2800" dirty="0" smtClean="0">
                <a:latin typeface="楷体" pitchFamily="49" charset="-122"/>
                <a:ea typeface="楷体" pitchFamily="49" charset="-122"/>
              </a:rPr>
              <a:t>单击“描述”按钮，弹出“因子分析：描述统计”对话框。选择“</a:t>
            </a:r>
            <a:r>
              <a:rPr lang="en-US" altLang="zh-CN" sz="2800" dirty="0" smtClean="0">
                <a:latin typeface="楷体" pitchFamily="49" charset="-122"/>
                <a:ea typeface="楷体" pitchFamily="49" charset="-122"/>
              </a:rPr>
              <a:t>KMO</a:t>
            </a:r>
            <a:r>
              <a:rPr lang="zh-CN" altLang="en-US" sz="2800" dirty="0" smtClean="0">
                <a:latin typeface="楷体" pitchFamily="49" charset="-122"/>
                <a:ea typeface="楷体" pitchFamily="49" charset="-122"/>
              </a:rPr>
              <a:t>和</a:t>
            </a:r>
            <a:r>
              <a:rPr lang="en-US" altLang="zh-CN" sz="2800" dirty="0" smtClean="0">
                <a:latin typeface="楷体" pitchFamily="49" charset="-122"/>
                <a:ea typeface="楷体" pitchFamily="49" charset="-122"/>
              </a:rPr>
              <a:t>Bartlett</a:t>
            </a:r>
            <a:r>
              <a:rPr lang="zh-CN" altLang="en-US" sz="2800" dirty="0" smtClean="0">
                <a:latin typeface="楷体" pitchFamily="49" charset="-122"/>
                <a:ea typeface="楷体" pitchFamily="49" charset="-122"/>
              </a:rPr>
              <a:t>的球形度检验”选项，如下图所示。</a:t>
            </a:r>
            <a:endParaRPr lang="zh-CN" altLang="en-US" sz="2800" dirty="0">
              <a:latin typeface="楷体" pitchFamily="49" charset="-122"/>
              <a:ea typeface="楷体" pitchFamily="49" charset="-122"/>
            </a:endParaRPr>
          </a:p>
        </p:txBody>
      </p:sp>
      <p:pic>
        <p:nvPicPr>
          <p:cNvPr id="2" name="Picture 2"/>
          <p:cNvPicPr>
            <a:picLocks noChangeAspect="1" noChangeArrowheads="1"/>
          </p:cNvPicPr>
          <p:nvPr/>
        </p:nvPicPr>
        <p:blipFill>
          <a:blip r:embed="rId2" cstate="print"/>
          <a:srcRect/>
          <a:stretch>
            <a:fillRect/>
          </a:stretch>
        </p:blipFill>
        <p:spPr bwMode="auto">
          <a:xfrm>
            <a:off x="3131840" y="2996952"/>
            <a:ext cx="2400300" cy="2781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99592" y="1124744"/>
            <a:ext cx="7272808" cy="1384995"/>
          </a:xfrm>
          <a:prstGeom prst="rect">
            <a:avLst/>
          </a:prstGeom>
          <a:noFill/>
        </p:spPr>
        <p:txBody>
          <a:bodyPr wrap="square" rtlCol="0">
            <a:spAutoFit/>
          </a:bodyPr>
          <a:lstStyle/>
          <a:p>
            <a:r>
              <a:rPr lang="zh-CN" altLang="en-US" sz="2800" dirty="0" smtClean="0">
                <a:latin typeface="楷体" pitchFamily="49" charset="-122"/>
                <a:ea typeface="楷体" pitchFamily="49" charset="-122"/>
              </a:rPr>
              <a:t>单击“抽取”按钮，弹出“因子分析：抽取”对话框。选择“碎石图”选项，其他为系统默认选择，如下图所示。</a:t>
            </a:r>
            <a:endParaRPr lang="zh-CN" altLang="en-US" sz="2800" dirty="0">
              <a:latin typeface="楷体" pitchFamily="49" charset="-122"/>
              <a:ea typeface="楷体" pitchFamily="49" charset="-122"/>
            </a:endParaRPr>
          </a:p>
        </p:txBody>
      </p:sp>
      <p:pic>
        <p:nvPicPr>
          <p:cNvPr id="2051" name="Picture 3"/>
          <p:cNvPicPr>
            <a:picLocks noChangeAspect="1" noChangeArrowheads="1"/>
          </p:cNvPicPr>
          <p:nvPr/>
        </p:nvPicPr>
        <p:blipFill>
          <a:blip r:embed="rId2" cstate="print"/>
          <a:srcRect/>
          <a:stretch>
            <a:fillRect/>
          </a:stretch>
        </p:blipFill>
        <p:spPr bwMode="auto">
          <a:xfrm>
            <a:off x="2267744" y="2780928"/>
            <a:ext cx="4248150" cy="3657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27584" y="1196752"/>
            <a:ext cx="7272808" cy="1384995"/>
          </a:xfrm>
          <a:prstGeom prst="rect">
            <a:avLst/>
          </a:prstGeom>
          <a:noFill/>
        </p:spPr>
        <p:txBody>
          <a:bodyPr wrap="square" rtlCol="0">
            <a:spAutoFit/>
          </a:bodyPr>
          <a:lstStyle/>
          <a:p>
            <a:r>
              <a:rPr lang="zh-CN" altLang="en-US" sz="2800" dirty="0" smtClean="0">
                <a:latin typeface="楷体" pitchFamily="49" charset="-122"/>
                <a:ea typeface="楷体" pitchFamily="49" charset="-122"/>
              </a:rPr>
              <a:t>单击“旋转”按钮，弹出“因子分析：旋转”对话框。选择“最大方差法”选项，其他为系统默认选择，如下图所示。</a:t>
            </a:r>
            <a:endParaRPr lang="zh-CN" altLang="en-US" sz="2800" dirty="0">
              <a:latin typeface="楷体" pitchFamily="49" charset="-122"/>
              <a:ea typeface="楷体" pitchFamily="49" charset="-122"/>
            </a:endParaRPr>
          </a:p>
        </p:txBody>
      </p:sp>
      <p:pic>
        <p:nvPicPr>
          <p:cNvPr id="3074" name="Picture 2"/>
          <p:cNvPicPr>
            <a:picLocks noChangeAspect="1" noChangeArrowheads="1"/>
          </p:cNvPicPr>
          <p:nvPr/>
        </p:nvPicPr>
        <p:blipFill>
          <a:blip r:embed="rId2" cstate="print"/>
          <a:srcRect/>
          <a:stretch>
            <a:fillRect/>
          </a:stretch>
        </p:blipFill>
        <p:spPr bwMode="auto">
          <a:xfrm>
            <a:off x="2843808" y="2852936"/>
            <a:ext cx="3048000" cy="2876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Fan</Template>
  <TotalTime>403</TotalTime>
  <Words>970</Words>
  <Application>Microsoft Office PowerPoint</Application>
  <PresentationFormat>全屏显示(4:3)</PresentationFormat>
  <Paragraphs>18</Paragraphs>
  <Slides>14</Slides>
  <Notes>0</Notes>
  <HiddenSlides>0</HiddenSlides>
  <MMClips>0</MMClips>
  <ScaleCrop>false</ScaleCrop>
  <HeadingPairs>
    <vt:vector size="4" baseType="variant">
      <vt:variant>
        <vt:lpstr>主题</vt:lpstr>
      </vt:variant>
      <vt:variant>
        <vt:i4>1</vt:i4>
      </vt:variant>
      <vt:variant>
        <vt:lpstr>幻灯片标题</vt:lpstr>
      </vt:variant>
      <vt:variant>
        <vt:i4>14</vt:i4>
      </vt:variant>
    </vt:vector>
  </HeadingPairs>
  <TitlesOfParts>
    <vt:vector size="15" baseType="lpstr">
      <vt:lpstr>暗香扑面</vt:lpstr>
      <vt:lpstr>多元统计分析        ——因子分析</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多元统计分析        ——聚类分析</dc:title>
  <dc:creator>Administrator</dc:creator>
  <cp:lastModifiedBy>Administrator</cp:lastModifiedBy>
  <cp:revision>45</cp:revision>
  <dcterms:created xsi:type="dcterms:W3CDTF">2015-04-15T12:07:56Z</dcterms:created>
  <dcterms:modified xsi:type="dcterms:W3CDTF">2015-05-09T07:22:17Z</dcterms:modified>
</cp:coreProperties>
</file>