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89" d="100"/>
          <a:sy n="89" d="100"/>
        </p:scale>
        <p:origin x="-100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0131-B912-43BD-BDC5-BF63968F0401}" type="datetimeFigureOut">
              <a:rPr lang="zh-CN" altLang="en-US" smtClean="0"/>
              <a:pPr/>
              <a:t>2015/5/9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DED10-C7F3-4E9B-9F51-EB276C4153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499A49E-826F-4CAA-8C84-6AB56D48BB73}"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772816"/>
            <a:ext cx="7772400" cy="2112639"/>
          </a:xfrm>
        </p:spPr>
        <p:txBody>
          <a:bodyPr>
            <a:normAutofit fontScale="90000"/>
          </a:bodyPr>
          <a:lstStyle/>
          <a:p>
            <a:r>
              <a:rPr lang="zh-CN" altLang="en-US" sz="7200" dirty="0" smtClean="0">
                <a:latin typeface="楷体" pitchFamily="49" charset="-122"/>
                <a:ea typeface="楷体" pitchFamily="49" charset="-122"/>
              </a:rPr>
              <a:t>多元统计分析</a:t>
            </a:r>
            <a:r>
              <a:rPr lang="en-US" altLang="zh-CN" sz="7200" dirty="0" smtClean="0">
                <a:latin typeface="楷体" pitchFamily="49" charset="-122"/>
                <a:ea typeface="楷体" pitchFamily="49" charset="-122"/>
              </a:rPr>
              <a:t/>
            </a:r>
            <a:br>
              <a:rPr lang="en-US" altLang="zh-CN" sz="7200" dirty="0" smtClean="0">
                <a:latin typeface="楷体" pitchFamily="49" charset="-122"/>
                <a:ea typeface="楷体" pitchFamily="49" charset="-122"/>
              </a:rPr>
            </a:br>
            <a:r>
              <a:rPr lang="en-US" altLang="zh-CN" sz="7200" dirty="0" smtClean="0">
                <a:latin typeface="楷体" pitchFamily="49" charset="-122"/>
                <a:ea typeface="楷体" pitchFamily="49" charset="-122"/>
              </a:rPr>
              <a:t>       </a:t>
            </a:r>
            <a:r>
              <a:rPr lang="en-US" altLang="zh-CN" sz="5300" dirty="0" smtClean="0">
                <a:latin typeface="楷体" pitchFamily="49" charset="-122"/>
                <a:ea typeface="楷体" pitchFamily="49" charset="-122"/>
              </a:rPr>
              <a:t>——</a:t>
            </a:r>
            <a:r>
              <a:rPr lang="zh-CN" altLang="en-US" sz="7200" dirty="0" smtClean="0">
                <a:latin typeface="楷体" pitchFamily="49" charset="-122"/>
                <a:ea typeface="楷体" pitchFamily="49" charset="-122"/>
              </a:rPr>
              <a:t>聚类分析</a:t>
            </a:r>
            <a:endParaRPr lang="zh-CN" altLang="en-US" sz="7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四、快速聚类法</a:t>
            </a:r>
            <a:endParaRPr lang="zh-CN" altLang="en-US" sz="3600" dirty="0">
              <a:latin typeface="楷体" pitchFamily="49" charset="-122"/>
              <a:ea typeface="楷体" pitchFamily="49" charset="-122"/>
            </a:endParaRPr>
          </a:p>
        </p:txBody>
      </p:sp>
      <p:sp>
        <p:nvSpPr>
          <p:cNvPr id="6" name="TextBox 5"/>
          <p:cNvSpPr txBox="1"/>
          <p:nvPr/>
        </p:nvSpPr>
        <p:spPr>
          <a:xfrm>
            <a:off x="899592" y="1268760"/>
            <a:ext cx="7200800" cy="4524315"/>
          </a:xfrm>
          <a:prstGeom prst="rect">
            <a:avLst/>
          </a:prstGeom>
          <a:noFill/>
        </p:spPr>
        <p:txBody>
          <a:bodyPr wrap="square" rtlCol="0">
            <a:spAutoFit/>
          </a:bodyPr>
          <a:lstStyle/>
          <a:p>
            <a:r>
              <a:rPr lang="zh-CN" altLang="en-US" sz="3200" dirty="0" smtClean="0">
                <a:latin typeface="楷体" pitchFamily="49" charset="-122"/>
                <a:ea typeface="楷体" pitchFamily="49" charset="-122"/>
              </a:rPr>
              <a:t>快速聚类法又称为</a:t>
            </a:r>
            <a:r>
              <a:rPr lang="en-US" altLang="zh-CN" sz="3200" dirty="0" smtClean="0">
                <a:latin typeface="楷体" pitchFamily="49" charset="-122"/>
                <a:ea typeface="楷体" pitchFamily="49" charset="-122"/>
              </a:rPr>
              <a:t>K-</a:t>
            </a:r>
            <a:r>
              <a:rPr lang="zh-CN" altLang="en-US" sz="3200" dirty="0" smtClean="0">
                <a:latin typeface="楷体" pitchFamily="49" charset="-122"/>
                <a:ea typeface="楷体" pitchFamily="49" charset="-122"/>
              </a:rPr>
              <a:t>均值聚类法。快速聚类法只能产生指定个数的分类。它的思想是，首先选择</a:t>
            </a:r>
            <a:r>
              <a:rPr lang="en-US" altLang="zh-CN" sz="3200" dirty="0" smtClean="0">
                <a:latin typeface="楷体" pitchFamily="49" charset="-122"/>
                <a:ea typeface="楷体" pitchFamily="49" charset="-122"/>
              </a:rPr>
              <a:t>k</a:t>
            </a:r>
            <a:r>
              <a:rPr lang="zh-CN" altLang="en-US" sz="3200" dirty="0" smtClean="0">
                <a:latin typeface="楷体" pitchFamily="49" charset="-122"/>
                <a:ea typeface="楷体" pitchFamily="49" charset="-122"/>
              </a:rPr>
              <a:t>个观测量作为初始的聚类中心点，根据距离最小的原则将各个观测量分配到</a:t>
            </a:r>
            <a:r>
              <a:rPr lang="en-US" altLang="zh-CN" sz="3200" dirty="0" smtClean="0">
                <a:latin typeface="楷体" pitchFamily="49" charset="-122"/>
                <a:ea typeface="楷体" pitchFamily="49" charset="-122"/>
              </a:rPr>
              <a:t>k</a:t>
            </a:r>
            <a:r>
              <a:rPr lang="zh-CN" altLang="en-US" sz="3200" dirty="0" smtClean="0">
                <a:latin typeface="楷体" pitchFamily="49" charset="-122"/>
                <a:ea typeface="楷体" pitchFamily="49" charset="-122"/>
              </a:rPr>
              <a:t>个类中</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然后，计算每一个类中观测量的变量均值，这</a:t>
            </a:r>
            <a:r>
              <a:rPr lang="en-US" altLang="zh-CN" sz="3200" dirty="0" smtClean="0">
                <a:latin typeface="楷体" pitchFamily="49" charset="-122"/>
                <a:ea typeface="楷体" pitchFamily="49" charset="-122"/>
              </a:rPr>
              <a:t>k</a:t>
            </a:r>
            <a:r>
              <a:rPr lang="zh-CN" altLang="en-US" sz="3200" dirty="0" smtClean="0">
                <a:latin typeface="楷体" pitchFamily="49" charset="-122"/>
                <a:ea typeface="楷体" pitchFamily="49" charset="-122"/>
              </a:rPr>
              <a:t>个均值又形成新的</a:t>
            </a:r>
            <a:r>
              <a:rPr lang="en-US" altLang="zh-CN" sz="3200" dirty="0" smtClean="0">
                <a:latin typeface="楷体" pitchFamily="49" charset="-122"/>
                <a:ea typeface="楷体" pitchFamily="49" charset="-122"/>
              </a:rPr>
              <a:t>k</a:t>
            </a:r>
            <a:r>
              <a:rPr lang="zh-CN" altLang="en-US" sz="3200" dirty="0" smtClean="0">
                <a:latin typeface="楷体" pitchFamily="49" charset="-122"/>
                <a:ea typeface="楷体" pitchFamily="49" charset="-122"/>
              </a:rPr>
              <a:t>个聚类中心点。依次类推，不断进行迭代，直到收敛或达到指定的要求为止。</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755576" y="1124744"/>
            <a:ext cx="7200800"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首先，把原始数据集导入到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中，然后单击“分析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分类</a:t>
            </a:r>
            <a:r>
              <a:rPr lang="en-US" altLang="zh-CN" sz="2800" dirty="0" smtClean="0">
                <a:latin typeface="楷体" pitchFamily="49" charset="-122"/>
                <a:ea typeface="楷体" pitchFamily="49" charset="-122"/>
              </a:rPr>
              <a:t>|K-</a:t>
            </a:r>
            <a:r>
              <a:rPr lang="zh-CN" altLang="en-US" sz="2800" dirty="0" smtClean="0">
                <a:latin typeface="楷体" pitchFamily="49" charset="-122"/>
                <a:ea typeface="楷体" pitchFamily="49" charset="-122"/>
              </a:rPr>
              <a:t>均值聚类”命令，进入</a:t>
            </a:r>
            <a:r>
              <a:rPr lang="en-US" altLang="zh-CN" sz="2800" dirty="0" smtClean="0">
                <a:latin typeface="楷体" pitchFamily="49" charset="-122"/>
                <a:ea typeface="楷体" pitchFamily="49" charset="-122"/>
              </a:rPr>
              <a:t>K-</a:t>
            </a:r>
            <a:r>
              <a:rPr lang="zh-CN" altLang="en-US" sz="2800" dirty="0" smtClean="0">
                <a:latin typeface="楷体" pitchFamily="49" charset="-122"/>
                <a:ea typeface="楷体" pitchFamily="49" charset="-122"/>
              </a:rPr>
              <a:t>均值聚类分析的主对话框，然后把各种变量导入到各自变量框中，如下图所示。</a:t>
            </a:r>
            <a:endParaRPr lang="zh-CN" altLang="en-US" sz="2800" dirty="0">
              <a:latin typeface="楷体" pitchFamily="49" charset="-122"/>
              <a:ea typeface="楷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2267744" y="2924944"/>
            <a:ext cx="4536504" cy="37096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1268761"/>
            <a:ext cx="5688632"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单击“选项”按钮，弹出“</a:t>
            </a:r>
            <a:r>
              <a:rPr lang="en-US" altLang="zh-CN" sz="2800" dirty="0" smtClean="0">
                <a:latin typeface="楷体" pitchFamily="49" charset="-122"/>
                <a:ea typeface="楷体" pitchFamily="49" charset="-122"/>
              </a:rPr>
              <a:t>K-</a:t>
            </a:r>
            <a:r>
              <a:rPr lang="zh-CN" altLang="en-US" sz="2800" dirty="0" smtClean="0">
                <a:latin typeface="楷体" pitchFamily="49" charset="-122"/>
                <a:ea typeface="楷体" pitchFamily="49" charset="-122"/>
              </a:rPr>
              <a:t>均值聚类分析：选项”对话框。选择“统计量”选项栏中的所有项，如右图所示。</a:t>
            </a:r>
            <a:endParaRPr lang="zh-CN" altLang="en-US" sz="2800" dirty="0">
              <a:latin typeface="楷体" pitchFamily="49" charset="-122"/>
              <a:ea typeface="楷体" pitchFamily="49" charset="-122"/>
            </a:endParaRPr>
          </a:p>
        </p:txBody>
      </p:sp>
      <p:sp>
        <p:nvSpPr>
          <p:cNvPr id="7" name="TextBox 6"/>
          <p:cNvSpPr txBox="1"/>
          <p:nvPr/>
        </p:nvSpPr>
        <p:spPr>
          <a:xfrm>
            <a:off x="899592" y="3212976"/>
            <a:ext cx="4896544"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完成上述设置后，单击“确定”按钮，系统会自动进行</a:t>
            </a:r>
            <a:r>
              <a:rPr lang="en-US" altLang="zh-CN" sz="2800" dirty="0" smtClean="0">
                <a:latin typeface="楷体" pitchFamily="49" charset="-122"/>
                <a:ea typeface="楷体" pitchFamily="49" charset="-122"/>
              </a:rPr>
              <a:t>K-</a:t>
            </a:r>
            <a:r>
              <a:rPr lang="zh-CN" altLang="en-US" sz="2800" dirty="0" smtClean="0">
                <a:latin typeface="楷体" pitchFamily="49" charset="-122"/>
                <a:ea typeface="楷体" pitchFamily="49" charset="-122"/>
              </a:rPr>
              <a:t>均值聚类分析。</a:t>
            </a:r>
            <a:endParaRPr lang="zh-CN" altLang="en-US" sz="2800" dirty="0">
              <a:latin typeface="楷体" pitchFamily="49" charset="-122"/>
              <a:ea typeface="楷体" pitchFamily="49" charset="-122"/>
            </a:endParaRPr>
          </a:p>
        </p:txBody>
      </p:sp>
      <p:pic>
        <p:nvPicPr>
          <p:cNvPr id="3075" name="Picture 3"/>
          <p:cNvPicPr>
            <a:picLocks noChangeAspect="1" noChangeArrowheads="1"/>
          </p:cNvPicPr>
          <p:nvPr/>
        </p:nvPicPr>
        <p:blipFill>
          <a:blip r:embed="rId2" cstate="print"/>
          <a:srcRect/>
          <a:stretch>
            <a:fillRect/>
          </a:stretch>
        </p:blipFill>
        <p:spPr bwMode="auto">
          <a:xfrm>
            <a:off x="6516216" y="1340768"/>
            <a:ext cx="2124075"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3131840" y="260648"/>
            <a:ext cx="2599261" cy="6453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1600" y="1484784"/>
            <a:ext cx="7056784" cy="3108543"/>
          </a:xfrm>
          <a:prstGeom prst="rect">
            <a:avLst/>
          </a:prstGeom>
        </p:spPr>
        <p:txBody>
          <a:bodyPr wrap="square">
            <a:spAutoFit/>
          </a:bodyPr>
          <a:lstStyle/>
          <a:p>
            <a:r>
              <a:rPr lang="zh-CN" altLang="en-US" sz="2800" dirty="0" smtClean="0">
                <a:latin typeface="楷体" pitchFamily="49" charset="-122"/>
                <a:ea typeface="楷体" pitchFamily="49" charset="-122"/>
              </a:rPr>
              <a:t>聚类结果</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第一类：北京、太原、兰州、乌鲁木齐</a:t>
            </a:r>
            <a:r>
              <a:rPr lang="en-US" altLang="zh-CN" sz="2800" dirty="0" smtClean="0">
                <a:latin typeface="楷体" pitchFamily="49" charset="-122"/>
                <a:ea typeface="楷体" pitchFamily="49" charset="-122"/>
              </a:rPr>
              <a:t>;</a:t>
            </a:r>
            <a:endParaRPr lang="zh-CN" altLang="en-US"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第二类：长春、上海、合肥、福州、南昌、广州、南宁、海口、贵阳、昆明、拉萨</a:t>
            </a:r>
            <a:r>
              <a:rPr lang="en-US" altLang="zh-CN" sz="2800" dirty="0" smtClean="0">
                <a:latin typeface="楷体" pitchFamily="49" charset="-122"/>
                <a:ea typeface="楷体" pitchFamily="49" charset="-122"/>
              </a:rPr>
              <a:t>;</a:t>
            </a:r>
            <a:endParaRPr lang="zh-CN" altLang="en-US"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第三类：天津、石家庄、呼和浩特、沈阳、哈尔滨、南京、杭州、济南、郑州、武汉、长沙、重庆、成都、西安、西宁、银川。</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548680"/>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一、聚类分析</a:t>
            </a:r>
            <a:endParaRPr lang="zh-CN" altLang="en-US" sz="3600" dirty="0">
              <a:latin typeface="楷体" pitchFamily="49" charset="-122"/>
              <a:ea typeface="楷体" pitchFamily="49" charset="-122"/>
            </a:endParaRPr>
          </a:p>
        </p:txBody>
      </p:sp>
      <p:sp>
        <p:nvSpPr>
          <p:cNvPr id="6" name="TextBox 5"/>
          <p:cNvSpPr txBox="1"/>
          <p:nvPr/>
        </p:nvSpPr>
        <p:spPr>
          <a:xfrm>
            <a:off x="1043608" y="1484784"/>
            <a:ext cx="7200800" cy="4524315"/>
          </a:xfrm>
          <a:prstGeom prst="rect">
            <a:avLst/>
          </a:prstGeom>
          <a:noFill/>
        </p:spPr>
        <p:txBody>
          <a:bodyPr wrap="square" rtlCol="0">
            <a:spAutoFit/>
          </a:bodyPr>
          <a:lstStyle/>
          <a:p>
            <a:r>
              <a:rPr lang="zh-CN" altLang="en-US" sz="3200" dirty="0" smtClean="0">
                <a:latin typeface="楷体" pitchFamily="49" charset="-122"/>
                <a:ea typeface="楷体" pitchFamily="49" charset="-122"/>
              </a:rPr>
              <a:t>聚类分析是根据研究对象的特征按照一定标准对研究对象进行分类的一种分析方法，它使组内的数据对象具有最高的相似度，而组间的数据对象具有较大的差异性。</a:t>
            </a:r>
            <a:endParaRPr lang="en-US" altLang="zh-CN" sz="3200" dirty="0" smtClean="0">
              <a:latin typeface="楷体" pitchFamily="49" charset="-122"/>
              <a:ea typeface="楷体" pitchFamily="49" charset="-122"/>
            </a:endParaRPr>
          </a:p>
          <a:p>
            <a:r>
              <a:rPr lang="zh-CN" altLang="en-US" sz="3200" dirty="0" smtClean="0">
                <a:latin typeface="楷体" pitchFamily="49" charset="-122"/>
                <a:ea typeface="楷体" pitchFamily="49" charset="-122"/>
              </a:rPr>
              <a:t>例如，气象学中，根据各项气候指标作气候区域划分；经济领域中，根据各地区的经济指标，对各地区的经济发展水平进行分类等。</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二、案例</a:t>
            </a:r>
            <a:endParaRPr lang="zh-CN" altLang="en-US" sz="3600" dirty="0">
              <a:latin typeface="楷体" pitchFamily="49" charset="-122"/>
              <a:ea typeface="楷体" pitchFamily="49" charset="-122"/>
            </a:endParaRPr>
          </a:p>
        </p:txBody>
      </p:sp>
      <p:sp>
        <p:nvSpPr>
          <p:cNvPr id="6" name="TextBox 5"/>
          <p:cNvSpPr txBox="1"/>
          <p:nvPr/>
        </p:nvSpPr>
        <p:spPr>
          <a:xfrm>
            <a:off x="827584" y="1484784"/>
            <a:ext cx="7776864" cy="2862322"/>
          </a:xfrm>
          <a:prstGeom prst="rect">
            <a:avLst/>
          </a:prstGeom>
          <a:noFill/>
        </p:spPr>
        <p:txBody>
          <a:bodyPr wrap="square" rtlCol="0">
            <a:spAutoFit/>
          </a:bodyPr>
          <a:lstStyle/>
          <a:p>
            <a:r>
              <a:rPr lang="zh-CN" altLang="en-US" sz="3600" dirty="0" smtClean="0">
                <a:latin typeface="楷体" pitchFamily="49" charset="-122"/>
                <a:ea typeface="楷体" pitchFamily="49" charset="-122"/>
              </a:rPr>
              <a:t>本案例选取了</a:t>
            </a:r>
            <a:r>
              <a:rPr lang="en-US" altLang="zh-CN" sz="3600" dirty="0" smtClean="0">
                <a:latin typeface="楷体" pitchFamily="49" charset="-122"/>
                <a:ea typeface="楷体" pitchFamily="49" charset="-122"/>
              </a:rPr>
              <a:t>2006</a:t>
            </a:r>
            <a:r>
              <a:rPr lang="zh-CN" altLang="en-US" sz="3600" dirty="0" smtClean="0">
                <a:latin typeface="楷体" pitchFamily="49" charset="-122"/>
                <a:ea typeface="楷体" pitchFamily="49" charset="-122"/>
              </a:rPr>
              <a:t>年全国主要城市空气质量指标的数据，包括可吸入颗粒物</a:t>
            </a:r>
            <a:r>
              <a:rPr lang="en-US" altLang="zh-CN" sz="3600" dirty="0" smtClean="0">
                <a:latin typeface="楷体" pitchFamily="49" charset="-122"/>
                <a:ea typeface="楷体" pitchFamily="49" charset="-122"/>
              </a:rPr>
              <a:t>(mg/m^3)</a:t>
            </a:r>
            <a:r>
              <a:rPr lang="zh-CN" altLang="en-US" sz="3600" dirty="0" smtClean="0">
                <a:latin typeface="楷体" pitchFamily="49" charset="-122"/>
                <a:ea typeface="楷体" pitchFamily="49" charset="-122"/>
              </a:rPr>
              <a:t>、二氧化硫</a:t>
            </a:r>
            <a:r>
              <a:rPr lang="en-US" altLang="zh-CN" sz="3600" dirty="0" smtClean="0">
                <a:latin typeface="楷体" pitchFamily="49" charset="-122"/>
                <a:ea typeface="楷体" pitchFamily="49" charset="-122"/>
              </a:rPr>
              <a:t>(mg/m^3)</a:t>
            </a:r>
            <a:r>
              <a:rPr lang="zh-CN" altLang="en-US" sz="3600" dirty="0" smtClean="0">
                <a:latin typeface="楷体" pitchFamily="49" charset="-122"/>
                <a:ea typeface="楷体" pitchFamily="49" charset="-122"/>
              </a:rPr>
              <a:t>、二氧化氮</a:t>
            </a:r>
            <a:r>
              <a:rPr lang="en-US" altLang="zh-CN" sz="3600" dirty="0" smtClean="0">
                <a:latin typeface="楷体" pitchFamily="49" charset="-122"/>
                <a:ea typeface="楷体" pitchFamily="49" charset="-122"/>
              </a:rPr>
              <a:t>(mg/m^3)</a:t>
            </a:r>
            <a:r>
              <a:rPr lang="zh-CN" altLang="en-US" sz="3600" dirty="0" smtClean="0">
                <a:latin typeface="楷体" pitchFamily="49" charset="-122"/>
                <a:ea typeface="楷体" pitchFamily="49" charset="-122"/>
              </a:rPr>
              <a:t>和空气质量达到及好于二级的天数</a:t>
            </a:r>
            <a:r>
              <a:rPr lang="en-US" altLang="zh-CN" sz="3600" dirty="0" smtClean="0">
                <a:latin typeface="楷体" pitchFamily="49" charset="-122"/>
                <a:ea typeface="楷体" pitchFamily="49" charset="-122"/>
              </a:rPr>
              <a:t>(day)</a:t>
            </a:r>
            <a:r>
              <a:rPr lang="zh-CN" altLang="en-US" sz="3600" dirty="0" smtClean="0">
                <a:latin typeface="楷体" pitchFamily="49" charset="-122"/>
                <a:ea typeface="楷体" pitchFamily="49" charset="-122"/>
              </a:rPr>
              <a:t>。</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411760" y="332656"/>
            <a:ext cx="4299240" cy="619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三、系统聚类法</a:t>
            </a:r>
            <a:endParaRPr lang="zh-CN" altLang="en-US" sz="3600" dirty="0">
              <a:latin typeface="楷体" pitchFamily="49" charset="-122"/>
              <a:ea typeface="楷体" pitchFamily="49" charset="-122"/>
            </a:endParaRPr>
          </a:p>
        </p:txBody>
      </p:sp>
      <p:sp>
        <p:nvSpPr>
          <p:cNvPr id="6" name="TextBox 5"/>
          <p:cNvSpPr txBox="1"/>
          <p:nvPr/>
        </p:nvSpPr>
        <p:spPr>
          <a:xfrm>
            <a:off x="899592" y="1340768"/>
            <a:ext cx="7200800" cy="3539430"/>
          </a:xfrm>
          <a:prstGeom prst="rect">
            <a:avLst/>
          </a:prstGeom>
          <a:noFill/>
        </p:spPr>
        <p:txBody>
          <a:bodyPr wrap="square" rtlCol="0">
            <a:spAutoFit/>
          </a:bodyPr>
          <a:lstStyle/>
          <a:p>
            <a:r>
              <a:rPr lang="zh-CN" altLang="en-US" sz="3200" dirty="0" smtClean="0">
                <a:latin typeface="楷体" pitchFamily="49" charset="-122"/>
                <a:ea typeface="楷体" pitchFamily="49" charset="-122"/>
              </a:rPr>
              <a:t>系统聚类法是聚类分析中应用最广泛的一种方法。其主要思想是，首先将每一个个体看做一类，然后将相近程度最高的两类进行合并，组成一个新类。再将该新类与相似度最高的类进行合并。不断重复此过程，直到所有的个体都归为一类。</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827584" y="1268760"/>
            <a:ext cx="7200800"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首先，把原始数据集导入到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中，然后单击“分析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分类</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系统聚类”命令，进入系统聚类分析的主对话框，然后把各种变量导入到各自变量框中，如下图所示。</a:t>
            </a:r>
            <a:endParaRPr lang="zh-CN" altLang="en-US" sz="2800"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2267744" y="3212976"/>
            <a:ext cx="446722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1268761"/>
            <a:ext cx="5688632"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单击“绘制”按钮，弹出“系统聚类分析：图”对话框。选择“树状图”选项，如右图所示。</a:t>
            </a:r>
            <a:endParaRPr lang="zh-CN" altLang="en-US" sz="2800"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6732240" y="1052736"/>
            <a:ext cx="1914525" cy="3581400"/>
          </a:xfrm>
          <a:prstGeom prst="rect">
            <a:avLst/>
          </a:prstGeom>
          <a:noFill/>
          <a:ln w="9525">
            <a:noFill/>
            <a:miter lim="800000"/>
            <a:headEnd/>
            <a:tailEnd/>
          </a:ln>
        </p:spPr>
      </p:pic>
      <p:sp>
        <p:nvSpPr>
          <p:cNvPr id="7" name="TextBox 6"/>
          <p:cNvSpPr txBox="1"/>
          <p:nvPr/>
        </p:nvSpPr>
        <p:spPr>
          <a:xfrm>
            <a:off x="827584" y="2780928"/>
            <a:ext cx="4896544"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完成上述设置后，单击“确定”按钮，系统会自动完成系统聚类分析过程。</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1547664" y="1268760"/>
            <a:ext cx="6067425"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052736"/>
            <a:ext cx="7056784" cy="3539430"/>
          </a:xfrm>
          <a:prstGeom prst="rect">
            <a:avLst/>
          </a:prstGeom>
        </p:spPr>
        <p:txBody>
          <a:bodyPr wrap="square">
            <a:spAutoFit/>
          </a:bodyPr>
          <a:lstStyle/>
          <a:p>
            <a:r>
              <a:rPr lang="zh-CN" altLang="en-US" sz="2800" dirty="0" smtClean="0">
                <a:latin typeface="楷体" pitchFamily="49" charset="-122"/>
                <a:ea typeface="楷体" pitchFamily="49" charset="-122"/>
              </a:rPr>
              <a:t>聚类结果</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第一类：天津、南京、郑州、哈尔滨、济南、杭州、成都、呼和浩特、银川、西安、西宁、石家庄、重庆、武汉、长沙</a:t>
            </a:r>
            <a:r>
              <a:rPr lang="en-US" altLang="zh-CN" sz="2800" dirty="0" smtClean="0">
                <a:latin typeface="楷体" pitchFamily="49" charset="-122"/>
                <a:ea typeface="楷体" pitchFamily="49" charset="-122"/>
              </a:rPr>
              <a:t>;</a:t>
            </a:r>
          </a:p>
          <a:p>
            <a:r>
              <a:rPr lang="zh-CN" altLang="en-US" sz="2800" dirty="0" smtClean="0">
                <a:latin typeface="楷体" pitchFamily="49" charset="-122"/>
                <a:ea typeface="楷体" pitchFamily="49" charset="-122"/>
              </a:rPr>
              <a:t>第二类：昆明、拉萨、海口、南宁、沈阳、上海、合肥、福州、贵阳、长春、南昌、广州</a:t>
            </a:r>
            <a:r>
              <a:rPr lang="en-US" altLang="zh-CN" sz="2800" dirty="0" smtClean="0">
                <a:latin typeface="楷体" pitchFamily="49" charset="-122"/>
                <a:ea typeface="楷体" pitchFamily="49" charset="-122"/>
              </a:rPr>
              <a:t>;</a:t>
            </a:r>
          </a:p>
          <a:p>
            <a:r>
              <a:rPr lang="zh-CN" altLang="en-US" sz="2800" dirty="0" smtClean="0">
                <a:latin typeface="楷体" pitchFamily="49" charset="-122"/>
                <a:ea typeface="楷体" pitchFamily="49" charset="-122"/>
              </a:rPr>
              <a:t>第三类：北京、乌鲁木齐、太原、兰州。</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275</TotalTime>
  <Words>1027</Words>
  <Application>Microsoft Office PowerPoint</Application>
  <PresentationFormat>全屏显示(4:3)</PresentationFormat>
  <Paragraphs>28</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暗香扑面</vt:lpstr>
      <vt:lpstr>多元统计分析        ——聚类分析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多元统计分析        ——聚类分析</dc:title>
  <dc:creator>Administrator</dc:creator>
  <cp:lastModifiedBy>Administrator</cp:lastModifiedBy>
  <cp:revision>38</cp:revision>
  <dcterms:created xsi:type="dcterms:W3CDTF">2015-04-15T12:07:56Z</dcterms:created>
  <dcterms:modified xsi:type="dcterms:W3CDTF">2015-05-09T03:39:45Z</dcterms:modified>
</cp:coreProperties>
</file>