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80" r:id="rId4"/>
    <p:sldId id="275" r:id="rId5"/>
    <p:sldId id="276" r:id="rId6"/>
    <p:sldId id="277" r:id="rId7"/>
    <p:sldId id="278" r:id="rId8"/>
    <p:sldId id="270" r:id="rId9"/>
    <p:sldId id="258" r:id="rId10"/>
    <p:sldId id="259" r:id="rId11"/>
    <p:sldId id="260" r:id="rId12"/>
    <p:sldId id="262" r:id="rId13"/>
    <p:sldId id="271" r:id="rId14"/>
    <p:sldId id="272" r:id="rId15"/>
    <p:sldId id="273" r:id="rId16"/>
    <p:sldId id="274" r:id="rId17"/>
    <p:sldId id="263" r:id="rId18"/>
    <p:sldId id="279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>
      <p:cViewPr varScale="1">
        <p:scale>
          <a:sx n="89" d="100"/>
          <a:sy n="8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title>
      <c:tx>
        <c:rich>
          <a:bodyPr/>
          <a:lstStyle/>
          <a:p>
            <a:pPr>
              <a:defRPr/>
            </a:pPr>
            <a:r>
              <a:rPr lang="zh-CN"/>
              <a:t>白噪声序列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Sheet2!$B$1:$B$89</c:f>
              <c:numCache>
                <c:formatCode>General</c:formatCode>
                <c:ptCount val="89"/>
                <c:pt idx="0">
                  <c:v>-2.4666994029999998</c:v>
                </c:pt>
                <c:pt idx="1">
                  <c:v>0.50072907600000105</c:v>
                </c:pt>
                <c:pt idx="2">
                  <c:v>-0.42202810900000065</c:v>
                </c:pt>
                <c:pt idx="3">
                  <c:v>1.999954703</c:v>
                </c:pt>
                <c:pt idx="4">
                  <c:v>1.0525967089999984</c:v>
                </c:pt>
                <c:pt idx="5">
                  <c:v>1.0518661359999983</c:v>
                </c:pt>
                <c:pt idx="6">
                  <c:v>0.15875746400000026</c:v>
                </c:pt>
                <c:pt idx="7">
                  <c:v>0.68625089200000089</c:v>
                </c:pt>
                <c:pt idx="8">
                  <c:v>0.3190689130000009</c:v>
                </c:pt>
                <c:pt idx="9">
                  <c:v>-0.8809196419999995</c:v>
                </c:pt>
                <c:pt idx="10">
                  <c:v>0.44160381300000001</c:v>
                </c:pt>
                <c:pt idx="11">
                  <c:v>0.80086145400000064</c:v>
                </c:pt>
                <c:pt idx="12">
                  <c:v>0.41551664900000052</c:v>
                </c:pt>
                <c:pt idx="13">
                  <c:v>-0.83524805200000118</c:v>
                </c:pt>
                <c:pt idx="14">
                  <c:v>-0.95585540700000104</c:v>
                </c:pt>
                <c:pt idx="15">
                  <c:v>-0.31114481000000038</c:v>
                </c:pt>
                <c:pt idx="16">
                  <c:v>0.35869227800000031</c:v>
                </c:pt>
                <c:pt idx="17">
                  <c:v>-1.723441E-3</c:v>
                </c:pt>
                <c:pt idx="18">
                  <c:v>1.3936561640000018</c:v>
                </c:pt>
                <c:pt idx="19">
                  <c:v>-1.4519760639999983</c:v>
                </c:pt>
                <c:pt idx="20">
                  <c:v>-1.2911966249999998</c:v>
                </c:pt>
                <c:pt idx="21">
                  <c:v>-0.51078411800000001</c:v>
                </c:pt>
                <c:pt idx="22">
                  <c:v>2.0567657739999987</c:v>
                </c:pt>
                <c:pt idx="23">
                  <c:v>1.2128210429999968</c:v>
                </c:pt>
                <c:pt idx="24">
                  <c:v>-0.80412521400000103</c:v>
                </c:pt>
                <c:pt idx="25">
                  <c:v>-1.5987033099999999</c:v>
                </c:pt>
                <c:pt idx="26">
                  <c:v>-0.17152077299999988</c:v>
                </c:pt>
                <c:pt idx="27">
                  <c:v>0.21978549700000038</c:v>
                </c:pt>
                <c:pt idx="28">
                  <c:v>0.17011619000000022</c:v>
                </c:pt>
                <c:pt idx="29">
                  <c:v>0.54423772199999909</c:v>
                </c:pt>
                <c:pt idx="30">
                  <c:v>1.074262662</c:v>
                </c:pt>
                <c:pt idx="31">
                  <c:v>-0.91835646399999959</c:v>
                </c:pt>
                <c:pt idx="32">
                  <c:v>-1.824406295999998</c:v>
                </c:pt>
                <c:pt idx="33">
                  <c:v>2.0011290530000001</c:v>
                </c:pt>
                <c:pt idx="34">
                  <c:v>-0.72081774099999996</c:v>
                </c:pt>
                <c:pt idx="35">
                  <c:v>1.0982856750000001</c:v>
                </c:pt>
                <c:pt idx="36">
                  <c:v>-0.39985922900000065</c:v>
                </c:pt>
                <c:pt idx="37">
                  <c:v>-0.65867388000000104</c:v>
                </c:pt>
                <c:pt idx="38">
                  <c:v>1.9886984250000015</c:v>
                </c:pt>
                <c:pt idx="39">
                  <c:v>-0.21440825100000033</c:v>
                </c:pt>
                <c:pt idx="40">
                  <c:v>1.034000094</c:v>
                </c:pt>
                <c:pt idx="41">
                  <c:v>-1.4590319719999998</c:v>
                </c:pt>
                <c:pt idx="42">
                  <c:v>-0.93599738499999996</c:v>
                </c:pt>
                <c:pt idx="43">
                  <c:v>0.68017484300000064</c:v>
                </c:pt>
                <c:pt idx="44">
                  <c:v>2.2527633369999998</c:v>
                </c:pt>
                <c:pt idx="45">
                  <c:v>-1.0686781710000015</c:v>
                </c:pt>
                <c:pt idx="46">
                  <c:v>2.0786907329999997</c:v>
                </c:pt>
                <c:pt idx="47">
                  <c:v>0.57291415700000003</c:v>
                </c:pt>
                <c:pt idx="48">
                  <c:v>-1.154534634</c:v>
                </c:pt>
                <c:pt idx="49">
                  <c:v>0.66606714</c:v>
                </c:pt>
                <c:pt idx="50">
                  <c:v>-0.50007568999999996</c:v>
                </c:pt>
                <c:pt idx="51">
                  <c:v>0.87836986300000064</c:v>
                </c:pt>
                <c:pt idx="52">
                  <c:v>0.16814590099999999</c:v>
                </c:pt>
                <c:pt idx="53">
                  <c:v>-1.9908600780000001</c:v>
                </c:pt>
                <c:pt idx="54">
                  <c:v>-0.79355742299999998</c:v>
                </c:pt>
                <c:pt idx="55">
                  <c:v>-1.2261537610000015</c:v>
                </c:pt>
                <c:pt idx="56">
                  <c:v>0.32655979700000065</c:v>
                </c:pt>
                <c:pt idx="57">
                  <c:v>1.0060553740000016</c:v>
                </c:pt>
                <c:pt idx="58">
                  <c:v>0.67528107000000104</c:v>
                </c:pt>
                <c:pt idx="59">
                  <c:v>-2.7825306560000036</c:v>
                </c:pt>
                <c:pt idx="60">
                  <c:v>1.626473206</c:v>
                </c:pt>
                <c:pt idx="61">
                  <c:v>-0.79599136699999995</c:v>
                </c:pt>
                <c:pt idx="62">
                  <c:v>-0.57947726099999997</c:v>
                </c:pt>
                <c:pt idx="63">
                  <c:v>-1.6178935579999976</c:v>
                </c:pt>
                <c:pt idx="64">
                  <c:v>0.69950804200000005</c:v>
                </c:pt>
                <c:pt idx="65">
                  <c:v>1.6301179370000023</c:v>
                </c:pt>
                <c:pt idx="66">
                  <c:v>1.0917544260000001</c:v>
                </c:pt>
                <c:pt idx="67">
                  <c:v>-6.4838360000000093E-3</c:v>
                </c:pt>
                <c:pt idx="68">
                  <c:v>0.12162607600000019</c:v>
                </c:pt>
                <c:pt idx="69">
                  <c:v>0.98978500899999999</c:v>
                </c:pt>
                <c:pt idx="70">
                  <c:v>3.523353800000005E-2</c:v>
                </c:pt>
                <c:pt idx="71">
                  <c:v>-0.17046318100000032</c:v>
                </c:pt>
                <c:pt idx="72">
                  <c:v>-0.17789617099999999</c:v>
                </c:pt>
                <c:pt idx="73">
                  <c:v>3.8373400000000011E-3</c:v>
                </c:pt>
                <c:pt idx="74">
                  <c:v>1.0038816119999976</c:v>
                </c:pt>
                <c:pt idx="75">
                  <c:v>-0.88863750200000002</c:v>
                </c:pt>
                <c:pt idx="76">
                  <c:v>0.30029333999999996</c:v>
                </c:pt>
                <c:pt idx="77">
                  <c:v>-2.9788892000000001E-2</c:v>
                </c:pt>
                <c:pt idx="78">
                  <c:v>-0.22538433099999999</c:v>
                </c:pt>
                <c:pt idx="79">
                  <c:v>0.56472841000000118</c:v>
                </c:pt>
                <c:pt idx="80">
                  <c:v>0.69611159600000005</c:v>
                </c:pt>
                <c:pt idx="81">
                  <c:v>0.40826169200000001</c:v>
                </c:pt>
                <c:pt idx="82">
                  <c:v>-0.28251456000000064</c:v>
                </c:pt>
                <c:pt idx="83">
                  <c:v>-1.3533847119999998</c:v>
                </c:pt>
                <c:pt idx="84">
                  <c:v>0.63533737400000001</c:v>
                </c:pt>
                <c:pt idx="85">
                  <c:v>2.6160552999999993E-2</c:v>
                </c:pt>
                <c:pt idx="86">
                  <c:v>0.66978147000000143</c:v>
                </c:pt>
                <c:pt idx="87">
                  <c:v>0.60774941000000182</c:v>
                </c:pt>
                <c:pt idx="88">
                  <c:v>1.2444446989999975</c:v>
                </c:pt>
              </c:numCache>
            </c:numRef>
          </c:val>
        </c:ser>
        <c:marker val="1"/>
        <c:axId val="65157376"/>
        <c:axId val="69533696"/>
      </c:lineChart>
      <c:catAx>
        <c:axId val="65157376"/>
        <c:scaling>
          <c:orientation val="minMax"/>
        </c:scaling>
        <c:axPos val="b"/>
        <c:majorTickMark val="none"/>
        <c:tickLblPos val="none"/>
        <c:crossAx val="69533696"/>
        <c:crosses val="autoZero"/>
        <c:auto val="1"/>
        <c:lblAlgn val="ctr"/>
        <c:lblOffset val="100"/>
      </c:catAx>
      <c:valAx>
        <c:axId val="695336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12700">
            <a:noFill/>
          </a:ln>
        </c:spPr>
        <c:crossAx val="65157376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0.wmf"/><Relationship Id="rId7" Type="http://schemas.openxmlformats.org/officeDocument/2006/relationships/image" Target="../media/image25.wmf"/><Relationship Id="rId12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27.wmf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0131-B912-43BD-BDC5-BF63968F040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ED10-C7F3-4E9B-9F51-EB276C4153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7D4BF5-A18E-4A0C-8C87-72641805E0E8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211263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atin typeface="楷体" pitchFamily="49" charset="-122"/>
                <a:ea typeface="楷体" pitchFamily="49" charset="-122"/>
              </a:rPr>
              <a:t>时间序列分析</a:t>
            </a:r>
            <a:r>
              <a:rPr lang="en-US" altLang="zh-CN" sz="7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7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7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5300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en-US" altLang="zh-CN" sz="60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6000" dirty="0" smtClean="0">
                <a:latin typeface="楷体" pitchFamily="49" charset="-122"/>
                <a:ea typeface="楷体" pitchFamily="49" charset="-122"/>
              </a:rPr>
              <a:t>模型</a:t>
            </a:r>
            <a:endParaRPr lang="zh-CN" altLang="en-US" sz="6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60648"/>
            <a:ext cx="1872208" cy="606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分析过程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首先，把原始数据集导入到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中。然后单击“数据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定义日期”命令，打开“定义日期”对话框。在“个案为”列表框中选择“年份、月份”，然后在右边的“年”和“月”变量框中输入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1960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，如下图所示。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429000"/>
            <a:ext cx="42481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47667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单击“分析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预测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创建模型”命令，弹出如下所示对话框。把“利率差额”选入“因变量”变量框中，在“方法”下拉选项栏中选中“专家建模器”。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398169" cy="470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2132856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单击“条件”按钮，选择“仅限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模型”选项。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620688"/>
            <a:ext cx="415540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76470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选择“统计量”标签，选中“参数估计”和“显示预测值”，如下图所示。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5110137" cy="445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548680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选择“图表”标签，进行图像绘制的参数设置，设置情况如下图所示。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472608" cy="4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548680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选择“选项”标签，选择“模型评估期后的第一个个案到指定日期之间的个案”，并在“日期”选项栏中填入年为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2009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，月为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5291940" cy="461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结果分析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88840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右图给出了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模型的最佳参数。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04864"/>
            <a:ext cx="38766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772816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右图是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模型的预测值，可以看出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2009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月利率差额的预测值为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1.92%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556792"/>
            <a:ext cx="2505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20688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下图是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模型的拟合图和观测值。从图中可以看出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模型对利率差额具有较好的拟合结果。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4198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一、基本概念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340769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设随机序列              满足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       ， 为常数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）自协方差函数           仅与时间间隔有关，则称序列   为平稳时间序列。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1" y="1412776"/>
          <a:ext cx="2688299" cy="504056"/>
        </p:xfrm>
        <a:graphic>
          <a:graphicData uri="http://schemas.openxmlformats.org/presentationml/2006/ole">
            <p:oleObj spid="_x0000_s1027" name="Equation" r:id="rId3" imgW="1218960" imgH="228600" progId="Equation.KSEE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835696" y="1916832"/>
          <a:ext cx="1512168" cy="504056"/>
        </p:xfrm>
        <a:graphic>
          <a:graphicData uri="http://schemas.openxmlformats.org/presentationml/2006/ole">
            <p:oleObj spid="_x0000_s1028" name="Equation" r:id="rId4" imgW="685800" imgH="228600" progId="Equation.KSEE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491880" y="1988840"/>
          <a:ext cx="364232" cy="394585"/>
        </p:xfrm>
        <a:graphic>
          <a:graphicData uri="http://schemas.openxmlformats.org/presentationml/2006/ole">
            <p:oleObj spid="_x0000_s1029" name="Equation" r:id="rId5" imgW="152280" imgH="164880" progId="Equation.KSEE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355976" y="2420888"/>
          <a:ext cx="2040227" cy="432048"/>
        </p:xfrm>
        <a:graphic>
          <a:graphicData uri="http://schemas.openxmlformats.org/presentationml/2006/ole">
            <p:oleObj spid="_x0000_s1030" name="Equation" r:id="rId6" imgW="1079280" imgH="228600" progId="Equation.KSEE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499992" y="2924944"/>
          <a:ext cx="648072" cy="448665"/>
        </p:xfrm>
        <a:graphic>
          <a:graphicData uri="http://schemas.openxmlformats.org/presentationml/2006/ole">
            <p:oleObj spid="_x0000_s1031" name="Equation" r:id="rId7" imgW="330120" imgH="228600" progId="Equation.KSEE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3861048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设随机序列             满足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    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    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        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则称该序列为平稳白噪声序列。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139952" y="3933056"/>
          <a:ext cx="2574925" cy="503237"/>
        </p:xfrm>
        <a:graphic>
          <a:graphicData uri="http://schemas.openxmlformats.org/presentationml/2006/ole">
            <p:oleObj spid="_x0000_s1037" name="Equation" r:id="rId8" imgW="1168200" imgH="228600" progId="Equation.KSEE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775842" y="4437187"/>
          <a:ext cx="1344613" cy="504825"/>
        </p:xfrm>
        <a:graphic>
          <a:graphicData uri="http://schemas.openxmlformats.org/presentationml/2006/ole">
            <p:oleObj spid="_x0000_s1038" name="Equation" r:id="rId9" imgW="609480" imgH="228600" progId="Equation.KSEE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1763688" y="4941168"/>
          <a:ext cx="1296144" cy="513056"/>
        </p:xfrm>
        <a:graphic>
          <a:graphicData uri="http://schemas.openxmlformats.org/presentationml/2006/ole">
            <p:oleObj spid="_x0000_s1039" name="Equation" r:id="rId10" imgW="609480" imgH="241200" progId="Equation.KSEE3">
              <p:embed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763688" y="5373216"/>
          <a:ext cx="2184753" cy="504031"/>
        </p:xfrm>
        <a:graphic>
          <a:graphicData uri="http://schemas.openxmlformats.org/presentationml/2006/ole">
            <p:oleObj spid="_x0000_s1040" name="Equation" r:id="rId11" imgW="990360" imgH="22860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899592" y="908720"/>
          <a:ext cx="7267576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068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AR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9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             是零均值平稳序列，满足下列模型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其中，       为自回归系数， 为白噪声序列。则称  是阶数为  的自回归序列，简记为     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83768" y="1772816"/>
          <a:ext cx="2688299" cy="504056"/>
        </p:xfrm>
        <a:graphic>
          <a:graphicData uri="http://schemas.openxmlformats.org/presentationml/2006/ole">
            <p:oleObj spid="_x0000_s2050" name="Equation" r:id="rId3" imgW="1218960" imgH="228600" progId="Equation.KSEE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475656" y="2924944"/>
          <a:ext cx="6378392" cy="648072"/>
        </p:xfrm>
        <a:graphic>
          <a:graphicData uri="http://schemas.openxmlformats.org/presentationml/2006/ole">
            <p:oleObj spid="_x0000_s2059" name="Equation" r:id="rId4" imgW="2374560" imgH="241200" progId="Equation.KSEE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979712" y="3717032"/>
          <a:ext cx="1565228" cy="504056"/>
        </p:xfrm>
        <a:graphic>
          <a:graphicData uri="http://schemas.openxmlformats.org/presentationml/2006/ole">
            <p:oleObj spid="_x0000_s2060" name="Equation" r:id="rId5" imgW="749160" imgH="241200" progId="Equation.KSEE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6228184" y="3645024"/>
          <a:ext cx="360040" cy="540060"/>
        </p:xfrm>
        <a:graphic>
          <a:graphicData uri="http://schemas.openxmlformats.org/presentationml/2006/ole">
            <p:oleObj spid="_x0000_s2061" name="Equation" r:id="rId6" imgW="152280" imgH="228600" progId="Equation.KSEE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2915816" y="4293096"/>
          <a:ext cx="360040" cy="405045"/>
        </p:xfrm>
        <a:graphic>
          <a:graphicData uri="http://schemas.openxmlformats.org/presentationml/2006/ole">
            <p:oleObj spid="_x0000_s2062" name="Equation" r:id="rId7" imgW="203040" imgH="228600" progId="Equation.KSEE3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4932040" y="4293096"/>
          <a:ext cx="360040" cy="390043"/>
        </p:xfrm>
        <a:graphic>
          <a:graphicData uri="http://schemas.openxmlformats.org/presentationml/2006/ole">
            <p:oleObj spid="_x0000_s2063" name="Equation" r:id="rId8" imgW="152280" imgH="164880" progId="Equation.KSEE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2051720" y="4725144"/>
          <a:ext cx="1080120" cy="480054"/>
        </p:xfrm>
        <a:graphic>
          <a:graphicData uri="http://schemas.openxmlformats.org/presentationml/2006/ole">
            <p:oleObj spid="_x0000_s2064" name="Equation" r:id="rId9" imgW="457200" imgH="203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068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MA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9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             是零均值平稳序列，满足下列模型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其中，       为移动平均系数， 为白噪声序列。则称  是阶数为  的移动平均序列，简记为     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83768" y="1772816"/>
          <a:ext cx="2688299" cy="504056"/>
        </p:xfrm>
        <a:graphic>
          <a:graphicData uri="http://schemas.openxmlformats.org/presentationml/2006/ole">
            <p:oleObj spid="_x0000_s3074" name="Equation" r:id="rId3" imgW="1218960" imgH="228600" progId="Equation.KSEE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547665" y="2924944"/>
          <a:ext cx="6336704" cy="708634"/>
        </p:xfrm>
        <a:graphic>
          <a:graphicData uri="http://schemas.openxmlformats.org/presentationml/2006/ole">
            <p:oleObj spid="_x0000_s3075" name="Equation" r:id="rId4" imgW="2158920" imgH="241200" progId="Equation.KSEE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979712" y="3717032"/>
          <a:ext cx="1440160" cy="497665"/>
        </p:xfrm>
        <a:graphic>
          <a:graphicData uri="http://schemas.openxmlformats.org/presentationml/2006/ole">
            <p:oleObj spid="_x0000_s3076" name="Equation" r:id="rId5" imgW="698400" imgH="241200" progId="Equation.KSEE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6588224" y="3645024"/>
          <a:ext cx="432048" cy="648072"/>
        </p:xfrm>
        <a:graphic>
          <a:graphicData uri="http://schemas.openxmlformats.org/presentationml/2006/ole">
            <p:oleObj spid="_x0000_s3077" name="Equation" r:id="rId6" imgW="152280" imgH="228600" progId="Equation.KSEE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3275856" y="4221088"/>
          <a:ext cx="432048" cy="486054"/>
        </p:xfrm>
        <a:graphic>
          <a:graphicData uri="http://schemas.openxmlformats.org/presentationml/2006/ole">
            <p:oleObj spid="_x0000_s3078" name="Equation" r:id="rId7" imgW="203040" imgH="228600" progId="Equation.KSEE3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364088" y="4293096"/>
          <a:ext cx="300038" cy="388937"/>
        </p:xfrm>
        <a:graphic>
          <a:graphicData uri="http://schemas.openxmlformats.org/presentationml/2006/ole">
            <p:oleObj spid="_x0000_s3079" name="Equation" r:id="rId8" imgW="126720" imgH="164880" progId="Equation.KSEE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2843808" y="4725144"/>
          <a:ext cx="1080120" cy="480054"/>
        </p:xfrm>
        <a:graphic>
          <a:graphicData uri="http://schemas.openxmlformats.org/presentationml/2006/ole">
            <p:oleObj spid="_x0000_s3080" name="Equation" r:id="rId9" imgW="457200" imgH="203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ARMA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             是零均值平稳序列，满足下列模型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其中，       为自回归系数，      为移动平均系数，为白噪声序列。则称  是阶数为   的自回归移动平均序列，简记为         。当    时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它是     序列；当    时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它是     序列。 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55776" y="1196752"/>
          <a:ext cx="2688299" cy="504056"/>
        </p:xfrm>
        <a:graphic>
          <a:graphicData uri="http://schemas.openxmlformats.org/presentationml/2006/ole">
            <p:oleObj spid="_x0000_s4098" name="Equation" r:id="rId3" imgW="1218960" imgH="228600" progId="Equation.KSEE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691680" y="2276872"/>
          <a:ext cx="5729496" cy="1224136"/>
        </p:xfrm>
        <a:graphic>
          <a:graphicData uri="http://schemas.openxmlformats.org/presentationml/2006/ole">
            <p:oleObj spid="_x0000_s4099" name="Equation" r:id="rId4" imgW="2260440" imgH="482400" progId="Equation.KSEE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6156176" y="3645023"/>
          <a:ext cx="1440160" cy="497665"/>
        </p:xfrm>
        <a:graphic>
          <a:graphicData uri="http://schemas.openxmlformats.org/presentationml/2006/ole">
            <p:oleObj spid="_x0000_s4100" name="Equation" r:id="rId5" imgW="698400" imgH="241200" progId="Equation.KSEE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419872" y="4077072"/>
          <a:ext cx="360040" cy="540060"/>
        </p:xfrm>
        <a:graphic>
          <a:graphicData uri="http://schemas.openxmlformats.org/presentationml/2006/ole">
            <p:oleObj spid="_x0000_s4101" name="Equation" r:id="rId6" imgW="152280" imgH="228600" progId="Equation.KSEE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7380312" y="4149080"/>
          <a:ext cx="432048" cy="486054"/>
        </p:xfrm>
        <a:graphic>
          <a:graphicData uri="http://schemas.openxmlformats.org/presentationml/2006/ole">
            <p:oleObj spid="_x0000_s4102" name="Equation" r:id="rId7" imgW="203040" imgH="228600" progId="Equation.KSEE3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051720" y="4653136"/>
          <a:ext cx="660400" cy="388938"/>
        </p:xfrm>
        <a:graphic>
          <a:graphicData uri="http://schemas.openxmlformats.org/presentationml/2006/ole">
            <p:oleObj spid="_x0000_s4103" name="Equation" r:id="rId8" imgW="279360" imgH="164880" progId="Equation.KSEE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187624" y="5157192"/>
          <a:ext cx="1892300" cy="479425"/>
        </p:xfrm>
        <a:graphic>
          <a:graphicData uri="http://schemas.openxmlformats.org/presentationml/2006/ole">
            <p:oleObj spid="_x0000_s4104" name="Equation" r:id="rId9" imgW="799920" imgH="203040" progId="Equation.KSEE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907704" y="3645024"/>
          <a:ext cx="1565275" cy="504825"/>
        </p:xfrm>
        <a:graphic>
          <a:graphicData uri="http://schemas.openxmlformats.org/presentationml/2006/ole">
            <p:oleObj spid="_x0000_s4105" name="Equation" r:id="rId10" imgW="749160" imgH="241200" progId="Equation.KSEE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923928" y="5157192"/>
          <a:ext cx="753864" cy="430780"/>
        </p:xfrm>
        <a:graphic>
          <a:graphicData uri="http://schemas.openxmlformats.org/presentationml/2006/ole">
            <p:oleObj spid="_x0000_s4106" name="Equation" r:id="rId11" imgW="355320" imgH="203040" progId="Equation.KSEE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6084168" y="5157192"/>
          <a:ext cx="1008112" cy="448543"/>
        </p:xfrm>
        <a:graphic>
          <a:graphicData uri="http://schemas.openxmlformats.org/presentationml/2006/ole">
            <p:oleObj spid="_x0000_s4107" name="Equation" r:id="rId12" imgW="457200" imgH="203040" progId="Equation.KSEE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051720" y="5661248"/>
          <a:ext cx="760214" cy="419428"/>
        </p:xfrm>
        <a:graphic>
          <a:graphicData uri="http://schemas.openxmlformats.org/presentationml/2006/ole">
            <p:oleObj spid="_x0000_s4108" name="Equation" r:id="rId13" imgW="368280" imgH="203040" progId="Equation.KSEE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355976" y="5661248"/>
          <a:ext cx="972709" cy="432792"/>
        </p:xfrm>
        <a:graphic>
          <a:graphicData uri="http://schemas.openxmlformats.org/presentationml/2006/ole">
            <p:oleObj spid="_x0000_s4109" name="Equation" r:id="rId14" imgW="457200" imgH="203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916832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6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             是非平稳序列。若存在正整数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使得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其中，            是         序列，则称  是            序列。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55776" y="1988840"/>
          <a:ext cx="2688299" cy="504056"/>
        </p:xfrm>
        <a:graphic>
          <a:graphicData uri="http://schemas.openxmlformats.org/presentationml/2006/ole">
            <p:oleObj spid="_x0000_s19458" name="Equation" r:id="rId3" imgW="1218960" imgH="228600" progId="Equation.KSEE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635896" y="3068960"/>
          <a:ext cx="1738312" cy="612775"/>
        </p:xfrm>
        <a:graphic>
          <a:graphicData uri="http://schemas.openxmlformats.org/presentationml/2006/ole">
            <p:oleObj spid="_x0000_s19459" name="Equation" r:id="rId4" imgW="685800" imgH="241200" progId="Equation.KSEE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691680" y="4437112"/>
          <a:ext cx="432048" cy="486054"/>
        </p:xfrm>
        <a:graphic>
          <a:graphicData uri="http://schemas.openxmlformats.org/presentationml/2006/ole">
            <p:oleObj spid="_x0000_s19462" name="Equation" r:id="rId5" imgW="203040" imgH="228600" progId="Equation.KSEE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860032" y="3933056"/>
          <a:ext cx="1892300" cy="479425"/>
        </p:xfrm>
        <a:graphic>
          <a:graphicData uri="http://schemas.openxmlformats.org/presentationml/2006/ole">
            <p:oleObj spid="_x0000_s19464" name="Equation" r:id="rId6" imgW="799920" imgH="203040" progId="Equation.KSEE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3347864" y="2492896"/>
          <a:ext cx="357882" cy="455486"/>
        </p:xfrm>
        <a:graphic>
          <a:graphicData uri="http://schemas.openxmlformats.org/presentationml/2006/ole">
            <p:oleObj spid="_x0000_s19466" name="Equation" r:id="rId7" imgW="139680" imgH="177480" progId="Equation.KSEE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849438" y="3933056"/>
          <a:ext cx="2659062" cy="504825"/>
        </p:xfrm>
        <a:graphic>
          <a:graphicData uri="http://schemas.openxmlformats.org/presentationml/2006/ole">
            <p:oleObj spid="_x0000_s19467" name="Equation" r:id="rId8" imgW="1206360" imgH="228600" progId="Equation.KSEE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555776" y="4437112"/>
          <a:ext cx="2373313" cy="479425"/>
        </p:xfrm>
        <a:graphic>
          <a:graphicData uri="http://schemas.openxmlformats.org/presentationml/2006/ole">
            <p:oleObj spid="_x0000_s19468" name="Equation" r:id="rId9" imgW="1002960" imgH="2030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124744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模型是时间序列分析中最常用的模型之一，它提供了一套有效的预测技术，在时间序列预测中具有广泛的应用。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模型将预测指标随时间推移而形成的数据序列看作是一个随机序列，这组随机变量所具有的依存关系体现着原始数据在时间上的延续性，它既受外部因素的影响，又有自身变动规律。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二、案例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484784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本案例选取了从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1960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年到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2008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年美国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年期国库券利率与联邦利率差额（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%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）。利用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ARIMA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模型分析利率差额的走势，并预测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2009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月的利率差额。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567</TotalTime>
  <Words>923</Words>
  <Application>Microsoft Office PowerPoint</Application>
  <PresentationFormat>全屏显示(4:3)</PresentationFormat>
  <Paragraphs>46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暗香扑面</vt:lpstr>
      <vt:lpstr>Equation</vt:lpstr>
      <vt:lpstr>时间序列分析      ——ARIMA模型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多元统计分析        ——聚类分析</dc:title>
  <dc:creator>Administrator</dc:creator>
  <cp:lastModifiedBy>Administrator</cp:lastModifiedBy>
  <cp:revision>85</cp:revision>
  <dcterms:created xsi:type="dcterms:W3CDTF">2015-04-15T12:07:56Z</dcterms:created>
  <dcterms:modified xsi:type="dcterms:W3CDTF">2015-05-30T07:08:34Z</dcterms:modified>
</cp:coreProperties>
</file>