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Lst>
  <p:notesMasterIdLst>
    <p:notesMasterId r:id="rId35"/>
  </p:notesMasterIdLst>
  <p:sldIdLst>
    <p:sldId id="296" r:id="rId4"/>
    <p:sldId id="258" r:id="rId5"/>
    <p:sldId id="259" r:id="rId6"/>
    <p:sldId id="260" r:id="rId7"/>
    <p:sldId id="261" r:id="rId8"/>
    <p:sldId id="265" r:id="rId9"/>
    <p:sldId id="291" r:id="rId10"/>
    <p:sldId id="292" r:id="rId11"/>
    <p:sldId id="264" r:id="rId12"/>
    <p:sldId id="266" r:id="rId13"/>
    <p:sldId id="267" r:id="rId14"/>
    <p:sldId id="268" r:id="rId15"/>
    <p:sldId id="269" r:id="rId16"/>
    <p:sldId id="270" r:id="rId17"/>
    <p:sldId id="272" r:id="rId18"/>
    <p:sldId id="288" r:id="rId19"/>
    <p:sldId id="289" r:id="rId20"/>
    <p:sldId id="290" r:id="rId21"/>
    <p:sldId id="293" r:id="rId22"/>
    <p:sldId id="294" r:id="rId23"/>
    <p:sldId id="295" r:id="rId24"/>
    <p:sldId id="284" r:id="rId25"/>
    <p:sldId id="285" r:id="rId26"/>
    <p:sldId id="286" r:id="rId27"/>
    <p:sldId id="287" r:id="rId28"/>
    <p:sldId id="281" r:id="rId29"/>
    <p:sldId id="282" r:id="rId30"/>
    <p:sldId id="283" r:id="rId31"/>
    <p:sldId id="278" r:id="rId32"/>
    <p:sldId id="279" r:id="rId33"/>
    <p:sldId id="280"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9" d="100"/>
          <a:sy n="89" d="100"/>
        </p:scale>
        <p:origin x="-1020" y="-51"/>
      </p:cViewPr>
      <p:guideLst>
        <p:guide orient="horz" pos="2168"/>
        <p:guide pos="29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image" Target="../media/image58.emf"/><Relationship Id="rId7" Type="http://schemas.openxmlformats.org/officeDocument/2006/relationships/image" Target="../media/image62.emf"/><Relationship Id="rId2" Type="http://schemas.openxmlformats.org/officeDocument/2006/relationships/image" Target="../media/image57.emf"/><Relationship Id="rId1" Type="http://schemas.openxmlformats.org/officeDocument/2006/relationships/image" Target="../media/image56.emf"/><Relationship Id="rId6" Type="http://schemas.openxmlformats.org/officeDocument/2006/relationships/image" Target="../media/image61.emf"/><Relationship Id="rId11" Type="http://schemas.openxmlformats.org/officeDocument/2006/relationships/image" Target="../media/image66.emf"/><Relationship Id="rId5" Type="http://schemas.openxmlformats.org/officeDocument/2006/relationships/image" Target="../media/image60.emf"/><Relationship Id="rId10" Type="http://schemas.openxmlformats.org/officeDocument/2006/relationships/image" Target="../media/image65.emf"/><Relationship Id="rId4" Type="http://schemas.openxmlformats.org/officeDocument/2006/relationships/image" Target="../media/image59.emf"/><Relationship Id="rId9" Type="http://schemas.openxmlformats.org/officeDocument/2006/relationships/image" Target="../media/image64.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image" Target="../media/image69.emf"/><Relationship Id="rId7" Type="http://schemas.openxmlformats.org/officeDocument/2006/relationships/image" Target="../media/image73.emf"/><Relationship Id="rId2" Type="http://schemas.openxmlformats.org/officeDocument/2006/relationships/image" Target="../media/image68.emf"/><Relationship Id="rId1" Type="http://schemas.openxmlformats.org/officeDocument/2006/relationships/image" Target="../media/image67.emf"/><Relationship Id="rId6" Type="http://schemas.openxmlformats.org/officeDocument/2006/relationships/image" Target="../media/image72.emf"/><Relationship Id="rId5" Type="http://schemas.openxmlformats.org/officeDocument/2006/relationships/image" Target="../media/image71.emf"/><Relationship Id="rId4" Type="http://schemas.openxmlformats.org/officeDocument/2006/relationships/image" Target="../media/image7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7.emf"/><Relationship Id="rId7" Type="http://schemas.openxmlformats.org/officeDocument/2006/relationships/image" Target="../media/image81.emf"/><Relationship Id="rId2" Type="http://schemas.openxmlformats.org/officeDocument/2006/relationships/image" Target="../media/image76.emf"/><Relationship Id="rId1" Type="http://schemas.openxmlformats.org/officeDocument/2006/relationships/image" Target="../media/image75.emf"/><Relationship Id="rId6" Type="http://schemas.openxmlformats.org/officeDocument/2006/relationships/image" Target="../media/image80.emf"/><Relationship Id="rId5" Type="http://schemas.openxmlformats.org/officeDocument/2006/relationships/image" Target="../media/image79.emf"/><Relationship Id="rId4" Type="http://schemas.openxmlformats.org/officeDocument/2006/relationships/image" Target="../media/image78.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image" Target="../media/image82.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image" Target="../media/image84.emf"/><Relationship Id="rId6" Type="http://schemas.openxmlformats.org/officeDocument/2006/relationships/image" Target="../media/image89.emf"/><Relationship Id="rId5" Type="http://schemas.openxmlformats.org/officeDocument/2006/relationships/image" Target="../media/image88.emf"/><Relationship Id="rId4" Type="http://schemas.openxmlformats.org/officeDocument/2006/relationships/image" Target="../media/image8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image" Target="../media/image97.wmf"/><Relationship Id="rId7" Type="http://schemas.openxmlformats.org/officeDocument/2006/relationships/image" Target="../media/image101.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 Id="rId9" Type="http://schemas.openxmlformats.org/officeDocument/2006/relationships/image" Target="../media/image10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image" Target="../media/image106.wmf"/><Relationship Id="rId7" Type="http://schemas.openxmlformats.org/officeDocument/2006/relationships/image" Target="../media/image110.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10" Type="http://schemas.openxmlformats.org/officeDocument/2006/relationships/image" Target="../media/image113.wmf"/><Relationship Id="rId4" Type="http://schemas.openxmlformats.org/officeDocument/2006/relationships/image" Target="../media/image107.wmf"/><Relationship Id="rId9" Type="http://schemas.openxmlformats.org/officeDocument/2006/relationships/image" Target="../media/image1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5" Type="http://schemas.openxmlformats.org/officeDocument/2006/relationships/image" Target="../media/image118.wmf"/><Relationship Id="rId4" Type="http://schemas.openxmlformats.org/officeDocument/2006/relationships/image" Target="../media/image11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4" Type="http://schemas.openxmlformats.org/officeDocument/2006/relationships/image" Target="../media/image12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30.wmf"/><Relationship Id="rId1" Type="http://schemas.openxmlformats.org/officeDocument/2006/relationships/image" Target="../media/image129.wmf"/><Relationship Id="rId5" Type="http://schemas.openxmlformats.org/officeDocument/2006/relationships/image" Target="../media/image132.wmf"/><Relationship Id="rId4" Type="http://schemas.openxmlformats.org/officeDocument/2006/relationships/image" Target="../media/image13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image" Target="../media/image134.emf"/><Relationship Id="rId1" Type="http://schemas.openxmlformats.org/officeDocument/2006/relationships/image" Target="../media/image133.emf"/><Relationship Id="rId4" Type="http://schemas.openxmlformats.org/officeDocument/2006/relationships/image" Target="../media/image136.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9.emf"/><Relationship Id="rId7" Type="http://schemas.openxmlformats.org/officeDocument/2006/relationships/image" Target="../media/image143.emf"/><Relationship Id="rId2" Type="http://schemas.openxmlformats.org/officeDocument/2006/relationships/image" Target="../media/image138.emf"/><Relationship Id="rId1" Type="http://schemas.openxmlformats.org/officeDocument/2006/relationships/image" Target="../media/image137.emf"/><Relationship Id="rId6" Type="http://schemas.openxmlformats.org/officeDocument/2006/relationships/image" Target="../media/image142.emf"/><Relationship Id="rId5" Type="http://schemas.openxmlformats.org/officeDocument/2006/relationships/image" Target="../media/image141.emf"/><Relationship Id="rId4" Type="http://schemas.openxmlformats.org/officeDocument/2006/relationships/image" Target="../media/image140.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46.emf"/><Relationship Id="rId7" Type="http://schemas.openxmlformats.org/officeDocument/2006/relationships/image" Target="../media/image150.emf"/><Relationship Id="rId2" Type="http://schemas.openxmlformats.org/officeDocument/2006/relationships/image" Target="../media/image145.emf"/><Relationship Id="rId1" Type="http://schemas.openxmlformats.org/officeDocument/2006/relationships/image" Target="../media/image144.emf"/><Relationship Id="rId6" Type="http://schemas.openxmlformats.org/officeDocument/2006/relationships/image" Target="../media/image149.emf"/><Relationship Id="rId5" Type="http://schemas.openxmlformats.org/officeDocument/2006/relationships/image" Target="../media/image148.emf"/><Relationship Id="rId4" Type="http://schemas.openxmlformats.org/officeDocument/2006/relationships/image" Target="../media/image147.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image" Target="../media/image152.emf"/><Relationship Id="rId1" Type="http://schemas.openxmlformats.org/officeDocument/2006/relationships/image" Target="../media/image151.emf"/><Relationship Id="rId4" Type="http://schemas.openxmlformats.org/officeDocument/2006/relationships/image" Target="../media/image154.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62.emf"/><Relationship Id="rId3" Type="http://schemas.openxmlformats.org/officeDocument/2006/relationships/image" Target="../media/image157.emf"/><Relationship Id="rId7" Type="http://schemas.openxmlformats.org/officeDocument/2006/relationships/image" Target="../media/image161.emf"/><Relationship Id="rId2" Type="http://schemas.openxmlformats.org/officeDocument/2006/relationships/image" Target="../media/image156.emf"/><Relationship Id="rId1" Type="http://schemas.openxmlformats.org/officeDocument/2006/relationships/image" Target="../media/image155.emf"/><Relationship Id="rId6" Type="http://schemas.openxmlformats.org/officeDocument/2006/relationships/image" Target="../media/image160.emf"/><Relationship Id="rId5" Type="http://schemas.openxmlformats.org/officeDocument/2006/relationships/image" Target="../media/image159.emf"/><Relationship Id="rId4" Type="http://schemas.openxmlformats.org/officeDocument/2006/relationships/image" Target="../media/image158.emf"/><Relationship Id="rId9" Type="http://schemas.openxmlformats.org/officeDocument/2006/relationships/image" Target="../media/image16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wmf"/><Relationship Id="rId4" Type="http://schemas.openxmlformats.org/officeDocument/2006/relationships/image" Target="../media/image19.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71.emf"/><Relationship Id="rId3" Type="http://schemas.openxmlformats.org/officeDocument/2006/relationships/image" Target="../media/image166.emf"/><Relationship Id="rId7" Type="http://schemas.openxmlformats.org/officeDocument/2006/relationships/image" Target="../media/image170.emf"/><Relationship Id="rId2" Type="http://schemas.openxmlformats.org/officeDocument/2006/relationships/image" Target="../media/image165.emf"/><Relationship Id="rId1" Type="http://schemas.openxmlformats.org/officeDocument/2006/relationships/image" Target="../media/image164.emf"/><Relationship Id="rId6" Type="http://schemas.openxmlformats.org/officeDocument/2006/relationships/image" Target="../media/image169.emf"/><Relationship Id="rId5" Type="http://schemas.openxmlformats.org/officeDocument/2006/relationships/image" Target="../media/image168.emf"/><Relationship Id="rId10" Type="http://schemas.openxmlformats.org/officeDocument/2006/relationships/image" Target="../media/image173.emf"/><Relationship Id="rId4" Type="http://schemas.openxmlformats.org/officeDocument/2006/relationships/image" Target="../media/image167.emf"/><Relationship Id="rId9" Type="http://schemas.openxmlformats.org/officeDocument/2006/relationships/image" Target="../media/image17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emf"/><Relationship Id="rId4"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emf"/><Relationship Id="rId2" Type="http://schemas.openxmlformats.org/officeDocument/2006/relationships/image" Target="../media/image25.emf"/><Relationship Id="rId1" Type="http://schemas.openxmlformats.org/officeDocument/2006/relationships/image" Target="../media/image24.emf"/><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emf"/><Relationship Id="rId10" Type="http://schemas.openxmlformats.org/officeDocument/2006/relationships/image" Target="../media/image33.emf"/><Relationship Id="rId4" Type="http://schemas.openxmlformats.org/officeDocument/2006/relationships/image" Target="../media/image27.emf"/><Relationship Id="rId9" Type="http://schemas.openxmlformats.org/officeDocument/2006/relationships/image" Target="../media/image3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10" Type="http://schemas.openxmlformats.org/officeDocument/2006/relationships/image" Target="../media/image53.wmf"/><Relationship Id="rId4" Type="http://schemas.openxmlformats.org/officeDocument/2006/relationships/image" Target="../media/image47.wmf"/><Relationship Id="rId9"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3705BC-80C2-4E57-8E26-4F14AB0DDB1A}" type="datetimeFigureOut">
              <a:rPr lang="zh-CN" altLang="en-US" smtClean="0"/>
              <a:t>2018/5/7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7A2138-2158-402D-A746-F470FBF7A39D}" type="slidenum">
              <a:rPr lang="zh-CN" altLang="en-US" smtClean="0"/>
              <a:t>‹#›</a:t>
            </a:fld>
            <a:endParaRPr lang="zh-CN" altLang="en-US"/>
          </a:p>
        </p:txBody>
      </p:sp>
    </p:spTree>
    <p:extLst>
      <p:ext uri="{BB962C8B-B14F-4D97-AF65-F5344CB8AC3E}">
        <p14:creationId xmlns:p14="http://schemas.microsoft.com/office/powerpoint/2010/main" val="427781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7A2138-2158-402D-A746-F470FBF7A39D}" type="slidenum">
              <a:rPr lang="zh-CN" altLang="en-US" smtClean="0"/>
              <a:t>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开始不旋转的物体，当其一部分旋转时，必引起另一部分朝另一反方向旋转。</a:t>
            </a:r>
          </a:p>
          <a:p>
            <a:endParaRPr lang="zh-CN" altLang="en-US" dirty="0"/>
          </a:p>
        </p:txBody>
      </p:sp>
      <p:sp>
        <p:nvSpPr>
          <p:cNvPr id="4" name="灯片编号占位符 3"/>
          <p:cNvSpPr>
            <a:spLocks noGrp="1"/>
          </p:cNvSpPr>
          <p:nvPr>
            <p:ph type="sldNum" sz="quarter" idx="10"/>
          </p:nvPr>
        </p:nvSpPr>
        <p:spPr/>
        <p:txBody>
          <a:bodyPr/>
          <a:lstStyle/>
          <a:p>
            <a:fld id="{F47A2138-2158-402D-A746-F470FBF7A39D}" type="slidenum">
              <a:rPr lang="zh-CN" altLang="en-US" smtClean="0"/>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52E3EEDA-DA22-4256-8E73-8486A7DAF0ED}"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D78D5880-E8AE-47B1-8084-FC062AE3C09A}"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97A1D240-C19D-4F46-8166-891EAC931C83}"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11D89155-8329-4CED-9774-77B151EF8AB4}"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1"/>
          </p:nvPr>
        </p:nvSpPr>
        <p:spPr/>
        <p:txBody>
          <a:bodyPr/>
          <a:lstStyle>
            <a:lvl1pPr>
              <a:defRPr/>
            </a:lvl1pPr>
          </a:lstStyle>
          <a:p>
            <a:pPr>
              <a:defRPr/>
            </a:pPr>
            <a:fld id="{CC17D718-CED8-46C5-9A81-595AB1EEE40E}"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1"/>
          </p:nvPr>
        </p:nvSpPr>
        <p:spPr/>
        <p:txBody>
          <a:bodyPr/>
          <a:lstStyle>
            <a:lvl1pPr>
              <a:defRPr/>
            </a:lvl1pPr>
          </a:lstStyle>
          <a:p>
            <a:pPr>
              <a:defRPr/>
            </a:pPr>
            <a:fld id="{D6538331-2B38-4B30-A58D-8CD2EBB977C1}"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sldNum" sz="quarter" idx="11"/>
          </p:nvPr>
        </p:nvSpPr>
        <p:spPr/>
        <p:txBody>
          <a:bodyPr/>
          <a:lstStyle>
            <a:lvl1pPr>
              <a:defRPr/>
            </a:lvl1pPr>
          </a:lstStyle>
          <a:p>
            <a:pPr>
              <a:defRPr/>
            </a:pPr>
            <a:fld id="{3B59B8F5-1E57-4505-9985-B9274712DCE5}"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5AB601C7-E694-4603-A310-6DD8714DE781}"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92F50587-2096-4ED8-B2C2-70CA12CA47D4}"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1F7CE31B-2236-4640-8A7E-053A13CB38AA}"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EAF33C5A-4620-41AD-BFC5-FE893EC25046}"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emf"/><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33" name="Picture 9" descr="图片3">
            <a:hlinkClick r:id="" action="ppaction://hlinkshowjump?jump=firstslide"/>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图片4">
            <a:hlinkClick r:id="" action="ppaction://hlinkshowjump?jump=endshow"/>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图片5">
            <a:hlinkClick r:id="" action="ppaction://hlinkshowjump?jump=nextslide"/>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图片6">
            <a:hlinkClick r:id="" action="ppaction://hlinkshowjump?jump=previousslide"/>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4099"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atin typeface="Arial" panose="020B0604020202020204" pitchFamily="34" charset="0"/>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smtClean="0">
                <a:latin typeface="Arial" panose="020B0604020202020204" pitchFamily="34" charset="0"/>
              </a:defRPr>
            </a:lvl1pPr>
          </a:lstStyle>
          <a:p>
            <a:pPr fontAlgn="base">
              <a:spcBef>
                <a:spcPct val="0"/>
              </a:spcBef>
              <a:spcAft>
                <a:spcPct val="0"/>
              </a:spcAft>
              <a:defRPr/>
            </a:pPr>
            <a:fld id="{380027EA-2600-4CE2-8EAE-ABC771894812}" type="slidenum">
              <a:rPr lang="en-US" altLang="zh-CN">
                <a:solidFill>
                  <a:srgbClr val="000000"/>
                </a:solidFill>
              </a:rPr>
              <a:t>‹#›</a:t>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30.xml"/><Relationship Id="rId1" Type="http://schemas.openxmlformats.org/officeDocument/2006/relationships/vmlDrawing" Target="../drawings/vmlDrawing10.vml"/><Relationship Id="rId6" Type="http://schemas.openxmlformats.org/officeDocument/2006/relationships/image" Target="../media/image55.wmf"/><Relationship Id="rId5" Type="http://schemas.openxmlformats.org/officeDocument/2006/relationships/oleObject" Target="../embeddings/oleObject54.bin"/><Relationship Id="rId4" Type="http://schemas.openxmlformats.org/officeDocument/2006/relationships/image" Target="../media/image54.wmf"/></Relationships>
</file>

<file path=ppt/slides/_rels/slide11.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oleObject" Target="../embeddings/oleObject60.bin"/><Relationship Id="rId18" Type="http://schemas.openxmlformats.org/officeDocument/2006/relationships/image" Target="../media/image63.emf"/><Relationship Id="rId3" Type="http://schemas.openxmlformats.org/officeDocument/2006/relationships/oleObject" Target="../embeddings/oleObject55.bin"/><Relationship Id="rId21" Type="http://schemas.openxmlformats.org/officeDocument/2006/relationships/oleObject" Target="../embeddings/oleObject64.bin"/><Relationship Id="rId7" Type="http://schemas.openxmlformats.org/officeDocument/2006/relationships/oleObject" Target="../embeddings/oleObject57.bin"/><Relationship Id="rId12" Type="http://schemas.openxmlformats.org/officeDocument/2006/relationships/image" Target="../media/image60.emf"/><Relationship Id="rId17" Type="http://schemas.openxmlformats.org/officeDocument/2006/relationships/oleObject" Target="../embeddings/oleObject62.bin"/><Relationship Id="rId2" Type="http://schemas.openxmlformats.org/officeDocument/2006/relationships/slideLayout" Target="../slideLayouts/slideLayout30.xml"/><Relationship Id="rId16" Type="http://schemas.openxmlformats.org/officeDocument/2006/relationships/image" Target="../media/image62.emf"/><Relationship Id="rId20" Type="http://schemas.openxmlformats.org/officeDocument/2006/relationships/image" Target="../media/image64.emf"/><Relationship Id="rId1" Type="http://schemas.openxmlformats.org/officeDocument/2006/relationships/vmlDrawing" Target="../drawings/vmlDrawing11.vml"/><Relationship Id="rId6" Type="http://schemas.openxmlformats.org/officeDocument/2006/relationships/image" Target="../media/image57.emf"/><Relationship Id="rId11" Type="http://schemas.openxmlformats.org/officeDocument/2006/relationships/oleObject" Target="../embeddings/oleObject59.bin"/><Relationship Id="rId24" Type="http://schemas.openxmlformats.org/officeDocument/2006/relationships/image" Target="../media/image66.emf"/><Relationship Id="rId5" Type="http://schemas.openxmlformats.org/officeDocument/2006/relationships/oleObject" Target="../embeddings/oleObject56.bin"/><Relationship Id="rId15" Type="http://schemas.openxmlformats.org/officeDocument/2006/relationships/oleObject" Target="../embeddings/oleObject61.bin"/><Relationship Id="rId23" Type="http://schemas.openxmlformats.org/officeDocument/2006/relationships/oleObject" Target="../embeddings/oleObject65.bin"/><Relationship Id="rId10" Type="http://schemas.openxmlformats.org/officeDocument/2006/relationships/image" Target="../media/image59.emf"/><Relationship Id="rId19" Type="http://schemas.openxmlformats.org/officeDocument/2006/relationships/oleObject" Target="../embeddings/oleObject63.bin"/><Relationship Id="rId4" Type="http://schemas.openxmlformats.org/officeDocument/2006/relationships/image" Target="../media/image56.emf"/><Relationship Id="rId9" Type="http://schemas.openxmlformats.org/officeDocument/2006/relationships/oleObject" Target="../embeddings/oleObject58.bin"/><Relationship Id="rId14" Type="http://schemas.openxmlformats.org/officeDocument/2006/relationships/image" Target="../media/image61.emf"/><Relationship Id="rId22" Type="http://schemas.openxmlformats.org/officeDocument/2006/relationships/image" Target="../media/image65.emf"/></Relationships>
</file>

<file path=ppt/slides/_rels/slide12.xml.rels><?xml version="1.0" encoding="UTF-8" standalone="yes"?>
<Relationships xmlns="http://schemas.openxmlformats.org/package/2006/relationships"><Relationship Id="rId8" Type="http://schemas.openxmlformats.org/officeDocument/2006/relationships/image" Target="../media/image69.emf"/><Relationship Id="rId13" Type="http://schemas.openxmlformats.org/officeDocument/2006/relationships/oleObject" Target="../embeddings/oleObject71.bin"/><Relationship Id="rId18" Type="http://schemas.openxmlformats.org/officeDocument/2006/relationships/image" Target="../media/image74.emf"/><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71.emf"/><Relationship Id="rId17" Type="http://schemas.openxmlformats.org/officeDocument/2006/relationships/oleObject" Target="../embeddings/oleObject73.bin"/><Relationship Id="rId2" Type="http://schemas.openxmlformats.org/officeDocument/2006/relationships/slideLayout" Target="../slideLayouts/slideLayout30.xml"/><Relationship Id="rId16" Type="http://schemas.openxmlformats.org/officeDocument/2006/relationships/image" Target="../media/image73.emf"/><Relationship Id="rId1" Type="http://schemas.openxmlformats.org/officeDocument/2006/relationships/vmlDrawing" Target="../drawings/vmlDrawing12.vml"/><Relationship Id="rId6" Type="http://schemas.openxmlformats.org/officeDocument/2006/relationships/image" Target="../media/image68.e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10" Type="http://schemas.openxmlformats.org/officeDocument/2006/relationships/image" Target="../media/image70.emf"/><Relationship Id="rId4" Type="http://schemas.openxmlformats.org/officeDocument/2006/relationships/image" Target="../media/image67.emf"/><Relationship Id="rId9" Type="http://schemas.openxmlformats.org/officeDocument/2006/relationships/oleObject" Target="../embeddings/oleObject69.bin"/><Relationship Id="rId14" Type="http://schemas.openxmlformats.org/officeDocument/2006/relationships/image" Target="../media/image72.emf"/></Relationships>
</file>

<file path=ppt/slides/_rels/slide13.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79.emf"/><Relationship Id="rId2" Type="http://schemas.openxmlformats.org/officeDocument/2006/relationships/slideLayout" Target="../slideLayouts/slideLayout30.xml"/><Relationship Id="rId16" Type="http://schemas.openxmlformats.org/officeDocument/2006/relationships/image" Target="../media/image81.emf"/><Relationship Id="rId1" Type="http://schemas.openxmlformats.org/officeDocument/2006/relationships/vmlDrawing" Target="../drawings/vmlDrawing13.vml"/><Relationship Id="rId6" Type="http://schemas.openxmlformats.org/officeDocument/2006/relationships/image" Target="../media/image76.emf"/><Relationship Id="rId11" Type="http://schemas.openxmlformats.org/officeDocument/2006/relationships/oleObject" Target="../embeddings/oleObject78.bin"/><Relationship Id="rId5" Type="http://schemas.openxmlformats.org/officeDocument/2006/relationships/oleObject" Target="../embeddings/oleObject75.bin"/><Relationship Id="rId15" Type="http://schemas.openxmlformats.org/officeDocument/2006/relationships/oleObject" Target="../embeddings/oleObject80.bin"/><Relationship Id="rId10" Type="http://schemas.openxmlformats.org/officeDocument/2006/relationships/image" Target="../media/image78.emf"/><Relationship Id="rId4" Type="http://schemas.openxmlformats.org/officeDocument/2006/relationships/image" Target="../media/image75.emf"/><Relationship Id="rId9" Type="http://schemas.openxmlformats.org/officeDocument/2006/relationships/oleObject" Target="../embeddings/oleObject77.bin"/><Relationship Id="rId14" Type="http://schemas.openxmlformats.org/officeDocument/2006/relationships/image" Target="../media/image8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30.xml"/><Relationship Id="rId1" Type="http://schemas.openxmlformats.org/officeDocument/2006/relationships/vmlDrawing" Target="../drawings/vmlDrawing14.vml"/><Relationship Id="rId6" Type="http://schemas.openxmlformats.org/officeDocument/2006/relationships/image" Target="../media/image83.emf"/><Relationship Id="rId5" Type="http://schemas.openxmlformats.org/officeDocument/2006/relationships/oleObject" Target="../embeddings/oleObject82.bin"/><Relationship Id="rId4" Type="http://schemas.openxmlformats.org/officeDocument/2006/relationships/image" Target="../media/image82.emf"/></Relationships>
</file>

<file path=ppt/slides/_rels/slide15.xml.rels><?xml version="1.0" encoding="UTF-8" standalone="yes"?>
<Relationships xmlns="http://schemas.openxmlformats.org/package/2006/relationships"><Relationship Id="rId8" Type="http://schemas.openxmlformats.org/officeDocument/2006/relationships/image" Target="../media/image86.emf"/><Relationship Id="rId13" Type="http://schemas.openxmlformats.org/officeDocument/2006/relationships/oleObject" Target="../embeddings/oleObject88.bin"/><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88.emf"/><Relationship Id="rId2" Type="http://schemas.openxmlformats.org/officeDocument/2006/relationships/slideLayout" Target="../slideLayouts/slideLayout30.xml"/><Relationship Id="rId1" Type="http://schemas.openxmlformats.org/officeDocument/2006/relationships/vmlDrawing" Target="../drawings/vmlDrawing15.vml"/><Relationship Id="rId6" Type="http://schemas.openxmlformats.org/officeDocument/2006/relationships/image" Target="../media/image85.emf"/><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87.emf"/><Relationship Id="rId4" Type="http://schemas.openxmlformats.org/officeDocument/2006/relationships/image" Target="../media/image84.emf"/><Relationship Id="rId9" Type="http://schemas.openxmlformats.org/officeDocument/2006/relationships/oleObject" Target="../embeddings/oleObject86.bin"/><Relationship Id="rId14" Type="http://schemas.openxmlformats.org/officeDocument/2006/relationships/image" Target="../media/image8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92.jpeg"/><Relationship Id="rId5" Type="http://schemas.openxmlformats.org/officeDocument/2006/relationships/image" Target="../media/image91.png"/><Relationship Id="rId4" Type="http://schemas.openxmlformats.org/officeDocument/2006/relationships/image" Target="../media/image90.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94.jpeg"/><Relationship Id="rId5" Type="http://schemas.openxmlformats.org/officeDocument/2006/relationships/image" Target="../media/image93.wmf"/><Relationship Id="rId4" Type="http://schemas.openxmlformats.org/officeDocument/2006/relationships/oleObject" Target="../embeddings/oleObject90.bin"/></Relationships>
</file>

<file path=ppt/slides/_rels/slide19.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oleObject" Target="../embeddings/oleObject96.bin"/><Relationship Id="rId18" Type="http://schemas.openxmlformats.org/officeDocument/2006/relationships/image" Target="../media/image102.wmf"/><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99.wmf"/><Relationship Id="rId17" Type="http://schemas.openxmlformats.org/officeDocument/2006/relationships/oleObject" Target="../embeddings/oleObject98.bin"/><Relationship Id="rId2" Type="http://schemas.openxmlformats.org/officeDocument/2006/relationships/slideLayout" Target="../slideLayouts/slideLayout7.xml"/><Relationship Id="rId16" Type="http://schemas.openxmlformats.org/officeDocument/2006/relationships/image" Target="../media/image101.wmf"/><Relationship Id="rId20" Type="http://schemas.openxmlformats.org/officeDocument/2006/relationships/image" Target="../media/image103.wmf"/><Relationship Id="rId1" Type="http://schemas.openxmlformats.org/officeDocument/2006/relationships/vmlDrawing" Target="../drawings/vmlDrawing18.vml"/><Relationship Id="rId6" Type="http://schemas.openxmlformats.org/officeDocument/2006/relationships/image" Target="../media/image96.wmf"/><Relationship Id="rId11" Type="http://schemas.openxmlformats.org/officeDocument/2006/relationships/oleObject" Target="../embeddings/oleObject95.bin"/><Relationship Id="rId5" Type="http://schemas.openxmlformats.org/officeDocument/2006/relationships/oleObject" Target="../embeddings/oleObject92.bin"/><Relationship Id="rId15" Type="http://schemas.openxmlformats.org/officeDocument/2006/relationships/oleObject" Target="../embeddings/oleObject97.bin"/><Relationship Id="rId10" Type="http://schemas.openxmlformats.org/officeDocument/2006/relationships/image" Target="../media/image98.wmf"/><Relationship Id="rId19" Type="http://schemas.openxmlformats.org/officeDocument/2006/relationships/oleObject" Target="../embeddings/oleObject99.bin"/><Relationship Id="rId4" Type="http://schemas.openxmlformats.org/officeDocument/2006/relationships/image" Target="../media/image95.wmf"/><Relationship Id="rId9" Type="http://schemas.openxmlformats.org/officeDocument/2006/relationships/oleObject" Target="../embeddings/oleObject94.bin"/><Relationship Id="rId14" Type="http://schemas.openxmlformats.org/officeDocument/2006/relationships/image" Target="../media/image100.wmf"/></Relationships>
</file>

<file path=ppt/slides/_rels/slide2.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2.wmf"/><Relationship Id="rId17" Type="http://schemas.openxmlformats.org/officeDocument/2006/relationships/image" Target="../media/image14.wmf"/><Relationship Id="rId2" Type="http://schemas.openxmlformats.org/officeDocument/2006/relationships/slideLayout" Target="../slideLayouts/slideLayout12.xml"/><Relationship Id="rId16"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image" Target="../media/image15.jpeg"/><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7.bin"/><Relationship Id="rId14" Type="http://schemas.openxmlformats.org/officeDocument/2006/relationships/image" Target="../media/image13.wmf"/></Relationships>
</file>

<file path=ppt/slides/_rels/slide20.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05.bin"/><Relationship Id="rId18" Type="http://schemas.openxmlformats.org/officeDocument/2006/relationships/image" Target="../media/image111.wmf"/><Relationship Id="rId3" Type="http://schemas.openxmlformats.org/officeDocument/2006/relationships/oleObject" Target="../embeddings/oleObject100.bin"/><Relationship Id="rId21" Type="http://schemas.openxmlformats.org/officeDocument/2006/relationships/oleObject" Target="../embeddings/oleObject109.bin"/><Relationship Id="rId7" Type="http://schemas.openxmlformats.org/officeDocument/2006/relationships/oleObject" Target="../embeddings/oleObject102.bin"/><Relationship Id="rId12" Type="http://schemas.openxmlformats.org/officeDocument/2006/relationships/image" Target="../media/image108.wmf"/><Relationship Id="rId17" Type="http://schemas.openxmlformats.org/officeDocument/2006/relationships/oleObject" Target="../embeddings/oleObject107.bin"/><Relationship Id="rId2" Type="http://schemas.openxmlformats.org/officeDocument/2006/relationships/slideLayout" Target="../slideLayouts/slideLayout7.xml"/><Relationship Id="rId16" Type="http://schemas.openxmlformats.org/officeDocument/2006/relationships/image" Target="../media/image110.wmf"/><Relationship Id="rId20" Type="http://schemas.openxmlformats.org/officeDocument/2006/relationships/image" Target="../media/image112.wmf"/><Relationship Id="rId1" Type="http://schemas.openxmlformats.org/officeDocument/2006/relationships/vmlDrawing" Target="../drawings/vmlDrawing19.vml"/><Relationship Id="rId6" Type="http://schemas.openxmlformats.org/officeDocument/2006/relationships/image" Target="../media/image105.wmf"/><Relationship Id="rId11" Type="http://schemas.openxmlformats.org/officeDocument/2006/relationships/oleObject" Target="../embeddings/oleObject104.bin"/><Relationship Id="rId5" Type="http://schemas.openxmlformats.org/officeDocument/2006/relationships/oleObject" Target="../embeddings/oleObject101.bin"/><Relationship Id="rId15" Type="http://schemas.openxmlformats.org/officeDocument/2006/relationships/oleObject" Target="../embeddings/oleObject106.bin"/><Relationship Id="rId10" Type="http://schemas.openxmlformats.org/officeDocument/2006/relationships/image" Target="../media/image107.wmf"/><Relationship Id="rId19" Type="http://schemas.openxmlformats.org/officeDocument/2006/relationships/oleObject" Target="../embeddings/oleObject108.bin"/><Relationship Id="rId4" Type="http://schemas.openxmlformats.org/officeDocument/2006/relationships/image" Target="../media/image104.wmf"/><Relationship Id="rId9" Type="http://schemas.openxmlformats.org/officeDocument/2006/relationships/oleObject" Target="../embeddings/oleObject103.bin"/><Relationship Id="rId14" Type="http://schemas.openxmlformats.org/officeDocument/2006/relationships/image" Target="../media/image109.wmf"/><Relationship Id="rId22" Type="http://schemas.openxmlformats.org/officeDocument/2006/relationships/image" Target="../media/image113.wmf"/></Relationships>
</file>

<file path=ppt/slides/_rels/slide21.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15.bin"/><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118.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15.wmf"/><Relationship Id="rId11" Type="http://schemas.openxmlformats.org/officeDocument/2006/relationships/oleObject" Target="../embeddings/oleObject114.bin"/><Relationship Id="rId5" Type="http://schemas.openxmlformats.org/officeDocument/2006/relationships/oleObject" Target="../embeddings/oleObject111.bin"/><Relationship Id="rId10" Type="http://schemas.openxmlformats.org/officeDocument/2006/relationships/image" Target="../media/image117.wmf"/><Relationship Id="rId4" Type="http://schemas.openxmlformats.org/officeDocument/2006/relationships/image" Target="../media/image114.wmf"/><Relationship Id="rId9" Type="http://schemas.openxmlformats.org/officeDocument/2006/relationships/oleObject" Target="../embeddings/oleObject113.bin"/></Relationships>
</file>

<file path=ppt/slides/_rels/slide22.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20.wmf"/><Relationship Id="rId5" Type="http://schemas.openxmlformats.org/officeDocument/2006/relationships/oleObject" Target="../embeddings/oleObject117.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19.bin"/></Relationships>
</file>

<file path=ppt/slides/_rels/slide23.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123.wmf"/><Relationship Id="rId4" Type="http://schemas.openxmlformats.org/officeDocument/2006/relationships/oleObject" Target="../embeddings/oleObject120.bin"/></Relationships>
</file>

<file path=ppt/slides/_rels/slide24.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26.wmf"/><Relationship Id="rId5" Type="http://schemas.openxmlformats.org/officeDocument/2006/relationships/oleObject" Target="../embeddings/oleObject122.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24.bin"/></Relationships>
</file>

<file path=ppt/slides/_rels/slide25.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25.bin"/><Relationship Id="rId7" Type="http://schemas.openxmlformats.org/officeDocument/2006/relationships/oleObject" Target="../embeddings/oleObject127.bin"/><Relationship Id="rId12" Type="http://schemas.openxmlformats.org/officeDocument/2006/relationships/image" Target="../media/image132.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30.wmf"/><Relationship Id="rId11" Type="http://schemas.openxmlformats.org/officeDocument/2006/relationships/oleObject" Target="../embeddings/oleObject129.bin"/><Relationship Id="rId5" Type="http://schemas.openxmlformats.org/officeDocument/2006/relationships/oleObject" Target="../embeddings/oleObject126.bin"/><Relationship Id="rId10" Type="http://schemas.openxmlformats.org/officeDocument/2006/relationships/image" Target="../media/image131.wmf"/><Relationship Id="rId4" Type="http://schemas.openxmlformats.org/officeDocument/2006/relationships/image" Target="../media/image129.wmf"/><Relationship Id="rId9" Type="http://schemas.openxmlformats.org/officeDocument/2006/relationships/oleObject" Target="../embeddings/oleObject128.bin"/></Relationships>
</file>

<file path=ppt/slides/_rels/slide26.xml.rels><?xml version="1.0" encoding="UTF-8" standalone="yes"?>
<Relationships xmlns="http://schemas.openxmlformats.org/package/2006/relationships"><Relationship Id="rId8" Type="http://schemas.openxmlformats.org/officeDocument/2006/relationships/image" Target="../media/image135.e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30.xml"/><Relationship Id="rId1" Type="http://schemas.openxmlformats.org/officeDocument/2006/relationships/vmlDrawing" Target="../drawings/vmlDrawing25.vml"/><Relationship Id="rId6" Type="http://schemas.openxmlformats.org/officeDocument/2006/relationships/image" Target="../media/image134.emf"/><Relationship Id="rId5" Type="http://schemas.openxmlformats.org/officeDocument/2006/relationships/oleObject" Target="../embeddings/oleObject131.bin"/><Relationship Id="rId10" Type="http://schemas.openxmlformats.org/officeDocument/2006/relationships/image" Target="../media/image136.emf"/><Relationship Id="rId4" Type="http://schemas.openxmlformats.org/officeDocument/2006/relationships/image" Target="../media/image133.emf"/><Relationship Id="rId9" Type="http://schemas.openxmlformats.org/officeDocument/2006/relationships/oleObject" Target="../embeddings/oleObject133.bin"/></Relationships>
</file>

<file path=ppt/slides/_rels/slide27.xml.rels><?xml version="1.0" encoding="UTF-8" standalone="yes"?>
<Relationships xmlns="http://schemas.openxmlformats.org/package/2006/relationships"><Relationship Id="rId8" Type="http://schemas.openxmlformats.org/officeDocument/2006/relationships/image" Target="../media/image139.emf"/><Relationship Id="rId13" Type="http://schemas.openxmlformats.org/officeDocument/2006/relationships/oleObject" Target="../embeddings/oleObject139.bin"/><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41.emf"/><Relationship Id="rId2" Type="http://schemas.openxmlformats.org/officeDocument/2006/relationships/slideLayout" Target="../slideLayouts/slideLayout30.xml"/><Relationship Id="rId16" Type="http://schemas.openxmlformats.org/officeDocument/2006/relationships/image" Target="../media/image143.emf"/><Relationship Id="rId1" Type="http://schemas.openxmlformats.org/officeDocument/2006/relationships/vmlDrawing" Target="../drawings/vmlDrawing26.vml"/><Relationship Id="rId6" Type="http://schemas.openxmlformats.org/officeDocument/2006/relationships/image" Target="../media/image138.emf"/><Relationship Id="rId11" Type="http://schemas.openxmlformats.org/officeDocument/2006/relationships/oleObject" Target="../embeddings/oleObject138.bin"/><Relationship Id="rId5" Type="http://schemas.openxmlformats.org/officeDocument/2006/relationships/oleObject" Target="../embeddings/oleObject135.bin"/><Relationship Id="rId15" Type="http://schemas.openxmlformats.org/officeDocument/2006/relationships/oleObject" Target="../embeddings/oleObject140.bin"/><Relationship Id="rId10" Type="http://schemas.openxmlformats.org/officeDocument/2006/relationships/image" Target="../media/image140.emf"/><Relationship Id="rId4" Type="http://schemas.openxmlformats.org/officeDocument/2006/relationships/image" Target="../media/image137.emf"/><Relationship Id="rId9" Type="http://schemas.openxmlformats.org/officeDocument/2006/relationships/oleObject" Target="../embeddings/oleObject137.bin"/><Relationship Id="rId14" Type="http://schemas.openxmlformats.org/officeDocument/2006/relationships/image" Target="../media/image142.emf"/></Relationships>
</file>

<file path=ppt/slides/_rels/slide28.xml.rels><?xml version="1.0" encoding="UTF-8" standalone="yes"?>
<Relationships xmlns="http://schemas.openxmlformats.org/package/2006/relationships"><Relationship Id="rId8" Type="http://schemas.openxmlformats.org/officeDocument/2006/relationships/image" Target="../media/image146.emf"/><Relationship Id="rId13" Type="http://schemas.openxmlformats.org/officeDocument/2006/relationships/oleObject" Target="../embeddings/oleObject146.bin"/><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48.emf"/><Relationship Id="rId2" Type="http://schemas.openxmlformats.org/officeDocument/2006/relationships/slideLayout" Target="../slideLayouts/slideLayout30.xml"/><Relationship Id="rId16" Type="http://schemas.openxmlformats.org/officeDocument/2006/relationships/image" Target="../media/image150.emf"/><Relationship Id="rId1" Type="http://schemas.openxmlformats.org/officeDocument/2006/relationships/vmlDrawing" Target="../drawings/vmlDrawing27.vml"/><Relationship Id="rId6" Type="http://schemas.openxmlformats.org/officeDocument/2006/relationships/image" Target="../media/image145.emf"/><Relationship Id="rId11" Type="http://schemas.openxmlformats.org/officeDocument/2006/relationships/oleObject" Target="../embeddings/oleObject145.bin"/><Relationship Id="rId5" Type="http://schemas.openxmlformats.org/officeDocument/2006/relationships/oleObject" Target="../embeddings/oleObject142.bin"/><Relationship Id="rId15" Type="http://schemas.openxmlformats.org/officeDocument/2006/relationships/oleObject" Target="../embeddings/oleObject147.bin"/><Relationship Id="rId10" Type="http://schemas.openxmlformats.org/officeDocument/2006/relationships/image" Target="../media/image147.emf"/><Relationship Id="rId4" Type="http://schemas.openxmlformats.org/officeDocument/2006/relationships/image" Target="../media/image144.emf"/><Relationship Id="rId9" Type="http://schemas.openxmlformats.org/officeDocument/2006/relationships/oleObject" Target="../embeddings/oleObject144.bin"/><Relationship Id="rId14" Type="http://schemas.openxmlformats.org/officeDocument/2006/relationships/image" Target="../media/image149.emf"/></Relationships>
</file>

<file path=ppt/slides/_rels/slide29.xml.rels><?xml version="1.0" encoding="UTF-8" standalone="yes"?>
<Relationships xmlns="http://schemas.openxmlformats.org/package/2006/relationships"><Relationship Id="rId8" Type="http://schemas.openxmlformats.org/officeDocument/2006/relationships/image" Target="../media/image153.emf"/><Relationship Id="rId3" Type="http://schemas.openxmlformats.org/officeDocument/2006/relationships/oleObject" Target="../embeddings/oleObject148.bin"/><Relationship Id="rId7" Type="http://schemas.openxmlformats.org/officeDocument/2006/relationships/oleObject" Target="../embeddings/oleObject150.bin"/><Relationship Id="rId2" Type="http://schemas.openxmlformats.org/officeDocument/2006/relationships/slideLayout" Target="../slideLayouts/slideLayout30.xml"/><Relationship Id="rId1" Type="http://schemas.openxmlformats.org/officeDocument/2006/relationships/vmlDrawing" Target="../drawings/vmlDrawing28.vml"/><Relationship Id="rId6" Type="http://schemas.openxmlformats.org/officeDocument/2006/relationships/image" Target="../media/image152.emf"/><Relationship Id="rId5" Type="http://schemas.openxmlformats.org/officeDocument/2006/relationships/oleObject" Target="../embeddings/oleObject149.bin"/><Relationship Id="rId10" Type="http://schemas.openxmlformats.org/officeDocument/2006/relationships/image" Target="../media/image154.emf"/><Relationship Id="rId4" Type="http://schemas.openxmlformats.org/officeDocument/2006/relationships/image" Target="../media/image151.emf"/><Relationship Id="rId9" Type="http://schemas.openxmlformats.org/officeDocument/2006/relationships/oleObject" Target="../embeddings/oleObject151.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audio" Target="../media/audio1.wav"/><Relationship Id="rId7" Type="http://schemas.openxmlformats.org/officeDocument/2006/relationships/image" Target="../media/image17.e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image" Target="../media/image19.emf"/><Relationship Id="rId5" Type="http://schemas.openxmlformats.org/officeDocument/2006/relationships/image" Target="../media/image16.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8.emf"/></Relationships>
</file>

<file path=ppt/slides/_rels/slide30.xml.rels><?xml version="1.0" encoding="UTF-8" standalone="yes"?>
<Relationships xmlns="http://schemas.openxmlformats.org/package/2006/relationships"><Relationship Id="rId8" Type="http://schemas.openxmlformats.org/officeDocument/2006/relationships/image" Target="../media/image157.emf"/><Relationship Id="rId13" Type="http://schemas.openxmlformats.org/officeDocument/2006/relationships/oleObject" Target="../embeddings/oleObject157.bin"/><Relationship Id="rId18" Type="http://schemas.openxmlformats.org/officeDocument/2006/relationships/image" Target="../media/image162.emf"/><Relationship Id="rId3" Type="http://schemas.openxmlformats.org/officeDocument/2006/relationships/oleObject" Target="../embeddings/oleObject152.bin"/><Relationship Id="rId7" Type="http://schemas.openxmlformats.org/officeDocument/2006/relationships/oleObject" Target="../embeddings/oleObject154.bin"/><Relationship Id="rId12" Type="http://schemas.openxmlformats.org/officeDocument/2006/relationships/image" Target="../media/image159.emf"/><Relationship Id="rId17" Type="http://schemas.openxmlformats.org/officeDocument/2006/relationships/oleObject" Target="../embeddings/oleObject159.bin"/><Relationship Id="rId2" Type="http://schemas.openxmlformats.org/officeDocument/2006/relationships/slideLayout" Target="../slideLayouts/slideLayout30.xml"/><Relationship Id="rId16" Type="http://schemas.openxmlformats.org/officeDocument/2006/relationships/image" Target="../media/image161.emf"/><Relationship Id="rId20" Type="http://schemas.openxmlformats.org/officeDocument/2006/relationships/image" Target="../media/image163.emf"/><Relationship Id="rId1" Type="http://schemas.openxmlformats.org/officeDocument/2006/relationships/vmlDrawing" Target="../drawings/vmlDrawing29.vml"/><Relationship Id="rId6" Type="http://schemas.openxmlformats.org/officeDocument/2006/relationships/image" Target="../media/image156.emf"/><Relationship Id="rId11" Type="http://schemas.openxmlformats.org/officeDocument/2006/relationships/oleObject" Target="../embeddings/oleObject156.bin"/><Relationship Id="rId5" Type="http://schemas.openxmlformats.org/officeDocument/2006/relationships/oleObject" Target="../embeddings/oleObject153.bin"/><Relationship Id="rId15" Type="http://schemas.openxmlformats.org/officeDocument/2006/relationships/oleObject" Target="../embeddings/oleObject158.bin"/><Relationship Id="rId10" Type="http://schemas.openxmlformats.org/officeDocument/2006/relationships/image" Target="../media/image158.emf"/><Relationship Id="rId19" Type="http://schemas.openxmlformats.org/officeDocument/2006/relationships/oleObject" Target="../embeddings/oleObject160.bin"/><Relationship Id="rId4" Type="http://schemas.openxmlformats.org/officeDocument/2006/relationships/image" Target="../media/image155.emf"/><Relationship Id="rId9" Type="http://schemas.openxmlformats.org/officeDocument/2006/relationships/oleObject" Target="../embeddings/oleObject155.bin"/><Relationship Id="rId14" Type="http://schemas.openxmlformats.org/officeDocument/2006/relationships/image" Target="../media/image160.emf"/></Relationships>
</file>

<file path=ppt/slides/_rels/slide31.xml.rels><?xml version="1.0" encoding="UTF-8" standalone="yes"?>
<Relationships xmlns="http://schemas.openxmlformats.org/package/2006/relationships"><Relationship Id="rId8" Type="http://schemas.openxmlformats.org/officeDocument/2006/relationships/image" Target="../media/image166.emf"/><Relationship Id="rId13" Type="http://schemas.openxmlformats.org/officeDocument/2006/relationships/oleObject" Target="../embeddings/oleObject166.bin"/><Relationship Id="rId18" Type="http://schemas.openxmlformats.org/officeDocument/2006/relationships/image" Target="../media/image171.emf"/><Relationship Id="rId3" Type="http://schemas.openxmlformats.org/officeDocument/2006/relationships/oleObject" Target="../embeddings/oleObject161.bin"/><Relationship Id="rId21" Type="http://schemas.openxmlformats.org/officeDocument/2006/relationships/oleObject" Target="../embeddings/oleObject170.bin"/><Relationship Id="rId7" Type="http://schemas.openxmlformats.org/officeDocument/2006/relationships/oleObject" Target="../embeddings/oleObject163.bin"/><Relationship Id="rId12" Type="http://schemas.openxmlformats.org/officeDocument/2006/relationships/image" Target="../media/image168.emf"/><Relationship Id="rId17" Type="http://schemas.openxmlformats.org/officeDocument/2006/relationships/oleObject" Target="../embeddings/oleObject168.bin"/><Relationship Id="rId2" Type="http://schemas.openxmlformats.org/officeDocument/2006/relationships/slideLayout" Target="../slideLayouts/slideLayout30.xml"/><Relationship Id="rId16" Type="http://schemas.openxmlformats.org/officeDocument/2006/relationships/image" Target="../media/image170.emf"/><Relationship Id="rId20" Type="http://schemas.openxmlformats.org/officeDocument/2006/relationships/image" Target="../media/image172.emf"/><Relationship Id="rId1" Type="http://schemas.openxmlformats.org/officeDocument/2006/relationships/vmlDrawing" Target="../drawings/vmlDrawing30.vml"/><Relationship Id="rId6" Type="http://schemas.openxmlformats.org/officeDocument/2006/relationships/image" Target="../media/image165.emf"/><Relationship Id="rId11" Type="http://schemas.openxmlformats.org/officeDocument/2006/relationships/oleObject" Target="../embeddings/oleObject165.bin"/><Relationship Id="rId5" Type="http://schemas.openxmlformats.org/officeDocument/2006/relationships/oleObject" Target="../embeddings/oleObject162.bin"/><Relationship Id="rId15" Type="http://schemas.openxmlformats.org/officeDocument/2006/relationships/oleObject" Target="../embeddings/oleObject167.bin"/><Relationship Id="rId10" Type="http://schemas.openxmlformats.org/officeDocument/2006/relationships/image" Target="../media/image167.emf"/><Relationship Id="rId19" Type="http://schemas.openxmlformats.org/officeDocument/2006/relationships/oleObject" Target="../embeddings/oleObject169.bin"/><Relationship Id="rId4" Type="http://schemas.openxmlformats.org/officeDocument/2006/relationships/image" Target="../media/image164.emf"/><Relationship Id="rId9" Type="http://schemas.openxmlformats.org/officeDocument/2006/relationships/oleObject" Target="../embeddings/oleObject164.bin"/><Relationship Id="rId14" Type="http://schemas.openxmlformats.org/officeDocument/2006/relationships/image" Target="../media/image169.emf"/><Relationship Id="rId22" Type="http://schemas.openxmlformats.org/officeDocument/2006/relationships/image" Target="../media/image173.emf"/></Relationships>
</file>

<file path=ppt/slides/_rels/slide4.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16.bin"/><Relationship Id="rId10" Type="http://schemas.openxmlformats.org/officeDocument/2006/relationships/image" Target="../media/image23.wmf"/><Relationship Id="rId4" Type="http://schemas.openxmlformats.org/officeDocument/2006/relationships/image" Target="../media/image20.emf"/><Relationship Id="rId9" Type="http://schemas.openxmlformats.org/officeDocument/2006/relationships/oleObject" Target="../embeddings/oleObject18.bin"/></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oleObject" Target="../embeddings/oleObject24.bin"/><Relationship Id="rId18" Type="http://schemas.openxmlformats.org/officeDocument/2006/relationships/image" Target="../media/image31.emf"/><Relationship Id="rId3" Type="http://schemas.openxmlformats.org/officeDocument/2006/relationships/oleObject" Target="../embeddings/oleObject19.bin"/><Relationship Id="rId21" Type="http://schemas.openxmlformats.org/officeDocument/2006/relationships/oleObject" Target="../embeddings/oleObject28.bin"/><Relationship Id="rId7" Type="http://schemas.openxmlformats.org/officeDocument/2006/relationships/oleObject" Target="../embeddings/oleObject21.bin"/><Relationship Id="rId12" Type="http://schemas.openxmlformats.org/officeDocument/2006/relationships/image" Target="../media/image28.emf"/><Relationship Id="rId17" Type="http://schemas.openxmlformats.org/officeDocument/2006/relationships/oleObject" Target="../embeddings/oleObject26.bin"/><Relationship Id="rId2" Type="http://schemas.openxmlformats.org/officeDocument/2006/relationships/slideLayout" Target="../slideLayouts/slideLayout12.xml"/><Relationship Id="rId16" Type="http://schemas.openxmlformats.org/officeDocument/2006/relationships/image" Target="../media/image30.emf"/><Relationship Id="rId20" Type="http://schemas.openxmlformats.org/officeDocument/2006/relationships/image" Target="../media/image32.emf"/><Relationship Id="rId1" Type="http://schemas.openxmlformats.org/officeDocument/2006/relationships/vmlDrawing" Target="../drawings/vmlDrawing5.vml"/><Relationship Id="rId6" Type="http://schemas.openxmlformats.org/officeDocument/2006/relationships/image" Target="../media/image25.emf"/><Relationship Id="rId11" Type="http://schemas.openxmlformats.org/officeDocument/2006/relationships/oleObject" Target="../embeddings/oleObject23.bin"/><Relationship Id="rId24" Type="http://schemas.openxmlformats.org/officeDocument/2006/relationships/image" Target="../media/image34.emf"/><Relationship Id="rId5" Type="http://schemas.openxmlformats.org/officeDocument/2006/relationships/oleObject" Target="../embeddings/oleObject20.bin"/><Relationship Id="rId15" Type="http://schemas.openxmlformats.org/officeDocument/2006/relationships/oleObject" Target="../embeddings/oleObject25.bin"/><Relationship Id="rId23" Type="http://schemas.openxmlformats.org/officeDocument/2006/relationships/oleObject" Target="../embeddings/oleObject29.bin"/><Relationship Id="rId10" Type="http://schemas.openxmlformats.org/officeDocument/2006/relationships/image" Target="../media/image27.emf"/><Relationship Id="rId19" Type="http://schemas.openxmlformats.org/officeDocument/2006/relationships/oleObject" Target="../embeddings/oleObject27.bin"/><Relationship Id="rId4" Type="http://schemas.openxmlformats.org/officeDocument/2006/relationships/image" Target="../media/image24.emf"/><Relationship Id="rId9" Type="http://schemas.openxmlformats.org/officeDocument/2006/relationships/oleObject" Target="../embeddings/oleObject22.bin"/><Relationship Id="rId14" Type="http://schemas.openxmlformats.org/officeDocument/2006/relationships/image" Target="../media/image29.emf"/><Relationship Id="rId22" Type="http://schemas.openxmlformats.org/officeDocument/2006/relationships/image" Target="../media/image33.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30.xml"/><Relationship Id="rId1" Type="http://schemas.openxmlformats.org/officeDocument/2006/relationships/vmlDrawing" Target="../drawings/vmlDrawing6.vml"/><Relationship Id="rId4" Type="http://schemas.openxmlformats.org/officeDocument/2006/relationships/image" Target="../media/image35.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1.xml"/><Relationship Id="rId7" Type="http://schemas.openxmlformats.org/officeDocument/2006/relationships/image" Target="../media/image37.wmf"/><Relationship Id="rId2" Type="http://schemas.openxmlformats.org/officeDocument/2006/relationships/slideLayout" Target="../slideLayouts/slideLayout30.xml"/><Relationship Id="rId1" Type="http://schemas.openxmlformats.org/officeDocument/2006/relationships/vmlDrawing" Target="../drawings/vmlDrawing7.vml"/><Relationship Id="rId6" Type="http://schemas.openxmlformats.org/officeDocument/2006/relationships/oleObject" Target="../embeddings/oleObject32.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8.wmf"/></Relationships>
</file>

<file path=ppt/slides/_rels/slide8.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41.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oleObject" Target="../embeddings/oleObject40.bin"/><Relationship Id="rId2" Type="http://schemas.openxmlformats.org/officeDocument/2006/relationships/slideLayout" Target="../slideLayouts/slideLayout30.xml"/><Relationship Id="rId16" Type="http://schemas.openxmlformats.org/officeDocument/2006/relationships/image" Target="../media/image37.wmf"/><Relationship Id="rId1" Type="http://schemas.openxmlformats.org/officeDocument/2006/relationships/vmlDrawing" Target="../drawings/vmlDrawing8.vml"/><Relationship Id="rId6" Type="http://schemas.openxmlformats.org/officeDocument/2006/relationships/image" Target="../media/image41.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2.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38.bin"/><Relationship Id="rId14" Type="http://schemas.openxmlformats.org/officeDocument/2006/relationships/image" Target="../media/image36.wmf"/></Relationships>
</file>

<file path=ppt/slides/_rels/slide9.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8.bin"/><Relationship Id="rId18" Type="http://schemas.openxmlformats.org/officeDocument/2006/relationships/image" Target="../media/image51.wmf"/><Relationship Id="rId3" Type="http://schemas.openxmlformats.org/officeDocument/2006/relationships/oleObject" Target="../embeddings/oleObject43.bin"/><Relationship Id="rId21" Type="http://schemas.openxmlformats.org/officeDocument/2006/relationships/oleObject" Target="../embeddings/oleObject52.bin"/><Relationship Id="rId7" Type="http://schemas.openxmlformats.org/officeDocument/2006/relationships/oleObject" Target="../embeddings/oleObject45.bin"/><Relationship Id="rId12" Type="http://schemas.openxmlformats.org/officeDocument/2006/relationships/image" Target="../media/image48.wmf"/><Relationship Id="rId17" Type="http://schemas.openxmlformats.org/officeDocument/2006/relationships/oleObject" Target="../embeddings/oleObject50.bin"/><Relationship Id="rId2" Type="http://schemas.openxmlformats.org/officeDocument/2006/relationships/slideLayout" Target="../slideLayouts/slideLayout19.xml"/><Relationship Id="rId16" Type="http://schemas.openxmlformats.org/officeDocument/2006/relationships/image" Target="../media/image50.wmf"/><Relationship Id="rId20" Type="http://schemas.openxmlformats.org/officeDocument/2006/relationships/image" Target="../media/image52.wmf"/><Relationship Id="rId1" Type="http://schemas.openxmlformats.org/officeDocument/2006/relationships/vmlDrawing" Target="../drawings/vmlDrawing9.vml"/><Relationship Id="rId6" Type="http://schemas.openxmlformats.org/officeDocument/2006/relationships/image" Target="../media/image45.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47.wmf"/><Relationship Id="rId19" Type="http://schemas.openxmlformats.org/officeDocument/2006/relationships/oleObject" Target="../embeddings/oleObject51.bin"/><Relationship Id="rId4" Type="http://schemas.openxmlformats.org/officeDocument/2006/relationships/image" Target="../media/image44.wmf"/><Relationship Id="rId9" Type="http://schemas.openxmlformats.org/officeDocument/2006/relationships/oleObject" Target="../embeddings/oleObject46.bin"/><Relationship Id="rId14" Type="http://schemas.openxmlformats.org/officeDocument/2006/relationships/image" Target="../media/image49.wmf"/><Relationship Id="rId22" Type="http://schemas.openxmlformats.org/officeDocument/2006/relationships/image" Target="../media/image5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
          <p:cNvSpPr txBox="1">
            <a:spLocks noChangeArrowheads="1"/>
          </p:cNvSpPr>
          <p:nvPr/>
        </p:nvSpPr>
        <p:spPr bwMode="auto">
          <a:xfrm>
            <a:off x="318294" y="1613743"/>
            <a:ext cx="8507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
                <a:srgbClr val="333399"/>
              </a:buClr>
            </a:pPr>
            <a:r>
              <a:rPr kumimoji="1" lang="zh-CN" altLang="en-US" sz="2800" b="1" dirty="0">
                <a:solidFill>
                  <a:srgbClr val="000000"/>
                </a:solidFill>
                <a:latin typeface="Times New Roman" panose="02020603050405020304" pitchFamily="18" charset="0"/>
              </a:rPr>
              <a:t>刚体的</a:t>
            </a:r>
            <a:r>
              <a:rPr kumimoji="1" lang="zh-CN" altLang="en-US" sz="2800" b="1" dirty="0" smtClean="0">
                <a:solidFill>
                  <a:srgbClr val="000000"/>
                </a:solidFill>
                <a:latin typeface="Times New Roman" panose="02020603050405020304" pitchFamily="18" charset="0"/>
              </a:rPr>
              <a:t>平动：可以</a:t>
            </a:r>
            <a:r>
              <a:rPr kumimoji="1" lang="zh-CN" altLang="en-US" sz="2800" b="1" dirty="0">
                <a:solidFill>
                  <a:srgbClr val="000000"/>
                </a:solidFill>
                <a:latin typeface="Times New Roman" panose="02020603050405020304" pitchFamily="18" charset="0"/>
              </a:rPr>
              <a:t>用质点动力学的方法来</a:t>
            </a:r>
            <a:r>
              <a:rPr kumimoji="1" lang="zh-CN" altLang="en-US" sz="2800" b="1" dirty="0" smtClean="0">
                <a:solidFill>
                  <a:srgbClr val="000000"/>
                </a:solidFill>
                <a:latin typeface="Times New Roman" panose="02020603050405020304" pitchFamily="18" charset="0"/>
              </a:rPr>
              <a:t>处理。</a:t>
            </a:r>
            <a:endParaRPr kumimoji="1" lang="zh-CN" altLang="en-US" sz="2800" b="1" dirty="0">
              <a:solidFill>
                <a:srgbClr val="000000"/>
              </a:solidFill>
              <a:latin typeface="Times New Roman" panose="02020603050405020304" pitchFamily="18" charset="0"/>
            </a:endParaRPr>
          </a:p>
        </p:txBody>
      </p:sp>
      <p:sp>
        <p:nvSpPr>
          <p:cNvPr id="3" name="矩形 2"/>
          <p:cNvSpPr/>
          <p:nvPr/>
        </p:nvSpPr>
        <p:spPr>
          <a:xfrm>
            <a:off x="323528" y="2258869"/>
            <a:ext cx="7992888" cy="954107"/>
          </a:xfrm>
          <a:prstGeom prst="rect">
            <a:avLst/>
          </a:prstGeom>
        </p:spPr>
        <p:txBody>
          <a:bodyPr wrap="square">
            <a:spAutoFit/>
          </a:bodyPr>
          <a:lstStyle/>
          <a:p>
            <a:r>
              <a:rPr kumimoji="1" lang="zh-CN" altLang="en-US" sz="2800" b="1" dirty="0">
                <a:solidFill>
                  <a:srgbClr val="000000"/>
                </a:solidFill>
                <a:latin typeface="Times New Roman" panose="02020603050405020304" pitchFamily="18" charset="0"/>
              </a:rPr>
              <a:t>刚体的定轴转动</a:t>
            </a:r>
            <a:r>
              <a:rPr kumimoji="1" lang="zh-CN" altLang="en-US" sz="2800" b="1" dirty="0" smtClean="0">
                <a:solidFill>
                  <a:srgbClr val="000000"/>
                </a:solidFill>
                <a:latin typeface="Times New Roman" panose="02020603050405020304" pitchFamily="18" charset="0"/>
              </a:rPr>
              <a:t>：刚体</a:t>
            </a:r>
            <a:r>
              <a:rPr kumimoji="1" lang="zh-CN" altLang="en-US" sz="2800" b="1" dirty="0">
                <a:solidFill>
                  <a:srgbClr val="000000"/>
                </a:solidFill>
                <a:latin typeface="Times New Roman" panose="02020603050405020304" pitchFamily="18" charset="0"/>
              </a:rPr>
              <a:t>上各点都绕同一固定转轴做不同半径的</a:t>
            </a:r>
            <a:r>
              <a:rPr kumimoji="1" lang="zh-CN" altLang="en-US" sz="2800" b="1" dirty="0" smtClean="0">
                <a:solidFill>
                  <a:srgbClr val="000000"/>
                </a:solidFill>
                <a:latin typeface="Times New Roman" panose="02020603050405020304" pitchFamily="18" charset="0"/>
              </a:rPr>
              <a:t>圆周运动，用角量描述。</a:t>
            </a:r>
            <a:endParaRPr kumimoji="1" lang="zh-CN" altLang="en-US" sz="2800" b="1" dirty="0">
              <a:solidFill>
                <a:srgbClr val="000000"/>
              </a:solidFill>
              <a:latin typeface="Times New Roman" panose="02020603050405020304" pitchFamily="18" charset="0"/>
            </a:endParaRPr>
          </a:p>
        </p:txBody>
      </p:sp>
      <p:sp>
        <p:nvSpPr>
          <p:cNvPr id="4" name="矩形 3"/>
          <p:cNvSpPr/>
          <p:nvPr/>
        </p:nvSpPr>
        <p:spPr>
          <a:xfrm>
            <a:off x="308152" y="889556"/>
            <a:ext cx="7398179" cy="523220"/>
          </a:xfrm>
          <a:prstGeom prst="rect">
            <a:avLst/>
          </a:prstGeom>
        </p:spPr>
        <p:txBody>
          <a:bodyPr wrap="none">
            <a:spAutoFit/>
          </a:bodyPr>
          <a:lstStyle/>
          <a:p>
            <a:pPr fontAlgn="base">
              <a:spcBef>
                <a:spcPct val="0"/>
              </a:spcBef>
              <a:spcAft>
                <a:spcPct val="0"/>
              </a:spcAft>
            </a:pPr>
            <a:r>
              <a:rPr kumimoji="1" lang="zh-CN" altLang="en-US" sz="2800" b="1" dirty="0">
                <a:solidFill>
                  <a:srgbClr val="000000"/>
                </a:solidFill>
                <a:latin typeface="Times New Roman" panose="02020603050405020304" pitchFamily="18" charset="0"/>
              </a:rPr>
              <a:t>刚体的一般运动：质心的平动加绕质心的</a:t>
            </a:r>
            <a:r>
              <a:rPr kumimoji="1" lang="zh-CN" altLang="en-US" sz="2800" b="1" dirty="0" smtClean="0">
                <a:solidFill>
                  <a:srgbClr val="000000"/>
                </a:solidFill>
                <a:latin typeface="Times New Roman" panose="02020603050405020304" pitchFamily="18" charset="0"/>
              </a:rPr>
              <a:t>转动</a:t>
            </a:r>
            <a:endParaRPr kumimoji="1" lang="zh-CN" altLang="en-US" b="1" dirty="0">
              <a:solidFill>
                <a:srgbClr val="000000"/>
              </a:solidFill>
              <a:latin typeface="Times New Roman" panose="02020603050405020304" pitchFamily="18" charset="0"/>
            </a:endParaRPr>
          </a:p>
        </p:txBody>
      </p:sp>
      <p:graphicFrame>
        <p:nvGraphicFramePr>
          <p:cNvPr id="17" name="对象 16"/>
          <p:cNvGraphicFramePr>
            <a:graphicFrameLocks noChangeAspect="1"/>
          </p:cNvGraphicFramePr>
          <p:nvPr/>
        </p:nvGraphicFramePr>
        <p:xfrm>
          <a:off x="4886546" y="5229200"/>
          <a:ext cx="3015772" cy="1158875"/>
        </p:xfrm>
        <a:graphic>
          <a:graphicData uri="http://schemas.openxmlformats.org/presentationml/2006/ole">
            <mc:AlternateContent xmlns:mc="http://schemas.openxmlformats.org/markup-compatibility/2006">
              <mc:Choice xmlns:v="urn:schemas-microsoft-com:vml" Requires="v">
                <p:oleObj spid="_x0000_s39988" name="公式" r:id="rId3" imgW="1040765" imgH="419100" progId="Equation.3">
                  <p:embed/>
                </p:oleObj>
              </mc:Choice>
              <mc:Fallback>
                <p:oleObj name="公式" r:id="rId3" imgW="1040765" imgH="4191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6546" y="5229200"/>
                        <a:ext cx="3015772" cy="1158875"/>
                      </a:xfrm>
                      <a:prstGeom prst="rect">
                        <a:avLst/>
                      </a:prstGeom>
                      <a:noFill/>
                      <a:ln>
                        <a:noFill/>
                      </a:ln>
                      <a:effectLst/>
                    </p:spPr>
                  </p:pic>
                </p:oleObj>
              </mc:Fallback>
            </mc:AlternateContent>
          </a:graphicData>
        </a:graphic>
      </p:graphicFrame>
      <p:graphicFrame>
        <p:nvGraphicFramePr>
          <p:cNvPr id="18" name="对象 17"/>
          <p:cNvGraphicFramePr>
            <a:graphicFrameLocks noChangeAspect="1"/>
          </p:cNvGraphicFramePr>
          <p:nvPr/>
        </p:nvGraphicFramePr>
        <p:xfrm>
          <a:off x="4716016" y="3997652"/>
          <a:ext cx="3316288" cy="1189038"/>
        </p:xfrm>
        <a:graphic>
          <a:graphicData uri="http://schemas.openxmlformats.org/presentationml/2006/ole">
            <mc:AlternateContent xmlns:mc="http://schemas.openxmlformats.org/markup-compatibility/2006">
              <mc:Choice xmlns:v="urn:schemas-microsoft-com:vml" Requires="v">
                <p:oleObj spid="_x0000_s39989" name="公式" r:id="rId5" imgW="1118870" imgH="398780" progId="Equation.3">
                  <p:embed/>
                </p:oleObj>
              </mc:Choice>
              <mc:Fallback>
                <p:oleObj name="公式" r:id="rId5" imgW="1118870" imgH="3987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3997652"/>
                        <a:ext cx="3316288" cy="1189038"/>
                      </a:xfrm>
                      <a:prstGeom prst="rect">
                        <a:avLst/>
                      </a:prstGeom>
                      <a:noFill/>
                      <a:ln>
                        <a:noFill/>
                      </a:ln>
                      <a:effectLst/>
                      <a:extLst>
                        <a:ext uri="{909E8E84-426E-40DD-AFC4-6F175D3DCCD1}">
                          <a14:hiddenFill xmlns:a14="http://schemas.microsoft.com/office/drawing/2010/main">
                            <a:gradFill rotWithShape="0">
                              <a:gsLst>
                                <a:gs pos="0">
                                  <a:srgbClr val="FF8200"/>
                                </a:gs>
                                <a:gs pos="10001">
                                  <a:srgbClr val="FF0000"/>
                                </a:gs>
                                <a:gs pos="35001">
                                  <a:srgbClr val="BA0066"/>
                                </a:gs>
                                <a:gs pos="70000">
                                  <a:srgbClr val="66008F"/>
                                </a:gs>
                                <a:gs pos="100000">
                                  <a:srgbClr val="000082"/>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矩形 19"/>
          <p:cNvSpPr/>
          <p:nvPr/>
        </p:nvSpPr>
        <p:spPr>
          <a:xfrm>
            <a:off x="4716016" y="3439341"/>
            <a:ext cx="2348720" cy="523220"/>
          </a:xfrm>
          <a:prstGeom prst="rect">
            <a:avLst/>
          </a:prstGeom>
        </p:spPr>
        <p:txBody>
          <a:bodyPr wrap="none">
            <a:spAutoFit/>
          </a:bodyPr>
          <a:lstStyle/>
          <a:p>
            <a:pPr lvl="0" fontAlgn="base">
              <a:spcBef>
                <a:spcPct val="0"/>
              </a:spcBef>
              <a:spcAft>
                <a:spcPct val="0"/>
              </a:spcAft>
            </a:pPr>
            <a:r>
              <a:rPr kumimoji="1" lang="zh-CN" altLang="en-US" sz="2800" b="1" dirty="0">
                <a:solidFill>
                  <a:srgbClr val="000000"/>
                </a:solidFill>
                <a:latin typeface="Times New Roman" panose="02020603050405020304" pitchFamily="18" charset="0"/>
              </a:rPr>
              <a:t>定轴转动定律</a:t>
            </a:r>
          </a:p>
        </p:txBody>
      </p:sp>
      <p:graphicFrame>
        <p:nvGraphicFramePr>
          <p:cNvPr id="22" name="对象 21"/>
          <p:cNvGraphicFramePr>
            <a:graphicFrameLocks noChangeAspect="1"/>
          </p:cNvGraphicFramePr>
          <p:nvPr/>
        </p:nvGraphicFramePr>
        <p:xfrm>
          <a:off x="456776" y="4221088"/>
          <a:ext cx="2181225" cy="792162"/>
        </p:xfrm>
        <a:graphic>
          <a:graphicData uri="http://schemas.openxmlformats.org/presentationml/2006/ole">
            <mc:AlternateContent xmlns:mc="http://schemas.openxmlformats.org/markup-compatibility/2006">
              <mc:Choice xmlns:v="urn:schemas-microsoft-com:vml" Requires="v">
                <p:oleObj spid="_x0000_s39990" name="Equation" r:id="rId7" imgW="807085" imgH="311150" progId="Equation.DSMT4">
                  <p:embed/>
                </p:oleObj>
              </mc:Choice>
              <mc:Fallback>
                <p:oleObj name="Equation" r:id="rId7" imgW="807085" imgH="311150" progId="Equation.DSMT4">
                  <p:embed/>
                  <p:pic>
                    <p:nvPicPr>
                      <p:cNvPr id="0" name="图片 3998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776" y="4221088"/>
                        <a:ext cx="2181225"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矩形 22"/>
          <p:cNvSpPr/>
          <p:nvPr/>
        </p:nvSpPr>
        <p:spPr>
          <a:xfrm>
            <a:off x="456776" y="3439341"/>
            <a:ext cx="1627369"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dirty="0">
                <a:solidFill>
                  <a:srgbClr val="000000"/>
                </a:solidFill>
                <a:latin typeface="Times New Roman" panose="02020603050405020304" pitchFamily="18" charset="0"/>
              </a:rPr>
              <a:t>转动惯量</a:t>
            </a:r>
          </a:p>
        </p:txBody>
      </p:sp>
      <p:sp>
        <p:nvSpPr>
          <p:cNvPr id="24" name="TextBox 23"/>
          <p:cNvSpPr txBox="1"/>
          <p:nvPr/>
        </p:nvSpPr>
        <p:spPr>
          <a:xfrm>
            <a:off x="188433" y="5536861"/>
            <a:ext cx="3791423" cy="523220"/>
          </a:xfrm>
          <a:prstGeom prst="rect">
            <a:avLst/>
          </a:prstGeom>
          <a:noFill/>
        </p:spPr>
        <p:txBody>
          <a:bodyPr wrap="none" rtlCol="0">
            <a:spAutoFit/>
          </a:bodyPr>
          <a:lstStyle/>
          <a:p>
            <a:r>
              <a:rPr kumimoji="1" lang="zh-CN" altLang="en-US" sz="2800" b="1" dirty="0">
                <a:solidFill>
                  <a:srgbClr val="000000"/>
                </a:solidFill>
                <a:latin typeface="Times New Roman" panose="02020603050405020304" pitchFamily="18" charset="0"/>
              </a:rPr>
              <a:t>转动中惯性大小的量度</a:t>
            </a:r>
          </a:p>
        </p:txBody>
      </p:sp>
      <p:sp>
        <p:nvSpPr>
          <p:cNvPr id="25" name="TextBox 24"/>
          <p:cNvSpPr txBox="1"/>
          <p:nvPr/>
        </p:nvSpPr>
        <p:spPr>
          <a:xfrm>
            <a:off x="3851920" y="188640"/>
            <a:ext cx="1008609" cy="584775"/>
          </a:xfrm>
          <a:prstGeom prst="rect">
            <a:avLst/>
          </a:prstGeom>
          <a:noFill/>
        </p:spPr>
        <p:txBody>
          <a:bodyPr wrap="none" rtlCol="0">
            <a:spAutoFit/>
          </a:bodyPr>
          <a:lstStyle/>
          <a:p>
            <a:r>
              <a:rPr lang="zh-CN" altLang="en-US" sz="3200" b="1" dirty="0" smtClean="0">
                <a:solidFill>
                  <a:srgbClr val="FF0000"/>
                </a:solidFill>
              </a:rPr>
              <a:t>复习</a:t>
            </a:r>
            <a:endParaRPr lang="zh-CN" altLang="en-US" sz="32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par>
                          <p:cTn id="23" fill="hold">
                            <p:stCondLst>
                              <p:cond delay="500"/>
                            </p:stCondLst>
                            <p:childTnLst>
                              <p:par>
                                <p:cTn id="24" presetID="23" presetClass="entr" presetSubtype="272"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strVal val="2/3*#ppt_w"/>
                                          </p:val>
                                        </p:tav>
                                        <p:tav tm="100000">
                                          <p:val>
                                            <p:strVal val="#ppt_w"/>
                                          </p:val>
                                        </p:tav>
                                      </p:tavLst>
                                    </p:anim>
                                    <p:anim calcmode="lin" valueType="num">
                                      <p:cBhvr>
                                        <p:cTn id="27" dur="500" fill="hold"/>
                                        <p:tgtEl>
                                          <p:spTgt spid="18"/>
                                        </p:tgtEl>
                                        <p:attrNameLst>
                                          <p:attrName>ppt_h</p:attrName>
                                        </p:attrNameLst>
                                      </p:cBhvr>
                                      <p:tavLst>
                                        <p:tav tm="0">
                                          <p:val>
                                            <p:strVal val="2/3*#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par>
                                <p:cTn id="38" presetID="22" presetClass="entr" presetSubtype="8"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P spid="4" grpId="0"/>
      <p:bldP spid="20" grpId="0"/>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Text Box 3"/>
          <p:cNvSpPr txBox="1">
            <a:spLocks noChangeArrowheads="1"/>
          </p:cNvSpPr>
          <p:nvPr/>
        </p:nvSpPr>
        <p:spPr bwMode="auto">
          <a:xfrm>
            <a:off x="354806" y="1135062"/>
            <a:ext cx="27273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2800" b="1" dirty="0">
                <a:solidFill>
                  <a:srgbClr val="000000"/>
                </a:solidFill>
                <a:latin typeface="Tahoma" panose="020B0604030504040204" pitchFamily="34" charset="0"/>
              </a:rPr>
              <a:t>1</a:t>
            </a:r>
            <a:r>
              <a:rPr lang="zh-CN" altLang="en-US" sz="2800" b="1" dirty="0">
                <a:solidFill>
                  <a:srgbClr val="000000"/>
                </a:solidFill>
                <a:latin typeface="Tahoma" panose="020B0604030504040204" pitchFamily="34" charset="0"/>
              </a:rPr>
              <a:t>、质点的角动量</a:t>
            </a:r>
          </a:p>
        </p:txBody>
      </p:sp>
      <p:grpSp>
        <p:nvGrpSpPr>
          <p:cNvPr id="77830" name="Group 24"/>
          <p:cNvGrpSpPr/>
          <p:nvPr/>
        </p:nvGrpSpPr>
        <p:grpSpPr bwMode="auto">
          <a:xfrm>
            <a:off x="6197600" y="4021138"/>
            <a:ext cx="2305050" cy="2312987"/>
            <a:chOff x="3332" y="1333"/>
            <a:chExt cx="1452" cy="1252"/>
          </a:xfrm>
        </p:grpSpPr>
        <p:sp>
          <p:nvSpPr>
            <p:cNvPr id="77836" name="Text Box 5"/>
            <p:cNvSpPr txBox="1">
              <a:spLocks noChangeArrowheads="1"/>
            </p:cNvSpPr>
            <p:nvPr/>
          </p:nvSpPr>
          <p:spPr bwMode="auto">
            <a:xfrm>
              <a:off x="3464" y="1406"/>
              <a:ext cx="1320" cy="1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ase" hangingPunct="1">
                <a:spcBef>
                  <a:spcPct val="0"/>
                </a:spcBef>
                <a:spcAft>
                  <a:spcPct val="0"/>
                </a:spcAft>
              </a:pPr>
              <a:r>
                <a:rPr lang="zh-CN" altLang="en-US" sz="1000">
                  <a:solidFill>
                    <a:srgbClr val="000000"/>
                  </a:solidFill>
                  <a:latin typeface="Times New Roman" panose="02020603050405020304" pitchFamily="18" charset="0"/>
                </a:rPr>
                <a:t>　</a:t>
              </a:r>
              <a:r>
                <a:rPr lang="zh-CN" altLang="en-US" sz="1000" i="1">
                  <a:solidFill>
                    <a:srgbClr val="000000"/>
                  </a:solidFill>
                  <a:latin typeface="Times New Roman" panose="02020603050405020304" pitchFamily="18" charset="0"/>
                </a:rPr>
                <a:t> </a:t>
              </a:r>
              <a:r>
                <a:rPr lang="en-US" altLang="zh-CN" sz="1000" b="1" i="1">
                  <a:solidFill>
                    <a:srgbClr val="000000"/>
                  </a:solidFill>
                  <a:latin typeface="Times New Roman" panose="02020603050405020304" pitchFamily="18" charset="0"/>
                </a:rPr>
                <a:t>L</a:t>
              </a:r>
            </a:p>
            <a:p>
              <a:pPr algn="just" eaLnBrk="1" fontAlgn="base" hangingPunct="1">
                <a:spcBef>
                  <a:spcPct val="0"/>
                </a:spcBef>
                <a:spcAft>
                  <a:spcPct val="0"/>
                </a:spcAft>
              </a:pPr>
              <a:endParaRPr lang="en-US" altLang="zh-CN" sz="1000" b="1">
                <a:solidFill>
                  <a:srgbClr val="000000"/>
                </a:solidFill>
                <a:latin typeface="Times New Roman" panose="02020603050405020304" pitchFamily="18" charset="0"/>
              </a:endParaRPr>
            </a:p>
            <a:p>
              <a:pPr algn="just" eaLnBrk="1" fontAlgn="base" hangingPunct="1">
                <a:spcBef>
                  <a:spcPct val="0"/>
                </a:spcBef>
                <a:spcAft>
                  <a:spcPct val="0"/>
                </a:spcAft>
              </a:pPr>
              <a:r>
                <a:rPr lang="en-US" altLang="zh-CN" sz="1000" b="1" i="1">
                  <a:solidFill>
                    <a:srgbClr val="000000"/>
                  </a:solidFill>
                  <a:latin typeface="Times New Roman" panose="02020603050405020304" pitchFamily="18" charset="0"/>
                </a:rPr>
                <a:t>                                  mv</a:t>
              </a:r>
            </a:p>
            <a:p>
              <a:pPr algn="just" eaLnBrk="1" fontAlgn="base" hangingPunct="1">
                <a:spcBef>
                  <a:spcPct val="0"/>
                </a:spcBef>
                <a:spcAft>
                  <a:spcPct val="0"/>
                </a:spcAft>
              </a:pPr>
              <a:r>
                <a:rPr lang="en-US" altLang="zh-CN" sz="1000" b="1" i="1">
                  <a:solidFill>
                    <a:srgbClr val="000000"/>
                  </a:solidFill>
                  <a:latin typeface="Times New Roman" panose="02020603050405020304" pitchFamily="18" charset="0"/>
                </a:rPr>
                <a:t>               </a:t>
              </a:r>
            </a:p>
            <a:p>
              <a:pPr algn="just" eaLnBrk="1" fontAlgn="base" hangingPunct="1">
                <a:spcBef>
                  <a:spcPct val="0"/>
                </a:spcBef>
                <a:spcAft>
                  <a:spcPct val="0"/>
                </a:spcAft>
              </a:pPr>
              <a:r>
                <a:rPr lang="en-US" altLang="zh-CN" sz="1000" b="1" i="1">
                  <a:solidFill>
                    <a:srgbClr val="000000"/>
                  </a:solidFill>
                  <a:latin typeface="Times New Roman" panose="02020603050405020304" pitchFamily="18" charset="0"/>
                </a:rPr>
                <a:t>     O        r</a:t>
              </a:r>
            </a:p>
            <a:p>
              <a:pPr algn="just" eaLnBrk="1" fontAlgn="base" hangingPunct="1">
                <a:spcBef>
                  <a:spcPct val="0"/>
                </a:spcBef>
                <a:spcAft>
                  <a:spcPct val="0"/>
                </a:spcAft>
              </a:pPr>
              <a:endParaRPr lang="en-US" altLang="zh-CN" sz="1000" b="1" i="1">
                <a:solidFill>
                  <a:srgbClr val="000000"/>
                </a:solidFill>
                <a:latin typeface="Times New Roman" panose="02020603050405020304" pitchFamily="18" charset="0"/>
              </a:endParaRPr>
            </a:p>
            <a:p>
              <a:pPr algn="just" eaLnBrk="1" fontAlgn="base" hangingPunct="1">
                <a:spcBef>
                  <a:spcPct val="0"/>
                </a:spcBef>
                <a:spcAft>
                  <a:spcPct val="0"/>
                </a:spcAft>
              </a:pPr>
              <a:endParaRPr lang="en-US" altLang="zh-CN" sz="1000" b="1">
                <a:solidFill>
                  <a:srgbClr val="000000"/>
                </a:solidFill>
                <a:latin typeface="Times New Roman" panose="02020603050405020304" pitchFamily="18" charset="0"/>
              </a:endParaRPr>
            </a:p>
            <a:p>
              <a:pPr algn="just" eaLnBrk="1" fontAlgn="base" hangingPunct="1">
                <a:spcBef>
                  <a:spcPct val="0"/>
                </a:spcBef>
                <a:spcAft>
                  <a:spcPct val="0"/>
                </a:spcAft>
              </a:pPr>
              <a:endParaRPr lang="en-US" altLang="zh-CN" sz="1000" b="1">
                <a:solidFill>
                  <a:srgbClr val="000000"/>
                </a:solidFill>
                <a:latin typeface="Times New Roman" panose="02020603050405020304" pitchFamily="18" charset="0"/>
              </a:endParaRPr>
            </a:p>
            <a:p>
              <a:pPr algn="just" eaLnBrk="1" fontAlgn="base" hangingPunct="1">
                <a:spcBef>
                  <a:spcPct val="0"/>
                </a:spcBef>
                <a:spcAft>
                  <a:spcPct val="0"/>
                </a:spcAft>
              </a:pPr>
              <a:endParaRPr lang="en-US" altLang="zh-CN" sz="1000" b="1">
                <a:solidFill>
                  <a:srgbClr val="000000"/>
                </a:solidFill>
                <a:latin typeface="Times New Roman" panose="02020603050405020304" pitchFamily="18" charset="0"/>
              </a:endParaRPr>
            </a:p>
            <a:p>
              <a:pPr algn="just" eaLnBrk="1" fontAlgn="base" hangingPunct="1">
                <a:spcBef>
                  <a:spcPct val="0"/>
                </a:spcBef>
                <a:spcAft>
                  <a:spcPct val="0"/>
                </a:spcAft>
              </a:pPr>
              <a:r>
                <a:rPr lang="en-US" altLang="zh-CN" sz="1000" b="1">
                  <a:solidFill>
                    <a:srgbClr val="000000"/>
                  </a:solidFill>
                  <a:latin typeface="Times New Roman" panose="02020603050405020304" pitchFamily="18" charset="0"/>
                </a:rPr>
                <a:t>          </a:t>
              </a:r>
              <a:r>
                <a:rPr lang="zh-CN" altLang="en-US" sz="1200" b="1">
                  <a:solidFill>
                    <a:srgbClr val="000000"/>
                  </a:solidFill>
                  <a:latin typeface="Times New Roman" panose="02020603050405020304" pitchFamily="18" charset="0"/>
                </a:rPr>
                <a:t>质点的角动量</a:t>
              </a:r>
              <a:endParaRPr lang="zh-CN" altLang="en-US" sz="1200">
                <a:solidFill>
                  <a:srgbClr val="000000"/>
                </a:solidFill>
                <a:latin typeface="Tahoma" panose="020B0604030504040204" pitchFamily="34" charset="0"/>
              </a:endParaRPr>
            </a:p>
          </p:txBody>
        </p:sp>
        <p:grpSp>
          <p:nvGrpSpPr>
            <p:cNvPr id="77837" name="Group 6"/>
            <p:cNvGrpSpPr/>
            <p:nvPr/>
          </p:nvGrpSpPr>
          <p:grpSpPr bwMode="auto">
            <a:xfrm>
              <a:off x="3332" y="1333"/>
              <a:ext cx="1232" cy="737"/>
              <a:chOff x="7380" y="10800"/>
              <a:chExt cx="2520" cy="1560"/>
            </a:xfrm>
          </p:grpSpPr>
          <p:sp>
            <p:nvSpPr>
              <p:cNvPr id="77839" name="Line 7"/>
              <p:cNvSpPr>
                <a:spLocks noChangeShapeType="1"/>
              </p:cNvSpPr>
              <p:nvPr/>
            </p:nvSpPr>
            <p:spPr bwMode="auto">
              <a:xfrm>
                <a:off x="7920" y="11268"/>
                <a:ext cx="19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ndParaRPr>
              </a:p>
            </p:txBody>
          </p:sp>
          <p:sp>
            <p:nvSpPr>
              <p:cNvPr id="77840" name="Line 8"/>
              <p:cNvSpPr>
                <a:spLocks noChangeShapeType="1"/>
              </p:cNvSpPr>
              <p:nvPr/>
            </p:nvSpPr>
            <p:spPr bwMode="auto">
              <a:xfrm>
                <a:off x="7380" y="12360"/>
                <a:ext cx="21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ndParaRPr>
              </a:p>
            </p:txBody>
          </p:sp>
          <p:sp>
            <p:nvSpPr>
              <p:cNvPr id="77841" name="Line 9"/>
              <p:cNvSpPr>
                <a:spLocks noChangeShapeType="1"/>
              </p:cNvSpPr>
              <p:nvPr/>
            </p:nvSpPr>
            <p:spPr bwMode="auto">
              <a:xfrm flipH="1">
                <a:off x="7380" y="11268"/>
                <a:ext cx="540" cy="109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ndParaRPr>
              </a:p>
            </p:txBody>
          </p:sp>
          <p:sp>
            <p:nvSpPr>
              <p:cNvPr id="77842" name="Line 10"/>
              <p:cNvSpPr>
                <a:spLocks noChangeShapeType="1"/>
              </p:cNvSpPr>
              <p:nvPr/>
            </p:nvSpPr>
            <p:spPr bwMode="auto">
              <a:xfrm flipV="1">
                <a:off x="8100" y="10800"/>
                <a:ext cx="0" cy="124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ndParaRPr>
              </a:p>
            </p:txBody>
          </p:sp>
          <p:sp>
            <p:nvSpPr>
              <p:cNvPr id="77843" name="Line 11"/>
              <p:cNvSpPr>
                <a:spLocks noChangeShapeType="1"/>
              </p:cNvSpPr>
              <p:nvPr/>
            </p:nvSpPr>
            <p:spPr bwMode="auto">
              <a:xfrm flipV="1">
                <a:off x="8100" y="11892"/>
                <a:ext cx="900" cy="15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ndParaRPr>
              </a:p>
            </p:txBody>
          </p:sp>
          <p:sp>
            <p:nvSpPr>
              <p:cNvPr id="77844" name="Line 12"/>
              <p:cNvSpPr>
                <a:spLocks noChangeShapeType="1"/>
              </p:cNvSpPr>
              <p:nvPr/>
            </p:nvSpPr>
            <p:spPr bwMode="auto">
              <a:xfrm flipH="1" flipV="1">
                <a:off x="8640" y="11424"/>
                <a:ext cx="36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ndParaRPr>
              </a:p>
            </p:txBody>
          </p:sp>
          <p:sp>
            <p:nvSpPr>
              <p:cNvPr id="77845" name="Line 13"/>
              <p:cNvSpPr>
                <a:spLocks noChangeShapeType="1"/>
              </p:cNvSpPr>
              <p:nvPr/>
            </p:nvSpPr>
            <p:spPr bwMode="auto">
              <a:xfrm flipV="1">
                <a:off x="9000" y="11736"/>
                <a:ext cx="900" cy="156"/>
              </a:xfrm>
              <a:prstGeom prst="line">
                <a:avLst/>
              </a:prstGeom>
              <a:noFill/>
              <a:ln w="3175">
                <a:solidFill>
                  <a:srgbClr val="000000"/>
                </a:solidFill>
                <a:prstDash val="dash"/>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ndParaRPr>
              </a:p>
            </p:txBody>
          </p:sp>
          <p:sp>
            <p:nvSpPr>
              <p:cNvPr id="77846" name="Line 14"/>
              <p:cNvSpPr>
                <a:spLocks noChangeShapeType="1"/>
              </p:cNvSpPr>
              <p:nvPr/>
            </p:nvSpPr>
            <p:spPr bwMode="auto">
              <a:xfrm flipH="1">
                <a:off x="9540" y="11268"/>
                <a:ext cx="360" cy="109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ndParaRPr>
              </a:p>
            </p:txBody>
          </p:sp>
        </p:grpSp>
        <p:sp>
          <p:nvSpPr>
            <p:cNvPr id="77838" name="Rectangle 15"/>
            <p:cNvSpPr>
              <a:spLocks noChangeArrowheads="1"/>
            </p:cNvSpPr>
            <p:nvPr/>
          </p:nvSpPr>
          <p:spPr bwMode="auto">
            <a:xfrm>
              <a:off x="4564" y="1922"/>
              <a:ext cx="176" cy="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pSp>
      <p:sp>
        <p:nvSpPr>
          <p:cNvPr id="77831" name="Rectangle 17"/>
          <p:cNvSpPr>
            <a:spLocks noChangeArrowheads="1"/>
          </p:cNvSpPr>
          <p:nvPr/>
        </p:nvSpPr>
        <p:spPr bwMode="auto">
          <a:xfrm>
            <a:off x="209550" y="3519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aphicFrame>
        <p:nvGraphicFramePr>
          <p:cNvPr id="287762" name="Object 18"/>
          <p:cNvGraphicFramePr>
            <a:graphicFrameLocks noChangeAspect="1"/>
          </p:cNvGraphicFramePr>
          <p:nvPr/>
        </p:nvGraphicFramePr>
        <p:xfrm>
          <a:off x="1575934" y="1844824"/>
          <a:ext cx="4102100" cy="835025"/>
        </p:xfrm>
        <a:graphic>
          <a:graphicData uri="http://schemas.openxmlformats.org/presentationml/2006/ole">
            <mc:AlternateContent xmlns:mc="http://schemas.openxmlformats.org/markup-compatibility/2006">
              <mc:Choice xmlns:v="urn:schemas-microsoft-com:vml" Requires="v">
                <p:oleObj spid="_x0000_s10292" name="公式" r:id="rId3" imgW="1168400" imgH="241300" progId="Equation.3">
                  <p:embed/>
                </p:oleObj>
              </mc:Choice>
              <mc:Fallback>
                <p:oleObj name="公式" r:id="rId3" imgW="1168400" imgH="241300" progId="Equation.3">
                  <p:embed/>
                  <p:pic>
                    <p:nvPicPr>
                      <p:cNvPr id="0" name="图片 102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5934" y="1844824"/>
                        <a:ext cx="4102100"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763" name="Text Box 19"/>
          <p:cNvSpPr txBox="1">
            <a:spLocks noChangeArrowheads="1"/>
          </p:cNvSpPr>
          <p:nvPr/>
        </p:nvSpPr>
        <p:spPr bwMode="auto">
          <a:xfrm>
            <a:off x="354806" y="3029630"/>
            <a:ext cx="25003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dirty="0">
                <a:solidFill>
                  <a:srgbClr val="000000"/>
                </a:solidFill>
                <a:latin typeface="Tahoma" panose="020B0604030504040204" pitchFamily="34" charset="0"/>
              </a:rPr>
              <a:t>角动量的大小为</a:t>
            </a:r>
          </a:p>
        </p:txBody>
      </p:sp>
      <p:sp>
        <p:nvSpPr>
          <p:cNvPr id="77833" name="Rectangle 20"/>
          <p:cNvSpPr>
            <a:spLocks noChangeArrowheads="1"/>
          </p:cNvSpPr>
          <p:nvPr/>
        </p:nvSpPr>
        <p:spPr bwMode="auto">
          <a:xfrm>
            <a:off x="169863" y="3403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aphicFrame>
        <p:nvGraphicFramePr>
          <p:cNvPr id="287765" name="Object 21"/>
          <p:cNvGraphicFramePr>
            <a:graphicFrameLocks noChangeAspect="1"/>
          </p:cNvGraphicFramePr>
          <p:nvPr/>
        </p:nvGraphicFramePr>
        <p:xfrm>
          <a:off x="468313" y="3813175"/>
          <a:ext cx="5472112" cy="765175"/>
        </p:xfrm>
        <a:graphic>
          <a:graphicData uri="http://schemas.openxmlformats.org/presentationml/2006/ole">
            <mc:AlternateContent xmlns:mc="http://schemas.openxmlformats.org/markup-compatibility/2006">
              <mc:Choice xmlns:v="urn:schemas-microsoft-com:vml" Requires="v">
                <p:oleObj spid="_x0000_s10293" name="公式" r:id="rId5" imgW="1435100" imgH="203200" progId="Equation.3">
                  <p:embed/>
                </p:oleObj>
              </mc:Choice>
              <mc:Fallback>
                <p:oleObj name="公式" r:id="rId5" imgW="1435100" imgH="203200" progId="Equation.3">
                  <p:embed/>
                  <p:pic>
                    <p:nvPicPr>
                      <p:cNvPr id="0" name="图片 102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3813175"/>
                        <a:ext cx="5472112"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766" name="Text Box 22"/>
          <p:cNvSpPr txBox="1">
            <a:spLocks noChangeArrowheads="1"/>
          </p:cNvSpPr>
          <p:nvPr/>
        </p:nvSpPr>
        <p:spPr bwMode="auto">
          <a:xfrm>
            <a:off x="468313" y="4730750"/>
            <a:ext cx="36766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ahoma" panose="020B0604030504040204" pitchFamily="34" charset="0"/>
              </a:rPr>
              <a:t>方向满足右手螺旋法则 </a:t>
            </a:r>
          </a:p>
        </p:txBody>
      </p:sp>
      <p:sp>
        <p:nvSpPr>
          <p:cNvPr id="287767" name="Text Box 23"/>
          <p:cNvSpPr txBox="1">
            <a:spLocks noChangeArrowheads="1"/>
          </p:cNvSpPr>
          <p:nvPr/>
        </p:nvSpPr>
        <p:spPr bwMode="auto">
          <a:xfrm>
            <a:off x="468313" y="5592763"/>
            <a:ext cx="53197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ahoma" panose="020B0604030504040204" pitchFamily="34" charset="0"/>
              </a:rPr>
              <a:t>单位是千克平方米每秒</a:t>
            </a:r>
            <a:r>
              <a:rPr lang="en-US" altLang="zh-CN" sz="2800" b="1">
                <a:solidFill>
                  <a:srgbClr val="000000"/>
                </a:solidFill>
                <a:latin typeface="Tahoma" panose="020B0604030504040204" pitchFamily="34" charset="0"/>
              </a:rPr>
              <a:t>(kgm</a:t>
            </a:r>
            <a:r>
              <a:rPr lang="en-US" altLang="zh-CN" sz="2800" b="1" baseline="30000">
                <a:solidFill>
                  <a:srgbClr val="000000"/>
                </a:solidFill>
                <a:latin typeface="Tahoma" panose="020B0604030504040204" pitchFamily="34" charset="0"/>
              </a:rPr>
              <a:t>2</a:t>
            </a:r>
            <a:r>
              <a:rPr lang="en-US" altLang="zh-CN" sz="2800" b="1">
                <a:solidFill>
                  <a:srgbClr val="000000"/>
                </a:solidFill>
                <a:latin typeface="Tahoma" panose="020B0604030504040204" pitchFamily="34" charset="0"/>
              </a:rPr>
              <a:t>/s) </a:t>
            </a:r>
          </a:p>
        </p:txBody>
      </p:sp>
      <p:sp>
        <p:nvSpPr>
          <p:cNvPr id="23" name="Text Box 44"/>
          <p:cNvSpPr txBox="1">
            <a:spLocks noChangeArrowheads="1"/>
          </p:cNvSpPr>
          <p:nvPr/>
        </p:nvSpPr>
        <p:spPr bwMode="auto">
          <a:xfrm>
            <a:off x="107950" y="115888"/>
            <a:ext cx="86407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800" b="1" dirty="0">
                <a:solidFill>
                  <a:srgbClr val="000000"/>
                </a:solidFill>
                <a:latin typeface="Times New Roman" panose="02020603050405020304" pitchFamily="18" charset="0"/>
                <a:cs typeface="Times New Roman" panose="02020603050405020304" pitchFamily="18" charset="0"/>
              </a:rPr>
              <a:t>§3-4 </a:t>
            </a:r>
            <a:r>
              <a:rPr lang="zh-CN" altLang="en-US" sz="2800" b="1" dirty="0">
                <a:solidFill>
                  <a:srgbClr val="000000"/>
                </a:solidFill>
                <a:latin typeface="Times New Roman" panose="02020603050405020304" pitchFamily="18" charset="0"/>
                <a:cs typeface="Times New Roman" panose="02020603050405020304" pitchFamily="18" charset="0"/>
              </a:rPr>
              <a:t>定轴转动刚体的角动量定理和角动量守恒定律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7747"/>
                                        </p:tgtEl>
                                        <p:attrNameLst>
                                          <p:attrName>style.visibility</p:attrName>
                                        </p:attrNameLst>
                                      </p:cBhvr>
                                      <p:to>
                                        <p:strVal val="visible"/>
                                      </p:to>
                                    </p:set>
                                    <p:anim calcmode="lin" valueType="num">
                                      <p:cBhvr additive="base">
                                        <p:cTn id="7" dur="500" fill="hold"/>
                                        <p:tgtEl>
                                          <p:spTgt spid="287747"/>
                                        </p:tgtEl>
                                        <p:attrNameLst>
                                          <p:attrName>ppt_x</p:attrName>
                                        </p:attrNameLst>
                                      </p:cBhvr>
                                      <p:tavLst>
                                        <p:tav tm="0">
                                          <p:val>
                                            <p:strVal val="#ppt_x"/>
                                          </p:val>
                                        </p:tav>
                                        <p:tav tm="100000">
                                          <p:val>
                                            <p:strVal val="#ppt_x"/>
                                          </p:val>
                                        </p:tav>
                                      </p:tavLst>
                                    </p:anim>
                                    <p:anim calcmode="lin" valueType="num">
                                      <p:cBhvr additive="base">
                                        <p:cTn id="8" dur="500" fill="hold"/>
                                        <p:tgtEl>
                                          <p:spTgt spid="2877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7762"/>
                                        </p:tgtEl>
                                        <p:attrNameLst>
                                          <p:attrName>style.visibility</p:attrName>
                                        </p:attrNameLst>
                                      </p:cBhvr>
                                      <p:to>
                                        <p:strVal val="visible"/>
                                      </p:to>
                                    </p:set>
                                    <p:anim calcmode="lin" valueType="num">
                                      <p:cBhvr additive="base">
                                        <p:cTn id="13" dur="500" fill="hold"/>
                                        <p:tgtEl>
                                          <p:spTgt spid="287762"/>
                                        </p:tgtEl>
                                        <p:attrNameLst>
                                          <p:attrName>ppt_x</p:attrName>
                                        </p:attrNameLst>
                                      </p:cBhvr>
                                      <p:tavLst>
                                        <p:tav tm="0">
                                          <p:val>
                                            <p:strVal val="#ppt_x"/>
                                          </p:val>
                                        </p:tav>
                                        <p:tav tm="100000">
                                          <p:val>
                                            <p:strVal val="#ppt_x"/>
                                          </p:val>
                                        </p:tav>
                                      </p:tavLst>
                                    </p:anim>
                                    <p:anim calcmode="lin" valueType="num">
                                      <p:cBhvr additive="base">
                                        <p:cTn id="14" dur="500" fill="hold"/>
                                        <p:tgtEl>
                                          <p:spTgt spid="28776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7763"/>
                                        </p:tgtEl>
                                        <p:attrNameLst>
                                          <p:attrName>style.visibility</p:attrName>
                                        </p:attrNameLst>
                                      </p:cBhvr>
                                      <p:to>
                                        <p:strVal val="visible"/>
                                      </p:to>
                                    </p:set>
                                    <p:anim calcmode="lin" valueType="num">
                                      <p:cBhvr additive="base">
                                        <p:cTn id="19" dur="500" fill="hold"/>
                                        <p:tgtEl>
                                          <p:spTgt spid="287763"/>
                                        </p:tgtEl>
                                        <p:attrNameLst>
                                          <p:attrName>ppt_x</p:attrName>
                                        </p:attrNameLst>
                                      </p:cBhvr>
                                      <p:tavLst>
                                        <p:tav tm="0">
                                          <p:val>
                                            <p:strVal val="#ppt_x"/>
                                          </p:val>
                                        </p:tav>
                                        <p:tav tm="100000">
                                          <p:val>
                                            <p:strVal val="#ppt_x"/>
                                          </p:val>
                                        </p:tav>
                                      </p:tavLst>
                                    </p:anim>
                                    <p:anim calcmode="lin" valueType="num">
                                      <p:cBhvr additive="base">
                                        <p:cTn id="20" dur="500" fill="hold"/>
                                        <p:tgtEl>
                                          <p:spTgt spid="2877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7765"/>
                                        </p:tgtEl>
                                        <p:attrNameLst>
                                          <p:attrName>style.visibility</p:attrName>
                                        </p:attrNameLst>
                                      </p:cBhvr>
                                      <p:to>
                                        <p:strVal val="visible"/>
                                      </p:to>
                                    </p:set>
                                    <p:anim calcmode="lin" valueType="num">
                                      <p:cBhvr additive="base">
                                        <p:cTn id="25" dur="500" fill="hold"/>
                                        <p:tgtEl>
                                          <p:spTgt spid="287765"/>
                                        </p:tgtEl>
                                        <p:attrNameLst>
                                          <p:attrName>ppt_x</p:attrName>
                                        </p:attrNameLst>
                                      </p:cBhvr>
                                      <p:tavLst>
                                        <p:tav tm="0">
                                          <p:val>
                                            <p:strVal val="#ppt_x"/>
                                          </p:val>
                                        </p:tav>
                                        <p:tav tm="100000">
                                          <p:val>
                                            <p:strVal val="#ppt_x"/>
                                          </p:val>
                                        </p:tav>
                                      </p:tavLst>
                                    </p:anim>
                                    <p:anim calcmode="lin" valueType="num">
                                      <p:cBhvr additive="base">
                                        <p:cTn id="26" dur="500" fill="hold"/>
                                        <p:tgtEl>
                                          <p:spTgt spid="28776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7766"/>
                                        </p:tgtEl>
                                        <p:attrNameLst>
                                          <p:attrName>style.visibility</p:attrName>
                                        </p:attrNameLst>
                                      </p:cBhvr>
                                      <p:to>
                                        <p:strVal val="visible"/>
                                      </p:to>
                                    </p:set>
                                    <p:anim calcmode="lin" valueType="num">
                                      <p:cBhvr additive="base">
                                        <p:cTn id="31" dur="500" fill="hold"/>
                                        <p:tgtEl>
                                          <p:spTgt spid="287766"/>
                                        </p:tgtEl>
                                        <p:attrNameLst>
                                          <p:attrName>ppt_x</p:attrName>
                                        </p:attrNameLst>
                                      </p:cBhvr>
                                      <p:tavLst>
                                        <p:tav tm="0">
                                          <p:val>
                                            <p:strVal val="#ppt_x"/>
                                          </p:val>
                                        </p:tav>
                                        <p:tav tm="100000">
                                          <p:val>
                                            <p:strVal val="#ppt_x"/>
                                          </p:val>
                                        </p:tav>
                                      </p:tavLst>
                                    </p:anim>
                                    <p:anim calcmode="lin" valueType="num">
                                      <p:cBhvr additive="base">
                                        <p:cTn id="32" dur="500" fill="hold"/>
                                        <p:tgtEl>
                                          <p:spTgt spid="28776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7767"/>
                                        </p:tgtEl>
                                        <p:attrNameLst>
                                          <p:attrName>style.visibility</p:attrName>
                                        </p:attrNameLst>
                                      </p:cBhvr>
                                      <p:to>
                                        <p:strVal val="visible"/>
                                      </p:to>
                                    </p:set>
                                    <p:anim calcmode="lin" valueType="num">
                                      <p:cBhvr additive="base">
                                        <p:cTn id="37" dur="500" fill="hold"/>
                                        <p:tgtEl>
                                          <p:spTgt spid="287767"/>
                                        </p:tgtEl>
                                        <p:attrNameLst>
                                          <p:attrName>ppt_x</p:attrName>
                                        </p:attrNameLst>
                                      </p:cBhvr>
                                      <p:tavLst>
                                        <p:tav tm="0">
                                          <p:val>
                                            <p:strVal val="#ppt_x"/>
                                          </p:val>
                                        </p:tav>
                                        <p:tav tm="100000">
                                          <p:val>
                                            <p:strVal val="#ppt_x"/>
                                          </p:val>
                                        </p:tav>
                                      </p:tavLst>
                                    </p:anim>
                                    <p:anim calcmode="lin" valueType="num">
                                      <p:cBhvr additive="base">
                                        <p:cTn id="38" dur="500" fill="hold"/>
                                        <p:tgtEl>
                                          <p:spTgt spid="2877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p:bldP spid="287763" grpId="0"/>
      <p:bldP spid="287766" grpId="0"/>
      <p:bldP spid="28776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60" name="Text Box 2"/>
          <p:cNvSpPr txBox="1">
            <a:spLocks noChangeArrowheads="1"/>
          </p:cNvSpPr>
          <p:nvPr/>
        </p:nvSpPr>
        <p:spPr bwMode="auto">
          <a:xfrm>
            <a:off x="539750" y="260350"/>
            <a:ext cx="4392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000000"/>
                </a:solidFill>
                <a:latin typeface="+mn-ea"/>
                <a:ea typeface="+mn-ea"/>
              </a:rPr>
              <a:t>2</a:t>
            </a:r>
            <a:r>
              <a:rPr kumimoji="1" lang="zh-CN" altLang="en-US" sz="2800" b="1">
                <a:solidFill>
                  <a:srgbClr val="000000"/>
                </a:solidFill>
                <a:latin typeface="+mn-ea"/>
                <a:ea typeface="+mn-ea"/>
              </a:rPr>
              <a:t>、 刚体的角动量</a:t>
            </a:r>
          </a:p>
        </p:txBody>
      </p:sp>
      <p:sp>
        <p:nvSpPr>
          <p:cNvPr id="288771" name="Text Box 3"/>
          <p:cNvSpPr txBox="1">
            <a:spLocks noChangeArrowheads="1"/>
          </p:cNvSpPr>
          <p:nvPr/>
        </p:nvSpPr>
        <p:spPr bwMode="auto">
          <a:xfrm>
            <a:off x="4140200" y="1916113"/>
            <a:ext cx="45720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dirty="0">
                <a:solidFill>
                  <a:srgbClr val="000000"/>
                </a:solidFill>
                <a:latin typeface="+mn-ea"/>
                <a:ea typeface="+mn-ea"/>
              </a:rPr>
              <a:t>以角速度</a:t>
            </a:r>
            <a:r>
              <a:rPr kumimoji="1" lang="zh-CN" altLang="en-US" sz="2800" b="1" dirty="0">
                <a:solidFill>
                  <a:srgbClr val="000000"/>
                </a:solidFill>
                <a:latin typeface="+mn-ea"/>
                <a:ea typeface="+mn-ea"/>
                <a:sym typeface="Symbol" panose="05050102010706020507" pitchFamily="18" charset="2"/>
              </a:rPr>
              <a:t>绕</a:t>
            </a:r>
            <a:r>
              <a:rPr kumimoji="1" lang="en-US" altLang="zh-CN" sz="2800" b="1" dirty="0">
                <a:solidFill>
                  <a:srgbClr val="000000"/>
                </a:solidFill>
                <a:latin typeface="+mn-ea"/>
                <a:ea typeface="+mn-ea"/>
                <a:sym typeface="Symbol" panose="05050102010706020507" pitchFamily="18" charset="2"/>
              </a:rPr>
              <a:t>OZ</a:t>
            </a:r>
            <a:r>
              <a:rPr kumimoji="1" lang="zh-CN" altLang="en-US" sz="2800" b="1" dirty="0">
                <a:solidFill>
                  <a:srgbClr val="000000"/>
                </a:solidFill>
                <a:latin typeface="+mn-ea"/>
                <a:ea typeface="+mn-ea"/>
                <a:sym typeface="Symbol" panose="05050102010706020507" pitchFamily="18" charset="2"/>
              </a:rPr>
              <a:t>轴</a:t>
            </a:r>
            <a:r>
              <a:rPr kumimoji="1" lang="en-US" altLang="zh-CN" sz="2800" b="1" dirty="0">
                <a:solidFill>
                  <a:srgbClr val="000000"/>
                </a:solidFill>
                <a:latin typeface="+mn-ea"/>
                <a:ea typeface="+mn-ea"/>
                <a:sym typeface="Symbol" panose="05050102010706020507" pitchFamily="18" charset="2"/>
              </a:rPr>
              <a:t>(</a:t>
            </a:r>
            <a:r>
              <a:rPr kumimoji="1" lang="zh-CN" altLang="en-US" sz="2800" b="1" dirty="0">
                <a:solidFill>
                  <a:srgbClr val="FF0000"/>
                </a:solidFill>
                <a:latin typeface="+mn-ea"/>
                <a:ea typeface="+mn-ea"/>
                <a:sym typeface="Symbol" panose="05050102010706020507" pitchFamily="18" charset="2"/>
              </a:rPr>
              <a:t>定轴</a:t>
            </a:r>
            <a:r>
              <a:rPr kumimoji="1" lang="en-US" altLang="zh-CN" sz="2800" b="1" dirty="0">
                <a:solidFill>
                  <a:srgbClr val="000000"/>
                </a:solidFill>
                <a:latin typeface="+mn-ea"/>
                <a:ea typeface="+mn-ea"/>
                <a:sym typeface="Symbol" panose="05050102010706020507" pitchFamily="18" charset="2"/>
              </a:rPr>
              <a:t>)</a:t>
            </a:r>
            <a:r>
              <a:rPr kumimoji="1" lang="zh-CN" altLang="en-US" sz="2800" b="1" dirty="0">
                <a:solidFill>
                  <a:srgbClr val="000000"/>
                </a:solidFill>
                <a:latin typeface="+mn-ea"/>
                <a:ea typeface="+mn-ea"/>
                <a:sym typeface="Symbol" panose="05050102010706020507" pitchFamily="18" charset="2"/>
              </a:rPr>
              <a:t>旋转的刚体，现将刚体分割成许多质元</a:t>
            </a:r>
            <a:endParaRPr kumimoji="1" lang="zh-CN" altLang="en-US" sz="2800" b="1" dirty="0">
              <a:solidFill>
                <a:srgbClr val="000000"/>
              </a:solidFill>
              <a:latin typeface="+mn-ea"/>
              <a:ea typeface="+mn-ea"/>
            </a:endParaRPr>
          </a:p>
        </p:txBody>
      </p:sp>
      <p:graphicFrame>
        <p:nvGraphicFramePr>
          <p:cNvPr id="288772" name="Object 4"/>
          <p:cNvGraphicFramePr>
            <a:graphicFrameLocks noChangeAspect="1"/>
          </p:cNvGraphicFramePr>
          <p:nvPr/>
        </p:nvGraphicFramePr>
        <p:xfrm>
          <a:off x="4787900" y="3429000"/>
          <a:ext cx="3517900" cy="604838"/>
        </p:xfrm>
        <a:graphic>
          <a:graphicData uri="http://schemas.openxmlformats.org/presentationml/2006/ole">
            <mc:AlternateContent xmlns:mc="http://schemas.openxmlformats.org/markup-compatibility/2006">
              <mc:Choice xmlns:v="urn:schemas-microsoft-com:vml" Requires="v">
                <p:oleObj spid="_x0000_s11554" name="公式" r:id="rId3" imgW="1468755" imgH="233680" progId="Equation.3">
                  <p:embed/>
                </p:oleObj>
              </mc:Choice>
              <mc:Fallback>
                <p:oleObj name="公式" r:id="rId3" imgW="1468755" imgH="233680" progId="Equation.3">
                  <p:embed/>
                  <p:pic>
                    <p:nvPicPr>
                      <p:cNvPr id="0" name="图片 115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3429000"/>
                        <a:ext cx="3517900"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p:nvPr/>
        </p:nvGrpSpPr>
        <p:grpSpPr bwMode="auto">
          <a:xfrm>
            <a:off x="4427538" y="4217988"/>
            <a:ext cx="3082925" cy="534987"/>
            <a:chOff x="476" y="3520"/>
            <a:chExt cx="1942" cy="337"/>
          </a:xfrm>
        </p:grpSpPr>
        <p:graphicFrame>
          <p:nvGraphicFramePr>
            <p:cNvPr id="78859" name="Object 6"/>
            <p:cNvGraphicFramePr>
              <a:graphicFrameLocks noChangeAspect="1"/>
            </p:cNvGraphicFramePr>
            <p:nvPr/>
          </p:nvGraphicFramePr>
          <p:xfrm>
            <a:off x="476" y="3522"/>
            <a:ext cx="408" cy="335"/>
          </p:xfrm>
          <a:graphic>
            <a:graphicData uri="http://schemas.openxmlformats.org/presentationml/2006/ole">
              <mc:AlternateContent xmlns:mc="http://schemas.openxmlformats.org/markup-compatibility/2006">
                <mc:Choice xmlns:v="urn:schemas-microsoft-com:vml" Requires="v">
                  <p:oleObj spid="_x0000_s11555" name="公式" r:id="rId5" imgW="281940" imgH="233680" progId="Equation.3">
                    <p:embed/>
                  </p:oleObj>
                </mc:Choice>
                <mc:Fallback>
                  <p:oleObj name="公式" r:id="rId5" imgW="281940" imgH="233680" progId="Equation.3">
                    <p:embed/>
                    <p:pic>
                      <p:nvPicPr>
                        <p:cNvPr id="0" name="图片 115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 y="3522"/>
                          <a:ext cx="408"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926" name="Text Box 7"/>
            <p:cNvSpPr txBox="1">
              <a:spLocks noChangeArrowheads="1"/>
            </p:cNvSpPr>
            <p:nvPr/>
          </p:nvSpPr>
          <p:spPr bwMode="auto">
            <a:xfrm>
              <a:off x="839" y="3520"/>
              <a:ext cx="15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mn-ea"/>
                  <a:ea typeface="+mn-ea"/>
                </a:rPr>
                <a:t>对</a:t>
              </a:r>
              <a:r>
                <a:rPr kumimoji="1" lang="en-US" altLang="zh-CN" sz="2800" b="1">
                  <a:solidFill>
                    <a:srgbClr val="000000"/>
                  </a:solidFill>
                  <a:latin typeface="+mn-ea"/>
                  <a:ea typeface="+mn-ea"/>
                </a:rPr>
                <a:t>Z</a:t>
              </a:r>
              <a:r>
                <a:rPr kumimoji="1" lang="zh-CN" altLang="en-US" sz="2800" b="1">
                  <a:solidFill>
                    <a:srgbClr val="000000"/>
                  </a:solidFill>
                  <a:latin typeface="+mn-ea"/>
                  <a:ea typeface="+mn-ea"/>
                </a:rPr>
                <a:t>轴的角动量</a:t>
              </a:r>
            </a:p>
          </p:txBody>
        </p:sp>
      </p:grpSp>
      <p:graphicFrame>
        <p:nvGraphicFramePr>
          <p:cNvPr id="288776" name="Object 8"/>
          <p:cNvGraphicFramePr>
            <a:graphicFrameLocks noChangeAspect="1"/>
          </p:cNvGraphicFramePr>
          <p:nvPr/>
        </p:nvGraphicFramePr>
        <p:xfrm>
          <a:off x="4716463" y="4797425"/>
          <a:ext cx="2665412" cy="658813"/>
        </p:xfrm>
        <a:graphic>
          <a:graphicData uri="http://schemas.openxmlformats.org/presentationml/2006/ole">
            <mc:AlternateContent xmlns:mc="http://schemas.openxmlformats.org/markup-compatibility/2006">
              <mc:Choice xmlns:v="urn:schemas-microsoft-com:vml" Requires="v">
                <p:oleObj spid="_x0000_s11556" name="公式" r:id="rId7" imgW="972820" imgH="243205" progId="Equation.3">
                  <p:embed/>
                </p:oleObj>
              </mc:Choice>
              <mc:Fallback>
                <p:oleObj name="公式" r:id="rId7" imgW="972820" imgH="243205" progId="Equation.3">
                  <p:embed/>
                  <p:pic>
                    <p:nvPicPr>
                      <p:cNvPr id="0" name="图片 115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463" y="4797425"/>
                        <a:ext cx="2665412"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8777" name="Text Box 9"/>
          <p:cNvSpPr txBox="1">
            <a:spLocks noChangeArrowheads="1"/>
          </p:cNvSpPr>
          <p:nvPr/>
        </p:nvSpPr>
        <p:spPr bwMode="auto">
          <a:xfrm>
            <a:off x="2484438" y="1125538"/>
            <a:ext cx="2233612" cy="466725"/>
          </a:xfrm>
          <a:prstGeom prst="rect">
            <a:avLst/>
          </a:prstGeom>
          <a:noFill/>
          <a:ln w="9525">
            <a:solidFill>
              <a:srgbClr val="33CC33"/>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400" b="1">
                <a:solidFill>
                  <a:srgbClr val="000000"/>
                </a:solidFill>
                <a:latin typeface="+mn-ea"/>
                <a:ea typeface="+mn-ea"/>
              </a:rPr>
              <a:t>质点的角动量</a:t>
            </a:r>
          </a:p>
        </p:txBody>
      </p:sp>
      <p:graphicFrame>
        <p:nvGraphicFramePr>
          <p:cNvPr id="288778" name="Object 10"/>
          <p:cNvGraphicFramePr>
            <a:graphicFrameLocks noChangeAspect="1"/>
          </p:cNvGraphicFramePr>
          <p:nvPr/>
        </p:nvGraphicFramePr>
        <p:xfrm>
          <a:off x="4932363" y="1052513"/>
          <a:ext cx="1582737" cy="574675"/>
        </p:xfrm>
        <a:graphic>
          <a:graphicData uri="http://schemas.openxmlformats.org/presentationml/2006/ole">
            <mc:AlternateContent xmlns:mc="http://schemas.openxmlformats.org/markup-compatibility/2006">
              <mc:Choice xmlns:v="urn:schemas-microsoft-com:vml" Requires="v">
                <p:oleObj spid="_x0000_s11557" name="公式" r:id="rId9" imgW="612775" imgH="243205" progId="Equation.3">
                  <p:embed/>
                </p:oleObj>
              </mc:Choice>
              <mc:Fallback>
                <p:oleObj name="公式" r:id="rId9" imgW="612775" imgH="243205" progId="Equation.3">
                  <p:embed/>
                  <p:pic>
                    <p:nvPicPr>
                      <p:cNvPr id="0" name="图片 115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1052513"/>
                        <a:ext cx="1582737"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1"/>
          <p:cNvGrpSpPr/>
          <p:nvPr/>
        </p:nvGrpSpPr>
        <p:grpSpPr bwMode="auto">
          <a:xfrm>
            <a:off x="5364163" y="5445125"/>
            <a:ext cx="1871662" cy="723900"/>
            <a:chOff x="3474" y="3024"/>
            <a:chExt cx="1239" cy="541"/>
          </a:xfrm>
        </p:grpSpPr>
        <p:graphicFrame>
          <p:nvGraphicFramePr>
            <p:cNvPr id="78857" name="Object 12"/>
            <p:cNvGraphicFramePr>
              <a:graphicFrameLocks noChangeAspect="1"/>
            </p:cNvGraphicFramePr>
            <p:nvPr/>
          </p:nvGraphicFramePr>
          <p:xfrm>
            <a:off x="3474" y="3024"/>
            <a:ext cx="628" cy="541"/>
          </p:xfrm>
          <a:graphic>
            <a:graphicData uri="http://schemas.openxmlformats.org/presentationml/2006/ole">
              <mc:AlternateContent xmlns:mc="http://schemas.openxmlformats.org/markup-compatibility/2006">
                <mc:Choice xmlns:v="urn:schemas-microsoft-com:vml" Requires="v">
                  <p:oleObj spid="_x0000_s11558" name="公式" r:id="rId11" imgW="272415" imgH="233680" progId="Equation.3">
                    <p:embed/>
                  </p:oleObj>
                </mc:Choice>
                <mc:Fallback>
                  <p:oleObj name="公式" r:id="rId11" imgW="272415" imgH="233680" progId="Equation.3">
                    <p:embed/>
                    <p:pic>
                      <p:nvPicPr>
                        <p:cNvPr id="0" name="图片 115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74" y="3024"/>
                          <a:ext cx="628"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925" name="Text Box 13"/>
            <p:cNvSpPr txBox="1">
              <a:spLocks noChangeArrowheads="1"/>
            </p:cNvSpPr>
            <p:nvPr/>
          </p:nvSpPr>
          <p:spPr bwMode="auto">
            <a:xfrm>
              <a:off x="4080" y="3071"/>
              <a:ext cx="325"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a:solidFill>
                    <a:srgbClr val="000000"/>
                  </a:solidFill>
                  <a:latin typeface="+mn-ea"/>
                  <a:ea typeface="+mn-ea"/>
                  <a:sym typeface="Symbol" panose="05050102010706020507" pitchFamily="18" charset="2"/>
                </a:rPr>
                <a:t></a:t>
              </a:r>
              <a:endParaRPr kumimoji="1" lang="en-US" altLang="zh-CN" sz="3200" b="1">
                <a:solidFill>
                  <a:srgbClr val="000000"/>
                </a:solidFill>
                <a:latin typeface="+mn-ea"/>
                <a:ea typeface="+mn-ea"/>
              </a:endParaRPr>
            </a:p>
          </p:txBody>
        </p:sp>
        <p:graphicFrame>
          <p:nvGraphicFramePr>
            <p:cNvPr id="78858" name="Object 14"/>
            <p:cNvGraphicFramePr>
              <a:graphicFrameLocks noChangeAspect="1"/>
            </p:cNvGraphicFramePr>
            <p:nvPr/>
          </p:nvGraphicFramePr>
          <p:xfrm>
            <a:off x="4416" y="3024"/>
            <a:ext cx="297" cy="541"/>
          </p:xfrm>
          <a:graphic>
            <a:graphicData uri="http://schemas.openxmlformats.org/presentationml/2006/ole">
              <mc:AlternateContent xmlns:mc="http://schemas.openxmlformats.org/markup-compatibility/2006">
                <mc:Choice xmlns:v="urn:schemas-microsoft-com:vml" Requires="v">
                  <p:oleObj spid="_x0000_s11559" name="公式" r:id="rId13" imgW="126365" imgH="233680" progId="Equation.3">
                    <p:embed/>
                  </p:oleObj>
                </mc:Choice>
                <mc:Fallback>
                  <p:oleObj name="公式" r:id="rId13" imgW="126365" imgH="233680" progId="Equation.3">
                    <p:embed/>
                    <p:pic>
                      <p:nvPicPr>
                        <p:cNvPr id="0" name="图片 115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6" y="3024"/>
                          <a:ext cx="297"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5"/>
          <p:cNvGrpSpPr/>
          <p:nvPr/>
        </p:nvGrpSpPr>
        <p:grpSpPr bwMode="auto">
          <a:xfrm>
            <a:off x="1476375" y="6092825"/>
            <a:ext cx="1943100" cy="574675"/>
            <a:chOff x="930" y="3838"/>
            <a:chExt cx="1224" cy="362"/>
          </a:xfrm>
        </p:grpSpPr>
        <p:graphicFrame>
          <p:nvGraphicFramePr>
            <p:cNvPr id="78856" name="Object 16"/>
            <p:cNvGraphicFramePr>
              <a:graphicFrameLocks noChangeAspect="1"/>
            </p:cNvGraphicFramePr>
            <p:nvPr/>
          </p:nvGraphicFramePr>
          <p:xfrm>
            <a:off x="930" y="3852"/>
            <a:ext cx="473" cy="348"/>
          </p:xfrm>
          <a:graphic>
            <a:graphicData uri="http://schemas.openxmlformats.org/presentationml/2006/ole">
              <mc:AlternateContent xmlns:mc="http://schemas.openxmlformats.org/markup-compatibility/2006">
                <mc:Choice xmlns:v="urn:schemas-microsoft-com:vml" Requires="v">
                  <p:oleObj spid="_x0000_s11560" name="公式" r:id="rId15" imgW="281940" imgH="243205" progId="Equation.3">
                    <p:embed/>
                  </p:oleObj>
                </mc:Choice>
                <mc:Fallback>
                  <p:oleObj name="公式" r:id="rId15" imgW="281940" imgH="243205" progId="Equation.3">
                    <p:embed/>
                    <p:pic>
                      <p:nvPicPr>
                        <p:cNvPr id="0" name="图片 115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30" y="3852"/>
                          <a:ext cx="473"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924" name="Text Box 17"/>
            <p:cNvSpPr txBox="1">
              <a:spLocks noChangeArrowheads="1"/>
            </p:cNvSpPr>
            <p:nvPr/>
          </p:nvSpPr>
          <p:spPr bwMode="auto">
            <a:xfrm>
              <a:off x="1341" y="3838"/>
              <a:ext cx="8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mn-ea"/>
                  <a:ea typeface="+mn-ea"/>
                </a:rPr>
                <a:t>的大小</a:t>
              </a:r>
            </a:p>
          </p:txBody>
        </p:sp>
      </p:grpSp>
      <p:graphicFrame>
        <p:nvGraphicFramePr>
          <p:cNvPr id="288786" name="Object 18"/>
          <p:cNvGraphicFramePr>
            <a:graphicFrameLocks noChangeAspect="1"/>
          </p:cNvGraphicFramePr>
          <p:nvPr/>
        </p:nvGraphicFramePr>
        <p:xfrm>
          <a:off x="3995738" y="6092825"/>
          <a:ext cx="2232025" cy="576263"/>
        </p:xfrm>
        <a:graphic>
          <a:graphicData uri="http://schemas.openxmlformats.org/presentationml/2006/ole">
            <mc:AlternateContent xmlns:mc="http://schemas.openxmlformats.org/markup-compatibility/2006">
              <mc:Choice xmlns:v="urn:schemas-microsoft-com:vml" Requires="v">
                <p:oleObj spid="_x0000_s11561" name="公式" r:id="rId17" imgW="826770" imgH="233680" progId="Equation.3">
                  <p:embed/>
                </p:oleObj>
              </mc:Choice>
              <mc:Fallback>
                <p:oleObj name="公式" r:id="rId17" imgW="826770" imgH="233680" progId="Equation.3">
                  <p:embed/>
                  <p:pic>
                    <p:nvPicPr>
                      <p:cNvPr id="0" name="图片 115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95738" y="6092825"/>
                        <a:ext cx="223202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8787" name="Text Box 19"/>
          <p:cNvSpPr txBox="1">
            <a:spLocks noChangeArrowheads="1"/>
          </p:cNvSpPr>
          <p:nvPr/>
        </p:nvSpPr>
        <p:spPr bwMode="auto">
          <a:xfrm>
            <a:off x="6659563" y="6092825"/>
            <a:ext cx="2016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a:solidFill>
                  <a:srgbClr val="000000"/>
                </a:solidFill>
                <a:latin typeface="+mn-ea"/>
                <a:ea typeface="+mn-ea"/>
              </a:rPr>
              <a:t>方向沿</a:t>
            </a:r>
            <a:r>
              <a:rPr kumimoji="1" lang="en-US" altLang="zh-CN" sz="2800" b="1">
                <a:solidFill>
                  <a:srgbClr val="000000"/>
                </a:solidFill>
                <a:latin typeface="+mn-ea"/>
                <a:ea typeface="+mn-ea"/>
              </a:rPr>
              <a:t>Z</a:t>
            </a:r>
            <a:r>
              <a:rPr kumimoji="1" lang="zh-CN" altLang="en-US" sz="2800" b="1">
                <a:solidFill>
                  <a:srgbClr val="000000"/>
                </a:solidFill>
                <a:latin typeface="+mn-ea"/>
                <a:ea typeface="+mn-ea"/>
              </a:rPr>
              <a:t>轴</a:t>
            </a:r>
          </a:p>
        </p:txBody>
      </p:sp>
      <p:grpSp>
        <p:nvGrpSpPr>
          <p:cNvPr id="5" name="Group 20"/>
          <p:cNvGrpSpPr/>
          <p:nvPr/>
        </p:nvGrpSpPr>
        <p:grpSpPr bwMode="auto">
          <a:xfrm>
            <a:off x="505544" y="2565400"/>
            <a:ext cx="2855912" cy="2765425"/>
            <a:chOff x="725" y="1389"/>
            <a:chExt cx="1799" cy="1742"/>
          </a:xfrm>
        </p:grpSpPr>
        <p:grpSp>
          <p:nvGrpSpPr>
            <p:cNvPr id="78868" name="Group 21"/>
            <p:cNvGrpSpPr/>
            <p:nvPr/>
          </p:nvGrpSpPr>
          <p:grpSpPr bwMode="auto">
            <a:xfrm>
              <a:off x="725" y="1451"/>
              <a:ext cx="1784" cy="1680"/>
              <a:chOff x="432" y="1872"/>
              <a:chExt cx="1784" cy="1680"/>
            </a:xfrm>
          </p:grpSpPr>
          <p:grpSp>
            <p:nvGrpSpPr>
              <p:cNvPr id="78916" name="Group 22"/>
              <p:cNvGrpSpPr/>
              <p:nvPr/>
            </p:nvGrpSpPr>
            <p:grpSpPr bwMode="auto">
              <a:xfrm>
                <a:off x="432" y="1872"/>
                <a:ext cx="1784" cy="1680"/>
                <a:chOff x="384" y="2256"/>
                <a:chExt cx="1784" cy="1680"/>
              </a:xfrm>
            </p:grpSpPr>
            <p:sp>
              <p:nvSpPr>
                <p:cNvPr id="78919" name="Rectangle 23"/>
                <p:cNvSpPr>
                  <a:spLocks noChangeArrowheads="1"/>
                </p:cNvSpPr>
                <p:nvPr/>
              </p:nvSpPr>
              <p:spPr bwMode="auto">
                <a:xfrm>
                  <a:off x="1008" y="3216"/>
                  <a:ext cx="96" cy="720"/>
                </a:xfrm>
                <a:prstGeom prst="rect">
                  <a:avLst/>
                </a:prstGeom>
                <a:gradFill rotWithShape="0">
                  <a:gsLst>
                    <a:gs pos="0">
                      <a:srgbClr val="764718"/>
                    </a:gs>
                    <a:gs pos="50000">
                      <a:srgbClr val="FF9933"/>
                    </a:gs>
                    <a:gs pos="100000">
                      <a:srgbClr val="764718"/>
                    </a:gs>
                  </a:gsLst>
                  <a:lin ang="0" scaled="1"/>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nvGrpSpPr>
                <p:cNvPr id="78920" name="Group 24"/>
                <p:cNvGrpSpPr/>
                <p:nvPr/>
              </p:nvGrpSpPr>
              <p:grpSpPr bwMode="auto">
                <a:xfrm>
                  <a:off x="384" y="2304"/>
                  <a:ext cx="1784" cy="1152"/>
                  <a:chOff x="1632" y="2304"/>
                  <a:chExt cx="1784" cy="1152"/>
                </a:xfrm>
              </p:grpSpPr>
              <p:sp>
                <p:nvSpPr>
                  <p:cNvPr id="78922" name="Freeform 25"/>
                  <p:cNvSpPr/>
                  <p:nvPr/>
                </p:nvSpPr>
                <p:spPr bwMode="auto">
                  <a:xfrm rot="-928047">
                    <a:off x="1632" y="2304"/>
                    <a:ext cx="1784" cy="1152"/>
                  </a:xfrm>
                  <a:custGeom>
                    <a:avLst/>
                    <a:gdLst>
                      <a:gd name="T0" fmla="*/ 56 w 1784"/>
                      <a:gd name="T1" fmla="*/ 152 h 952"/>
                      <a:gd name="T2" fmla="*/ 392 w 1784"/>
                      <a:gd name="T3" fmla="*/ 8 h 952"/>
                      <a:gd name="T4" fmla="*/ 680 w 1784"/>
                      <a:gd name="T5" fmla="*/ 104 h 952"/>
                      <a:gd name="T6" fmla="*/ 1016 w 1784"/>
                      <a:gd name="T7" fmla="*/ 8 h 952"/>
                      <a:gd name="T8" fmla="*/ 1400 w 1784"/>
                      <a:gd name="T9" fmla="*/ 152 h 952"/>
                      <a:gd name="T10" fmla="*/ 1736 w 1784"/>
                      <a:gd name="T11" fmla="*/ 440 h 952"/>
                      <a:gd name="T12" fmla="*/ 1688 w 1784"/>
                      <a:gd name="T13" fmla="*/ 680 h 952"/>
                      <a:gd name="T14" fmla="*/ 1160 w 1784"/>
                      <a:gd name="T15" fmla="*/ 920 h 952"/>
                      <a:gd name="T16" fmla="*/ 392 w 1784"/>
                      <a:gd name="T17" fmla="*/ 872 h 952"/>
                      <a:gd name="T18" fmla="*/ 56 w 1784"/>
                      <a:gd name="T19" fmla="*/ 440 h 952"/>
                      <a:gd name="T20" fmla="*/ 56 w 1784"/>
                      <a:gd name="T21" fmla="*/ 152 h 9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4"/>
                      <a:gd name="T34" fmla="*/ 0 h 952"/>
                      <a:gd name="T35" fmla="*/ 1784 w 1784"/>
                      <a:gd name="T36" fmla="*/ 952 h 9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4" h="952">
                        <a:moveTo>
                          <a:pt x="56" y="152"/>
                        </a:moveTo>
                        <a:cubicBezTo>
                          <a:pt x="112" y="80"/>
                          <a:pt x="288" y="16"/>
                          <a:pt x="392" y="8"/>
                        </a:cubicBezTo>
                        <a:cubicBezTo>
                          <a:pt x="496" y="0"/>
                          <a:pt x="576" y="104"/>
                          <a:pt x="680" y="104"/>
                        </a:cubicBezTo>
                        <a:cubicBezTo>
                          <a:pt x="784" y="104"/>
                          <a:pt x="896" y="0"/>
                          <a:pt x="1016" y="8"/>
                        </a:cubicBezTo>
                        <a:cubicBezTo>
                          <a:pt x="1136" y="16"/>
                          <a:pt x="1280" y="80"/>
                          <a:pt x="1400" y="152"/>
                        </a:cubicBezTo>
                        <a:cubicBezTo>
                          <a:pt x="1520" y="224"/>
                          <a:pt x="1688" y="352"/>
                          <a:pt x="1736" y="440"/>
                        </a:cubicBezTo>
                        <a:cubicBezTo>
                          <a:pt x="1784" y="528"/>
                          <a:pt x="1784" y="600"/>
                          <a:pt x="1688" y="680"/>
                        </a:cubicBezTo>
                        <a:cubicBezTo>
                          <a:pt x="1592" y="760"/>
                          <a:pt x="1376" y="888"/>
                          <a:pt x="1160" y="920"/>
                        </a:cubicBezTo>
                        <a:cubicBezTo>
                          <a:pt x="944" y="952"/>
                          <a:pt x="576" y="952"/>
                          <a:pt x="392" y="872"/>
                        </a:cubicBezTo>
                        <a:cubicBezTo>
                          <a:pt x="208" y="792"/>
                          <a:pt x="112" y="560"/>
                          <a:pt x="56" y="440"/>
                        </a:cubicBezTo>
                        <a:cubicBezTo>
                          <a:pt x="0" y="320"/>
                          <a:pt x="0" y="224"/>
                          <a:pt x="56" y="152"/>
                        </a:cubicBezTo>
                        <a:close/>
                      </a:path>
                    </a:pathLst>
                  </a:custGeom>
                  <a:solidFill>
                    <a:srgbClr val="66FF33"/>
                  </a:solidFill>
                  <a:ln w="9525">
                    <a:miter lim="800000"/>
                  </a:ln>
                  <a:scene3d>
                    <a:camera prst="legacyPerspectiveBottom">
                      <a:rot lat="17699996" lon="0" rev="0"/>
                    </a:camera>
                    <a:lightRig rig="legacyFlat3" dir="t"/>
                  </a:scene3d>
                  <a:sp3d extrusionH="430200" prstMaterial="legacyPlastic">
                    <a:bevelT w="13500" h="13500" prst="angle"/>
                    <a:bevelB w="13500" h="13500" prst="angle"/>
                    <a:extrusionClr>
                      <a:srgbClr val="66FF33"/>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78923" name="Oval 26"/>
                  <p:cNvSpPr>
                    <a:spLocks noChangeArrowheads="1"/>
                  </p:cNvSpPr>
                  <p:nvPr/>
                </p:nvSpPr>
                <p:spPr bwMode="auto">
                  <a:xfrm>
                    <a:off x="2256" y="2976"/>
                    <a:ext cx="96" cy="48"/>
                  </a:xfrm>
                  <a:prstGeom prst="ellipse">
                    <a:avLst/>
                  </a:prstGeom>
                  <a:solidFill>
                    <a:schemeClr val="accent1"/>
                  </a:solidFill>
                  <a:ln w="9525">
                    <a:round/>
                  </a:ln>
                  <a:scene3d>
                    <a:camera prst="legacyPerspectiveBottom">
                      <a:rot lat="17699996" lon="0" rev="0"/>
                    </a:camera>
                    <a:lightRig rig="legacyFlat3" dir="t"/>
                  </a:scene3d>
                  <a:sp3d extrusionH="430200" prstMaterial="legacyMatte">
                    <a:bevelT w="13500" h="13500" prst="angle"/>
                    <a:bevelB w="13500" h="13500" prst="angle"/>
                    <a:extrusionClr>
                      <a:schemeClr val="accent1"/>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sp>
              <p:nvSpPr>
                <p:cNvPr id="78921" name="Rectangle 27"/>
                <p:cNvSpPr>
                  <a:spLocks noChangeArrowheads="1"/>
                </p:cNvSpPr>
                <p:nvPr/>
              </p:nvSpPr>
              <p:spPr bwMode="auto">
                <a:xfrm>
                  <a:off x="1008" y="2256"/>
                  <a:ext cx="96" cy="720"/>
                </a:xfrm>
                <a:prstGeom prst="rect">
                  <a:avLst/>
                </a:prstGeom>
                <a:gradFill rotWithShape="0">
                  <a:gsLst>
                    <a:gs pos="0">
                      <a:srgbClr val="764718"/>
                    </a:gs>
                    <a:gs pos="50000">
                      <a:srgbClr val="FF9933"/>
                    </a:gs>
                    <a:gs pos="100000">
                      <a:srgbClr val="764718"/>
                    </a:gs>
                  </a:gsLst>
                  <a:lin ang="0" scaled="1"/>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sp>
            <p:nvSpPr>
              <p:cNvPr id="78917" name="Text Box 28"/>
              <p:cNvSpPr txBox="1">
                <a:spLocks noChangeArrowheads="1"/>
              </p:cNvSpPr>
              <p:nvPr/>
            </p:nvSpPr>
            <p:spPr bwMode="auto">
              <a:xfrm>
                <a:off x="1392" y="2546"/>
                <a:ext cx="24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a:solidFill>
                      <a:srgbClr val="000000"/>
                    </a:solidFill>
                    <a:latin typeface="+mn-ea"/>
                    <a:ea typeface="+mn-ea"/>
                  </a:rPr>
                  <a:t>M</a:t>
                </a:r>
              </a:p>
            </p:txBody>
          </p:sp>
          <p:sp>
            <p:nvSpPr>
              <p:cNvPr id="78918" name="Line 29"/>
              <p:cNvSpPr>
                <a:spLocks noChangeShapeType="1"/>
              </p:cNvSpPr>
              <p:nvPr/>
            </p:nvSpPr>
            <p:spPr bwMode="auto">
              <a:xfrm>
                <a:off x="1104" y="2784"/>
                <a:ext cx="240"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grpSp>
          <p:nvGrpSpPr>
            <p:cNvPr id="78869" name="Group 30"/>
            <p:cNvGrpSpPr/>
            <p:nvPr/>
          </p:nvGrpSpPr>
          <p:grpSpPr bwMode="auto">
            <a:xfrm>
              <a:off x="1013" y="1691"/>
              <a:ext cx="384" cy="480"/>
              <a:chOff x="720" y="2112"/>
              <a:chExt cx="384" cy="480"/>
            </a:xfrm>
          </p:grpSpPr>
          <p:sp>
            <p:nvSpPr>
              <p:cNvPr id="78915" name="Line 31"/>
              <p:cNvSpPr>
                <a:spLocks noChangeShapeType="1"/>
              </p:cNvSpPr>
              <p:nvPr/>
            </p:nvSpPr>
            <p:spPr bwMode="auto">
              <a:xfrm flipV="1">
                <a:off x="1104" y="2256"/>
                <a:ext cx="0" cy="336"/>
              </a:xfrm>
              <a:prstGeom prst="line">
                <a:avLst/>
              </a:prstGeom>
              <a:noFill/>
              <a:ln w="38100">
                <a:solidFill>
                  <a:srgbClr val="66FF33"/>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aphicFrame>
            <p:nvGraphicFramePr>
              <p:cNvPr id="78855" name="Object 32"/>
              <p:cNvGraphicFramePr>
                <a:graphicFrameLocks noChangeAspect="1"/>
              </p:cNvGraphicFramePr>
              <p:nvPr/>
            </p:nvGraphicFramePr>
            <p:xfrm>
              <a:off x="720" y="2112"/>
              <a:ext cx="340" cy="369"/>
            </p:xfrm>
            <a:graphic>
              <a:graphicData uri="http://schemas.openxmlformats.org/presentationml/2006/ole">
                <mc:AlternateContent xmlns:mc="http://schemas.openxmlformats.org/markup-compatibility/2006">
                  <mc:Choice xmlns:v="urn:schemas-microsoft-com:vml" Requires="v">
                    <p:oleObj spid="_x0000_s11562" name="公式" r:id="rId19" imgW="155575" imgH="165100" progId="Equation.3">
                      <p:embed/>
                    </p:oleObj>
                  </mc:Choice>
                  <mc:Fallback>
                    <p:oleObj name="公式" r:id="rId19" imgW="155575" imgH="165100" progId="Equation.3">
                      <p:embed/>
                      <p:pic>
                        <p:nvPicPr>
                          <p:cNvPr id="0" name="图片 115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0" y="2112"/>
                            <a:ext cx="340"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8870" name="Group 33"/>
            <p:cNvGrpSpPr/>
            <p:nvPr/>
          </p:nvGrpSpPr>
          <p:grpSpPr bwMode="auto">
            <a:xfrm>
              <a:off x="748" y="1979"/>
              <a:ext cx="1776" cy="528"/>
              <a:chOff x="960" y="2688"/>
              <a:chExt cx="1728" cy="528"/>
            </a:xfrm>
          </p:grpSpPr>
          <p:grpSp>
            <p:nvGrpSpPr>
              <p:cNvPr id="78877" name="Group 34"/>
              <p:cNvGrpSpPr/>
              <p:nvPr/>
            </p:nvGrpSpPr>
            <p:grpSpPr bwMode="auto">
              <a:xfrm>
                <a:off x="960" y="2688"/>
                <a:ext cx="1680" cy="240"/>
                <a:chOff x="1104" y="3120"/>
                <a:chExt cx="1680" cy="240"/>
              </a:xfrm>
            </p:grpSpPr>
            <p:sp>
              <p:nvSpPr>
                <p:cNvPr id="78902" name="Line 35"/>
                <p:cNvSpPr>
                  <a:spLocks noChangeShapeType="1"/>
                </p:cNvSpPr>
                <p:nvPr/>
              </p:nvSpPr>
              <p:spPr bwMode="auto">
                <a:xfrm flipV="1">
                  <a:off x="1152" y="3168"/>
                  <a:ext cx="480" cy="96"/>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903" name="Line 36"/>
                <p:cNvSpPr>
                  <a:spLocks noChangeShapeType="1"/>
                </p:cNvSpPr>
                <p:nvPr/>
              </p:nvSpPr>
              <p:spPr bwMode="auto">
                <a:xfrm flipV="1">
                  <a:off x="1296" y="3120"/>
                  <a:ext cx="768"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904" name="Line 37"/>
                <p:cNvSpPr>
                  <a:spLocks noChangeShapeType="1"/>
                </p:cNvSpPr>
                <p:nvPr/>
              </p:nvSpPr>
              <p:spPr bwMode="auto">
                <a:xfrm flipV="1">
                  <a:off x="1440" y="3120"/>
                  <a:ext cx="912" cy="24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905" name="Line 38"/>
                <p:cNvSpPr>
                  <a:spLocks noChangeShapeType="1"/>
                </p:cNvSpPr>
                <p:nvPr/>
              </p:nvSpPr>
              <p:spPr bwMode="auto">
                <a:xfrm flipV="1">
                  <a:off x="1776" y="3168"/>
                  <a:ext cx="720"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906" name="Line 39"/>
                <p:cNvSpPr>
                  <a:spLocks noChangeShapeType="1"/>
                </p:cNvSpPr>
                <p:nvPr/>
              </p:nvSpPr>
              <p:spPr bwMode="auto">
                <a:xfrm flipV="1">
                  <a:off x="2112" y="3168"/>
                  <a:ext cx="624"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907" name="Line 40"/>
                <p:cNvSpPr>
                  <a:spLocks noChangeShapeType="1"/>
                </p:cNvSpPr>
                <p:nvPr/>
              </p:nvSpPr>
              <p:spPr bwMode="auto">
                <a:xfrm flipV="1">
                  <a:off x="1104" y="3168"/>
                  <a:ext cx="192" cy="4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908" name="Line 41"/>
                <p:cNvSpPr>
                  <a:spLocks noChangeShapeType="1"/>
                </p:cNvSpPr>
                <p:nvPr/>
              </p:nvSpPr>
              <p:spPr bwMode="auto">
                <a:xfrm>
                  <a:off x="2496" y="3168"/>
                  <a:ext cx="288" cy="96"/>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909" name="Line 42"/>
                <p:cNvSpPr>
                  <a:spLocks noChangeShapeType="1"/>
                </p:cNvSpPr>
                <p:nvPr/>
              </p:nvSpPr>
              <p:spPr bwMode="auto">
                <a:xfrm>
                  <a:off x="2160" y="3120"/>
                  <a:ext cx="528"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910" name="Line 43"/>
                <p:cNvSpPr>
                  <a:spLocks noChangeShapeType="1"/>
                </p:cNvSpPr>
                <p:nvPr/>
              </p:nvSpPr>
              <p:spPr bwMode="auto">
                <a:xfrm>
                  <a:off x="1920" y="3120"/>
                  <a:ext cx="528"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911" name="Line 44"/>
                <p:cNvSpPr>
                  <a:spLocks noChangeShapeType="1"/>
                </p:cNvSpPr>
                <p:nvPr/>
              </p:nvSpPr>
              <p:spPr bwMode="auto">
                <a:xfrm>
                  <a:off x="1776" y="3168"/>
                  <a:ext cx="480"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912" name="Line 45"/>
                <p:cNvSpPr>
                  <a:spLocks noChangeShapeType="1"/>
                </p:cNvSpPr>
                <p:nvPr/>
              </p:nvSpPr>
              <p:spPr bwMode="auto">
                <a:xfrm>
                  <a:off x="1584" y="3168"/>
                  <a:ext cx="480"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913" name="Line 46"/>
                <p:cNvSpPr>
                  <a:spLocks noChangeShapeType="1"/>
                </p:cNvSpPr>
                <p:nvPr/>
              </p:nvSpPr>
              <p:spPr bwMode="auto">
                <a:xfrm>
                  <a:off x="1344" y="3168"/>
                  <a:ext cx="528"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914" name="Line 47"/>
                <p:cNvSpPr>
                  <a:spLocks noChangeShapeType="1"/>
                </p:cNvSpPr>
                <p:nvPr/>
              </p:nvSpPr>
              <p:spPr bwMode="auto">
                <a:xfrm>
                  <a:off x="1248" y="3216"/>
                  <a:ext cx="384" cy="144"/>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grpSp>
            <p:nvGrpSpPr>
              <p:cNvPr id="78878" name="Group 48"/>
              <p:cNvGrpSpPr/>
              <p:nvPr/>
            </p:nvGrpSpPr>
            <p:grpSpPr bwMode="auto">
              <a:xfrm>
                <a:off x="960" y="2784"/>
                <a:ext cx="1728" cy="432"/>
                <a:chOff x="1104" y="3216"/>
                <a:chExt cx="1728" cy="432"/>
              </a:xfrm>
            </p:grpSpPr>
            <p:sp>
              <p:nvSpPr>
                <p:cNvPr id="78898" name="Freeform 49"/>
                <p:cNvSpPr/>
                <p:nvPr/>
              </p:nvSpPr>
              <p:spPr bwMode="auto">
                <a:xfrm>
                  <a:off x="1104" y="3216"/>
                  <a:ext cx="1728" cy="160"/>
                </a:xfrm>
                <a:custGeom>
                  <a:avLst/>
                  <a:gdLst>
                    <a:gd name="T0" fmla="*/ 0 w 1792"/>
                    <a:gd name="T1" fmla="*/ 48 h 160"/>
                    <a:gd name="T2" fmla="*/ 336 w 1792"/>
                    <a:gd name="T3" fmla="*/ 144 h 160"/>
                    <a:gd name="T4" fmla="*/ 816 w 1792"/>
                    <a:gd name="T5" fmla="*/ 144 h 160"/>
                    <a:gd name="T6" fmla="*/ 912 w 1792"/>
                    <a:gd name="T7" fmla="*/ 144 h 160"/>
                    <a:gd name="T8" fmla="*/ 1056 w 1792"/>
                    <a:gd name="T9" fmla="*/ 144 h 160"/>
                    <a:gd name="T10" fmla="*/ 1680 w 1792"/>
                    <a:gd name="T11" fmla="*/ 48 h 160"/>
                    <a:gd name="T12" fmla="*/ 1728 w 1792"/>
                    <a:gd name="T13" fmla="*/ 0 h 160"/>
                    <a:gd name="T14" fmla="*/ 0 60000 65536"/>
                    <a:gd name="T15" fmla="*/ 0 60000 65536"/>
                    <a:gd name="T16" fmla="*/ 0 60000 65536"/>
                    <a:gd name="T17" fmla="*/ 0 60000 65536"/>
                    <a:gd name="T18" fmla="*/ 0 60000 65536"/>
                    <a:gd name="T19" fmla="*/ 0 60000 65536"/>
                    <a:gd name="T20" fmla="*/ 0 60000 65536"/>
                    <a:gd name="T21" fmla="*/ 0 w 1792"/>
                    <a:gd name="T22" fmla="*/ 0 h 160"/>
                    <a:gd name="T23" fmla="*/ 1792 w 1792"/>
                    <a:gd name="T24" fmla="*/ 160 h 1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2" h="160">
                      <a:moveTo>
                        <a:pt x="0" y="48"/>
                      </a:moveTo>
                      <a:cubicBezTo>
                        <a:pt x="100" y="88"/>
                        <a:pt x="200" y="128"/>
                        <a:pt x="336" y="144"/>
                      </a:cubicBezTo>
                      <a:cubicBezTo>
                        <a:pt x="472" y="160"/>
                        <a:pt x="720" y="144"/>
                        <a:pt x="816" y="144"/>
                      </a:cubicBezTo>
                      <a:cubicBezTo>
                        <a:pt x="912" y="144"/>
                        <a:pt x="872" y="144"/>
                        <a:pt x="912" y="144"/>
                      </a:cubicBezTo>
                      <a:cubicBezTo>
                        <a:pt x="952" y="144"/>
                        <a:pt x="928" y="160"/>
                        <a:pt x="1056" y="144"/>
                      </a:cubicBezTo>
                      <a:cubicBezTo>
                        <a:pt x="1184" y="128"/>
                        <a:pt x="1568" y="72"/>
                        <a:pt x="1680" y="48"/>
                      </a:cubicBezTo>
                      <a:cubicBezTo>
                        <a:pt x="1792" y="24"/>
                        <a:pt x="1720" y="8"/>
                        <a:pt x="1728" y="0"/>
                      </a:cubicBez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78899" name="Freeform 50"/>
                <p:cNvSpPr/>
                <p:nvPr/>
              </p:nvSpPr>
              <p:spPr bwMode="auto">
                <a:xfrm>
                  <a:off x="1104" y="3312"/>
                  <a:ext cx="1728" cy="160"/>
                </a:xfrm>
                <a:custGeom>
                  <a:avLst/>
                  <a:gdLst>
                    <a:gd name="T0" fmla="*/ 0 w 1792"/>
                    <a:gd name="T1" fmla="*/ 48 h 160"/>
                    <a:gd name="T2" fmla="*/ 336 w 1792"/>
                    <a:gd name="T3" fmla="*/ 144 h 160"/>
                    <a:gd name="T4" fmla="*/ 816 w 1792"/>
                    <a:gd name="T5" fmla="*/ 144 h 160"/>
                    <a:gd name="T6" fmla="*/ 912 w 1792"/>
                    <a:gd name="T7" fmla="*/ 144 h 160"/>
                    <a:gd name="T8" fmla="*/ 1056 w 1792"/>
                    <a:gd name="T9" fmla="*/ 144 h 160"/>
                    <a:gd name="T10" fmla="*/ 1680 w 1792"/>
                    <a:gd name="T11" fmla="*/ 48 h 160"/>
                    <a:gd name="T12" fmla="*/ 1728 w 1792"/>
                    <a:gd name="T13" fmla="*/ 0 h 160"/>
                    <a:gd name="T14" fmla="*/ 0 60000 65536"/>
                    <a:gd name="T15" fmla="*/ 0 60000 65536"/>
                    <a:gd name="T16" fmla="*/ 0 60000 65536"/>
                    <a:gd name="T17" fmla="*/ 0 60000 65536"/>
                    <a:gd name="T18" fmla="*/ 0 60000 65536"/>
                    <a:gd name="T19" fmla="*/ 0 60000 65536"/>
                    <a:gd name="T20" fmla="*/ 0 60000 65536"/>
                    <a:gd name="T21" fmla="*/ 0 w 1792"/>
                    <a:gd name="T22" fmla="*/ 0 h 160"/>
                    <a:gd name="T23" fmla="*/ 1792 w 1792"/>
                    <a:gd name="T24" fmla="*/ 160 h 1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2" h="160">
                      <a:moveTo>
                        <a:pt x="0" y="48"/>
                      </a:moveTo>
                      <a:cubicBezTo>
                        <a:pt x="100" y="88"/>
                        <a:pt x="200" y="128"/>
                        <a:pt x="336" y="144"/>
                      </a:cubicBezTo>
                      <a:cubicBezTo>
                        <a:pt x="472" y="160"/>
                        <a:pt x="720" y="144"/>
                        <a:pt x="816" y="144"/>
                      </a:cubicBezTo>
                      <a:cubicBezTo>
                        <a:pt x="912" y="144"/>
                        <a:pt x="872" y="144"/>
                        <a:pt x="912" y="144"/>
                      </a:cubicBezTo>
                      <a:cubicBezTo>
                        <a:pt x="952" y="144"/>
                        <a:pt x="928" y="160"/>
                        <a:pt x="1056" y="144"/>
                      </a:cubicBezTo>
                      <a:cubicBezTo>
                        <a:pt x="1184" y="128"/>
                        <a:pt x="1568" y="72"/>
                        <a:pt x="1680" y="48"/>
                      </a:cubicBezTo>
                      <a:cubicBezTo>
                        <a:pt x="1792" y="24"/>
                        <a:pt x="1720" y="8"/>
                        <a:pt x="1728" y="0"/>
                      </a:cubicBez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78900" name="Freeform 51"/>
                <p:cNvSpPr/>
                <p:nvPr/>
              </p:nvSpPr>
              <p:spPr bwMode="auto">
                <a:xfrm>
                  <a:off x="1104" y="3488"/>
                  <a:ext cx="1728" cy="160"/>
                </a:xfrm>
                <a:custGeom>
                  <a:avLst/>
                  <a:gdLst>
                    <a:gd name="T0" fmla="*/ 0 w 1792"/>
                    <a:gd name="T1" fmla="*/ 48 h 160"/>
                    <a:gd name="T2" fmla="*/ 336 w 1792"/>
                    <a:gd name="T3" fmla="*/ 144 h 160"/>
                    <a:gd name="T4" fmla="*/ 816 w 1792"/>
                    <a:gd name="T5" fmla="*/ 144 h 160"/>
                    <a:gd name="T6" fmla="*/ 912 w 1792"/>
                    <a:gd name="T7" fmla="*/ 144 h 160"/>
                    <a:gd name="T8" fmla="*/ 1056 w 1792"/>
                    <a:gd name="T9" fmla="*/ 144 h 160"/>
                    <a:gd name="T10" fmla="*/ 1680 w 1792"/>
                    <a:gd name="T11" fmla="*/ 48 h 160"/>
                    <a:gd name="T12" fmla="*/ 1728 w 1792"/>
                    <a:gd name="T13" fmla="*/ 0 h 160"/>
                    <a:gd name="T14" fmla="*/ 0 60000 65536"/>
                    <a:gd name="T15" fmla="*/ 0 60000 65536"/>
                    <a:gd name="T16" fmla="*/ 0 60000 65536"/>
                    <a:gd name="T17" fmla="*/ 0 60000 65536"/>
                    <a:gd name="T18" fmla="*/ 0 60000 65536"/>
                    <a:gd name="T19" fmla="*/ 0 60000 65536"/>
                    <a:gd name="T20" fmla="*/ 0 60000 65536"/>
                    <a:gd name="T21" fmla="*/ 0 w 1792"/>
                    <a:gd name="T22" fmla="*/ 0 h 160"/>
                    <a:gd name="T23" fmla="*/ 1792 w 1792"/>
                    <a:gd name="T24" fmla="*/ 160 h 1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2" h="160">
                      <a:moveTo>
                        <a:pt x="0" y="48"/>
                      </a:moveTo>
                      <a:cubicBezTo>
                        <a:pt x="100" y="88"/>
                        <a:pt x="200" y="128"/>
                        <a:pt x="336" y="144"/>
                      </a:cubicBezTo>
                      <a:cubicBezTo>
                        <a:pt x="472" y="160"/>
                        <a:pt x="720" y="144"/>
                        <a:pt x="816" y="144"/>
                      </a:cubicBezTo>
                      <a:cubicBezTo>
                        <a:pt x="912" y="144"/>
                        <a:pt x="872" y="144"/>
                        <a:pt x="912" y="144"/>
                      </a:cubicBezTo>
                      <a:cubicBezTo>
                        <a:pt x="952" y="144"/>
                        <a:pt x="928" y="160"/>
                        <a:pt x="1056" y="144"/>
                      </a:cubicBezTo>
                      <a:cubicBezTo>
                        <a:pt x="1184" y="128"/>
                        <a:pt x="1568" y="72"/>
                        <a:pt x="1680" y="48"/>
                      </a:cubicBezTo>
                      <a:cubicBezTo>
                        <a:pt x="1792" y="24"/>
                        <a:pt x="1720" y="8"/>
                        <a:pt x="1728" y="0"/>
                      </a:cubicBez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78901" name="Freeform 52"/>
                <p:cNvSpPr/>
                <p:nvPr/>
              </p:nvSpPr>
              <p:spPr bwMode="auto">
                <a:xfrm>
                  <a:off x="1104" y="3408"/>
                  <a:ext cx="1728" cy="160"/>
                </a:xfrm>
                <a:custGeom>
                  <a:avLst/>
                  <a:gdLst>
                    <a:gd name="T0" fmla="*/ 0 w 1792"/>
                    <a:gd name="T1" fmla="*/ 48 h 160"/>
                    <a:gd name="T2" fmla="*/ 336 w 1792"/>
                    <a:gd name="T3" fmla="*/ 144 h 160"/>
                    <a:gd name="T4" fmla="*/ 816 w 1792"/>
                    <a:gd name="T5" fmla="*/ 144 h 160"/>
                    <a:gd name="T6" fmla="*/ 912 w 1792"/>
                    <a:gd name="T7" fmla="*/ 144 h 160"/>
                    <a:gd name="T8" fmla="*/ 1056 w 1792"/>
                    <a:gd name="T9" fmla="*/ 144 h 160"/>
                    <a:gd name="T10" fmla="*/ 1680 w 1792"/>
                    <a:gd name="T11" fmla="*/ 48 h 160"/>
                    <a:gd name="T12" fmla="*/ 1728 w 1792"/>
                    <a:gd name="T13" fmla="*/ 0 h 160"/>
                    <a:gd name="T14" fmla="*/ 0 60000 65536"/>
                    <a:gd name="T15" fmla="*/ 0 60000 65536"/>
                    <a:gd name="T16" fmla="*/ 0 60000 65536"/>
                    <a:gd name="T17" fmla="*/ 0 60000 65536"/>
                    <a:gd name="T18" fmla="*/ 0 60000 65536"/>
                    <a:gd name="T19" fmla="*/ 0 60000 65536"/>
                    <a:gd name="T20" fmla="*/ 0 60000 65536"/>
                    <a:gd name="T21" fmla="*/ 0 w 1792"/>
                    <a:gd name="T22" fmla="*/ 0 h 160"/>
                    <a:gd name="T23" fmla="*/ 1792 w 1792"/>
                    <a:gd name="T24" fmla="*/ 160 h 1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2" h="160">
                      <a:moveTo>
                        <a:pt x="0" y="48"/>
                      </a:moveTo>
                      <a:cubicBezTo>
                        <a:pt x="100" y="88"/>
                        <a:pt x="200" y="128"/>
                        <a:pt x="336" y="144"/>
                      </a:cubicBezTo>
                      <a:cubicBezTo>
                        <a:pt x="472" y="160"/>
                        <a:pt x="720" y="144"/>
                        <a:pt x="816" y="144"/>
                      </a:cubicBezTo>
                      <a:cubicBezTo>
                        <a:pt x="912" y="144"/>
                        <a:pt x="872" y="144"/>
                        <a:pt x="912" y="144"/>
                      </a:cubicBezTo>
                      <a:cubicBezTo>
                        <a:pt x="952" y="144"/>
                        <a:pt x="928" y="160"/>
                        <a:pt x="1056" y="144"/>
                      </a:cubicBezTo>
                      <a:cubicBezTo>
                        <a:pt x="1184" y="128"/>
                        <a:pt x="1568" y="72"/>
                        <a:pt x="1680" y="48"/>
                      </a:cubicBezTo>
                      <a:cubicBezTo>
                        <a:pt x="1792" y="24"/>
                        <a:pt x="1720" y="8"/>
                        <a:pt x="1728" y="0"/>
                      </a:cubicBez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sp>
            <p:nvSpPr>
              <p:cNvPr id="78879" name="Line 53"/>
              <p:cNvSpPr>
                <a:spLocks noChangeShapeType="1"/>
              </p:cNvSpPr>
              <p:nvPr/>
            </p:nvSpPr>
            <p:spPr bwMode="auto">
              <a:xfrm>
                <a:off x="960" y="2784"/>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880" name="Line 54"/>
              <p:cNvSpPr>
                <a:spLocks noChangeShapeType="1"/>
              </p:cNvSpPr>
              <p:nvPr/>
            </p:nvSpPr>
            <p:spPr bwMode="auto">
              <a:xfrm>
                <a:off x="1056" y="2880"/>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881" name="Line 55"/>
              <p:cNvSpPr>
                <a:spLocks noChangeShapeType="1"/>
              </p:cNvSpPr>
              <p:nvPr/>
            </p:nvSpPr>
            <p:spPr bwMode="auto">
              <a:xfrm>
                <a:off x="1152"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882" name="Line 56"/>
              <p:cNvSpPr>
                <a:spLocks noChangeShapeType="1"/>
              </p:cNvSpPr>
              <p:nvPr/>
            </p:nvSpPr>
            <p:spPr bwMode="auto">
              <a:xfrm>
                <a:off x="1248"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883" name="Line 57"/>
              <p:cNvSpPr>
                <a:spLocks noChangeShapeType="1"/>
              </p:cNvSpPr>
              <p:nvPr/>
            </p:nvSpPr>
            <p:spPr bwMode="auto">
              <a:xfrm>
                <a:off x="1344"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884" name="Line 58"/>
              <p:cNvSpPr>
                <a:spLocks noChangeShapeType="1"/>
              </p:cNvSpPr>
              <p:nvPr/>
            </p:nvSpPr>
            <p:spPr bwMode="auto">
              <a:xfrm>
                <a:off x="1440"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885" name="Line 59"/>
              <p:cNvSpPr>
                <a:spLocks noChangeShapeType="1"/>
              </p:cNvSpPr>
              <p:nvPr/>
            </p:nvSpPr>
            <p:spPr bwMode="auto">
              <a:xfrm>
                <a:off x="1536"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886" name="Line 60"/>
              <p:cNvSpPr>
                <a:spLocks noChangeShapeType="1"/>
              </p:cNvSpPr>
              <p:nvPr/>
            </p:nvSpPr>
            <p:spPr bwMode="auto">
              <a:xfrm>
                <a:off x="1632"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887" name="Line 61"/>
              <p:cNvSpPr>
                <a:spLocks noChangeShapeType="1"/>
              </p:cNvSpPr>
              <p:nvPr/>
            </p:nvSpPr>
            <p:spPr bwMode="auto">
              <a:xfrm>
                <a:off x="1728"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888" name="Line 62"/>
              <p:cNvSpPr>
                <a:spLocks noChangeShapeType="1"/>
              </p:cNvSpPr>
              <p:nvPr/>
            </p:nvSpPr>
            <p:spPr bwMode="auto">
              <a:xfrm>
                <a:off x="1824"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889" name="Line 63"/>
              <p:cNvSpPr>
                <a:spLocks noChangeShapeType="1"/>
              </p:cNvSpPr>
              <p:nvPr/>
            </p:nvSpPr>
            <p:spPr bwMode="auto">
              <a:xfrm>
                <a:off x="1920"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890" name="Line 64"/>
              <p:cNvSpPr>
                <a:spLocks noChangeShapeType="1"/>
              </p:cNvSpPr>
              <p:nvPr/>
            </p:nvSpPr>
            <p:spPr bwMode="auto">
              <a:xfrm>
                <a:off x="2016"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891" name="Line 65"/>
              <p:cNvSpPr>
                <a:spLocks noChangeShapeType="1"/>
              </p:cNvSpPr>
              <p:nvPr/>
            </p:nvSpPr>
            <p:spPr bwMode="auto">
              <a:xfrm>
                <a:off x="2112"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892" name="Line 66"/>
              <p:cNvSpPr>
                <a:spLocks noChangeShapeType="1"/>
              </p:cNvSpPr>
              <p:nvPr/>
            </p:nvSpPr>
            <p:spPr bwMode="auto">
              <a:xfrm>
                <a:off x="2208" y="2880"/>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893" name="Line 67"/>
              <p:cNvSpPr>
                <a:spLocks noChangeShapeType="1"/>
              </p:cNvSpPr>
              <p:nvPr/>
            </p:nvSpPr>
            <p:spPr bwMode="auto">
              <a:xfrm>
                <a:off x="2304" y="2880"/>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894" name="Line 68"/>
              <p:cNvSpPr>
                <a:spLocks noChangeShapeType="1"/>
              </p:cNvSpPr>
              <p:nvPr/>
            </p:nvSpPr>
            <p:spPr bwMode="auto">
              <a:xfrm>
                <a:off x="2400" y="2880"/>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895" name="Line 69"/>
              <p:cNvSpPr>
                <a:spLocks noChangeShapeType="1"/>
              </p:cNvSpPr>
              <p:nvPr/>
            </p:nvSpPr>
            <p:spPr bwMode="auto">
              <a:xfrm>
                <a:off x="2496" y="2832"/>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896" name="Line 70"/>
              <p:cNvSpPr>
                <a:spLocks noChangeShapeType="1"/>
              </p:cNvSpPr>
              <p:nvPr/>
            </p:nvSpPr>
            <p:spPr bwMode="auto">
              <a:xfrm>
                <a:off x="2592" y="2832"/>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8897" name="Line 71"/>
              <p:cNvSpPr>
                <a:spLocks noChangeShapeType="1"/>
              </p:cNvSpPr>
              <p:nvPr/>
            </p:nvSpPr>
            <p:spPr bwMode="auto">
              <a:xfrm>
                <a:off x="2640" y="2784"/>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grpSp>
          <p:nvGrpSpPr>
            <p:cNvPr id="78871" name="Group 72"/>
            <p:cNvGrpSpPr/>
            <p:nvPr/>
          </p:nvGrpSpPr>
          <p:grpSpPr bwMode="auto">
            <a:xfrm>
              <a:off x="1445" y="1649"/>
              <a:ext cx="1000" cy="474"/>
              <a:chOff x="1152" y="2070"/>
              <a:chExt cx="1000" cy="474"/>
            </a:xfrm>
          </p:grpSpPr>
          <p:graphicFrame>
            <p:nvGraphicFramePr>
              <p:cNvPr id="78854" name="Object 73"/>
              <p:cNvGraphicFramePr>
                <a:graphicFrameLocks noChangeAspect="1"/>
              </p:cNvGraphicFramePr>
              <p:nvPr/>
            </p:nvGraphicFramePr>
            <p:xfrm>
              <a:off x="1632" y="2070"/>
              <a:ext cx="520" cy="426"/>
            </p:xfrm>
            <a:graphic>
              <a:graphicData uri="http://schemas.openxmlformats.org/presentationml/2006/ole">
                <mc:AlternateContent xmlns:mc="http://schemas.openxmlformats.org/markup-compatibility/2006">
                  <mc:Choice xmlns:v="urn:schemas-microsoft-com:vml" Requires="v">
                    <p:oleObj spid="_x0000_s11563" name="公式" r:id="rId21" imgW="281940" imgH="233680" progId="Equation.3">
                      <p:embed/>
                    </p:oleObj>
                  </mc:Choice>
                  <mc:Fallback>
                    <p:oleObj name="公式" r:id="rId21" imgW="281940" imgH="233680" progId="Equation.3">
                      <p:embed/>
                      <p:pic>
                        <p:nvPicPr>
                          <p:cNvPr id="0" name="图片 1153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32" y="2070"/>
                            <a:ext cx="520"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8873" name="Group 74"/>
              <p:cNvGrpSpPr/>
              <p:nvPr/>
            </p:nvGrpSpPr>
            <p:grpSpPr bwMode="auto">
              <a:xfrm>
                <a:off x="1152" y="2448"/>
                <a:ext cx="672" cy="96"/>
                <a:chOff x="1152" y="2448"/>
                <a:chExt cx="672" cy="96"/>
              </a:xfrm>
            </p:grpSpPr>
            <p:sp>
              <p:nvSpPr>
                <p:cNvPr id="78875" name="Oval 75"/>
                <p:cNvSpPr>
                  <a:spLocks noChangeArrowheads="1"/>
                </p:cNvSpPr>
                <p:nvPr/>
              </p:nvSpPr>
              <p:spPr bwMode="auto">
                <a:xfrm>
                  <a:off x="1728" y="2448"/>
                  <a:ext cx="96" cy="55"/>
                </a:xfrm>
                <a:prstGeom prst="ellipse">
                  <a:avLst/>
                </a:prstGeom>
                <a:gradFill rotWithShape="0">
                  <a:gsLst>
                    <a:gs pos="0">
                      <a:srgbClr val="FF3300"/>
                    </a:gs>
                    <a:gs pos="100000">
                      <a:srgbClr val="8F1D00"/>
                    </a:gs>
                  </a:gsLst>
                  <a:path path="shape">
                    <a:fillToRect l="50000" t="50000" r="50000" b="50000"/>
                  </a:path>
                </a:gradFill>
                <a:ln w="9525">
                  <a:solidFill>
                    <a:srgbClr val="FFFF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78876" name="Line 76"/>
                <p:cNvSpPr>
                  <a:spLocks noChangeShapeType="1"/>
                </p:cNvSpPr>
                <p:nvPr/>
              </p:nvSpPr>
              <p:spPr bwMode="auto">
                <a:xfrm flipV="1">
                  <a:off x="1152" y="2496"/>
                  <a:ext cx="576" cy="48"/>
                </a:xfrm>
                <a:prstGeom prst="line">
                  <a:avLst/>
                </a:prstGeom>
                <a:noFill/>
                <a:ln w="9525">
                  <a:solidFill>
                    <a:srgbClr val="FFFF00"/>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sp>
            <p:nvSpPr>
              <p:cNvPr id="78874" name="Text Box 77"/>
              <p:cNvSpPr txBox="1">
                <a:spLocks noChangeArrowheads="1"/>
              </p:cNvSpPr>
              <p:nvPr/>
            </p:nvSpPr>
            <p:spPr bwMode="auto">
              <a:xfrm>
                <a:off x="1296" y="2162"/>
                <a:ext cx="33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a:solidFill>
                      <a:srgbClr val="000000"/>
                    </a:solidFill>
                    <a:latin typeface="+mn-ea"/>
                    <a:ea typeface="+mn-ea"/>
                  </a:rPr>
                  <a:t>r</a:t>
                </a:r>
                <a:r>
                  <a:rPr kumimoji="1" lang="en-US" altLang="zh-CN" sz="3200" b="1" baseline="-25000">
                    <a:solidFill>
                      <a:srgbClr val="000000"/>
                    </a:solidFill>
                    <a:latin typeface="+mn-ea"/>
                    <a:ea typeface="+mn-ea"/>
                  </a:rPr>
                  <a:t>i</a:t>
                </a:r>
              </a:p>
            </p:txBody>
          </p:sp>
        </p:grpSp>
        <p:sp>
          <p:nvSpPr>
            <p:cNvPr id="78872" name="Text Box 78"/>
            <p:cNvSpPr txBox="1">
              <a:spLocks noChangeArrowheads="1"/>
            </p:cNvSpPr>
            <p:nvPr/>
          </p:nvSpPr>
          <p:spPr bwMode="auto">
            <a:xfrm>
              <a:off x="1474" y="138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2800" b="1">
                  <a:solidFill>
                    <a:srgbClr val="000000"/>
                  </a:solidFill>
                  <a:latin typeface="+mn-ea"/>
                  <a:ea typeface="+mn-ea"/>
                </a:rPr>
                <a:t>Z</a:t>
              </a:r>
            </a:p>
          </p:txBody>
        </p:sp>
      </p:grpSp>
      <p:grpSp>
        <p:nvGrpSpPr>
          <p:cNvPr id="78931" name="Group 83"/>
          <p:cNvGrpSpPr/>
          <p:nvPr/>
        </p:nvGrpSpPr>
        <p:grpSpPr bwMode="auto">
          <a:xfrm>
            <a:off x="1235681" y="1916113"/>
            <a:ext cx="709613" cy="658812"/>
            <a:chOff x="930" y="1207"/>
            <a:chExt cx="447" cy="415"/>
          </a:xfrm>
        </p:grpSpPr>
        <p:graphicFrame>
          <p:nvGraphicFramePr>
            <p:cNvPr id="6" name="Object 8"/>
            <p:cNvGraphicFramePr>
              <a:graphicFrameLocks noChangeAspect="1"/>
            </p:cNvGraphicFramePr>
            <p:nvPr/>
          </p:nvGraphicFramePr>
          <p:xfrm>
            <a:off x="930" y="1207"/>
            <a:ext cx="447" cy="415"/>
          </p:xfrm>
          <a:graphic>
            <a:graphicData uri="http://schemas.openxmlformats.org/presentationml/2006/ole">
              <mc:AlternateContent xmlns:mc="http://schemas.openxmlformats.org/markup-compatibility/2006">
                <mc:Choice xmlns:v="urn:schemas-microsoft-com:vml" Requires="v">
                  <p:oleObj spid="_x0000_s11564" name="公式" r:id="rId23" imgW="262890" imgH="243205" progId="Equation.3">
                    <p:embed/>
                  </p:oleObj>
                </mc:Choice>
                <mc:Fallback>
                  <p:oleObj name="公式" r:id="rId23" imgW="262890" imgH="243205" progId="Equation.3">
                    <p:embed/>
                    <p:pic>
                      <p:nvPicPr>
                        <p:cNvPr id="0" name="图片 1153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30" y="1207"/>
                          <a:ext cx="447"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930" name="Line 82"/>
            <p:cNvSpPr>
              <a:spLocks noChangeShapeType="1"/>
            </p:cNvSpPr>
            <p:nvPr/>
          </p:nvSpPr>
          <p:spPr bwMode="auto">
            <a:xfrm flipV="1">
              <a:off x="1341" y="1207"/>
              <a:ext cx="0" cy="409"/>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endParaRPr lang="zh-CN" altLang="en-US">
                <a:solidFill>
                  <a:srgbClr val="000000"/>
                </a:solidFill>
                <a:latin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8777"/>
                                        </p:tgtEl>
                                        <p:attrNameLst>
                                          <p:attrName>style.visibility</p:attrName>
                                        </p:attrNameLst>
                                      </p:cBhvr>
                                      <p:to>
                                        <p:strVal val="visible"/>
                                      </p:to>
                                    </p:set>
                                    <p:anim calcmode="lin" valueType="num">
                                      <p:cBhvr additive="base">
                                        <p:cTn id="7" dur="500" fill="hold"/>
                                        <p:tgtEl>
                                          <p:spTgt spid="288777"/>
                                        </p:tgtEl>
                                        <p:attrNameLst>
                                          <p:attrName>ppt_x</p:attrName>
                                        </p:attrNameLst>
                                      </p:cBhvr>
                                      <p:tavLst>
                                        <p:tav tm="0">
                                          <p:val>
                                            <p:strVal val="#ppt_x"/>
                                          </p:val>
                                        </p:tav>
                                        <p:tav tm="100000">
                                          <p:val>
                                            <p:strVal val="#ppt_x"/>
                                          </p:val>
                                        </p:tav>
                                      </p:tavLst>
                                    </p:anim>
                                    <p:anim calcmode="lin" valueType="num">
                                      <p:cBhvr additive="base">
                                        <p:cTn id="8" dur="500" fill="hold"/>
                                        <p:tgtEl>
                                          <p:spTgt spid="2887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8778"/>
                                        </p:tgtEl>
                                        <p:attrNameLst>
                                          <p:attrName>style.visibility</p:attrName>
                                        </p:attrNameLst>
                                      </p:cBhvr>
                                      <p:to>
                                        <p:strVal val="visible"/>
                                      </p:to>
                                    </p:set>
                                    <p:anim calcmode="lin" valueType="num">
                                      <p:cBhvr additive="base">
                                        <p:cTn id="13" dur="500" fill="hold"/>
                                        <p:tgtEl>
                                          <p:spTgt spid="288778"/>
                                        </p:tgtEl>
                                        <p:attrNameLst>
                                          <p:attrName>ppt_x</p:attrName>
                                        </p:attrNameLst>
                                      </p:cBhvr>
                                      <p:tavLst>
                                        <p:tav tm="0">
                                          <p:val>
                                            <p:strVal val="#ppt_x"/>
                                          </p:val>
                                        </p:tav>
                                        <p:tav tm="100000">
                                          <p:val>
                                            <p:strVal val="#ppt_x"/>
                                          </p:val>
                                        </p:tav>
                                      </p:tavLst>
                                    </p:anim>
                                    <p:anim calcmode="lin" valueType="num">
                                      <p:cBhvr additive="base">
                                        <p:cTn id="14" dur="500" fill="hold"/>
                                        <p:tgtEl>
                                          <p:spTgt spid="28877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amond(in)">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8877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28877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ox(in)">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2887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slide(fromBottom)">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499"/>
                                          </p:stCondLst>
                                        </p:cTn>
                                        <p:tgtEl>
                                          <p:spTgt spid="28878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288787">
                                            <p:txEl>
                                              <p:pRg st="0" end="0"/>
                                            </p:txEl>
                                          </p:spTgt>
                                        </p:tgtEl>
                                        <p:attrNameLst>
                                          <p:attrName>style.visibility</p:attrName>
                                        </p:attrNameLst>
                                      </p:cBhvr>
                                      <p:to>
                                        <p:strVal val="visible"/>
                                      </p:to>
                                    </p:set>
                                    <p:animEffect transition="in" filter="box(in)">
                                      <p:cBhvr>
                                        <p:cTn id="54" dur="500"/>
                                        <p:tgtEl>
                                          <p:spTgt spid="288787">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78931"/>
                                        </p:tgtEl>
                                        <p:attrNameLst>
                                          <p:attrName>style.visibility</p:attrName>
                                        </p:attrNameLst>
                                      </p:cBhvr>
                                      <p:to>
                                        <p:strVal val="visible"/>
                                      </p:to>
                                    </p:set>
                                    <p:animEffect transition="in" filter="blinds(horizontal)">
                                      <p:cBhvr>
                                        <p:cTn id="59" dur="500"/>
                                        <p:tgtEl>
                                          <p:spTgt spid="78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autoUpdateAnimBg="0"/>
      <p:bldP spid="28877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9794" name="Object 2"/>
          <p:cNvGraphicFramePr>
            <a:graphicFrameLocks noChangeAspect="1"/>
          </p:cNvGraphicFramePr>
          <p:nvPr/>
        </p:nvGraphicFramePr>
        <p:xfrm>
          <a:off x="4767263" y="836613"/>
          <a:ext cx="2979737" cy="1368425"/>
        </p:xfrm>
        <a:graphic>
          <a:graphicData uri="http://schemas.openxmlformats.org/presentationml/2006/ole">
            <mc:AlternateContent xmlns:mc="http://schemas.openxmlformats.org/markup-compatibility/2006">
              <mc:Choice xmlns:v="urn:schemas-microsoft-com:vml" Requires="v">
                <p:oleObj spid="_x0000_s12492" name="公式" r:id="rId3" imgW="963295" imgH="437515" progId="Equation.3">
                  <p:embed/>
                </p:oleObj>
              </mc:Choice>
              <mc:Fallback>
                <p:oleObj name="公式" r:id="rId3" imgW="963295" imgH="437515" progId="Equation.3">
                  <p:embed/>
                  <p:pic>
                    <p:nvPicPr>
                      <p:cNvPr id="0" name="图片 124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7263" y="836613"/>
                        <a:ext cx="2979737"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5" name="Object 3"/>
          <p:cNvGraphicFramePr>
            <a:graphicFrameLocks noChangeAspect="1"/>
          </p:cNvGraphicFramePr>
          <p:nvPr/>
        </p:nvGraphicFramePr>
        <p:xfrm>
          <a:off x="6227763" y="404813"/>
          <a:ext cx="503237" cy="576262"/>
        </p:xfrm>
        <a:graphic>
          <a:graphicData uri="http://schemas.openxmlformats.org/presentationml/2006/ole">
            <mc:AlternateContent xmlns:mc="http://schemas.openxmlformats.org/markup-compatibility/2006">
              <mc:Choice xmlns:v="urn:schemas-microsoft-com:vml" Requires="v">
                <p:oleObj spid="_x0000_s12493" name="公式" r:id="rId5" imgW="184785" imgH="262890" progId="Equation.3">
                  <p:embed/>
                </p:oleObj>
              </mc:Choice>
              <mc:Fallback>
                <p:oleObj name="公式" r:id="rId5" imgW="184785" imgH="262890" progId="Equation.3">
                  <p:embed/>
                  <p:pic>
                    <p:nvPicPr>
                      <p:cNvPr id="0" name="图片 124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763" y="404813"/>
                        <a:ext cx="50323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796" name="Text Box 4"/>
          <p:cNvSpPr txBox="1">
            <a:spLocks noChangeArrowheads="1"/>
          </p:cNvSpPr>
          <p:nvPr/>
        </p:nvSpPr>
        <p:spPr bwMode="auto">
          <a:xfrm>
            <a:off x="3924300" y="390525"/>
            <a:ext cx="424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mn-ea"/>
                <a:ea typeface="+mn-ea"/>
              </a:rPr>
              <a:t>刚体总角动量  </a:t>
            </a:r>
            <a:r>
              <a:rPr kumimoji="1" lang="zh-CN" altLang="en-US" sz="2800" b="1">
                <a:solidFill>
                  <a:srgbClr val="FF9900"/>
                </a:solidFill>
                <a:latin typeface="+mn-ea"/>
                <a:ea typeface="+mn-ea"/>
              </a:rPr>
              <a:t>  </a:t>
            </a:r>
            <a:r>
              <a:rPr kumimoji="1" lang="zh-CN" altLang="en-US" sz="2800" b="1">
                <a:solidFill>
                  <a:srgbClr val="000000"/>
                </a:solidFill>
                <a:latin typeface="+mn-ea"/>
                <a:ea typeface="+mn-ea"/>
              </a:rPr>
              <a:t>大小：</a:t>
            </a:r>
          </a:p>
        </p:txBody>
      </p:sp>
      <p:grpSp>
        <p:nvGrpSpPr>
          <p:cNvPr id="79882" name="Group 5"/>
          <p:cNvGrpSpPr/>
          <p:nvPr/>
        </p:nvGrpSpPr>
        <p:grpSpPr bwMode="auto">
          <a:xfrm>
            <a:off x="719138" y="333375"/>
            <a:ext cx="2855912" cy="2908300"/>
            <a:chOff x="453" y="210"/>
            <a:chExt cx="1799" cy="1832"/>
          </a:xfrm>
        </p:grpSpPr>
        <p:grpSp>
          <p:nvGrpSpPr>
            <p:cNvPr id="79898" name="Group 6"/>
            <p:cNvGrpSpPr/>
            <p:nvPr/>
          </p:nvGrpSpPr>
          <p:grpSpPr bwMode="auto">
            <a:xfrm>
              <a:off x="453" y="362"/>
              <a:ext cx="1784" cy="1680"/>
              <a:chOff x="432" y="1872"/>
              <a:chExt cx="1784" cy="1680"/>
            </a:xfrm>
          </p:grpSpPr>
          <p:grpSp>
            <p:nvGrpSpPr>
              <p:cNvPr id="79946" name="Group 7"/>
              <p:cNvGrpSpPr/>
              <p:nvPr/>
            </p:nvGrpSpPr>
            <p:grpSpPr bwMode="auto">
              <a:xfrm>
                <a:off x="432" y="1872"/>
                <a:ext cx="1784" cy="1680"/>
                <a:chOff x="384" y="2256"/>
                <a:chExt cx="1784" cy="1680"/>
              </a:xfrm>
            </p:grpSpPr>
            <p:sp>
              <p:nvSpPr>
                <p:cNvPr id="79949" name="Rectangle 8"/>
                <p:cNvSpPr>
                  <a:spLocks noChangeArrowheads="1"/>
                </p:cNvSpPr>
                <p:nvPr/>
              </p:nvSpPr>
              <p:spPr bwMode="auto">
                <a:xfrm>
                  <a:off x="1008" y="3216"/>
                  <a:ext cx="96" cy="720"/>
                </a:xfrm>
                <a:prstGeom prst="rect">
                  <a:avLst/>
                </a:prstGeom>
                <a:gradFill rotWithShape="0">
                  <a:gsLst>
                    <a:gs pos="0">
                      <a:srgbClr val="764718"/>
                    </a:gs>
                    <a:gs pos="50000">
                      <a:srgbClr val="FF9933"/>
                    </a:gs>
                    <a:gs pos="100000">
                      <a:srgbClr val="764718"/>
                    </a:gs>
                  </a:gsLst>
                  <a:lin ang="0" scaled="1"/>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nvGrpSpPr>
                <p:cNvPr id="79950" name="Group 9"/>
                <p:cNvGrpSpPr/>
                <p:nvPr/>
              </p:nvGrpSpPr>
              <p:grpSpPr bwMode="auto">
                <a:xfrm>
                  <a:off x="384" y="2304"/>
                  <a:ext cx="1784" cy="1152"/>
                  <a:chOff x="1632" y="2304"/>
                  <a:chExt cx="1784" cy="1152"/>
                </a:xfrm>
              </p:grpSpPr>
              <p:sp>
                <p:nvSpPr>
                  <p:cNvPr id="79952" name="Freeform 10"/>
                  <p:cNvSpPr/>
                  <p:nvPr/>
                </p:nvSpPr>
                <p:spPr bwMode="auto">
                  <a:xfrm rot="-928047">
                    <a:off x="1632" y="2304"/>
                    <a:ext cx="1784" cy="1152"/>
                  </a:xfrm>
                  <a:custGeom>
                    <a:avLst/>
                    <a:gdLst>
                      <a:gd name="T0" fmla="*/ 56 w 1784"/>
                      <a:gd name="T1" fmla="*/ 152 h 952"/>
                      <a:gd name="T2" fmla="*/ 392 w 1784"/>
                      <a:gd name="T3" fmla="*/ 8 h 952"/>
                      <a:gd name="T4" fmla="*/ 680 w 1784"/>
                      <a:gd name="T5" fmla="*/ 104 h 952"/>
                      <a:gd name="T6" fmla="*/ 1016 w 1784"/>
                      <a:gd name="T7" fmla="*/ 8 h 952"/>
                      <a:gd name="T8" fmla="*/ 1400 w 1784"/>
                      <a:gd name="T9" fmla="*/ 152 h 952"/>
                      <a:gd name="T10" fmla="*/ 1736 w 1784"/>
                      <a:gd name="T11" fmla="*/ 440 h 952"/>
                      <a:gd name="T12" fmla="*/ 1688 w 1784"/>
                      <a:gd name="T13" fmla="*/ 680 h 952"/>
                      <a:gd name="T14" fmla="*/ 1160 w 1784"/>
                      <a:gd name="T15" fmla="*/ 920 h 952"/>
                      <a:gd name="T16" fmla="*/ 392 w 1784"/>
                      <a:gd name="T17" fmla="*/ 872 h 952"/>
                      <a:gd name="T18" fmla="*/ 56 w 1784"/>
                      <a:gd name="T19" fmla="*/ 440 h 952"/>
                      <a:gd name="T20" fmla="*/ 56 w 1784"/>
                      <a:gd name="T21" fmla="*/ 152 h 9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4"/>
                      <a:gd name="T34" fmla="*/ 0 h 952"/>
                      <a:gd name="T35" fmla="*/ 1784 w 1784"/>
                      <a:gd name="T36" fmla="*/ 952 h 9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4" h="952">
                        <a:moveTo>
                          <a:pt x="56" y="152"/>
                        </a:moveTo>
                        <a:cubicBezTo>
                          <a:pt x="112" y="80"/>
                          <a:pt x="288" y="16"/>
                          <a:pt x="392" y="8"/>
                        </a:cubicBezTo>
                        <a:cubicBezTo>
                          <a:pt x="496" y="0"/>
                          <a:pt x="576" y="104"/>
                          <a:pt x="680" y="104"/>
                        </a:cubicBezTo>
                        <a:cubicBezTo>
                          <a:pt x="784" y="104"/>
                          <a:pt x="896" y="0"/>
                          <a:pt x="1016" y="8"/>
                        </a:cubicBezTo>
                        <a:cubicBezTo>
                          <a:pt x="1136" y="16"/>
                          <a:pt x="1280" y="80"/>
                          <a:pt x="1400" y="152"/>
                        </a:cubicBezTo>
                        <a:cubicBezTo>
                          <a:pt x="1520" y="224"/>
                          <a:pt x="1688" y="352"/>
                          <a:pt x="1736" y="440"/>
                        </a:cubicBezTo>
                        <a:cubicBezTo>
                          <a:pt x="1784" y="528"/>
                          <a:pt x="1784" y="600"/>
                          <a:pt x="1688" y="680"/>
                        </a:cubicBezTo>
                        <a:cubicBezTo>
                          <a:pt x="1592" y="760"/>
                          <a:pt x="1376" y="888"/>
                          <a:pt x="1160" y="920"/>
                        </a:cubicBezTo>
                        <a:cubicBezTo>
                          <a:pt x="944" y="952"/>
                          <a:pt x="576" y="952"/>
                          <a:pt x="392" y="872"/>
                        </a:cubicBezTo>
                        <a:cubicBezTo>
                          <a:pt x="208" y="792"/>
                          <a:pt x="112" y="560"/>
                          <a:pt x="56" y="440"/>
                        </a:cubicBezTo>
                        <a:cubicBezTo>
                          <a:pt x="0" y="320"/>
                          <a:pt x="0" y="224"/>
                          <a:pt x="56" y="152"/>
                        </a:cubicBezTo>
                        <a:close/>
                      </a:path>
                    </a:pathLst>
                  </a:custGeom>
                  <a:solidFill>
                    <a:srgbClr val="66FF33"/>
                  </a:solidFill>
                  <a:ln w="9525">
                    <a:miter lim="800000"/>
                  </a:ln>
                  <a:scene3d>
                    <a:camera prst="legacyPerspectiveBottom">
                      <a:rot lat="17699996" lon="0" rev="0"/>
                    </a:camera>
                    <a:lightRig rig="legacyFlat3" dir="t"/>
                  </a:scene3d>
                  <a:sp3d extrusionH="430200" prstMaterial="legacyPlastic">
                    <a:bevelT w="13500" h="13500" prst="angle"/>
                    <a:bevelB w="13500" h="13500" prst="angle"/>
                    <a:extrusionClr>
                      <a:srgbClr val="66FF33"/>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79953" name="Oval 11"/>
                  <p:cNvSpPr>
                    <a:spLocks noChangeArrowheads="1"/>
                  </p:cNvSpPr>
                  <p:nvPr/>
                </p:nvSpPr>
                <p:spPr bwMode="auto">
                  <a:xfrm>
                    <a:off x="2256" y="2976"/>
                    <a:ext cx="96" cy="48"/>
                  </a:xfrm>
                  <a:prstGeom prst="ellipse">
                    <a:avLst/>
                  </a:prstGeom>
                  <a:solidFill>
                    <a:schemeClr val="accent1"/>
                  </a:solidFill>
                  <a:ln w="9525">
                    <a:round/>
                  </a:ln>
                  <a:scene3d>
                    <a:camera prst="legacyPerspectiveBottom">
                      <a:rot lat="17699996" lon="0" rev="0"/>
                    </a:camera>
                    <a:lightRig rig="legacyFlat3" dir="t"/>
                  </a:scene3d>
                  <a:sp3d extrusionH="430200" prstMaterial="legacyMatte">
                    <a:bevelT w="13500" h="13500" prst="angle"/>
                    <a:bevelB w="13500" h="13500" prst="angle"/>
                    <a:extrusionClr>
                      <a:schemeClr val="accent1"/>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sp>
              <p:nvSpPr>
                <p:cNvPr id="79951" name="Rectangle 12"/>
                <p:cNvSpPr>
                  <a:spLocks noChangeArrowheads="1"/>
                </p:cNvSpPr>
                <p:nvPr/>
              </p:nvSpPr>
              <p:spPr bwMode="auto">
                <a:xfrm>
                  <a:off x="1008" y="2256"/>
                  <a:ext cx="96" cy="720"/>
                </a:xfrm>
                <a:prstGeom prst="rect">
                  <a:avLst/>
                </a:prstGeom>
                <a:gradFill rotWithShape="0">
                  <a:gsLst>
                    <a:gs pos="0">
                      <a:srgbClr val="764718"/>
                    </a:gs>
                    <a:gs pos="50000">
                      <a:srgbClr val="FF9933"/>
                    </a:gs>
                    <a:gs pos="100000">
                      <a:srgbClr val="764718"/>
                    </a:gs>
                  </a:gsLst>
                  <a:lin ang="0" scaled="1"/>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sp>
            <p:nvSpPr>
              <p:cNvPr id="79947" name="Text Box 13"/>
              <p:cNvSpPr txBox="1">
                <a:spLocks noChangeArrowheads="1"/>
              </p:cNvSpPr>
              <p:nvPr/>
            </p:nvSpPr>
            <p:spPr bwMode="auto">
              <a:xfrm>
                <a:off x="1392" y="2563"/>
                <a:ext cx="24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a:solidFill>
                      <a:srgbClr val="000000"/>
                    </a:solidFill>
                    <a:latin typeface="+mn-ea"/>
                    <a:ea typeface="+mn-ea"/>
                  </a:rPr>
                  <a:t>M</a:t>
                </a:r>
              </a:p>
            </p:txBody>
          </p:sp>
          <p:sp>
            <p:nvSpPr>
              <p:cNvPr id="79948" name="Line 14"/>
              <p:cNvSpPr>
                <a:spLocks noChangeShapeType="1"/>
              </p:cNvSpPr>
              <p:nvPr/>
            </p:nvSpPr>
            <p:spPr bwMode="auto">
              <a:xfrm>
                <a:off x="1104" y="2784"/>
                <a:ext cx="240"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grpSp>
          <p:nvGrpSpPr>
            <p:cNvPr id="79899" name="Group 15"/>
            <p:cNvGrpSpPr/>
            <p:nvPr/>
          </p:nvGrpSpPr>
          <p:grpSpPr bwMode="auto">
            <a:xfrm>
              <a:off x="741" y="602"/>
              <a:ext cx="384" cy="480"/>
              <a:chOff x="720" y="2112"/>
              <a:chExt cx="384" cy="480"/>
            </a:xfrm>
          </p:grpSpPr>
          <p:sp>
            <p:nvSpPr>
              <p:cNvPr id="79945" name="Line 16"/>
              <p:cNvSpPr>
                <a:spLocks noChangeShapeType="1"/>
              </p:cNvSpPr>
              <p:nvPr/>
            </p:nvSpPr>
            <p:spPr bwMode="auto">
              <a:xfrm flipV="1">
                <a:off x="1104" y="2256"/>
                <a:ext cx="0" cy="336"/>
              </a:xfrm>
              <a:prstGeom prst="line">
                <a:avLst/>
              </a:prstGeom>
              <a:noFill/>
              <a:ln w="38100">
                <a:solidFill>
                  <a:srgbClr val="66FF33"/>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aphicFrame>
            <p:nvGraphicFramePr>
              <p:cNvPr id="79880" name="Object 17"/>
              <p:cNvGraphicFramePr>
                <a:graphicFrameLocks noChangeAspect="1"/>
              </p:cNvGraphicFramePr>
              <p:nvPr/>
            </p:nvGraphicFramePr>
            <p:xfrm>
              <a:off x="720" y="2112"/>
              <a:ext cx="340" cy="369"/>
            </p:xfrm>
            <a:graphic>
              <a:graphicData uri="http://schemas.openxmlformats.org/presentationml/2006/ole">
                <mc:AlternateContent xmlns:mc="http://schemas.openxmlformats.org/markup-compatibility/2006">
                  <mc:Choice xmlns:v="urn:schemas-microsoft-com:vml" Requires="v">
                    <p:oleObj spid="_x0000_s12494" name="公式" r:id="rId7" imgW="155575" imgH="165100" progId="Equation.3">
                      <p:embed/>
                    </p:oleObj>
                  </mc:Choice>
                  <mc:Fallback>
                    <p:oleObj name="公式" r:id="rId7" imgW="155575" imgH="165100" progId="Equation.3">
                      <p:embed/>
                      <p:pic>
                        <p:nvPicPr>
                          <p:cNvPr id="0" name="图片 124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2112"/>
                            <a:ext cx="340"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9900" name="Group 18"/>
            <p:cNvGrpSpPr/>
            <p:nvPr/>
          </p:nvGrpSpPr>
          <p:grpSpPr bwMode="auto">
            <a:xfrm>
              <a:off x="476" y="890"/>
              <a:ext cx="1776" cy="528"/>
              <a:chOff x="960" y="2688"/>
              <a:chExt cx="1728" cy="528"/>
            </a:xfrm>
          </p:grpSpPr>
          <p:grpSp>
            <p:nvGrpSpPr>
              <p:cNvPr id="79907" name="Group 19"/>
              <p:cNvGrpSpPr/>
              <p:nvPr/>
            </p:nvGrpSpPr>
            <p:grpSpPr bwMode="auto">
              <a:xfrm>
                <a:off x="960" y="2688"/>
                <a:ext cx="1680" cy="240"/>
                <a:chOff x="1104" y="3120"/>
                <a:chExt cx="1680" cy="240"/>
              </a:xfrm>
            </p:grpSpPr>
            <p:sp>
              <p:nvSpPr>
                <p:cNvPr id="79932" name="Line 20"/>
                <p:cNvSpPr>
                  <a:spLocks noChangeShapeType="1"/>
                </p:cNvSpPr>
                <p:nvPr/>
              </p:nvSpPr>
              <p:spPr bwMode="auto">
                <a:xfrm flipV="1">
                  <a:off x="1152" y="3168"/>
                  <a:ext cx="480" cy="96"/>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33" name="Line 21"/>
                <p:cNvSpPr>
                  <a:spLocks noChangeShapeType="1"/>
                </p:cNvSpPr>
                <p:nvPr/>
              </p:nvSpPr>
              <p:spPr bwMode="auto">
                <a:xfrm flipV="1">
                  <a:off x="1296" y="3120"/>
                  <a:ext cx="768"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34" name="Line 22"/>
                <p:cNvSpPr>
                  <a:spLocks noChangeShapeType="1"/>
                </p:cNvSpPr>
                <p:nvPr/>
              </p:nvSpPr>
              <p:spPr bwMode="auto">
                <a:xfrm flipV="1">
                  <a:off x="1440" y="3120"/>
                  <a:ext cx="912" cy="24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35" name="Line 23"/>
                <p:cNvSpPr>
                  <a:spLocks noChangeShapeType="1"/>
                </p:cNvSpPr>
                <p:nvPr/>
              </p:nvSpPr>
              <p:spPr bwMode="auto">
                <a:xfrm flipV="1">
                  <a:off x="1776" y="3168"/>
                  <a:ext cx="720"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36" name="Line 24"/>
                <p:cNvSpPr>
                  <a:spLocks noChangeShapeType="1"/>
                </p:cNvSpPr>
                <p:nvPr/>
              </p:nvSpPr>
              <p:spPr bwMode="auto">
                <a:xfrm flipV="1">
                  <a:off x="2112" y="3168"/>
                  <a:ext cx="624"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37" name="Line 25"/>
                <p:cNvSpPr>
                  <a:spLocks noChangeShapeType="1"/>
                </p:cNvSpPr>
                <p:nvPr/>
              </p:nvSpPr>
              <p:spPr bwMode="auto">
                <a:xfrm flipV="1">
                  <a:off x="1104" y="3168"/>
                  <a:ext cx="192" cy="4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38" name="Line 26"/>
                <p:cNvSpPr>
                  <a:spLocks noChangeShapeType="1"/>
                </p:cNvSpPr>
                <p:nvPr/>
              </p:nvSpPr>
              <p:spPr bwMode="auto">
                <a:xfrm>
                  <a:off x="2496" y="3168"/>
                  <a:ext cx="288" cy="96"/>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39" name="Line 27"/>
                <p:cNvSpPr>
                  <a:spLocks noChangeShapeType="1"/>
                </p:cNvSpPr>
                <p:nvPr/>
              </p:nvSpPr>
              <p:spPr bwMode="auto">
                <a:xfrm>
                  <a:off x="2160" y="3120"/>
                  <a:ext cx="528"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40" name="Line 28"/>
                <p:cNvSpPr>
                  <a:spLocks noChangeShapeType="1"/>
                </p:cNvSpPr>
                <p:nvPr/>
              </p:nvSpPr>
              <p:spPr bwMode="auto">
                <a:xfrm>
                  <a:off x="1920" y="3120"/>
                  <a:ext cx="528"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41" name="Line 29"/>
                <p:cNvSpPr>
                  <a:spLocks noChangeShapeType="1"/>
                </p:cNvSpPr>
                <p:nvPr/>
              </p:nvSpPr>
              <p:spPr bwMode="auto">
                <a:xfrm>
                  <a:off x="1776" y="3168"/>
                  <a:ext cx="480"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42" name="Line 30"/>
                <p:cNvSpPr>
                  <a:spLocks noChangeShapeType="1"/>
                </p:cNvSpPr>
                <p:nvPr/>
              </p:nvSpPr>
              <p:spPr bwMode="auto">
                <a:xfrm>
                  <a:off x="1584" y="3168"/>
                  <a:ext cx="480"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43" name="Line 31"/>
                <p:cNvSpPr>
                  <a:spLocks noChangeShapeType="1"/>
                </p:cNvSpPr>
                <p:nvPr/>
              </p:nvSpPr>
              <p:spPr bwMode="auto">
                <a:xfrm>
                  <a:off x="1344" y="3168"/>
                  <a:ext cx="528"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44" name="Line 32"/>
                <p:cNvSpPr>
                  <a:spLocks noChangeShapeType="1"/>
                </p:cNvSpPr>
                <p:nvPr/>
              </p:nvSpPr>
              <p:spPr bwMode="auto">
                <a:xfrm>
                  <a:off x="1248" y="3216"/>
                  <a:ext cx="384" cy="144"/>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grpSp>
            <p:nvGrpSpPr>
              <p:cNvPr id="79908" name="Group 33"/>
              <p:cNvGrpSpPr/>
              <p:nvPr/>
            </p:nvGrpSpPr>
            <p:grpSpPr bwMode="auto">
              <a:xfrm>
                <a:off x="960" y="2784"/>
                <a:ext cx="1728" cy="432"/>
                <a:chOff x="1104" y="3216"/>
                <a:chExt cx="1728" cy="432"/>
              </a:xfrm>
            </p:grpSpPr>
            <p:sp>
              <p:nvSpPr>
                <p:cNvPr id="79928" name="Freeform 34"/>
                <p:cNvSpPr/>
                <p:nvPr/>
              </p:nvSpPr>
              <p:spPr bwMode="auto">
                <a:xfrm>
                  <a:off x="1104" y="3216"/>
                  <a:ext cx="1728" cy="160"/>
                </a:xfrm>
                <a:custGeom>
                  <a:avLst/>
                  <a:gdLst>
                    <a:gd name="T0" fmla="*/ 0 w 1792"/>
                    <a:gd name="T1" fmla="*/ 48 h 160"/>
                    <a:gd name="T2" fmla="*/ 336 w 1792"/>
                    <a:gd name="T3" fmla="*/ 144 h 160"/>
                    <a:gd name="T4" fmla="*/ 816 w 1792"/>
                    <a:gd name="T5" fmla="*/ 144 h 160"/>
                    <a:gd name="T6" fmla="*/ 912 w 1792"/>
                    <a:gd name="T7" fmla="*/ 144 h 160"/>
                    <a:gd name="T8" fmla="*/ 1056 w 1792"/>
                    <a:gd name="T9" fmla="*/ 144 h 160"/>
                    <a:gd name="T10" fmla="*/ 1680 w 1792"/>
                    <a:gd name="T11" fmla="*/ 48 h 160"/>
                    <a:gd name="T12" fmla="*/ 1728 w 1792"/>
                    <a:gd name="T13" fmla="*/ 0 h 160"/>
                    <a:gd name="T14" fmla="*/ 0 60000 65536"/>
                    <a:gd name="T15" fmla="*/ 0 60000 65536"/>
                    <a:gd name="T16" fmla="*/ 0 60000 65536"/>
                    <a:gd name="T17" fmla="*/ 0 60000 65536"/>
                    <a:gd name="T18" fmla="*/ 0 60000 65536"/>
                    <a:gd name="T19" fmla="*/ 0 60000 65536"/>
                    <a:gd name="T20" fmla="*/ 0 60000 65536"/>
                    <a:gd name="T21" fmla="*/ 0 w 1792"/>
                    <a:gd name="T22" fmla="*/ 0 h 160"/>
                    <a:gd name="T23" fmla="*/ 1792 w 1792"/>
                    <a:gd name="T24" fmla="*/ 160 h 1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2" h="160">
                      <a:moveTo>
                        <a:pt x="0" y="48"/>
                      </a:moveTo>
                      <a:cubicBezTo>
                        <a:pt x="100" y="88"/>
                        <a:pt x="200" y="128"/>
                        <a:pt x="336" y="144"/>
                      </a:cubicBezTo>
                      <a:cubicBezTo>
                        <a:pt x="472" y="160"/>
                        <a:pt x="720" y="144"/>
                        <a:pt x="816" y="144"/>
                      </a:cubicBezTo>
                      <a:cubicBezTo>
                        <a:pt x="912" y="144"/>
                        <a:pt x="872" y="144"/>
                        <a:pt x="912" y="144"/>
                      </a:cubicBezTo>
                      <a:cubicBezTo>
                        <a:pt x="952" y="144"/>
                        <a:pt x="928" y="160"/>
                        <a:pt x="1056" y="144"/>
                      </a:cubicBezTo>
                      <a:cubicBezTo>
                        <a:pt x="1184" y="128"/>
                        <a:pt x="1568" y="72"/>
                        <a:pt x="1680" y="48"/>
                      </a:cubicBezTo>
                      <a:cubicBezTo>
                        <a:pt x="1792" y="24"/>
                        <a:pt x="1720" y="8"/>
                        <a:pt x="1728" y="0"/>
                      </a:cubicBez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79929" name="Freeform 35"/>
                <p:cNvSpPr/>
                <p:nvPr/>
              </p:nvSpPr>
              <p:spPr bwMode="auto">
                <a:xfrm>
                  <a:off x="1104" y="3312"/>
                  <a:ext cx="1728" cy="160"/>
                </a:xfrm>
                <a:custGeom>
                  <a:avLst/>
                  <a:gdLst>
                    <a:gd name="T0" fmla="*/ 0 w 1792"/>
                    <a:gd name="T1" fmla="*/ 48 h 160"/>
                    <a:gd name="T2" fmla="*/ 336 w 1792"/>
                    <a:gd name="T3" fmla="*/ 144 h 160"/>
                    <a:gd name="T4" fmla="*/ 816 w 1792"/>
                    <a:gd name="T5" fmla="*/ 144 h 160"/>
                    <a:gd name="T6" fmla="*/ 912 w 1792"/>
                    <a:gd name="T7" fmla="*/ 144 h 160"/>
                    <a:gd name="T8" fmla="*/ 1056 w 1792"/>
                    <a:gd name="T9" fmla="*/ 144 h 160"/>
                    <a:gd name="T10" fmla="*/ 1680 w 1792"/>
                    <a:gd name="T11" fmla="*/ 48 h 160"/>
                    <a:gd name="T12" fmla="*/ 1728 w 1792"/>
                    <a:gd name="T13" fmla="*/ 0 h 160"/>
                    <a:gd name="T14" fmla="*/ 0 60000 65536"/>
                    <a:gd name="T15" fmla="*/ 0 60000 65536"/>
                    <a:gd name="T16" fmla="*/ 0 60000 65536"/>
                    <a:gd name="T17" fmla="*/ 0 60000 65536"/>
                    <a:gd name="T18" fmla="*/ 0 60000 65536"/>
                    <a:gd name="T19" fmla="*/ 0 60000 65536"/>
                    <a:gd name="T20" fmla="*/ 0 60000 65536"/>
                    <a:gd name="T21" fmla="*/ 0 w 1792"/>
                    <a:gd name="T22" fmla="*/ 0 h 160"/>
                    <a:gd name="T23" fmla="*/ 1792 w 1792"/>
                    <a:gd name="T24" fmla="*/ 160 h 1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2" h="160">
                      <a:moveTo>
                        <a:pt x="0" y="48"/>
                      </a:moveTo>
                      <a:cubicBezTo>
                        <a:pt x="100" y="88"/>
                        <a:pt x="200" y="128"/>
                        <a:pt x="336" y="144"/>
                      </a:cubicBezTo>
                      <a:cubicBezTo>
                        <a:pt x="472" y="160"/>
                        <a:pt x="720" y="144"/>
                        <a:pt x="816" y="144"/>
                      </a:cubicBezTo>
                      <a:cubicBezTo>
                        <a:pt x="912" y="144"/>
                        <a:pt x="872" y="144"/>
                        <a:pt x="912" y="144"/>
                      </a:cubicBezTo>
                      <a:cubicBezTo>
                        <a:pt x="952" y="144"/>
                        <a:pt x="928" y="160"/>
                        <a:pt x="1056" y="144"/>
                      </a:cubicBezTo>
                      <a:cubicBezTo>
                        <a:pt x="1184" y="128"/>
                        <a:pt x="1568" y="72"/>
                        <a:pt x="1680" y="48"/>
                      </a:cubicBezTo>
                      <a:cubicBezTo>
                        <a:pt x="1792" y="24"/>
                        <a:pt x="1720" y="8"/>
                        <a:pt x="1728" y="0"/>
                      </a:cubicBez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79930" name="Freeform 36"/>
                <p:cNvSpPr/>
                <p:nvPr/>
              </p:nvSpPr>
              <p:spPr bwMode="auto">
                <a:xfrm>
                  <a:off x="1104" y="3488"/>
                  <a:ext cx="1728" cy="160"/>
                </a:xfrm>
                <a:custGeom>
                  <a:avLst/>
                  <a:gdLst>
                    <a:gd name="T0" fmla="*/ 0 w 1792"/>
                    <a:gd name="T1" fmla="*/ 48 h 160"/>
                    <a:gd name="T2" fmla="*/ 336 w 1792"/>
                    <a:gd name="T3" fmla="*/ 144 h 160"/>
                    <a:gd name="T4" fmla="*/ 816 w 1792"/>
                    <a:gd name="T5" fmla="*/ 144 h 160"/>
                    <a:gd name="T6" fmla="*/ 912 w 1792"/>
                    <a:gd name="T7" fmla="*/ 144 h 160"/>
                    <a:gd name="T8" fmla="*/ 1056 w 1792"/>
                    <a:gd name="T9" fmla="*/ 144 h 160"/>
                    <a:gd name="T10" fmla="*/ 1680 w 1792"/>
                    <a:gd name="T11" fmla="*/ 48 h 160"/>
                    <a:gd name="T12" fmla="*/ 1728 w 1792"/>
                    <a:gd name="T13" fmla="*/ 0 h 160"/>
                    <a:gd name="T14" fmla="*/ 0 60000 65536"/>
                    <a:gd name="T15" fmla="*/ 0 60000 65536"/>
                    <a:gd name="T16" fmla="*/ 0 60000 65536"/>
                    <a:gd name="T17" fmla="*/ 0 60000 65536"/>
                    <a:gd name="T18" fmla="*/ 0 60000 65536"/>
                    <a:gd name="T19" fmla="*/ 0 60000 65536"/>
                    <a:gd name="T20" fmla="*/ 0 60000 65536"/>
                    <a:gd name="T21" fmla="*/ 0 w 1792"/>
                    <a:gd name="T22" fmla="*/ 0 h 160"/>
                    <a:gd name="T23" fmla="*/ 1792 w 1792"/>
                    <a:gd name="T24" fmla="*/ 160 h 1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2" h="160">
                      <a:moveTo>
                        <a:pt x="0" y="48"/>
                      </a:moveTo>
                      <a:cubicBezTo>
                        <a:pt x="100" y="88"/>
                        <a:pt x="200" y="128"/>
                        <a:pt x="336" y="144"/>
                      </a:cubicBezTo>
                      <a:cubicBezTo>
                        <a:pt x="472" y="160"/>
                        <a:pt x="720" y="144"/>
                        <a:pt x="816" y="144"/>
                      </a:cubicBezTo>
                      <a:cubicBezTo>
                        <a:pt x="912" y="144"/>
                        <a:pt x="872" y="144"/>
                        <a:pt x="912" y="144"/>
                      </a:cubicBezTo>
                      <a:cubicBezTo>
                        <a:pt x="952" y="144"/>
                        <a:pt x="928" y="160"/>
                        <a:pt x="1056" y="144"/>
                      </a:cubicBezTo>
                      <a:cubicBezTo>
                        <a:pt x="1184" y="128"/>
                        <a:pt x="1568" y="72"/>
                        <a:pt x="1680" y="48"/>
                      </a:cubicBezTo>
                      <a:cubicBezTo>
                        <a:pt x="1792" y="24"/>
                        <a:pt x="1720" y="8"/>
                        <a:pt x="1728" y="0"/>
                      </a:cubicBez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79931" name="Freeform 37"/>
                <p:cNvSpPr/>
                <p:nvPr/>
              </p:nvSpPr>
              <p:spPr bwMode="auto">
                <a:xfrm>
                  <a:off x="1104" y="3408"/>
                  <a:ext cx="1728" cy="160"/>
                </a:xfrm>
                <a:custGeom>
                  <a:avLst/>
                  <a:gdLst>
                    <a:gd name="T0" fmla="*/ 0 w 1792"/>
                    <a:gd name="T1" fmla="*/ 48 h 160"/>
                    <a:gd name="T2" fmla="*/ 336 w 1792"/>
                    <a:gd name="T3" fmla="*/ 144 h 160"/>
                    <a:gd name="T4" fmla="*/ 816 w 1792"/>
                    <a:gd name="T5" fmla="*/ 144 h 160"/>
                    <a:gd name="T6" fmla="*/ 912 w 1792"/>
                    <a:gd name="T7" fmla="*/ 144 h 160"/>
                    <a:gd name="T8" fmla="*/ 1056 w 1792"/>
                    <a:gd name="T9" fmla="*/ 144 h 160"/>
                    <a:gd name="T10" fmla="*/ 1680 w 1792"/>
                    <a:gd name="T11" fmla="*/ 48 h 160"/>
                    <a:gd name="T12" fmla="*/ 1728 w 1792"/>
                    <a:gd name="T13" fmla="*/ 0 h 160"/>
                    <a:gd name="T14" fmla="*/ 0 60000 65536"/>
                    <a:gd name="T15" fmla="*/ 0 60000 65536"/>
                    <a:gd name="T16" fmla="*/ 0 60000 65536"/>
                    <a:gd name="T17" fmla="*/ 0 60000 65536"/>
                    <a:gd name="T18" fmla="*/ 0 60000 65536"/>
                    <a:gd name="T19" fmla="*/ 0 60000 65536"/>
                    <a:gd name="T20" fmla="*/ 0 60000 65536"/>
                    <a:gd name="T21" fmla="*/ 0 w 1792"/>
                    <a:gd name="T22" fmla="*/ 0 h 160"/>
                    <a:gd name="T23" fmla="*/ 1792 w 1792"/>
                    <a:gd name="T24" fmla="*/ 160 h 1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2" h="160">
                      <a:moveTo>
                        <a:pt x="0" y="48"/>
                      </a:moveTo>
                      <a:cubicBezTo>
                        <a:pt x="100" y="88"/>
                        <a:pt x="200" y="128"/>
                        <a:pt x="336" y="144"/>
                      </a:cubicBezTo>
                      <a:cubicBezTo>
                        <a:pt x="472" y="160"/>
                        <a:pt x="720" y="144"/>
                        <a:pt x="816" y="144"/>
                      </a:cubicBezTo>
                      <a:cubicBezTo>
                        <a:pt x="912" y="144"/>
                        <a:pt x="872" y="144"/>
                        <a:pt x="912" y="144"/>
                      </a:cubicBezTo>
                      <a:cubicBezTo>
                        <a:pt x="952" y="144"/>
                        <a:pt x="928" y="160"/>
                        <a:pt x="1056" y="144"/>
                      </a:cubicBezTo>
                      <a:cubicBezTo>
                        <a:pt x="1184" y="128"/>
                        <a:pt x="1568" y="72"/>
                        <a:pt x="1680" y="48"/>
                      </a:cubicBezTo>
                      <a:cubicBezTo>
                        <a:pt x="1792" y="24"/>
                        <a:pt x="1720" y="8"/>
                        <a:pt x="1728" y="0"/>
                      </a:cubicBez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sp>
            <p:nvSpPr>
              <p:cNvPr id="79909" name="Line 38"/>
              <p:cNvSpPr>
                <a:spLocks noChangeShapeType="1"/>
              </p:cNvSpPr>
              <p:nvPr/>
            </p:nvSpPr>
            <p:spPr bwMode="auto">
              <a:xfrm>
                <a:off x="960" y="2784"/>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10" name="Line 39"/>
              <p:cNvSpPr>
                <a:spLocks noChangeShapeType="1"/>
              </p:cNvSpPr>
              <p:nvPr/>
            </p:nvSpPr>
            <p:spPr bwMode="auto">
              <a:xfrm>
                <a:off x="1056" y="2880"/>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11" name="Line 40"/>
              <p:cNvSpPr>
                <a:spLocks noChangeShapeType="1"/>
              </p:cNvSpPr>
              <p:nvPr/>
            </p:nvSpPr>
            <p:spPr bwMode="auto">
              <a:xfrm>
                <a:off x="1152"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12" name="Line 41"/>
              <p:cNvSpPr>
                <a:spLocks noChangeShapeType="1"/>
              </p:cNvSpPr>
              <p:nvPr/>
            </p:nvSpPr>
            <p:spPr bwMode="auto">
              <a:xfrm>
                <a:off x="1248"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13" name="Line 42"/>
              <p:cNvSpPr>
                <a:spLocks noChangeShapeType="1"/>
              </p:cNvSpPr>
              <p:nvPr/>
            </p:nvSpPr>
            <p:spPr bwMode="auto">
              <a:xfrm>
                <a:off x="1344"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14" name="Line 43"/>
              <p:cNvSpPr>
                <a:spLocks noChangeShapeType="1"/>
              </p:cNvSpPr>
              <p:nvPr/>
            </p:nvSpPr>
            <p:spPr bwMode="auto">
              <a:xfrm>
                <a:off x="1440"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15" name="Line 44"/>
              <p:cNvSpPr>
                <a:spLocks noChangeShapeType="1"/>
              </p:cNvSpPr>
              <p:nvPr/>
            </p:nvSpPr>
            <p:spPr bwMode="auto">
              <a:xfrm>
                <a:off x="1536"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16" name="Line 45"/>
              <p:cNvSpPr>
                <a:spLocks noChangeShapeType="1"/>
              </p:cNvSpPr>
              <p:nvPr/>
            </p:nvSpPr>
            <p:spPr bwMode="auto">
              <a:xfrm>
                <a:off x="1632"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17" name="Line 46"/>
              <p:cNvSpPr>
                <a:spLocks noChangeShapeType="1"/>
              </p:cNvSpPr>
              <p:nvPr/>
            </p:nvSpPr>
            <p:spPr bwMode="auto">
              <a:xfrm>
                <a:off x="1728"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18" name="Line 47"/>
              <p:cNvSpPr>
                <a:spLocks noChangeShapeType="1"/>
              </p:cNvSpPr>
              <p:nvPr/>
            </p:nvSpPr>
            <p:spPr bwMode="auto">
              <a:xfrm>
                <a:off x="1824"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19" name="Line 48"/>
              <p:cNvSpPr>
                <a:spLocks noChangeShapeType="1"/>
              </p:cNvSpPr>
              <p:nvPr/>
            </p:nvSpPr>
            <p:spPr bwMode="auto">
              <a:xfrm>
                <a:off x="1920"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20" name="Line 49"/>
              <p:cNvSpPr>
                <a:spLocks noChangeShapeType="1"/>
              </p:cNvSpPr>
              <p:nvPr/>
            </p:nvSpPr>
            <p:spPr bwMode="auto">
              <a:xfrm>
                <a:off x="2016"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21" name="Line 50"/>
              <p:cNvSpPr>
                <a:spLocks noChangeShapeType="1"/>
              </p:cNvSpPr>
              <p:nvPr/>
            </p:nvSpPr>
            <p:spPr bwMode="auto">
              <a:xfrm>
                <a:off x="2112"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22" name="Line 51"/>
              <p:cNvSpPr>
                <a:spLocks noChangeShapeType="1"/>
              </p:cNvSpPr>
              <p:nvPr/>
            </p:nvSpPr>
            <p:spPr bwMode="auto">
              <a:xfrm>
                <a:off x="2208" y="2880"/>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23" name="Line 52"/>
              <p:cNvSpPr>
                <a:spLocks noChangeShapeType="1"/>
              </p:cNvSpPr>
              <p:nvPr/>
            </p:nvSpPr>
            <p:spPr bwMode="auto">
              <a:xfrm>
                <a:off x="2304" y="2880"/>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24" name="Line 53"/>
              <p:cNvSpPr>
                <a:spLocks noChangeShapeType="1"/>
              </p:cNvSpPr>
              <p:nvPr/>
            </p:nvSpPr>
            <p:spPr bwMode="auto">
              <a:xfrm>
                <a:off x="2400" y="2880"/>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25" name="Line 54"/>
              <p:cNvSpPr>
                <a:spLocks noChangeShapeType="1"/>
              </p:cNvSpPr>
              <p:nvPr/>
            </p:nvSpPr>
            <p:spPr bwMode="auto">
              <a:xfrm>
                <a:off x="2496" y="2832"/>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26" name="Line 55"/>
              <p:cNvSpPr>
                <a:spLocks noChangeShapeType="1"/>
              </p:cNvSpPr>
              <p:nvPr/>
            </p:nvSpPr>
            <p:spPr bwMode="auto">
              <a:xfrm>
                <a:off x="2592" y="2832"/>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79927" name="Line 56"/>
              <p:cNvSpPr>
                <a:spLocks noChangeShapeType="1"/>
              </p:cNvSpPr>
              <p:nvPr/>
            </p:nvSpPr>
            <p:spPr bwMode="auto">
              <a:xfrm>
                <a:off x="2640" y="2784"/>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grpSp>
          <p:nvGrpSpPr>
            <p:cNvPr id="79901" name="Group 57"/>
            <p:cNvGrpSpPr/>
            <p:nvPr/>
          </p:nvGrpSpPr>
          <p:grpSpPr bwMode="auto">
            <a:xfrm>
              <a:off x="1173" y="560"/>
              <a:ext cx="1000" cy="477"/>
              <a:chOff x="1152" y="2070"/>
              <a:chExt cx="1000" cy="477"/>
            </a:xfrm>
          </p:grpSpPr>
          <p:graphicFrame>
            <p:nvGraphicFramePr>
              <p:cNvPr id="79879" name="Object 58"/>
              <p:cNvGraphicFramePr>
                <a:graphicFrameLocks noChangeAspect="1"/>
              </p:cNvGraphicFramePr>
              <p:nvPr/>
            </p:nvGraphicFramePr>
            <p:xfrm>
              <a:off x="1632" y="2070"/>
              <a:ext cx="520" cy="426"/>
            </p:xfrm>
            <a:graphic>
              <a:graphicData uri="http://schemas.openxmlformats.org/presentationml/2006/ole">
                <mc:AlternateContent xmlns:mc="http://schemas.openxmlformats.org/markup-compatibility/2006">
                  <mc:Choice xmlns:v="urn:schemas-microsoft-com:vml" Requires="v">
                    <p:oleObj spid="_x0000_s12495" name="公式" r:id="rId9" imgW="281940" imgH="233680" progId="Equation.3">
                      <p:embed/>
                    </p:oleObj>
                  </mc:Choice>
                  <mc:Fallback>
                    <p:oleObj name="公式" r:id="rId9" imgW="281940" imgH="233680" progId="Equation.3">
                      <p:embed/>
                      <p:pic>
                        <p:nvPicPr>
                          <p:cNvPr id="0" name="图片 124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2" y="2070"/>
                            <a:ext cx="520"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9903" name="Group 59"/>
              <p:cNvGrpSpPr/>
              <p:nvPr/>
            </p:nvGrpSpPr>
            <p:grpSpPr bwMode="auto">
              <a:xfrm>
                <a:off x="1152" y="2448"/>
                <a:ext cx="672" cy="96"/>
                <a:chOff x="1152" y="2448"/>
                <a:chExt cx="672" cy="96"/>
              </a:xfrm>
            </p:grpSpPr>
            <p:sp>
              <p:nvSpPr>
                <p:cNvPr id="79905" name="Oval 60"/>
                <p:cNvSpPr>
                  <a:spLocks noChangeArrowheads="1"/>
                </p:cNvSpPr>
                <p:nvPr/>
              </p:nvSpPr>
              <p:spPr bwMode="auto">
                <a:xfrm>
                  <a:off x="1728" y="2448"/>
                  <a:ext cx="96" cy="55"/>
                </a:xfrm>
                <a:prstGeom prst="ellipse">
                  <a:avLst/>
                </a:prstGeom>
                <a:gradFill rotWithShape="0">
                  <a:gsLst>
                    <a:gs pos="0">
                      <a:srgbClr val="FF3300"/>
                    </a:gs>
                    <a:gs pos="100000">
                      <a:srgbClr val="8F1D00"/>
                    </a:gs>
                  </a:gsLst>
                  <a:path path="shape">
                    <a:fillToRect l="50000" t="50000" r="50000" b="50000"/>
                  </a:path>
                </a:gradFill>
                <a:ln w="9525">
                  <a:solidFill>
                    <a:srgbClr val="FFFF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79906" name="Line 61"/>
                <p:cNvSpPr>
                  <a:spLocks noChangeShapeType="1"/>
                </p:cNvSpPr>
                <p:nvPr/>
              </p:nvSpPr>
              <p:spPr bwMode="auto">
                <a:xfrm flipV="1">
                  <a:off x="1152" y="2496"/>
                  <a:ext cx="576" cy="48"/>
                </a:xfrm>
                <a:prstGeom prst="line">
                  <a:avLst/>
                </a:prstGeom>
                <a:noFill/>
                <a:ln w="9525">
                  <a:solidFill>
                    <a:srgbClr val="FFFF00"/>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sp>
            <p:nvSpPr>
              <p:cNvPr id="79904" name="Text Box 62"/>
              <p:cNvSpPr txBox="1">
                <a:spLocks noChangeArrowheads="1"/>
              </p:cNvSpPr>
              <p:nvPr/>
            </p:nvSpPr>
            <p:spPr bwMode="auto">
              <a:xfrm>
                <a:off x="1296" y="2179"/>
                <a:ext cx="33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a:solidFill>
                      <a:srgbClr val="000000"/>
                    </a:solidFill>
                    <a:latin typeface="+mn-ea"/>
                    <a:ea typeface="+mn-ea"/>
                  </a:rPr>
                  <a:t>r</a:t>
                </a:r>
                <a:r>
                  <a:rPr kumimoji="1" lang="en-US" altLang="zh-CN" sz="3200" b="1" baseline="-25000">
                    <a:solidFill>
                      <a:srgbClr val="000000"/>
                    </a:solidFill>
                    <a:latin typeface="+mn-ea"/>
                    <a:ea typeface="+mn-ea"/>
                  </a:rPr>
                  <a:t>i</a:t>
                </a:r>
              </a:p>
            </p:txBody>
          </p:sp>
        </p:grpSp>
        <p:sp>
          <p:nvSpPr>
            <p:cNvPr id="79902" name="Text Box 63"/>
            <p:cNvSpPr txBox="1">
              <a:spLocks noChangeArrowheads="1"/>
            </p:cNvSpPr>
            <p:nvPr/>
          </p:nvSpPr>
          <p:spPr bwMode="auto">
            <a:xfrm>
              <a:off x="1156" y="210"/>
              <a:ext cx="6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2800" b="1">
                  <a:solidFill>
                    <a:srgbClr val="000000"/>
                  </a:solidFill>
                  <a:latin typeface="+mn-ea"/>
                  <a:ea typeface="+mn-ea"/>
                </a:rPr>
                <a:t>Z</a:t>
              </a:r>
            </a:p>
          </p:txBody>
        </p:sp>
      </p:grpSp>
      <p:graphicFrame>
        <p:nvGraphicFramePr>
          <p:cNvPr id="289856" name="Object 64"/>
          <p:cNvGraphicFramePr>
            <a:graphicFrameLocks noChangeAspect="1"/>
          </p:cNvGraphicFramePr>
          <p:nvPr/>
        </p:nvGraphicFramePr>
        <p:xfrm>
          <a:off x="3546475" y="2379663"/>
          <a:ext cx="5556250" cy="757237"/>
        </p:xfrm>
        <a:graphic>
          <a:graphicData uri="http://schemas.openxmlformats.org/presentationml/2006/ole">
            <mc:AlternateContent xmlns:mc="http://schemas.openxmlformats.org/markup-compatibility/2006">
              <mc:Choice xmlns:v="urn:schemas-microsoft-com:vml" Requires="v">
                <p:oleObj spid="_x0000_s12496" name="公式" r:id="rId11" imgW="1760855" imgH="262890" progId="Equation.3">
                  <p:embed/>
                </p:oleObj>
              </mc:Choice>
              <mc:Fallback>
                <p:oleObj name="公式" r:id="rId11" imgW="1760855" imgH="262890" progId="Equation.3">
                  <p:embed/>
                  <p:pic>
                    <p:nvPicPr>
                      <p:cNvPr id="0" name="图片 124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6475" y="2379663"/>
                        <a:ext cx="5556250"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857" name="Text Box 65"/>
          <p:cNvSpPr txBox="1">
            <a:spLocks noChangeArrowheads="1"/>
          </p:cNvSpPr>
          <p:nvPr/>
        </p:nvSpPr>
        <p:spPr bwMode="auto">
          <a:xfrm>
            <a:off x="1042988" y="4508500"/>
            <a:ext cx="4033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3200" b="1">
                <a:solidFill>
                  <a:srgbClr val="000000"/>
                </a:solidFill>
                <a:latin typeface="+mn-ea"/>
                <a:ea typeface="+mn-ea"/>
              </a:rPr>
              <a:t>刚体对</a:t>
            </a:r>
            <a:r>
              <a:rPr kumimoji="1" lang="en-US" altLang="zh-CN" sz="3200" b="1">
                <a:solidFill>
                  <a:srgbClr val="000000"/>
                </a:solidFill>
                <a:latin typeface="+mn-ea"/>
                <a:ea typeface="+mn-ea"/>
              </a:rPr>
              <a:t>Z</a:t>
            </a:r>
            <a:r>
              <a:rPr kumimoji="1" lang="zh-CN" altLang="en-US" sz="3200" b="1">
                <a:solidFill>
                  <a:srgbClr val="000000"/>
                </a:solidFill>
                <a:latin typeface="+mn-ea"/>
                <a:ea typeface="+mn-ea"/>
              </a:rPr>
              <a:t>轴的角动量</a:t>
            </a:r>
          </a:p>
        </p:txBody>
      </p:sp>
      <p:grpSp>
        <p:nvGrpSpPr>
          <p:cNvPr id="12" name="Group 66"/>
          <p:cNvGrpSpPr/>
          <p:nvPr/>
        </p:nvGrpSpPr>
        <p:grpSpPr bwMode="auto">
          <a:xfrm>
            <a:off x="5076825" y="4508500"/>
            <a:ext cx="2824163" cy="936625"/>
            <a:chOff x="3198" y="2840"/>
            <a:chExt cx="1779" cy="590"/>
          </a:xfrm>
        </p:grpSpPr>
        <p:sp>
          <p:nvSpPr>
            <p:cNvPr id="79897" name="Rectangle 67"/>
            <p:cNvSpPr>
              <a:spLocks noChangeArrowheads="1"/>
            </p:cNvSpPr>
            <p:nvPr/>
          </p:nvSpPr>
          <p:spPr bwMode="auto">
            <a:xfrm>
              <a:off x="3198" y="2888"/>
              <a:ext cx="1776" cy="480"/>
            </a:xfrm>
            <a:prstGeom prst="rect">
              <a:avLst/>
            </a:prstGeom>
            <a:noFill/>
            <a:ln w="76200" cmpd="tri">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aphicFrame>
          <p:nvGraphicFramePr>
            <p:cNvPr id="79878" name="Object 68"/>
            <p:cNvGraphicFramePr>
              <a:graphicFrameLocks noChangeAspect="1"/>
            </p:cNvGraphicFramePr>
            <p:nvPr/>
          </p:nvGraphicFramePr>
          <p:xfrm>
            <a:off x="3390" y="2840"/>
            <a:ext cx="1587" cy="590"/>
          </p:xfrm>
          <a:graphic>
            <a:graphicData uri="http://schemas.openxmlformats.org/presentationml/2006/ole">
              <mc:AlternateContent xmlns:mc="http://schemas.openxmlformats.org/markup-compatibility/2006">
                <mc:Choice xmlns:v="urn:schemas-microsoft-com:vml" Requires="v">
                  <p:oleObj spid="_x0000_s12497" name="公式" r:id="rId13" imgW="583565" imgH="243205" progId="Equation.3">
                    <p:embed/>
                  </p:oleObj>
                </mc:Choice>
                <mc:Fallback>
                  <p:oleObj name="公式" r:id="rId13" imgW="583565" imgH="243205" progId="Equation.3">
                    <p:embed/>
                    <p:pic>
                      <p:nvPicPr>
                        <p:cNvPr id="0" name="图片 124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90" y="2840"/>
                          <a:ext cx="1587" cy="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9861" name="Text Box 69"/>
          <p:cNvSpPr txBox="1">
            <a:spLocks noChangeArrowheads="1"/>
          </p:cNvSpPr>
          <p:nvPr/>
        </p:nvSpPr>
        <p:spPr bwMode="auto">
          <a:xfrm>
            <a:off x="827088" y="3500438"/>
            <a:ext cx="46085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3200" b="1">
                <a:solidFill>
                  <a:srgbClr val="000000"/>
                </a:solidFill>
                <a:latin typeface="+mn-ea"/>
                <a:ea typeface="+mn-ea"/>
              </a:rPr>
              <a:t>刚体对</a:t>
            </a:r>
            <a:r>
              <a:rPr kumimoji="1" lang="en-US" altLang="zh-CN" sz="3200" b="1">
                <a:solidFill>
                  <a:srgbClr val="000000"/>
                </a:solidFill>
                <a:latin typeface="+mn-ea"/>
                <a:ea typeface="+mn-ea"/>
              </a:rPr>
              <a:t>Z</a:t>
            </a:r>
            <a:r>
              <a:rPr kumimoji="1" lang="zh-CN" altLang="en-US" sz="3200" b="1">
                <a:solidFill>
                  <a:srgbClr val="000000"/>
                </a:solidFill>
                <a:latin typeface="+mn-ea"/>
                <a:ea typeface="+mn-ea"/>
              </a:rPr>
              <a:t>轴的转动惯量</a:t>
            </a:r>
          </a:p>
        </p:txBody>
      </p:sp>
      <p:graphicFrame>
        <p:nvGraphicFramePr>
          <p:cNvPr id="289862" name="Object 70"/>
          <p:cNvGraphicFramePr>
            <a:graphicFrameLocks noChangeAspect="1"/>
          </p:cNvGraphicFramePr>
          <p:nvPr/>
        </p:nvGraphicFramePr>
        <p:xfrm>
          <a:off x="5076825" y="3500438"/>
          <a:ext cx="2849563" cy="720725"/>
        </p:xfrm>
        <a:graphic>
          <a:graphicData uri="http://schemas.openxmlformats.org/presentationml/2006/ole">
            <mc:AlternateContent xmlns:mc="http://schemas.openxmlformats.org/markup-compatibility/2006">
              <mc:Choice xmlns:v="urn:schemas-microsoft-com:vml" Requires="v">
                <p:oleObj spid="_x0000_s12498" name="公式" r:id="rId15" imgW="865505" imgH="262890" progId="Equation.3">
                  <p:embed/>
                </p:oleObj>
              </mc:Choice>
              <mc:Fallback>
                <p:oleObj name="公式" r:id="rId15" imgW="865505" imgH="262890" progId="Equation.3">
                  <p:embed/>
                  <p:pic>
                    <p:nvPicPr>
                      <p:cNvPr id="0" name="图片 124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76825" y="3500438"/>
                        <a:ext cx="2849563" cy="720725"/>
                      </a:xfrm>
                      <a:prstGeom prst="rect">
                        <a:avLst/>
                      </a:prstGeom>
                      <a:noFill/>
                      <a:ln w="38100">
                        <a:solidFill>
                          <a:srgbClr val="FF0000"/>
                        </a:solidFill>
                        <a:miter lim="800000"/>
                        <a:headEnd/>
                        <a:tailEnd/>
                      </a:ln>
                      <a:effectLst/>
                    </p:spPr>
                  </p:pic>
                </p:oleObj>
              </mc:Fallback>
            </mc:AlternateContent>
          </a:graphicData>
        </a:graphic>
      </p:graphicFrame>
      <p:sp>
        <p:nvSpPr>
          <p:cNvPr id="289863" name="Oval 71"/>
          <p:cNvSpPr>
            <a:spLocks noChangeArrowheads="1"/>
          </p:cNvSpPr>
          <p:nvPr/>
        </p:nvSpPr>
        <p:spPr bwMode="auto">
          <a:xfrm>
            <a:off x="6899275" y="2379663"/>
            <a:ext cx="1752600" cy="762000"/>
          </a:xfrm>
          <a:prstGeom prst="ellipse">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289864" name="Text Box 72"/>
          <p:cNvSpPr txBox="1">
            <a:spLocks noChangeArrowheads="1"/>
          </p:cNvSpPr>
          <p:nvPr/>
        </p:nvSpPr>
        <p:spPr bwMode="auto">
          <a:xfrm>
            <a:off x="1547813" y="5805488"/>
            <a:ext cx="2736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a:solidFill>
                  <a:srgbClr val="000000"/>
                </a:solidFill>
                <a:latin typeface="+mn-ea"/>
                <a:ea typeface="+mn-ea"/>
              </a:rPr>
              <a:t>类比质点的动量</a:t>
            </a:r>
          </a:p>
        </p:txBody>
      </p:sp>
      <p:grpSp>
        <p:nvGrpSpPr>
          <p:cNvPr id="13" name="Group 73"/>
          <p:cNvGrpSpPr/>
          <p:nvPr/>
        </p:nvGrpSpPr>
        <p:grpSpPr bwMode="auto">
          <a:xfrm>
            <a:off x="5219700" y="5157788"/>
            <a:ext cx="2592388" cy="1366837"/>
            <a:chOff x="3288" y="3249"/>
            <a:chExt cx="1633" cy="861"/>
          </a:xfrm>
        </p:grpSpPr>
        <p:sp>
          <p:nvSpPr>
            <p:cNvPr id="79889" name="Rectangle 74"/>
            <p:cNvSpPr>
              <a:spLocks noChangeArrowheads="1"/>
            </p:cNvSpPr>
            <p:nvPr/>
          </p:nvSpPr>
          <p:spPr bwMode="auto">
            <a:xfrm>
              <a:off x="3288" y="3657"/>
              <a:ext cx="1633" cy="453"/>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79890" name="AutoShape 75"/>
            <p:cNvSpPr>
              <a:spLocks noChangeArrowheads="1"/>
            </p:cNvSpPr>
            <p:nvPr/>
          </p:nvSpPr>
          <p:spPr bwMode="auto">
            <a:xfrm>
              <a:off x="3651" y="3294"/>
              <a:ext cx="45" cy="408"/>
            </a:xfrm>
            <a:prstGeom prst="downArrow">
              <a:avLst>
                <a:gd name="adj1" fmla="val 50000"/>
                <a:gd name="adj2" fmla="val 226667"/>
              </a:avLst>
            </a:prstGeom>
            <a:solidFill>
              <a:schemeClr val="accent1"/>
            </a:solidFill>
            <a:ln w="9525">
              <a:solidFill>
                <a:schemeClr val="tx1"/>
              </a:solidFill>
              <a:miter lim="800000"/>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79891" name="AutoShape 76"/>
            <p:cNvSpPr>
              <a:spLocks noChangeArrowheads="1"/>
            </p:cNvSpPr>
            <p:nvPr/>
          </p:nvSpPr>
          <p:spPr bwMode="auto">
            <a:xfrm>
              <a:off x="4377" y="3249"/>
              <a:ext cx="45" cy="408"/>
            </a:xfrm>
            <a:prstGeom prst="downArrow">
              <a:avLst>
                <a:gd name="adj1" fmla="val 50000"/>
                <a:gd name="adj2" fmla="val 226667"/>
              </a:avLst>
            </a:prstGeom>
            <a:solidFill>
              <a:schemeClr val="accent1"/>
            </a:solidFill>
            <a:ln w="9525">
              <a:solidFill>
                <a:schemeClr val="tx1"/>
              </a:solidFill>
              <a:miter lim="800000"/>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79892" name="AutoShape 77"/>
            <p:cNvSpPr>
              <a:spLocks noChangeArrowheads="1"/>
            </p:cNvSpPr>
            <p:nvPr/>
          </p:nvSpPr>
          <p:spPr bwMode="auto">
            <a:xfrm>
              <a:off x="4649" y="3249"/>
              <a:ext cx="45" cy="408"/>
            </a:xfrm>
            <a:prstGeom prst="downArrow">
              <a:avLst>
                <a:gd name="adj1" fmla="val 50000"/>
                <a:gd name="adj2" fmla="val 226667"/>
              </a:avLst>
            </a:prstGeom>
            <a:solidFill>
              <a:schemeClr val="accent1"/>
            </a:solidFill>
            <a:ln w="9525">
              <a:solidFill>
                <a:schemeClr val="tx1"/>
              </a:solidFill>
              <a:miter lim="800000"/>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79893" name="Text Box 78"/>
            <p:cNvSpPr txBox="1">
              <a:spLocks noChangeArrowheads="1"/>
            </p:cNvSpPr>
            <p:nvPr/>
          </p:nvSpPr>
          <p:spPr bwMode="auto">
            <a:xfrm>
              <a:off x="4286" y="3657"/>
              <a:ext cx="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2800" b="1" i="1">
                  <a:solidFill>
                    <a:srgbClr val="000000"/>
                  </a:solidFill>
                  <a:latin typeface="+mn-ea"/>
                  <a:ea typeface="+mn-ea"/>
                </a:rPr>
                <a:t>m</a:t>
              </a:r>
            </a:p>
          </p:txBody>
        </p:sp>
        <p:sp>
          <p:nvSpPr>
            <p:cNvPr id="79894" name="Text Box 79"/>
            <p:cNvSpPr txBox="1">
              <a:spLocks noChangeArrowheads="1"/>
            </p:cNvSpPr>
            <p:nvPr/>
          </p:nvSpPr>
          <p:spPr bwMode="auto">
            <a:xfrm>
              <a:off x="4558" y="3657"/>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2800" b="1" i="1">
                  <a:solidFill>
                    <a:srgbClr val="000000"/>
                  </a:solidFill>
                  <a:latin typeface="+mn-ea"/>
                  <a:ea typeface="+mn-ea"/>
                </a:rPr>
                <a:t>v</a:t>
              </a:r>
            </a:p>
          </p:txBody>
        </p:sp>
        <p:sp>
          <p:nvSpPr>
            <p:cNvPr id="79895" name="Text Box 80"/>
            <p:cNvSpPr txBox="1">
              <a:spLocks noChangeArrowheads="1"/>
            </p:cNvSpPr>
            <p:nvPr/>
          </p:nvSpPr>
          <p:spPr bwMode="auto">
            <a:xfrm>
              <a:off x="3651" y="3657"/>
              <a:ext cx="4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2800" b="1" i="1">
                  <a:solidFill>
                    <a:srgbClr val="000000"/>
                  </a:solidFill>
                  <a:latin typeface="+mn-ea"/>
                  <a:ea typeface="+mn-ea"/>
                </a:rPr>
                <a:t>p</a:t>
              </a:r>
            </a:p>
          </p:txBody>
        </p:sp>
        <p:sp>
          <p:nvSpPr>
            <p:cNvPr id="79896" name="Text Box 81"/>
            <p:cNvSpPr txBox="1">
              <a:spLocks noChangeArrowheads="1"/>
            </p:cNvSpPr>
            <p:nvPr/>
          </p:nvSpPr>
          <p:spPr bwMode="auto">
            <a:xfrm>
              <a:off x="3969" y="3702"/>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2800" b="1">
                  <a:solidFill>
                    <a:srgbClr val="000000"/>
                  </a:solidFill>
                  <a:latin typeface="+mn-ea"/>
                  <a:ea typeface="+mn-ea"/>
                </a:rPr>
                <a:t>=</a:t>
              </a:r>
            </a:p>
          </p:txBody>
        </p:sp>
      </p:grpSp>
      <p:grpSp>
        <p:nvGrpSpPr>
          <p:cNvPr id="79955" name="Group 83"/>
          <p:cNvGrpSpPr/>
          <p:nvPr/>
        </p:nvGrpSpPr>
        <p:grpSpPr bwMode="auto">
          <a:xfrm>
            <a:off x="1036638" y="193675"/>
            <a:ext cx="528637" cy="658813"/>
            <a:chOff x="1008" y="1207"/>
            <a:chExt cx="333" cy="415"/>
          </a:xfrm>
        </p:grpSpPr>
        <p:graphicFrame>
          <p:nvGraphicFramePr>
            <p:cNvPr id="288776" name="Object 8"/>
            <p:cNvGraphicFramePr>
              <a:graphicFrameLocks noChangeAspect="1"/>
            </p:cNvGraphicFramePr>
            <p:nvPr/>
          </p:nvGraphicFramePr>
          <p:xfrm>
            <a:off x="1008" y="1207"/>
            <a:ext cx="290" cy="415"/>
          </p:xfrm>
          <a:graphic>
            <a:graphicData uri="http://schemas.openxmlformats.org/presentationml/2006/ole">
              <mc:AlternateContent xmlns:mc="http://schemas.openxmlformats.org/markup-compatibility/2006">
                <mc:Choice xmlns:v="urn:schemas-microsoft-com:vml" Requires="v">
                  <p:oleObj spid="_x0000_s12499" name="公式" r:id="rId17" imgW="165100" imgH="243205" progId="Equation.3">
                    <p:embed/>
                  </p:oleObj>
                </mc:Choice>
                <mc:Fallback>
                  <p:oleObj name="公式" r:id="rId17" imgW="165100" imgH="243205" progId="Equation.3">
                    <p:embed/>
                    <p:pic>
                      <p:nvPicPr>
                        <p:cNvPr id="0" name="图片 1248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8" y="1207"/>
                          <a:ext cx="290"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957" name="Line 85"/>
            <p:cNvSpPr>
              <a:spLocks noChangeShapeType="1"/>
            </p:cNvSpPr>
            <p:nvPr/>
          </p:nvSpPr>
          <p:spPr bwMode="auto">
            <a:xfrm flipV="1">
              <a:off x="1341" y="1207"/>
              <a:ext cx="0" cy="409"/>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endParaRPr lang="zh-CN" altLang="en-US">
                <a:solidFill>
                  <a:srgbClr val="000000"/>
                </a:solidFill>
                <a:latin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9796">
                                            <p:txEl>
                                              <p:pRg st="0" end="0"/>
                                            </p:txEl>
                                          </p:spTgt>
                                        </p:tgtEl>
                                        <p:attrNameLst>
                                          <p:attrName>style.visibility</p:attrName>
                                        </p:attrNameLst>
                                      </p:cBhvr>
                                      <p:to>
                                        <p:strVal val="visible"/>
                                      </p:to>
                                    </p:set>
                                    <p:animEffect transition="in" filter="box(in)">
                                      <p:cBhvr>
                                        <p:cTn id="7" dur="500"/>
                                        <p:tgtEl>
                                          <p:spTgt spid="289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8979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89856"/>
                                        </p:tgtEl>
                                        <p:attrNameLst>
                                          <p:attrName>style.visibility</p:attrName>
                                        </p:attrNameLst>
                                      </p:cBhvr>
                                      <p:to>
                                        <p:strVal val="visible"/>
                                      </p:to>
                                    </p:set>
                                    <p:animEffect transition="in" filter="wipe(left)">
                                      <p:cBhvr>
                                        <p:cTn id="16" dur="500"/>
                                        <p:tgtEl>
                                          <p:spTgt spid="289856"/>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288" fill="hold" grpId="0" nodeType="clickEffect">
                                  <p:stCondLst>
                                    <p:cond delay="0"/>
                                  </p:stCondLst>
                                  <p:childTnLst>
                                    <p:set>
                                      <p:cBhvr>
                                        <p:cTn id="20" dur="1" fill="hold">
                                          <p:stCondLst>
                                            <p:cond delay="0"/>
                                          </p:stCondLst>
                                        </p:cTn>
                                        <p:tgtEl>
                                          <p:spTgt spid="289863"/>
                                        </p:tgtEl>
                                        <p:attrNameLst>
                                          <p:attrName>style.visibility</p:attrName>
                                        </p:attrNameLst>
                                      </p:cBhvr>
                                      <p:to>
                                        <p:strVal val="visible"/>
                                      </p:to>
                                    </p:set>
                                    <p:anim calcmode="lin" valueType="num">
                                      <p:cBhvr>
                                        <p:cTn id="21" dur="500" fill="hold"/>
                                        <p:tgtEl>
                                          <p:spTgt spid="289863"/>
                                        </p:tgtEl>
                                        <p:attrNameLst>
                                          <p:attrName>ppt_w</p:attrName>
                                        </p:attrNameLst>
                                      </p:cBhvr>
                                      <p:tavLst>
                                        <p:tav tm="0">
                                          <p:val>
                                            <p:strVal val="4/3*#ppt_w"/>
                                          </p:val>
                                        </p:tav>
                                        <p:tav tm="100000">
                                          <p:val>
                                            <p:strVal val="#ppt_w"/>
                                          </p:val>
                                        </p:tav>
                                      </p:tavLst>
                                    </p:anim>
                                    <p:anim calcmode="lin" valueType="num">
                                      <p:cBhvr>
                                        <p:cTn id="22" dur="500" fill="hold"/>
                                        <p:tgtEl>
                                          <p:spTgt spid="289863"/>
                                        </p:tgtEl>
                                        <p:attrNameLst>
                                          <p:attrName>ppt_h</p:attrName>
                                        </p:attrNameLst>
                                      </p:cBhvr>
                                      <p:tavLst>
                                        <p:tav tm="0">
                                          <p:val>
                                            <p:strVal val="4/3*#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98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289862"/>
                                        </p:tgtEl>
                                        <p:attrNameLst>
                                          <p:attrName>style.visibility</p:attrName>
                                        </p:attrNameLst>
                                      </p:cBhvr>
                                      <p:to>
                                        <p:strVal val="visible"/>
                                      </p:to>
                                    </p:set>
                                    <p:animEffect transition="in" filter="box(in)">
                                      <p:cBhvr>
                                        <p:cTn id="31" dur="500"/>
                                        <p:tgtEl>
                                          <p:spTgt spid="28986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8985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12"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0-#ppt_w/2"/>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289864"/>
                                        </p:tgtEl>
                                        <p:attrNameLst>
                                          <p:attrName>style.visibility</p:attrName>
                                        </p:attrNameLst>
                                      </p:cBhvr>
                                      <p:to>
                                        <p:strVal val="visible"/>
                                      </p:to>
                                    </p:set>
                                    <p:anim calcmode="lin" valueType="num">
                                      <p:cBhvr additive="base">
                                        <p:cTn id="46" dur="500" fill="hold"/>
                                        <p:tgtEl>
                                          <p:spTgt spid="289864"/>
                                        </p:tgtEl>
                                        <p:attrNameLst>
                                          <p:attrName>ppt_x</p:attrName>
                                        </p:attrNameLst>
                                      </p:cBhvr>
                                      <p:tavLst>
                                        <p:tav tm="0">
                                          <p:val>
                                            <p:strVal val="1+#ppt_w/2"/>
                                          </p:val>
                                        </p:tav>
                                        <p:tav tm="100000">
                                          <p:val>
                                            <p:strVal val="#ppt_x"/>
                                          </p:val>
                                        </p:tav>
                                      </p:tavLst>
                                    </p:anim>
                                    <p:anim calcmode="lin" valueType="num">
                                      <p:cBhvr additive="base">
                                        <p:cTn id="47" dur="500" fill="hold"/>
                                        <p:tgtEl>
                                          <p:spTgt spid="289864"/>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slide(fromBottom)">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9955"/>
                                        </p:tgtEl>
                                        <p:attrNameLst>
                                          <p:attrName>style.visibility</p:attrName>
                                        </p:attrNameLst>
                                      </p:cBhvr>
                                      <p:to>
                                        <p:strVal val="visible"/>
                                      </p:to>
                                    </p:set>
                                    <p:animEffect transition="in" filter="blinds(horizontal)">
                                      <p:cBhvr>
                                        <p:cTn id="57" dur="500"/>
                                        <p:tgtEl>
                                          <p:spTgt spid="79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57" grpId="0" autoUpdateAnimBg="0"/>
      <p:bldP spid="289861" grpId="0" autoUpdateAnimBg="0"/>
      <p:bldP spid="289863" grpId="0" animBg="1"/>
      <p:bldP spid="2898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5" name="Text Box 2"/>
          <p:cNvSpPr txBox="1">
            <a:spLocks noChangeArrowheads="1"/>
          </p:cNvSpPr>
          <p:nvPr/>
        </p:nvSpPr>
        <p:spPr bwMode="auto">
          <a:xfrm>
            <a:off x="250825" y="333375"/>
            <a:ext cx="568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000000"/>
                </a:solidFill>
                <a:latin typeface="+mn-ea"/>
                <a:ea typeface="+mn-ea"/>
              </a:rPr>
              <a:t>3</a:t>
            </a:r>
            <a:r>
              <a:rPr kumimoji="1" lang="zh-CN" altLang="en-US" sz="2800" b="1">
                <a:solidFill>
                  <a:srgbClr val="000000"/>
                </a:solidFill>
                <a:latin typeface="+mn-ea"/>
                <a:ea typeface="+mn-ea"/>
              </a:rPr>
              <a:t>、角动量定理</a:t>
            </a:r>
          </a:p>
        </p:txBody>
      </p:sp>
      <p:graphicFrame>
        <p:nvGraphicFramePr>
          <p:cNvPr id="290819" name="Object 3"/>
          <p:cNvGraphicFramePr>
            <a:graphicFrameLocks noChangeAspect="1"/>
          </p:cNvGraphicFramePr>
          <p:nvPr/>
        </p:nvGraphicFramePr>
        <p:xfrm>
          <a:off x="4933950" y="692696"/>
          <a:ext cx="3544888" cy="1081087"/>
        </p:xfrm>
        <a:graphic>
          <a:graphicData uri="http://schemas.openxmlformats.org/presentationml/2006/ole">
            <mc:AlternateContent xmlns:mc="http://schemas.openxmlformats.org/markup-compatibility/2006">
              <mc:Choice xmlns:v="urn:schemas-microsoft-com:vml" Requires="v">
                <p:oleObj spid="_x0000_s13528" name="公式" r:id="rId3" imgW="1245235" imgH="398780" progId="Equation.3">
                  <p:embed/>
                </p:oleObj>
              </mc:Choice>
              <mc:Fallback>
                <p:oleObj name="公式" r:id="rId3" imgW="1245235" imgH="398780" progId="Equation.3">
                  <p:embed/>
                  <p:pic>
                    <p:nvPicPr>
                      <p:cNvPr id="0" name="图片 135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3950" y="692696"/>
                        <a:ext cx="3544888" cy="108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0820" name="Object 4"/>
          <p:cNvGraphicFramePr>
            <a:graphicFrameLocks noChangeAspect="1"/>
          </p:cNvGraphicFramePr>
          <p:nvPr/>
        </p:nvGraphicFramePr>
        <p:xfrm>
          <a:off x="4914900" y="1773783"/>
          <a:ext cx="3905250" cy="647700"/>
        </p:xfrm>
        <a:graphic>
          <a:graphicData uri="http://schemas.openxmlformats.org/presentationml/2006/ole">
            <mc:AlternateContent xmlns:mc="http://schemas.openxmlformats.org/markup-compatibility/2006">
              <mc:Choice xmlns:v="urn:schemas-microsoft-com:vml" Requires="v">
                <p:oleObj spid="_x0000_s13529" name="公式" r:id="rId5" imgW="1274445" imgH="223520" progId="Equation.3">
                  <p:embed/>
                </p:oleObj>
              </mc:Choice>
              <mc:Fallback>
                <p:oleObj name="公式" r:id="rId5" imgW="1274445" imgH="223520" progId="Equation.3">
                  <p:embed/>
                  <p:pic>
                    <p:nvPicPr>
                      <p:cNvPr id="0" name="图片 135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4900" y="1773783"/>
                        <a:ext cx="390525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p:nvPr/>
        </p:nvGrpSpPr>
        <p:grpSpPr bwMode="auto">
          <a:xfrm>
            <a:off x="4859338" y="2564358"/>
            <a:ext cx="4298950" cy="1050925"/>
            <a:chOff x="2653" y="1888"/>
            <a:chExt cx="2594" cy="662"/>
          </a:xfrm>
        </p:grpSpPr>
        <p:sp>
          <p:nvSpPr>
            <p:cNvPr id="80922" name="Text Box 6"/>
            <p:cNvSpPr txBox="1">
              <a:spLocks noChangeArrowheads="1"/>
            </p:cNvSpPr>
            <p:nvPr/>
          </p:nvSpPr>
          <p:spPr bwMode="auto">
            <a:xfrm>
              <a:off x="2653" y="1906"/>
              <a:ext cx="259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dirty="0">
                  <a:solidFill>
                    <a:srgbClr val="000000"/>
                  </a:solidFill>
                  <a:latin typeface="+mn-ea"/>
                  <a:ea typeface="+mn-ea"/>
                </a:rPr>
                <a:t>设      时间内，刚体角</a:t>
              </a:r>
            </a:p>
            <a:p>
              <a:pPr eaLnBrk="1" fontAlgn="base" hangingPunct="1">
                <a:spcBef>
                  <a:spcPct val="0"/>
                </a:spcBef>
                <a:spcAft>
                  <a:spcPct val="0"/>
                </a:spcAft>
              </a:pPr>
              <a:r>
                <a:rPr kumimoji="1" lang="zh-CN" altLang="en-US" sz="2800" b="1" dirty="0">
                  <a:solidFill>
                    <a:srgbClr val="000000"/>
                  </a:solidFill>
                  <a:latin typeface="+mn-ea"/>
                  <a:ea typeface="+mn-ea"/>
                </a:rPr>
                <a:t>速度由</a:t>
              </a:r>
            </a:p>
          </p:txBody>
        </p:sp>
        <p:graphicFrame>
          <p:nvGraphicFramePr>
            <p:cNvPr id="80903" name="Object 7"/>
            <p:cNvGraphicFramePr>
              <a:graphicFrameLocks noChangeAspect="1"/>
            </p:cNvGraphicFramePr>
            <p:nvPr/>
          </p:nvGraphicFramePr>
          <p:xfrm>
            <a:off x="3016" y="1888"/>
            <a:ext cx="569" cy="363"/>
          </p:xfrm>
          <a:graphic>
            <a:graphicData uri="http://schemas.openxmlformats.org/presentationml/2006/ole">
              <mc:AlternateContent xmlns:mc="http://schemas.openxmlformats.org/markup-compatibility/2006">
                <mc:Choice xmlns:v="urn:schemas-microsoft-com:vml" Requires="v">
                  <p:oleObj spid="_x0000_s13530" name="公式" r:id="rId7" imgW="437515" imgH="223520" progId="Equation.3">
                    <p:embed/>
                  </p:oleObj>
                </mc:Choice>
                <mc:Fallback>
                  <p:oleObj name="公式" r:id="rId7" imgW="437515" imgH="223520" progId="Equation.3">
                    <p:embed/>
                    <p:pic>
                      <p:nvPicPr>
                        <p:cNvPr id="0" name="图片 135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6" y="1888"/>
                          <a:ext cx="569"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4" name="Object 8"/>
            <p:cNvGraphicFramePr>
              <a:graphicFrameLocks noChangeAspect="1"/>
            </p:cNvGraphicFramePr>
            <p:nvPr/>
          </p:nvGraphicFramePr>
          <p:xfrm>
            <a:off x="3379" y="2160"/>
            <a:ext cx="726" cy="390"/>
          </p:xfrm>
          <a:graphic>
            <a:graphicData uri="http://schemas.openxmlformats.org/presentationml/2006/ole">
              <mc:AlternateContent xmlns:mc="http://schemas.openxmlformats.org/markup-compatibility/2006">
                <mc:Choice xmlns:v="urn:schemas-microsoft-com:vml" Requires="v">
                  <p:oleObj spid="_x0000_s13531" name="公式" r:id="rId9" imgW="574040" imgH="223520" progId="Equation.3">
                    <p:embed/>
                  </p:oleObj>
                </mc:Choice>
                <mc:Fallback>
                  <p:oleObj name="公式" r:id="rId9" imgW="574040" imgH="223520" progId="Equation.3">
                    <p:embed/>
                    <p:pic>
                      <p:nvPicPr>
                        <p:cNvPr id="0" name="图片 135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9" y="2160"/>
                          <a:ext cx="726"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0902" name="Object 11"/>
          <p:cNvGraphicFramePr>
            <a:graphicFrameLocks noChangeAspect="1"/>
          </p:cNvGraphicFramePr>
          <p:nvPr>
            <p:extLst>
              <p:ext uri="{D42A27DB-BD31-4B8C-83A1-F6EECF244321}">
                <p14:modId xmlns:p14="http://schemas.microsoft.com/office/powerpoint/2010/main" val="1239479284"/>
              </p:ext>
            </p:extLst>
          </p:nvPr>
        </p:nvGraphicFramePr>
        <p:xfrm>
          <a:off x="3315737" y="4509120"/>
          <a:ext cx="3669146" cy="1079500"/>
        </p:xfrm>
        <a:graphic>
          <a:graphicData uri="http://schemas.openxmlformats.org/presentationml/2006/ole">
            <mc:AlternateContent xmlns:mc="http://schemas.openxmlformats.org/markup-compatibility/2006">
              <mc:Choice xmlns:v="urn:schemas-microsoft-com:vml" Requires="v">
                <p:oleObj spid="_x0000_s13532" name="公式" r:id="rId11" imgW="1322705" imgH="360045" progId="Equation.3">
                  <p:embed/>
                </p:oleObj>
              </mc:Choice>
              <mc:Fallback>
                <p:oleObj name="公式" r:id="rId11" imgW="1322705" imgH="360045" progId="Equation.3">
                  <p:embed/>
                  <p:pic>
                    <p:nvPicPr>
                      <p:cNvPr id="0" name="图片 135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5737" y="4509120"/>
                        <a:ext cx="3669146" cy="10795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0828" name="Text Box 12"/>
          <p:cNvSpPr txBox="1">
            <a:spLocks noChangeArrowheads="1"/>
          </p:cNvSpPr>
          <p:nvPr/>
        </p:nvSpPr>
        <p:spPr bwMode="auto">
          <a:xfrm>
            <a:off x="468313" y="3933056"/>
            <a:ext cx="8424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dirty="0">
                <a:solidFill>
                  <a:srgbClr val="000000"/>
                </a:solidFill>
                <a:latin typeface="+mn-ea"/>
                <a:ea typeface="+mn-ea"/>
              </a:rPr>
              <a:t>对</a:t>
            </a:r>
            <a:r>
              <a:rPr kumimoji="1" lang="en-US" altLang="zh-CN" sz="2800" b="1" dirty="0">
                <a:solidFill>
                  <a:srgbClr val="000000"/>
                </a:solidFill>
                <a:latin typeface="+mn-ea"/>
                <a:ea typeface="+mn-ea"/>
              </a:rPr>
              <a:t>(1)</a:t>
            </a:r>
            <a:r>
              <a:rPr kumimoji="1" lang="zh-CN" altLang="en-US" sz="2800" b="1" dirty="0">
                <a:solidFill>
                  <a:srgbClr val="000000"/>
                </a:solidFill>
                <a:latin typeface="+mn-ea"/>
                <a:ea typeface="+mn-ea"/>
              </a:rPr>
              <a:t>式两边积分得</a:t>
            </a:r>
            <a:r>
              <a:rPr kumimoji="1" lang="zh-CN" altLang="en-US" sz="2800" b="1" dirty="0">
                <a:solidFill>
                  <a:srgbClr val="FF0000"/>
                </a:solidFill>
                <a:latin typeface="+mn-ea"/>
                <a:ea typeface="+mn-ea"/>
              </a:rPr>
              <a:t>定轴转动的角动量定理</a:t>
            </a:r>
            <a:r>
              <a:rPr kumimoji="1" lang="en-US" altLang="zh-CN" sz="2800" b="1" dirty="0">
                <a:solidFill>
                  <a:srgbClr val="000000"/>
                </a:solidFill>
                <a:latin typeface="+mn-ea"/>
                <a:ea typeface="+mn-ea"/>
              </a:rPr>
              <a:t>(</a:t>
            </a:r>
            <a:r>
              <a:rPr kumimoji="1" lang="zh-CN" altLang="en-US" sz="2800" b="1" dirty="0">
                <a:solidFill>
                  <a:srgbClr val="000000"/>
                </a:solidFill>
                <a:latin typeface="+mn-ea"/>
                <a:ea typeface="+mn-ea"/>
              </a:rPr>
              <a:t>积分形式</a:t>
            </a:r>
            <a:r>
              <a:rPr kumimoji="1" lang="en-US" altLang="zh-CN" sz="2800" b="1" dirty="0">
                <a:solidFill>
                  <a:srgbClr val="000000"/>
                </a:solidFill>
                <a:latin typeface="+mn-ea"/>
                <a:ea typeface="+mn-ea"/>
              </a:rPr>
              <a:t>)</a:t>
            </a:r>
          </a:p>
        </p:txBody>
      </p:sp>
      <p:grpSp>
        <p:nvGrpSpPr>
          <p:cNvPr id="80909" name="Group 13"/>
          <p:cNvGrpSpPr/>
          <p:nvPr/>
        </p:nvGrpSpPr>
        <p:grpSpPr bwMode="auto">
          <a:xfrm>
            <a:off x="787400" y="972344"/>
            <a:ext cx="2832100" cy="2871787"/>
            <a:chOff x="612" y="799"/>
            <a:chExt cx="1784" cy="1809"/>
          </a:xfrm>
        </p:grpSpPr>
        <p:sp>
          <p:nvSpPr>
            <p:cNvPr id="80918" name="Rectangle 14"/>
            <p:cNvSpPr>
              <a:spLocks noChangeArrowheads="1"/>
            </p:cNvSpPr>
            <p:nvPr/>
          </p:nvSpPr>
          <p:spPr bwMode="auto">
            <a:xfrm>
              <a:off x="1292" y="1888"/>
              <a:ext cx="96" cy="720"/>
            </a:xfrm>
            <a:prstGeom prst="rect">
              <a:avLst/>
            </a:prstGeom>
            <a:gradFill rotWithShape="0">
              <a:gsLst>
                <a:gs pos="0">
                  <a:srgbClr val="764718"/>
                </a:gs>
                <a:gs pos="50000">
                  <a:srgbClr val="FF9933"/>
                </a:gs>
                <a:gs pos="100000">
                  <a:srgbClr val="764718"/>
                </a:gs>
              </a:gsLst>
              <a:lin ang="0" scaled="1"/>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80919" name="Freeform 15"/>
            <p:cNvSpPr/>
            <p:nvPr/>
          </p:nvSpPr>
          <p:spPr bwMode="auto">
            <a:xfrm rot="29235">
              <a:off x="612" y="845"/>
              <a:ext cx="1784" cy="1152"/>
            </a:xfrm>
            <a:custGeom>
              <a:avLst/>
              <a:gdLst>
                <a:gd name="T0" fmla="*/ 56 w 1784"/>
                <a:gd name="T1" fmla="*/ 152 h 952"/>
                <a:gd name="T2" fmla="*/ 392 w 1784"/>
                <a:gd name="T3" fmla="*/ 8 h 952"/>
                <a:gd name="T4" fmla="*/ 680 w 1784"/>
                <a:gd name="T5" fmla="*/ 104 h 952"/>
                <a:gd name="T6" fmla="*/ 1016 w 1784"/>
                <a:gd name="T7" fmla="*/ 8 h 952"/>
                <a:gd name="T8" fmla="*/ 1400 w 1784"/>
                <a:gd name="T9" fmla="*/ 152 h 952"/>
                <a:gd name="T10" fmla="*/ 1736 w 1784"/>
                <a:gd name="T11" fmla="*/ 440 h 952"/>
                <a:gd name="T12" fmla="*/ 1688 w 1784"/>
                <a:gd name="T13" fmla="*/ 680 h 952"/>
                <a:gd name="T14" fmla="*/ 1160 w 1784"/>
                <a:gd name="T15" fmla="*/ 920 h 952"/>
                <a:gd name="T16" fmla="*/ 392 w 1784"/>
                <a:gd name="T17" fmla="*/ 872 h 952"/>
                <a:gd name="T18" fmla="*/ 56 w 1784"/>
                <a:gd name="T19" fmla="*/ 440 h 952"/>
                <a:gd name="T20" fmla="*/ 56 w 1784"/>
                <a:gd name="T21" fmla="*/ 152 h 9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4"/>
                <a:gd name="T34" fmla="*/ 0 h 952"/>
                <a:gd name="T35" fmla="*/ 1784 w 1784"/>
                <a:gd name="T36" fmla="*/ 952 h 9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4" h="952">
                  <a:moveTo>
                    <a:pt x="56" y="152"/>
                  </a:moveTo>
                  <a:cubicBezTo>
                    <a:pt x="112" y="80"/>
                    <a:pt x="288" y="16"/>
                    <a:pt x="392" y="8"/>
                  </a:cubicBezTo>
                  <a:cubicBezTo>
                    <a:pt x="496" y="0"/>
                    <a:pt x="576" y="104"/>
                    <a:pt x="680" y="104"/>
                  </a:cubicBezTo>
                  <a:cubicBezTo>
                    <a:pt x="784" y="104"/>
                    <a:pt x="896" y="0"/>
                    <a:pt x="1016" y="8"/>
                  </a:cubicBezTo>
                  <a:cubicBezTo>
                    <a:pt x="1136" y="16"/>
                    <a:pt x="1280" y="80"/>
                    <a:pt x="1400" y="152"/>
                  </a:cubicBezTo>
                  <a:cubicBezTo>
                    <a:pt x="1520" y="224"/>
                    <a:pt x="1688" y="352"/>
                    <a:pt x="1736" y="440"/>
                  </a:cubicBezTo>
                  <a:cubicBezTo>
                    <a:pt x="1784" y="528"/>
                    <a:pt x="1784" y="600"/>
                    <a:pt x="1688" y="680"/>
                  </a:cubicBezTo>
                  <a:cubicBezTo>
                    <a:pt x="1592" y="760"/>
                    <a:pt x="1376" y="888"/>
                    <a:pt x="1160" y="920"/>
                  </a:cubicBezTo>
                  <a:cubicBezTo>
                    <a:pt x="944" y="952"/>
                    <a:pt x="576" y="952"/>
                    <a:pt x="392" y="872"/>
                  </a:cubicBezTo>
                  <a:cubicBezTo>
                    <a:pt x="208" y="792"/>
                    <a:pt x="112" y="560"/>
                    <a:pt x="56" y="440"/>
                  </a:cubicBezTo>
                  <a:cubicBezTo>
                    <a:pt x="0" y="320"/>
                    <a:pt x="0" y="224"/>
                    <a:pt x="56" y="152"/>
                  </a:cubicBezTo>
                  <a:close/>
                </a:path>
              </a:pathLst>
            </a:custGeom>
            <a:solidFill>
              <a:srgbClr val="66FF33"/>
            </a:solidFill>
            <a:ln w="9525">
              <a:miter lim="800000"/>
            </a:ln>
            <a:scene3d>
              <a:camera prst="legacyPerspectiveBottom">
                <a:rot lat="18000000" lon="0" rev="0"/>
              </a:camera>
              <a:lightRig rig="legacyFlat3" dir="t"/>
            </a:scene3d>
            <a:sp3d extrusionH="430200" prstMaterial="legacyPlastic">
              <a:bevelT w="13500" h="13500" prst="angle"/>
              <a:bevelB w="13500" h="13500" prst="angle"/>
              <a:extrusionClr>
                <a:srgbClr val="66FF33"/>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80920" name="Rectangle 16"/>
            <p:cNvSpPr>
              <a:spLocks noChangeArrowheads="1"/>
            </p:cNvSpPr>
            <p:nvPr/>
          </p:nvSpPr>
          <p:spPr bwMode="auto">
            <a:xfrm>
              <a:off x="1292" y="799"/>
              <a:ext cx="91" cy="681"/>
            </a:xfrm>
            <a:prstGeom prst="rect">
              <a:avLst/>
            </a:prstGeom>
            <a:gradFill rotWithShape="0">
              <a:gsLst>
                <a:gs pos="0">
                  <a:srgbClr val="764718"/>
                </a:gs>
                <a:gs pos="50000">
                  <a:srgbClr val="FF9933"/>
                </a:gs>
                <a:gs pos="100000">
                  <a:srgbClr val="764718"/>
                </a:gs>
              </a:gsLst>
              <a:lin ang="0" scaled="1"/>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graphicFrame>
        <p:nvGraphicFramePr>
          <p:cNvPr id="80900" name="Object 17"/>
          <p:cNvGraphicFramePr>
            <a:graphicFrameLocks noChangeAspect="1"/>
          </p:cNvGraphicFramePr>
          <p:nvPr/>
        </p:nvGraphicFramePr>
        <p:xfrm>
          <a:off x="3505200" y="1474788"/>
          <a:ext cx="539750" cy="628650"/>
        </p:xfrm>
        <a:graphic>
          <a:graphicData uri="http://schemas.openxmlformats.org/presentationml/2006/ole">
            <mc:AlternateContent xmlns:mc="http://schemas.openxmlformats.org/markup-compatibility/2006">
              <mc:Choice xmlns:v="urn:schemas-microsoft-com:vml" Requires="v">
                <p:oleObj spid="_x0000_s13533" name="公式" r:id="rId13" imgW="165100" imgH="194310" progId="Equation.3">
                  <p:embed/>
                </p:oleObj>
              </mc:Choice>
              <mc:Fallback>
                <p:oleObj name="公式" r:id="rId13" imgW="165100" imgH="194310" progId="Equation.3">
                  <p:embed/>
                  <p:pic>
                    <p:nvPicPr>
                      <p:cNvPr id="0" name="图片 135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5200" y="1474788"/>
                        <a:ext cx="53975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10" name="Line 18"/>
          <p:cNvSpPr>
            <a:spLocks noChangeShapeType="1"/>
          </p:cNvSpPr>
          <p:nvPr/>
        </p:nvSpPr>
        <p:spPr bwMode="auto">
          <a:xfrm flipV="1">
            <a:off x="2070100" y="2332038"/>
            <a:ext cx="1371600" cy="1524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80911" name="Line 19"/>
          <p:cNvSpPr>
            <a:spLocks noChangeShapeType="1"/>
          </p:cNvSpPr>
          <p:nvPr/>
        </p:nvSpPr>
        <p:spPr bwMode="auto">
          <a:xfrm flipV="1">
            <a:off x="3365500" y="2027238"/>
            <a:ext cx="838200" cy="304800"/>
          </a:xfrm>
          <a:prstGeom prst="line">
            <a:avLst/>
          </a:prstGeom>
          <a:noFill/>
          <a:ln w="76200">
            <a:solidFill>
              <a:srgbClr val="66FF33"/>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nvGrpSpPr>
          <p:cNvPr id="80912" name="Group 20"/>
          <p:cNvGrpSpPr/>
          <p:nvPr/>
        </p:nvGrpSpPr>
        <p:grpSpPr bwMode="auto">
          <a:xfrm>
            <a:off x="2195513" y="1196975"/>
            <a:ext cx="1011237" cy="1066800"/>
            <a:chOff x="816" y="1440"/>
            <a:chExt cx="637" cy="672"/>
          </a:xfrm>
        </p:grpSpPr>
        <p:graphicFrame>
          <p:nvGraphicFramePr>
            <p:cNvPr id="80901" name="Object 21"/>
            <p:cNvGraphicFramePr>
              <a:graphicFrameLocks noChangeAspect="1"/>
            </p:cNvGraphicFramePr>
            <p:nvPr/>
          </p:nvGraphicFramePr>
          <p:xfrm>
            <a:off x="912" y="1440"/>
            <a:ext cx="541" cy="459"/>
          </p:xfrm>
          <a:graphic>
            <a:graphicData uri="http://schemas.openxmlformats.org/presentationml/2006/ole">
              <mc:AlternateContent xmlns:mc="http://schemas.openxmlformats.org/markup-compatibility/2006">
                <mc:Choice xmlns:v="urn:schemas-microsoft-com:vml" Requires="v">
                  <p:oleObj spid="_x0000_s13534" name="公式" r:id="rId15" imgW="262890" imgH="223520" progId="Equation.3">
                    <p:embed/>
                  </p:oleObj>
                </mc:Choice>
                <mc:Fallback>
                  <p:oleObj name="公式" r:id="rId15" imgW="262890" imgH="223520" progId="Equation.3">
                    <p:embed/>
                    <p:pic>
                      <p:nvPicPr>
                        <p:cNvPr id="0" name="图片 135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2" y="1440"/>
                          <a:ext cx="541" cy="4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17" name="Line 22"/>
            <p:cNvSpPr>
              <a:spLocks noChangeShapeType="1"/>
            </p:cNvSpPr>
            <p:nvPr/>
          </p:nvSpPr>
          <p:spPr bwMode="auto">
            <a:xfrm flipV="1">
              <a:off x="816" y="1776"/>
              <a:ext cx="0" cy="336"/>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grpSp>
        <p:nvGrpSpPr>
          <p:cNvPr id="80913" name="Group 23"/>
          <p:cNvGrpSpPr/>
          <p:nvPr/>
        </p:nvGrpSpPr>
        <p:grpSpPr bwMode="auto">
          <a:xfrm>
            <a:off x="1547813" y="1484313"/>
            <a:ext cx="573087" cy="619125"/>
            <a:chOff x="455" y="906"/>
            <a:chExt cx="361" cy="390"/>
          </a:xfrm>
        </p:grpSpPr>
        <p:sp>
          <p:nvSpPr>
            <p:cNvPr id="80915" name="Line 24"/>
            <p:cNvSpPr>
              <a:spLocks noChangeShapeType="1"/>
            </p:cNvSpPr>
            <p:nvPr/>
          </p:nvSpPr>
          <p:spPr bwMode="auto">
            <a:xfrm flipV="1">
              <a:off x="816" y="960"/>
              <a:ext cx="0" cy="336"/>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80916" name="Text Box 25"/>
            <p:cNvSpPr txBox="1">
              <a:spLocks noChangeArrowheads="1"/>
            </p:cNvSpPr>
            <p:nvPr/>
          </p:nvSpPr>
          <p:spPr bwMode="auto">
            <a:xfrm>
              <a:off x="455" y="906"/>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000000"/>
                  </a:solidFill>
                  <a:latin typeface="+mn-ea"/>
                  <a:ea typeface="+mn-ea"/>
                </a:rPr>
                <a:t>Z</a:t>
              </a:r>
            </a:p>
          </p:txBody>
        </p:sp>
      </p:grpSp>
      <p:sp>
        <p:nvSpPr>
          <p:cNvPr id="290842" name="Text Box 26"/>
          <p:cNvSpPr txBox="1">
            <a:spLocks noChangeArrowheads="1"/>
          </p:cNvSpPr>
          <p:nvPr/>
        </p:nvSpPr>
        <p:spPr bwMode="auto">
          <a:xfrm>
            <a:off x="486388" y="5661248"/>
            <a:ext cx="8281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dirty="0">
                <a:solidFill>
                  <a:srgbClr val="000000"/>
                </a:solidFill>
                <a:latin typeface="+mn-ea"/>
                <a:ea typeface="+mn-ea"/>
              </a:rPr>
              <a:t>而把</a:t>
            </a:r>
            <a:r>
              <a:rPr kumimoji="1" lang="en-US" altLang="zh-CN" sz="2800" b="1" dirty="0">
                <a:solidFill>
                  <a:srgbClr val="000000"/>
                </a:solidFill>
                <a:latin typeface="+mn-ea"/>
                <a:ea typeface="+mn-ea"/>
              </a:rPr>
              <a:t>(1)</a:t>
            </a:r>
            <a:r>
              <a:rPr kumimoji="1" lang="zh-CN" altLang="en-US" sz="2800" b="1" dirty="0">
                <a:solidFill>
                  <a:srgbClr val="000000"/>
                </a:solidFill>
                <a:latin typeface="+mn-ea"/>
                <a:ea typeface="+mn-ea"/>
              </a:rPr>
              <a:t>式称为定轴转动的角动量定理的微分形式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08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908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08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9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08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8" grpId="0"/>
      <p:bldP spid="2908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Text Box 4"/>
          <p:cNvSpPr txBox="1">
            <a:spLocks noChangeArrowheads="1"/>
          </p:cNvSpPr>
          <p:nvPr/>
        </p:nvSpPr>
        <p:spPr bwMode="auto">
          <a:xfrm>
            <a:off x="5867400" y="2420938"/>
            <a:ext cx="2160588" cy="466725"/>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400" b="1">
                <a:solidFill>
                  <a:srgbClr val="000000"/>
                </a:solidFill>
                <a:latin typeface="+mn-ea"/>
                <a:ea typeface="+mn-ea"/>
              </a:rPr>
              <a:t>角动量的增量</a:t>
            </a:r>
          </a:p>
        </p:txBody>
      </p:sp>
      <p:sp>
        <p:nvSpPr>
          <p:cNvPr id="291845" name="Text Box 5"/>
          <p:cNvSpPr txBox="1">
            <a:spLocks noChangeArrowheads="1"/>
          </p:cNvSpPr>
          <p:nvPr/>
        </p:nvSpPr>
        <p:spPr bwMode="auto">
          <a:xfrm>
            <a:off x="0" y="4117975"/>
            <a:ext cx="868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dirty="0" smtClean="0">
                <a:solidFill>
                  <a:srgbClr val="000000"/>
                </a:solidFill>
                <a:latin typeface="+mn-ea"/>
                <a:ea typeface="+mn-ea"/>
              </a:rPr>
              <a:t>角</a:t>
            </a:r>
            <a:r>
              <a:rPr kumimoji="1" lang="zh-CN" altLang="en-US" sz="2800" b="1" dirty="0">
                <a:solidFill>
                  <a:srgbClr val="000000"/>
                </a:solidFill>
                <a:latin typeface="+mn-ea"/>
                <a:ea typeface="+mn-ea"/>
              </a:rPr>
              <a:t>冲量又叫冲量矩，故此定理又叫冲量矩定理。它与质点的动量定理存在类比关系：</a:t>
            </a:r>
          </a:p>
        </p:txBody>
      </p:sp>
      <p:graphicFrame>
        <p:nvGraphicFramePr>
          <p:cNvPr id="291846" name="Object 6"/>
          <p:cNvGraphicFramePr>
            <a:graphicFrameLocks noChangeAspect="1"/>
          </p:cNvGraphicFramePr>
          <p:nvPr/>
        </p:nvGraphicFramePr>
        <p:xfrm>
          <a:off x="2634456" y="5229200"/>
          <a:ext cx="3875087" cy="1173163"/>
        </p:xfrm>
        <a:graphic>
          <a:graphicData uri="http://schemas.openxmlformats.org/presentationml/2006/ole">
            <mc:AlternateContent xmlns:mc="http://schemas.openxmlformats.org/markup-compatibility/2006">
              <mc:Choice xmlns:v="urn:schemas-microsoft-com:vml" Requires="v">
                <p:oleObj spid="_x0000_s14392" name="公式" r:id="rId3" imgW="1196340" imgH="360045" progId="Equation.3">
                  <p:embed/>
                </p:oleObj>
              </mc:Choice>
              <mc:Fallback>
                <p:oleObj name="公式" r:id="rId3" imgW="1196340" imgH="360045" progId="Equation.3">
                  <p:embed/>
                  <p:pic>
                    <p:nvPicPr>
                      <p:cNvPr id="0" name="图片 143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4456" y="5229200"/>
                        <a:ext cx="3875087" cy="117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6" name="Text Box 7"/>
          <p:cNvSpPr txBox="1">
            <a:spLocks noChangeArrowheads="1"/>
          </p:cNvSpPr>
          <p:nvPr/>
        </p:nvSpPr>
        <p:spPr bwMode="auto">
          <a:xfrm>
            <a:off x="468313" y="333375"/>
            <a:ext cx="82073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3200" b="1" dirty="0">
                <a:solidFill>
                  <a:srgbClr val="FF0000"/>
                </a:solidFill>
                <a:latin typeface="+mn-ea"/>
                <a:ea typeface="+mn-ea"/>
              </a:rPr>
              <a:t>定轴转动的角动量定理：</a:t>
            </a:r>
            <a:r>
              <a:rPr kumimoji="1" lang="zh-CN" altLang="en-US" sz="2800" b="1" dirty="0">
                <a:solidFill>
                  <a:srgbClr val="000000"/>
                </a:solidFill>
                <a:latin typeface="+mn-ea"/>
                <a:ea typeface="+mn-ea"/>
              </a:rPr>
              <a:t>定轴转动的刚体对轴的角动量的增量等于对同一转轴合力矩的角冲量</a:t>
            </a:r>
          </a:p>
        </p:txBody>
      </p:sp>
      <p:graphicFrame>
        <p:nvGraphicFramePr>
          <p:cNvPr id="81923" name="Object 8"/>
          <p:cNvGraphicFramePr>
            <a:graphicFrameLocks noChangeAspect="1"/>
          </p:cNvGraphicFramePr>
          <p:nvPr/>
        </p:nvGraphicFramePr>
        <p:xfrm>
          <a:off x="2916238" y="1341438"/>
          <a:ext cx="3748087" cy="1079500"/>
        </p:xfrm>
        <a:graphic>
          <a:graphicData uri="http://schemas.openxmlformats.org/presentationml/2006/ole">
            <mc:AlternateContent xmlns:mc="http://schemas.openxmlformats.org/markup-compatibility/2006">
              <mc:Choice xmlns:v="urn:schemas-microsoft-com:vml" Requires="v">
                <p:oleObj spid="_x0000_s14393" name="公式" r:id="rId5" imgW="1313180" imgH="360045" progId="Equation.3">
                  <p:embed/>
                </p:oleObj>
              </mc:Choice>
              <mc:Fallback>
                <p:oleObj name="公式" r:id="rId5" imgW="1313180" imgH="360045" progId="Equation.3">
                  <p:embed/>
                  <p:pic>
                    <p:nvPicPr>
                      <p:cNvPr id="0" name="图片 143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1341438"/>
                        <a:ext cx="3748087"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7" name="Rectangle 9"/>
          <p:cNvSpPr>
            <a:spLocks noChangeArrowheads="1"/>
          </p:cNvSpPr>
          <p:nvPr/>
        </p:nvSpPr>
        <p:spPr bwMode="auto">
          <a:xfrm>
            <a:off x="468313" y="260350"/>
            <a:ext cx="8353425" cy="3168650"/>
          </a:xfrm>
          <a:prstGeom prst="rect">
            <a:avLst/>
          </a:prstGeom>
          <a:noFill/>
          <a:ln w="76200" cmpd="tri">
            <a:solidFill>
              <a:srgbClr val="FF33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kumimoji="1" lang="zh-CN" altLang="zh-CN" sz="3200" b="1">
              <a:solidFill>
                <a:srgbClr val="000000"/>
              </a:solidFill>
              <a:latin typeface="+mn-ea"/>
              <a:ea typeface="+mn-ea"/>
            </a:endParaRPr>
          </a:p>
        </p:txBody>
      </p:sp>
      <p:sp>
        <p:nvSpPr>
          <p:cNvPr id="81928" name="AutoShape 10"/>
          <p:cNvSpPr>
            <a:spLocks noChangeArrowheads="1"/>
          </p:cNvSpPr>
          <p:nvPr/>
        </p:nvSpPr>
        <p:spPr bwMode="auto">
          <a:xfrm flipH="1" flipV="1">
            <a:off x="2267744" y="2708268"/>
            <a:ext cx="1584176" cy="504825"/>
          </a:xfrm>
          <a:prstGeom prst="wedgeRoundRectCallout">
            <a:avLst>
              <a:gd name="adj1" fmla="val -45505"/>
              <a:gd name="adj2" fmla="val 143708"/>
              <a:gd name="adj3" fmla="val 16667"/>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zh-CN" altLang="en-US" sz="2800" b="1" dirty="0" smtClean="0">
                <a:solidFill>
                  <a:srgbClr val="000000"/>
                </a:solidFill>
                <a:latin typeface="+mn-ea"/>
                <a:ea typeface="+mn-ea"/>
              </a:rPr>
              <a:t>角</a:t>
            </a:r>
            <a:r>
              <a:rPr kumimoji="1" lang="zh-CN" altLang="en-US" sz="2800" b="1" dirty="0">
                <a:solidFill>
                  <a:srgbClr val="000000"/>
                </a:solidFill>
                <a:latin typeface="+mn-ea"/>
                <a:ea typeface="+mn-ea"/>
              </a:rPr>
              <a:t>冲量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18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91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2" name="Text Box 2"/>
          <p:cNvSpPr txBox="1">
            <a:spLocks noChangeArrowheads="1"/>
          </p:cNvSpPr>
          <p:nvPr/>
        </p:nvSpPr>
        <p:spPr bwMode="auto">
          <a:xfrm>
            <a:off x="288925" y="220663"/>
            <a:ext cx="6443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dirty="0">
                <a:solidFill>
                  <a:srgbClr val="000000"/>
                </a:solidFill>
                <a:latin typeface="Times New Roman" panose="02020603050405020304" pitchFamily="18" charset="0"/>
              </a:rPr>
              <a:t>4</a:t>
            </a:r>
            <a:r>
              <a:rPr kumimoji="1" lang="zh-CN" altLang="en-US" sz="2800" b="1" dirty="0">
                <a:solidFill>
                  <a:srgbClr val="000000"/>
                </a:solidFill>
                <a:latin typeface="Times New Roman" panose="02020603050405020304" pitchFamily="18" charset="0"/>
              </a:rPr>
              <a:t>、角动量守恒定律</a:t>
            </a:r>
          </a:p>
        </p:txBody>
      </p:sp>
      <p:graphicFrame>
        <p:nvGraphicFramePr>
          <p:cNvPr id="293891" name="Object 3"/>
          <p:cNvGraphicFramePr>
            <a:graphicFrameLocks noChangeAspect="1"/>
          </p:cNvGraphicFramePr>
          <p:nvPr/>
        </p:nvGraphicFramePr>
        <p:xfrm>
          <a:off x="4089400" y="765175"/>
          <a:ext cx="4222750" cy="1709738"/>
        </p:xfrm>
        <a:graphic>
          <a:graphicData uri="http://schemas.openxmlformats.org/presentationml/2006/ole">
            <mc:AlternateContent xmlns:mc="http://schemas.openxmlformats.org/markup-compatibility/2006">
              <mc:Choice xmlns:v="urn:schemas-microsoft-com:vml" Requires="v">
                <p:oleObj spid="_x0000_s15508" name="公式" r:id="rId3" imgW="1245235" imgH="506095" progId="Equation.3">
                  <p:embed/>
                </p:oleObj>
              </mc:Choice>
              <mc:Fallback>
                <p:oleObj name="公式" r:id="rId3" imgW="1245235" imgH="506095" progId="Equation.3">
                  <p:embed/>
                  <p:pic>
                    <p:nvPicPr>
                      <p:cNvPr id="0" name="图片 154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9400" y="765175"/>
                        <a:ext cx="4222750" cy="170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3892" name="Text Box 4"/>
          <p:cNvSpPr txBox="1">
            <a:spLocks noChangeArrowheads="1"/>
          </p:cNvSpPr>
          <p:nvPr/>
        </p:nvSpPr>
        <p:spPr bwMode="auto">
          <a:xfrm>
            <a:off x="1042988" y="1196975"/>
            <a:ext cx="26654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3200" b="1" dirty="0" smtClean="0">
                <a:solidFill>
                  <a:srgbClr val="000000"/>
                </a:solidFill>
                <a:latin typeface="Times New Roman" panose="02020603050405020304" pitchFamily="18" charset="0"/>
              </a:rPr>
              <a:t>角动量定理</a:t>
            </a:r>
            <a:endParaRPr kumimoji="1" lang="zh-CN" altLang="en-US" sz="3200" b="1" dirty="0">
              <a:solidFill>
                <a:srgbClr val="000000"/>
              </a:solidFill>
              <a:latin typeface="Times New Roman" panose="02020603050405020304" pitchFamily="18" charset="0"/>
            </a:endParaRPr>
          </a:p>
        </p:txBody>
      </p:sp>
      <p:grpSp>
        <p:nvGrpSpPr>
          <p:cNvPr id="2" name="Group 5"/>
          <p:cNvGrpSpPr/>
          <p:nvPr/>
        </p:nvGrpSpPr>
        <p:grpSpPr bwMode="auto">
          <a:xfrm>
            <a:off x="755650" y="3284538"/>
            <a:ext cx="8137525" cy="2089150"/>
            <a:chOff x="476" y="2069"/>
            <a:chExt cx="5126" cy="1316"/>
          </a:xfrm>
        </p:grpSpPr>
        <p:sp>
          <p:nvSpPr>
            <p:cNvPr id="82960" name="Rectangle 6"/>
            <p:cNvSpPr>
              <a:spLocks noChangeArrowheads="1"/>
            </p:cNvSpPr>
            <p:nvPr/>
          </p:nvSpPr>
          <p:spPr bwMode="auto">
            <a:xfrm>
              <a:off x="476" y="2069"/>
              <a:ext cx="5126" cy="1316"/>
            </a:xfrm>
            <a:prstGeom prst="rect">
              <a:avLst/>
            </a:prstGeom>
            <a:solidFill>
              <a:srgbClr val="FF3300"/>
            </a:solidFill>
            <a:ln w="76200" cmpd="tri">
              <a:solidFill>
                <a:srgbClr val="FFFF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82961" name="Text Box 7"/>
            <p:cNvSpPr txBox="1">
              <a:spLocks noChangeArrowheads="1"/>
            </p:cNvSpPr>
            <p:nvPr/>
          </p:nvSpPr>
          <p:spPr bwMode="auto">
            <a:xfrm>
              <a:off x="575" y="2069"/>
              <a:ext cx="4892"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dirty="0">
                  <a:solidFill>
                    <a:srgbClr val="FFFF00"/>
                  </a:solidFill>
                  <a:latin typeface="Times New Roman" panose="02020603050405020304" pitchFamily="18" charset="0"/>
                </a:rPr>
                <a:t>定轴转动的角动量守恒定理</a:t>
              </a:r>
              <a:r>
                <a:rPr kumimoji="1" lang="zh-CN" altLang="en-US" sz="2800" b="1" dirty="0">
                  <a:solidFill>
                    <a:srgbClr val="000000"/>
                  </a:solidFill>
                  <a:latin typeface="Times New Roman" panose="02020603050405020304" pitchFamily="18" charset="0"/>
                </a:rPr>
                <a:t>：</a:t>
              </a:r>
              <a:r>
                <a:rPr kumimoji="1" lang="zh-CN" altLang="en-US" sz="2800" b="1" dirty="0">
                  <a:solidFill>
                    <a:srgbClr val="000000"/>
                  </a:solidFill>
                </a:rPr>
                <a:t>若定轴转动的刚体所受对转轴的合外力矩恒为零，则刚体对该轴的角动量保持不变。</a:t>
              </a:r>
            </a:p>
            <a:p>
              <a:pPr eaLnBrk="1" fontAlgn="base" hangingPunct="1">
                <a:spcBef>
                  <a:spcPct val="0"/>
                </a:spcBef>
                <a:spcAft>
                  <a:spcPct val="0"/>
                </a:spcAft>
              </a:pPr>
              <a:endParaRPr kumimoji="1" lang="en-US" altLang="zh-CN" sz="2800" b="1" dirty="0">
                <a:solidFill>
                  <a:srgbClr val="000000"/>
                </a:solidFill>
                <a:latin typeface="Times New Roman" panose="02020603050405020304" pitchFamily="18" charset="0"/>
              </a:endParaRPr>
            </a:p>
          </p:txBody>
        </p:sp>
        <p:graphicFrame>
          <p:nvGraphicFramePr>
            <p:cNvPr id="82951" name="Object 8"/>
            <p:cNvGraphicFramePr>
              <a:graphicFrameLocks noChangeAspect="1"/>
            </p:cNvGraphicFramePr>
            <p:nvPr/>
          </p:nvGraphicFramePr>
          <p:xfrm>
            <a:off x="1292" y="2840"/>
            <a:ext cx="3130" cy="499"/>
          </p:xfrm>
          <a:graphic>
            <a:graphicData uri="http://schemas.openxmlformats.org/presentationml/2006/ole">
              <mc:AlternateContent xmlns:mc="http://schemas.openxmlformats.org/markup-compatibility/2006">
                <mc:Choice xmlns:v="urn:schemas-microsoft-com:vml" Requires="v">
                  <p:oleObj spid="_x0000_s15509" name="公式" r:id="rId5" imgW="1517650" imgH="262890" progId="Equation.3">
                    <p:embed/>
                  </p:oleObj>
                </mc:Choice>
                <mc:Fallback>
                  <p:oleObj name="公式" r:id="rId5" imgW="1517650" imgH="262890" progId="Equation.3">
                    <p:embed/>
                    <p:pic>
                      <p:nvPicPr>
                        <p:cNvPr id="0" name="图片 154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2" y="2840"/>
                          <a:ext cx="3130"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9"/>
          <p:cNvGrpSpPr/>
          <p:nvPr/>
        </p:nvGrpSpPr>
        <p:grpSpPr bwMode="auto">
          <a:xfrm>
            <a:off x="1258888" y="2276475"/>
            <a:ext cx="6681787" cy="792163"/>
            <a:chOff x="793" y="1434"/>
            <a:chExt cx="4209" cy="499"/>
          </a:xfrm>
        </p:grpSpPr>
        <p:sp>
          <p:nvSpPr>
            <p:cNvPr id="82958" name="Text Box 10"/>
            <p:cNvSpPr txBox="1">
              <a:spLocks noChangeArrowheads="1"/>
            </p:cNvSpPr>
            <p:nvPr/>
          </p:nvSpPr>
          <p:spPr bwMode="auto">
            <a:xfrm>
              <a:off x="793" y="1480"/>
              <a:ext cx="6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3200" b="1">
                  <a:solidFill>
                    <a:srgbClr val="000000"/>
                  </a:solidFill>
                  <a:latin typeface="Times New Roman" panose="02020603050405020304" pitchFamily="18" charset="0"/>
                </a:rPr>
                <a:t>若：</a:t>
              </a:r>
            </a:p>
          </p:txBody>
        </p:sp>
        <p:graphicFrame>
          <p:nvGraphicFramePr>
            <p:cNvPr id="82949" name="Object 11"/>
            <p:cNvGraphicFramePr>
              <a:graphicFrameLocks noChangeAspect="1"/>
            </p:cNvGraphicFramePr>
            <p:nvPr/>
          </p:nvGraphicFramePr>
          <p:xfrm>
            <a:off x="1565" y="1434"/>
            <a:ext cx="1473" cy="499"/>
          </p:xfrm>
          <a:graphic>
            <a:graphicData uri="http://schemas.openxmlformats.org/presentationml/2006/ole">
              <mc:AlternateContent xmlns:mc="http://schemas.openxmlformats.org/markup-compatibility/2006">
                <mc:Choice xmlns:v="urn:schemas-microsoft-com:vml" Requires="v">
                  <p:oleObj spid="_x0000_s15510" name="公式" r:id="rId7" imgW="709930" imgH="262890" progId="Equation.3">
                    <p:embed/>
                  </p:oleObj>
                </mc:Choice>
                <mc:Fallback>
                  <p:oleObj name="公式" r:id="rId7" imgW="709930" imgH="262890" progId="Equation.3">
                    <p:embed/>
                    <p:pic>
                      <p:nvPicPr>
                        <p:cNvPr id="0" name="图片 154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5" y="1434"/>
                          <a:ext cx="1473"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0" name="Object 12"/>
            <p:cNvGraphicFramePr>
              <a:graphicFrameLocks noChangeAspect="1"/>
            </p:cNvGraphicFramePr>
            <p:nvPr/>
          </p:nvGraphicFramePr>
          <p:xfrm>
            <a:off x="3529" y="1434"/>
            <a:ext cx="1473" cy="494"/>
          </p:xfrm>
          <a:graphic>
            <a:graphicData uri="http://schemas.openxmlformats.org/presentationml/2006/ole">
              <mc:AlternateContent xmlns:mc="http://schemas.openxmlformats.org/markup-compatibility/2006">
                <mc:Choice xmlns:v="urn:schemas-microsoft-com:vml" Requires="v">
                  <p:oleObj spid="_x0000_s15511" name="公式" r:id="rId9" imgW="671195" imgH="223520" progId="Equation.3">
                    <p:embed/>
                  </p:oleObj>
                </mc:Choice>
                <mc:Fallback>
                  <p:oleObj name="公式" r:id="rId9" imgW="671195" imgH="223520" progId="Equation.3">
                    <p:embed/>
                    <p:pic>
                      <p:nvPicPr>
                        <p:cNvPr id="0" name="图片 154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29" y="1434"/>
                          <a:ext cx="1473" cy="4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9" name="Text Box 13"/>
            <p:cNvSpPr txBox="1">
              <a:spLocks noChangeArrowheads="1"/>
            </p:cNvSpPr>
            <p:nvPr/>
          </p:nvSpPr>
          <p:spPr bwMode="auto">
            <a:xfrm>
              <a:off x="3061" y="1525"/>
              <a:ext cx="4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ea typeface="幼圆" panose="02010509060101010101" pitchFamily="49" charset="-122"/>
                </a:rPr>
                <a:t>则</a:t>
              </a:r>
              <a:r>
                <a:rPr kumimoji="1" lang="en-US" altLang="zh-CN" sz="2800" b="1">
                  <a:solidFill>
                    <a:srgbClr val="000000"/>
                  </a:solidFill>
                  <a:latin typeface="Times New Roman" panose="02020603050405020304" pitchFamily="18" charset="0"/>
                  <a:ea typeface="幼圆" panose="02010509060101010101" pitchFamily="49" charset="-122"/>
                </a:rPr>
                <a:t>:</a:t>
              </a:r>
            </a:p>
          </p:txBody>
        </p:sp>
      </p:grpSp>
      <p:grpSp>
        <p:nvGrpSpPr>
          <p:cNvPr id="4" name="Group 14"/>
          <p:cNvGrpSpPr/>
          <p:nvPr/>
        </p:nvGrpSpPr>
        <p:grpSpPr bwMode="auto">
          <a:xfrm>
            <a:off x="1619672" y="5373216"/>
            <a:ext cx="5311775" cy="757238"/>
            <a:chOff x="476" y="3566"/>
            <a:chExt cx="3346" cy="477"/>
          </a:xfrm>
        </p:grpSpPr>
        <p:sp>
          <p:nvSpPr>
            <p:cNvPr id="82957" name="Text Box 15"/>
            <p:cNvSpPr txBox="1">
              <a:spLocks noChangeArrowheads="1"/>
            </p:cNvSpPr>
            <p:nvPr/>
          </p:nvSpPr>
          <p:spPr bwMode="auto">
            <a:xfrm>
              <a:off x="476" y="3612"/>
              <a:ext cx="14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zh-CN" altLang="en-US" sz="2800">
                  <a:solidFill>
                    <a:srgbClr val="000000"/>
                  </a:solidFill>
                </a:rPr>
                <a:t>类比：</a:t>
              </a:r>
            </a:p>
          </p:txBody>
        </p:sp>
        <p:graphicFrame>
          <p:nvGraphicFramePr>
            <p:cNvPr id="82947" name="Object 16"/>
            <p:cNvGraphicFramePr>
              <a:graphicFrameLocks noChangeAspect="1"/>
            </p:cNvGraphicFramePr>
            <p:nvPr/>
          </p:nvGraphicFramePr>
          <p:xfrm>
            <a:off x="1519" y="3566"/>
            <a:ext cx="985" cy="477"/>
          </p:xfrm>
          <a:graphic>
            <a:graphicData uri="http://schemas.openxmlformats.org/presentationml/2006/ole">
              <mc:AlternateContent xmlns:mc="http://schemas.openxmlformats.org/markup-compatibility/2006">
                <mc:Choice xmlns:v="urn:schemas-microsoft-com:vml" Requires="v">
                  <p:oleObj spid="_x0000_s15512" name="公式" r:id="rId11" imgW="709930" imgH="262890" progId="Equation.3">
                    <p:embed/>
                  </p:oleObj>
                </mc:Choice>
                <mc:Fallback>
                  <p:oleObj name="公式" r:id="rId11" imgW="709930" imgH="262890" progId="Equation.3">
                    <p:embed/>
                    <p:pic>
                      <p:nvPicPr>
                        <p:cNvPr id="0" name="图片 154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19" y="3566"/>
                          <a:ext cx="985"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8" name="Object 17"/>
            <p:cNvGraphicFramePr>
              <a:graphicFrameLocks noChangeAspect="1"/>
            </p:cNvGraphicFramePr>
            <p:nvPr/>
          </p:nvGraphicFramePr>
          <p:xfrm>
            <a:off x="2880" y="3612"/>
            <a:ext cx="942" cy="408"/>
          </p:xfrm>
          <a:graphic>
            <a:graphicData uri="http://schemas.openxmlformats.org/presentationml/2006/ole">
              <mc:AlternateContent xmlns:mc="http://schemas.openxmlformats.org/markup-compatibility/2006">
                <mc:Choice xmlns:v="urn:schemas-microsoft-com:vml" Requires="v">
                  <p:oleObj spid="_x0000_s15513" name="公式" r:id="rId13" imgW="700405" imgH="272415" progId="Equation.3">
                    <p:embed/>
                  </p:oleObj>
                </mc:Choice>
                <mc:Fallback>
                  <p:oleObj name="公式" r:id="rId13" imgW="700405" imgH="272415" progId="Equation.3">
                    <p:embed/>
                    <p:pic>
                      <p:nvPicPr>
                        <p:cNvPr id="0" name="图片 1549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0" y="3612"/>
                          <a:ext cx="94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 name="Text Box 20"/>
          <p:cNvSpPr txBox="1">
            <a:spLocks noChangeArrowheads="1"/>
          </p:cNvSpPr>
          <p:nvPr/>
        </p:nvSpPr>
        <p:spPr bwMode="auto">
          <a:xfrm>
            <a:off x="1569690" y="6235247"/>
            <a:ext cx="5162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dirty="0">
                <a:solidFill>
                  <a:srgbClr val="000000"/>
                </a:solidFill>
                <a:latin typeface="Times New Roman" panose="02020603050405020304" pitchFamily="18" charset="0"/>
              </a:rPr>
              <a:t>适用于刚体、非刚体和物体系。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8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938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amond(in)">
                                      <p:cBhvr>
                                        <p:cTn id="21" dur="2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2" grpId="0" autoUpdateAnimBg="0"/>
      <p:bldP spid="1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Text Box 6"/>
          <p:cNvSpPr txBox="1">
            <a:spLocks noChangeArrowheads="1"/>
          </p:cNvSpPr>
          <p:nvPr/>
        </p:nvSpPr>
        <p:spPr bwMode="auto">
          <a:xfrm>
            <a:off x="330200" y="333375"/>
            <a:ext cx="575468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en-US" altLang="zh-CN" sz="2800" b="1" dirty="0">
                <a:solidFill>
                  <a:srgbClr val="000000"/>
                </a:solidFill>
                <a:latin typeface="Times New Roman" panose="02020603050405020304" pitchFamily="18" charset="0"/>
              </a:rPr>
              <a:t>1.  </a:t>
            </a:r>
            <a:r>
              <a:rPr kumimoji="1" lang="zh-CN" altLang="en-US" sz="2800" b="1" dirty="0">
                <a:solidFill>
                  <a:srgbClr val="000000"/>
                </a:solidFill>
                <a:latin typeface="Times New Roman" panose="02020603050405020304" pitchFamily="18" charset="0"/>
              </a:rPr>
              <a:t>刚体</a:t>
            </a:r>
            <a:r>
              <a:rPr kumimoji="1" lang="en-US" altLang="zh-CN" sz="2800" b="1" dirty="0">
                <a:solidFill>
                  <a:srgbClr val="000000"/>
                </a:solidFill>
                <a:latin typeface="Times New Roman" panose="02020603050405020304" pitchFamily="18" charset="0"/>
              </a:rPr>
              <a:t>( </a:t>
            </a:r>
            <a:r>
              <a:rPr kumimoji="1" lang="en-US" altLang="zh-CN" sz="2800" b="1" i="1" dirty="0">
                <a:solidFill>
                  <a:srgbClr val="000000"/>
                </a:solidFill>
                <a:latin typeface="Times New Roman" panose="02020603050405020304" pitchFamily="18" charset="0"/>
              </a:rPr>
              <a:t>J</a:t>
            </a: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不变</a:t>
            </a:r>
            <a:r>
              <a:rPr kumimoji="1" lang="en-US" altLang="zh-CN" sz="2800" b="1" dirty="0">
                <a:solidFill>
                  <a:srgbClr val="000000"/>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的角动量守恒</a:t>
            </a:r>
          </a:p>
        </p:txBody>
      </p:sp>
      <p:sp>
        <p:nvSpPr>
          <p:cNvPr id="81927" name="Text Box 7"/>
          <p:cNvSpPr txBox="1">
            <a:spLocks noChangeArrowheads="1"/>
          </p:cNvSpPr>
          <p:nvPr/>
        </p:nvSpPr>
        <p:spPr bwMode="auto">
          <a:xfrm>
            <a:off x="900112" y="1199356"/>
            <a:ext cx="77755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dirty="0">
                <a:solidFill>
                  <a:srgbClr val="000000"/>
                </a:solidFill>
                <a:latin typeface="Times New Roman" panose="02020603050405020304" pitchFamily="18" charset="0"/>
              </a:rPr>
              <a:t>若</a:t>
            </a:r>
            <a:r>
              <a:rPr kumimoji="1" lang="zh-CN" altLang="en-US" sz="2800" b="1" i="1" dirty="0">
                <a:solidFill>
                  <a:srgbClr val="000000"/>
                </a:solidFill>
                <a:latin typeface="Times New Roman" panose="02020603050405020304" pitchFamily="18" charset="0"/>
              </a:rPr>
              <a:t> </a:t>
            </a:r>
            <a:r>
              <a:rPr kumimoji="1" lang="en-US" altLang="zh-CN" sz="2800" b="1" i="1" dirty="0">
                <a:solidFill>
                  <a:srgbClr val="000000"/>
                </a:solidFill>
                <a:latin typeface="Times New Roman" panose="02020603050405020304" pitchFamily="18" charset="0"/>
              </a:rPr>
              <a:t>M</a:t>
            </a:r>
            <a:r>
              <a:rPr kumimoji="1" lang="en-US" altLang="zh-CN" sz="2800" b="1" dirty="0">
                <a:solidFill>
                  <a:srgbClr val="000000"/>
                </a:solidFill>
                <a:latin typeface="Times New Roman" panose="02020603050405020304" pitchFamily="18" charset="0"/>
              </a:rPr>
              <a:t>=0</a:t>
            </a:r>
            <a:r>
              <a:rPr kumimoji="1" lang="zh-CN" altLang="en-US" sz="2800" b="1" dirty="0">
                <a:solidFill>
                  <a:srgbClr val="000000"/>
                </a:solidFill>
                <a:latin typeface="Times New Roman" panose="02020603050405020304" pitchFamily="18" charset="0"/>
              </a:rPr>
              <a:t>，则 </a:t>
            </a:r>
            <a:r>
              <a:rPr kumimoji="1" lang="en-US" altLang="zh-CN" sz="2800" b="1" i="1" dirty="0">
                <a:solidFill>
                  <a:srgbClr val="000000"/>
                </a:solidFill>
                <a:latin typeface="Times New Roman" panose="02020603050405020304" pitchFamily="18" charset="0"/>
              </a:rPr>
              <a:t>J</a:t>
            </a:r>
            <a:r>
              <a:rPr kumimoji="1" lang="en-US" altLang="zh-CN" sz="2800" b="1" i="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sym typeface="Symbol" panose="05050102010706020507" pitchFamily="18" charset="2"/>
              </a:rPr>
              <a:t> =</a:t>
            </a:r>
            <a:r>
              <a:rPr kumimoji="1" lang="zh-CN" altLang="en-US" sz="2800" b="1" dirty="0">
                <a:solidFill>
                  <a:srgbClr val="000000"/>
                </a:solidFill>
                <a:latin typeface="Times New Roman" panose="02020603050405020304" pitchFamily="18" charset="0"/>
                <a:sym typeface="Symbol" panose="05050102010706020507" pitchFamily="18" charset="2"/>
              </a:rPr>
              <a:t>常量，而刚体的 </a:t>
            </a:r>
            <a:r>
              <a:rPr kumimoji="1" lang="en-US" altLang="zh-CN" sz="2800" b="1" i="1" dirty="0">
                <a:solidFill>
                  <a:srgbClr val="000000"/>
                </a:solidFill>
                <a:latin typeface="Times New Roman" panose="02020603050405020304" pitchFamily="18" charset="0"/>
                <a:sym typeface="Symbol" panose="05050102010706020507" pitchFamily="18" charset="2"/>
              </a:rPr>
              <a:t>J</a:t>
            </a:r>
            <a:r>
              <a:rPr kumimoji="1" lang="en-US" altLang="zh-CN" sz="2800" b="1" dirty="0">
                <a:solidFill>
                  <a:srgbClr val="000000"/>
                </a:solidFill>
                <a:latin typeface="Times New Roman" panose="02020603050405020304" pitchFamily="18" charset="0"/>
                <a:sym typeface="Symbol" panose="05050102010706020507" pitchFamily="18" charset="2"/>
              </a:rPr>
              <a:t> </a:t>
            </a:r>
            <a:r>
              <a:rPr kumimoji="1" lang="zh-CN" altLang="en-US" sz="2800" b="1" dirty="0">
                <a:solidFill>
                  <a:srgbClr val="000000"/>
                </a:solidFill>
                <a:latin typeface="Times New Roman" panose="02020603050405020304" pitchFamily="18" charset="0"/>
                <a:sym typeface="Symbol" panose="05050102010706020507" pitchFamily="18" charset="2"/>
              </a:rPr>
              <a:t>不变，故</a:t>
            </a:r>
            <a:r>
              <a:rPr kumimoji="1" lang="zh-CN" altLang="en-US" sz="2800" b="1" i="1" dirty="0">
                <a:solidFill>
                  <a:srgbClr val="000000"/>
                </a:solidFill>
                <a:latin typeface="Times New Roman" panose="02020603050405020304" pitchFamily="18" charset="0"/>
                <a:sym typeface="Symbol" panose="05050102010706020507" pitchFamily="18" charset="2"/>
              </a:rPr>
              <a:t> </a:t>
            </a:r>
            <a:r>
              <a:rPr kumimoji="1" lang="zh-CN" altLang="en-US" sz="2800" b="1" dirty="0">
                <a:solidFill>
                  <a:srgbClr val="000000"/>
                </a:solidFill>
                <a:latin typeface="Times New Roman" panose="02020603050405020304" pitchFamily="18" charset="0"/>
                <a:sym typeface="Symbol" panose="05050102010706020507" pitchFamily="18" charset="2"/>
              </a:rPr>
              <a:t> 的大小，方向保持不变。</a:t>
            </a:r>
          </a:p>
        </p:txBody>
      </p:sp>
      <p:sp>
        <p:nvSpPr>
          <p:cNvPr id="81929" name="Text Box 9"/>
          <p:cNvSpPr txBox="1">
            <a:spLocks noChangeArrowheads="1"/>
          </p:cNvSpPr>
          <p:nvPr/>
        </p:nvSpPr>
        <p:spPr bwMode="auto">
          <a:xfrm>
            <a:off x="1082564" y="2384162"/>
            <a:ext cx="411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dirty="0">
                <a:solidFill>
                  <a:srgbClr val="000000"/>
                </a:solidFill>
                <a:latin typeface="Times New Roman" panose="02020603050405020304" pitchFamily="18" charset="0"/>
              </a:rPr>
              <a:t>如：直立旋转陀螺不倒。</a:t>
            </a:r>
          </a:p>
        </p:txBody>
      </p:sp>
      <p:grpSp>
        <p:nvGrpSpPr>
          <p:cNvPr id="81930" name="Group 10"/>
          <p:cNvGrpSpPr/>
          <p:nvPr/>
        </p:nvGrpSpPr>
        <p:grpSpPr bwMode="auto">
          <a:xfrm>
            <a:off x="3090862" y="3255824"/>
            <a:ext cx="1843088" cy="2779712"/>
            <a:chOff x="1536" y="2064"/>
            <a:chExt cx="1161" cy="1751"/>
          </a:xfrm>
        </p:grpSpPr>
        <p:sp>
          <p:nvSpPr>
            <p:cNvPr id="81931" name="Line 11"/>
            <p:cNvSpPr>
              <a:spLocks noChangeShapeType="1"/>
            </p:cNvSpPr>
            <p:nvPr/>
          </p:nvSpPr>
          <p:spPr bwMode="auto">
            <a:xfrm flipV="1">
              <a:off x="1536" y="3568"/>
              <a:ext cx="105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81932" name="Text Box 12"/>
            <p:cNvSpPr txBox="1">
              <a:spLocks noChangeArrowheads="1"/>
            </p:cNvSpPr>
            <p:nvPr/>
          </p:nvSpPr>
          <p:spPr bwMode="auto">
            <a:xfrm>
              <a:off x="1920" y="3488"/>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fontAlgn="base">
                <a:spcBef>
                  <a:spcPct val="0"/>
                </a:spcBef>
                <a:spcAft>
                  <a:spcPct val="0"/>
                </a:spcAft>
              </a:pPr>
              <a:r>
                <a:rPr kumimoji="1" lang="en-US" altLang="zh-CN" sz="2800" b="1" i="1">
                  <a:solidFill>
                    <a:srgbClr val="000000"/>
                  </a:solidFill>
                  <a:latin typeface="Times New Roman" panose="02020603050405020304" pitchFamily="18" charset="0"/>
                </a:rPr>
                <a:t>o</a:t>
              </a:r>
            </a:p>
          </p:txBody>
        </p:sp>
        <p:grpSp>
          <p:nvGrpSpPr>
            <p:cNvPr id="81933" name="Group 13"/>
            <p:cNvGrpSpPr/>
            <p:nvPr/>
          </p:nvGrpSpPr>
          <p:grpSpPr bwMode="auto">
            <a:xfrm rot="-1785341">
              <a:off x="1536" y="2064"/>
              <a:ext cx="1161" cy="1392"/>
              <a:chOff x="1889" y="1818"/>
              <a:chExt cx="1498" cy="1703"/>
            </a:xfrm>
          </p:grpSpPr>
          <p:sp>
            <p:nvSpPr>
              <p:cNvPr id="81934" name="Rectangle 14"/>
              <p:cNvSpPr>
                <a:spLocks noChangeArrowheads="1"/>
              </p:cNvSpPr>
              <p:nvPr/>
            </p:nvSpPr>
            <p:spPr bwMode="auto">
              <a:xfrm>
                <a:off x="3170" y="2841"/>
                <a:ext cx="217"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r>
                  <a:rPr kumimoji="1" lang="en-US" altLang="zh-CN" sz="2600" b="1">
                    <a:solidFill>
                      <a:srgbClr val="FFFF99"/>
                    </a:solidFill>
                    <a:latin typeface="Times New Roman" panose="02020603050405020304" pitchFamily="18" charset="0"/>
                    <a:sym typeface="Symbol" panose="05050102010706020507" pitchFamily="18" charset="2"/>
                  </a:rPr>
                  <a:t> </a:t>
                </a:r>
                <a:endParaRPr kumimoji="1" lang="en-US" altLang="zh-CN" sz="2600">
                  <a:solidFill>
                    <a:srgbClr val="000000"/>
                  </a:solidFill>
                  <a:latin typeface="Times New Roman" panose="02020603050405020304" pitchFamily="18" charset="0"/>
                  <a:sym typeface="Symbol" panose="05050102010706020507" pitchFamily="18" charset="2"/>
                </a:endParaRPr>
              </a:p>
            </p:txBody>
          </p:sp>
          <p:sp>
            <p:nvSpPr>
              <p:cNvPr id="81935" name="AutoShape 15"/>
              <p:cNvSpPr>
                <a:spLocks noChangeArrowheads="1"/>
              </p:cNvSpPr>
              <p:nvPr/>
            </p:nvSpPr>
            <p:spPr bwMode="auto">
              <a:xfrm rot="1780052">
                <a:off x="2200" y="2705"/>
                <a:ext cx="192" cy="816"/>
              </a:xfrm>
              <a:custGeom>
                <a:avLst/>
                <a:gdLst>
                  <a:gd name="G0" fmla="+- 10800 0 0"/>
                  <a:gd name="G1" fmla="+- 21600 0 10800"/>
                  <a:gd name="G2" fmla="*/ 10800 1 2"/>
                  <a:gd name="G3" fmla="+- 21600 0 G2"/>
                  <a:gd name="G4" fmla="+/ 10800 21600 2"/>
                  <a:gd name="G5" fmla="+/ G1 0 2"/>
                  <a:gd name="G6" fmla="*/ 21600 21600 10800"/>
                  <a:gd name="G7" fmla="*/ G6 1 2"/>
                  <a:gd name="G8" fmla="+- 21600 0 G7"/>
                  <a:gd name="G9" fmla="*/ 21600 1 2"/>
                  <a:gd name="G10" fmla="+- 10800 0 G9"/>
                  <a:gd name="G11" fmla="?: G10 G8 0"/>
                  <a:gd name="G12" fmla="?: G10 G7 21600"/>
                  <a:gd name="T0" fmla="*/ 16200 w 21600"/>
                  <a:gd name="T1" fmla="*/ 10800 h 21600"/>
                  <a:gd name="T2" fmla="*/ 10800 w 21600"/>
                  <a:gd name="T3" fmla="*/ 21600 h 21600"/>
                  <a:gd name="T4" fmla="*/ 5400 w 21600"/>
                  <a:gd name="T5" fmla="*/ 10800 h 21600"/>
                  <a:gd name="T6" fmla="*/ 10800 w 21600"/>
                  <a:gd name="T7" fmla="*/ 0 h 21600"/>
                  <a:gd name="T8" fmla="*/ 7200 w 21600"/>
                  <a:gd name="T9" fmla="*/ 7200 h 21600"/>
                  <a:gd name="T10" fmla="*/ 14400 w 21600"/>
                  <a:gd name="T11" fmla="*/ 14400 h 21600"/>
                </a:gdLst>
                <a:ahLst/>
                <a:cxnLst>
                  <a:cxn ang="0">
                    <a:pos x="T0" y="T1"/>
                  </a:cxn>
                  <a:cxn ang="0">
                    <a:pos x="T2" y="T3"/>
                  </a:cxn>
                  <a:cxn ang="0">
                    <a:pos x="T4" y="T5"/>
                  </a:cxn>
                  <a:cxn ang="0">
                    <a:pos x="T6" y="T7"/>
                  </a:cxn>
                </a:cxnLst>
                <a:rect l="T8" t="T9" r="T10" b="T11"/>
                <a:pathLst>
                  <a:path w="21600" h="21600">
                    <a:moveTo>
                      <a:pt x="0" y="0"/>
                    </a:moveTo>
                    <a:lnTo>
                      <a:pt x="10800" y="21600"/>
                    </a:lnTo>
                    <a:lnTo>
                      <a:pt x="10800" y="21600"/>
                    </a:lnTo>
                    <a:lnTo>
                      <a:pt x="21600" y="0"/>
                    </a:lnTo>
                    <a:close/>
                  </a:path>
                </a:pathLst>
              </a:custGeom>
              <a:solidFill>
                <a:srgbClr val="FF9900"/>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81936" name="AutoShape 16"/>
              <p:cNvSpPr>
                <a:spLocks noChangeArrowheads="1"/>
              </p:cNvSpPr>
              <p:nvPr/>
            </p:nvSpPr>
            <p:spPr bwMode="auto">
              <a:xfrm rot="1679367">
                <a:off x="1889" y="2140"/>
                <a:ext cx="1473" cy="729"/>
              </a:xfrm>
              <a:custGeom>
                <a:avLst/>
                <a:gdLst>
                  <a:gd name="G0" fmla="+- 2203 0 0"/>
                  <a:gd name="G1" fmla="+- 21600 0 2203"/>
                  <a:gd name="G2" fmla="+- 21600 0 220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203" y="10800"/>
                    </a:moveTo>
                    <a:cubicBezTo>
                      <a:pt x="2203" y="15548"/>
                      <a:pt x="6052" y="19397"/>
                      <a:pt x="10800" y="19397"/>
                    </a:cubicBezTo>
                    <a:cubicBezTo>
                      <a:pt x="15548" y="19397"/>
                      <a:pt x="19397" y="15548"/>
                      <a:pt x="19397" y="10800"/>
                    </a:cubicBezTo>
                    <a:cubicBezTo>
                      <a:pt x="19397" y="6052"/>
                      <a:pt x="15548" y="2203"/>
                      <a:pt x="10800" y="2203"/>
                    </a:cubicBezTo>
                    <a:cubicBezTo>
                      <a:pt x="6052" y="2203"/>
                      <a:pt x="2203" y="6052"/>
                      <a:pt x="2203" y="10800"/>
                    </a:cubicBezTo>
                    <a:close/>
                  </a:path>
                </a:pathLst>
              </a:custGeom>
              <a:solidFill>
                <a:srgbClr val="FF9900"/>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81937" name="AutoShape 17"/>
              <p:cNvSpPr>
                <a:spLocks noChangeArrowheads="1"/>
              </p:cNvSpPr>
              <p:nvPr/>
            </p:nvSpPr>
            <p:spPr bwMode="auto">
              <a:xfrm rot="1780052">
                <a:off x="2675" y="1966"/>
                <a:ext cx="192" cy="624"/>
              </a:xfrm>
              <a:prstGeom prst="roundRect">
                <a:avLst>
                  <a:gd name="adj" fmla="val 45139"/>
                </a:avLst>
              </a:prstGeom>
              <a:solidFill>
                <a:srgbClr val="FF9900"/>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81938" name="Oval 18"/>
              <p:cNvSpPr>
                <a:spLocks noChangeArrowheads="1"/>
              </p:cNvSpPr>
              <p:nvPr/>
            </p:nvSpPr>
            <p:spPr bwMode="auto">
              <a:xfrm rot="1780052">
                <a:off x="2745" y="1818"/>
                <a:ext cx="384" cy="336"/>
              </a:xfrm>
              <a:prstGeom prst="ellipse">
                <a:avLst/>
              </a:prstGeom>
              <a:solidFill>
                <a:srgbClr val="FF9900"/>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pSp>
        <p:sp>
          <p:nvSpPr>
            <p:cNvPr id="81939" name="Arc 19"/>
            <p:cNvSpPr/>
            <p:nvPr/>
          </p:nvSpPr>
          <p:spPr bwMode="auto">
            <a:xfrm>
              <a:off x="1728" y="3120"/>
              <a:ext cx="672" cy="240"/>
            </a:xfrm>
            <a:custGeom>
              <a:avLst/>
              <a:gdLst>
                <a:gd name="G0" fmla="+- 21600 0 0"/>
                <a:gd name="G1" fmla="+- 18892 0 0"/>
                <a:gd name="G2" fmla="+- 21600 0 0"/>
                <a:gd name="T0" fmla="*/ 32072 w 43200"/>
                <a:gd name="T1" fmla="*/ 0 h 40492"/>
                <a:gd name="T2" fmla="*/ 8861 w 43200"/>
                <a:gd name="T3" fmla="*/ 1448 h 40492"/>
                <a:gd name="T4" fmla="*/ 21600 w 43200"/>
                <a:gd name="T5" fmla="*/ 18892 h 40492"/>
              </a:gdLst>
              <a:ahLst/>
              <a:cxnLst>
                <a:cxn ang="0">
                  <a:pos x="T0" y="T1"/>
                </a:cxn>
                <a:cxn ang="0">
                  <a:pos x="T2" y="T3"/>
                </a:cxn>
                <a:cxn ang="0">
                  <a:pos x="T4" y="T5"/>
                </a:cxn>
              </a:cxnLst>
              <a:rect l="0" t="0" r="r" b="b"/>
              <a:pathLst>
                <a:path w="43200" h="40492" fill="none" extrusionOk="0">
                  <a:moveTo>
                    <a:pt x="32071" y="0"/>
                  </a:moveTo>
                  <a:cubicBezTo>
                    <a:pt x="38939" y="3806"/>
                    <a:pt x="43200" y="11040"/>
                    <a:pt x="43200" y="18892"/>
                  </a:cubicBezTo>
                  <a:cubicBezTo>
                    <a:pt x="43200" y="30821"/>
                    <a:pt x="33529" y="40492"/>
                    <a:pt x="21600" y="40492"/>
                  </a:cubicBezTo>
                  <a:cubicBezTo>
                    <a:pt x="9670" y="40492"/>
                    <a:pt x="0" y="30821"/>
                    <a:pt x="0" y="18892"/>
                  </a:cubicBezTo>
                  <a:cubicBezTo>
                    <a:pt x="-1" y="11996"/>
                    <a:pt x="3292" y="5515"/>
                    <a:pt x="8861" y="1448"/>
                  </a:cubicBezTo>
                </a:path>
                <a:path w="43200" h="40492" stroke="0" extrusionOk="0">
                  <a:moveTo>
                    <a:pt x="32071" y="0"/>
                  </a:moveTo>
                  <a:cubicBezTo>
                    <a:pt x="38939" y="3806"/>
                    <a:pt x="43200" y="11040"/>
                    <a:pt x="43200" y="18892"/>
                  </a:cubicBezTo>
                  <a:cubicBezTo>
                    <a:pt x="43200" y="30821"/>
                    <a:pt x="33529" y="40492"/>
                    <a:pt x="21600" y="40492"/>
                  </a:cubicBezTo>
                  <a:cubicBezTo>
                    <a:pt x="9670" y="40492"/>
                    <a:pt x="0" y="30821"/>
                    <a:pt x="0" y="18892"/>
                  </a:cubicBezTo>
                  <a:cubicBezTo>
                    <a:pt x="-1" y="11996"/>
                    <a:pt x="3292" y="5515"/>
                    <a:pt x="8861" y="1448"/>
                  </a:cubicBezTo>
                  <a:lnTo>
                    <a:pt x="21600" y="18892"/>
                  </a:lnTo>
                  <a:close/>
                </a:path>
              </a:pathLst>
            </a:custGeom>
            <a:noFill/>
            <a:ln w="19050">
              <a:solidFill>
                <a:schemeClr val="tx1"/>
              </a:solidFill>
              <a:round/>
              <a:head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926"/>
                                        </p:tgtEl>
                                        <p:attrNameLst>
                                          <p:attrName>style.visibility</p:attrName>
                                        </p:attrNameLst>
                                      </p:cBhvr>
                                      <p:to>
                                        <p:strVal val="visible"/>
                                      </p:to>
                                    </p:set>
                                    <p:animEffect transition="in" filter="wipe(left)">
                                      <p:cBhvr>
                                        <p:cTn id="7" dur="500"/>
                                        <p:tgtEl>
                                          <p:spTgt spid="819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7"/>
                                        </p:tgtEl>
                                        <p:attrNameLst>
                                          <p:attrName>style.visibility</p:attrName>
                                        </p:attrNameLst>
                                      </p:cBhvr>
                                      <p:to>
                                        <p:strVal val="visible"/>
                                      </p:to>
                                    </p:set>
                                    <p:animEffect transition="in" filter="wipe(left)">
                                      <p:cBhvr>
                                        <p:cTn id="12" dur="500"/>
                                        <p:tgtEl>
                                          <p:spTgt spid="819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29"/>
                                        </p:tgtEl>
                                        <p:attrNameLst>
                                          <p:attrName>style.visibility</p:attrName>
                                        </p:attrNameLst>
                                      </p:cBhvr>
                                      <p:to>
                                        <p:strVal val="visible"/>
                                      </p:to>
                                    </p:set>
                                    <p:animEffect transition="in" filter="wipe(left)">
                                      <p:cBhvr>
                                        <p:cTn id="17" dur="500"/>
                                        <p:tgtEl>
                                          <p:spTgt spid="81929"/>
                                        </p:tgtEl>
                                      </p:cBhvr>
                                    </p:animEffect>
                                  </p:childTnLst>
                                </p:cTn>
                              </p:par>
                            </p:childTnLst>
                          </p:cTn>
                        </p:par>
                      </p:childTnLst>
                    </p:cTn>
                  </p:par>
                  <p:par>
                    <p:cTn id="18" fill="hold">
                      <p:stCondLst>
                        <p:cond delay="indefinite"/>
                      </p:stCondLst>
                      <p:childTnLst>
                        <p:par>
                          <p:cTn id="19" fill="hold">
                            <p:stCondLst>
                              <p:cond delay="0"/>
                            </p:stCondLst>
                            <p:childTnLst>
                              <p:par>
                                <p:cTn id="20" presetID="19" presetClass="entr" presetSubtype="10" fill="hold" nodeType="clickEffect">
                                  <p:stCondLst>
                                    <p:cond delay="0"/>
                                  </p:stCondLst>
                                  <p:childTnLst>
                                    <p:set>
                                      <p:cBhvr>
                                        <p:cTn id="21" dur="1" fill="hold">
                                          <p:stCondLst>
                                            <p:cond delay="0"/>
                                          </p:stCondLst>
                                        </p:cTn>
                                        <p:tgtEl>
                                          <p:spTgt spid="81930"/>
                                        </p:tgtEl>
                                        <p:attrNameLst>
                                          <p:attrName>style.visibility</p:attrName>
                                        </p:attrNameLst>
                                      </p:cBhvr>
                                      <p:to>
                                        <p:strVal val="visible"/>
                                      </p:to>
                                    </p:set>
                                    <p:anim calcmode="lin" valueType="num">
                                      <p:cBhvr>
                                        <p:cTn id="22" dur="5000" fill="hold"/>
                                        <p:tgtEl>
                                          <p:spTgt spid="81930"/>
                                        </p:tgtEl>
                                        <p:attrNameLst>
                                          <p:attrName>ppt_w</p:attrName>
                                        </p:attrNameLst>
                                      </p:cBhvr>
                                      <p:tavLst>
                                        <p:tav tm="0" fmla="#ppt_w*sin(2.5*pi*$)">
                                          <p:val>
                                            <p:fltVal val="0"/>
                                          </p:val>
                                        </p:tav>
                                        <p:tav tm="100000">
                                          <p:val>
                                            <p:fltVal val="1"/>
                                          </p:val>
                                        </p:tav>
                                      </p:tavLst>
                                    </p:anim>
                                    <p:anim calcmode="lin" valueType="num">
                                      <p:cBhvr>
                                        <p:cTn id="23" dur="5000" fill="hold"/>
                                        <p:tgtEl>
                                          <p:spTgt spid="819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autoUpdateAnimBg="0"/>
      <p:bldP spid="81927" grpId="0" autoUpdateAnimBg="0"/>
      <p:bldP spid="8192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4" name="Text Box 6"/>
          <p:cNvSpPr txBox="1">
            <a:spLocks noChangeArrowheads="1"/>
          </p:cNvSpPr>
          <p:nvPr/>
        </p:nvSpPr>
        <p:spPr bwMode="auto">
          <a:xfrm>
            <a:off x="323850" y="260350"/>
            <a:ext cx="68818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rPr>
              <a:t>2. </a:t>
            </a:r>
            <a:r>
              <a:rPr kumimoji="1" lang="zh-CN" altLang="en-US" sz="2800" b="1">
                <a:solidFill>
                  <a:srgbClr val="000000"/>
                </a:solidFill>
                <a:latin typeface="Times New Roman" panose="02020603050405020304" pitchFamily="18" charset="0"/>
              </a:rPr>
              <a:t>非刚体</a:t>
            </a:r>
            <a:r>
              <a:rPr kumimoji="1" lang="en-US" altLang="zh-CN" sz="2800" b="1">
                <a:solidFill>
                  <a:srgbClr val="000000"/>
                </a:solidFill>
                <a:latin typeface="Times New Roman" panose="02020603050405020304" pitchFamily="18" charset="0"/>
              </a:rPr>
              <a:t>( </a:t>
            </a:r>
            <a:r>
              <a:rPr kumimoji="1" lang="en-US" altLang="zh-CN" sz="2800" b="1" i="1">
                <a:solidFill>
                  <a:srgbClr val="000000"/>
                </a:solidFill>
                <a:latin typeface="Times New Roman" panose="02020603050405020304" pitchFamily="18" charset="0"/>
              </a:rPr>
              <a:t>J </a:t>
            </a:r>
            <a:r>
              <a:rPr kumimoji="1" lang="zh-CN" altLang="en-US" sz="2800" b="1">
                <a:solidFill>
                  <a:srgbClr val="000000"/>
                </a:solidFill>
                <a:latin typeface="Times New Roman" panose="02020603050405020304" pitchFamily="18" charset="0"/>
              </a:rPr>
              <a:t>可变</a:t>
            </a:r>
            <a:r>
              <a:rPr kumimoji="1" lang="en-US" altLang="zh-CN" sz="2800" b="1">
                <a:solidFill>
                  <a:srgbClr val="000000"/>
                </a:solidFill>
                <a:latin typeface="Times New Roman" panose="02020603050405020304" pitchFamily="18" charset="0"/>
              </a:rPr>
              <a:t>)</a:t>
            </a:r>
            <a:r>
              <a:rPr kumimoji="1" lang="zh-CN" altLang="en-US" sz="2800" b="1">
                <a:solidFill>
                  <a:srgbClr val="000000"/>
                </a:solidFill>
                <a:latin typeface="Times New Roman" panose="02020603050405020304" pitchFamily="18" charset="0"/>
              </a:rPr>
              <a:t>的角动量守恒</a:t>
            </a:r>
          </a:p>
        </p:txBody>
      </p:sp>
      <p:sp>
        <p:nvSpPr>
          <p:cNvPr id="78855" name="Text Box 7"/>
          <p:cNvSpPr txBox="1">
            <a:spLocks noChangeArrowheads="1"/>
          </p:cNvSpPr>
          <p:nvPr/>
        </p:nvSpPr>
        <p:spPr bwMode="auto">
          <a:xfrm>
            <a:off x="827088" y="1557338"/>
            <a:ext cx="756126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当 </a:t>
            </a:r>
            <a:r>
              <a:rPr kumimoji="1" lang="en-US" altLang="zh-CN" sz="2800" b="1" i="1">
                <a:solidFill>
                  <a:srgbClr val="000000"/>
                </a:solidFill>
                <a:latin typeface="Times New Roman" panose="02020603050405020304" pitchFamily="18" charset="0"/>
              </a:rPr>
              <a:t>J </a:t>
            </a:r>
            <a:r>
              <a:rPr kumimoji="1" lang="zh-CN" altLang="zh-CN" sz="2800" b="1">
                <a:solidFill>
                  <a:srgbClr val="000000"/>
                </a:solidFill>
                <a:latin typeface="宋体" panose="02010600030101010101" pitchFamily="2" charset="-122"/>
              </a:rPr>
              <a:t>增大，</a:t>
            </a:r>
            <a:r>
              <a:rPr kumimoji="1" lang="en-US" altLang="zh-CN" sz="2800" b="1" i="1">
                <a:solidFill>
                  <a:srgbClr val="000000"/>
                </a:solidFill>
                <a:latin typeface="Symbol" panose="05050102010706020507" pitchFamily="18" charset="2"/>
              </a:rPr>
              <a:t>w </a:t>
            </a:r>
            <a:r>
              <a:rPr kumimoji="1" lang="zh-CN" altLang="zh-CN" sz="2800" b="1">
                <a:solidFill>
                  <a:srgbClr val="000000"/>
                </a:solidFill>
                <a:latin typeface="宋体" panose="02010600030101010101" pitchFamily="2" charset="-122"/>
              </a:rPr>
              <a:t>就减小，</a:t>
            </a:r>
            <a:r>
              <a:rPr kumimoji="1" lang="zh-CN" altLang="en-US" sz="2800" b="1">
                <a:solidFill>
                  <a:srgbClr val="000000"/>
                </a:solidFill>
                <a:latin typeface="Times New Roman" panose="02020603050405020304" pitchFamily="18" charset="0"/>
              </a:rPr>
              <a:t>当 </a:t>
            </a:r>
            <a:r>
              <a:rPr kumimoji="1" lang="en-US" altLang="zh-CN" sz="2800" b="1" i="1">
                <a:solidFill>
                  <a:srgbClr val="000000"/>
                </a:solidFill>
                <a:latin typeface="Times New Roman" panose="02020603050405020304" pitchFamily="18" charset="0"/>
              </a:rPr>
              <a:t>J </a:t>
            </a:r>
            <a:r>
              <a:rPr kumimoji="1" lang="zh-CN" altLang="zh-CN" sz="2800" b="1">
                <a:solidFill>
                  <a:srgbClr val="000000"/>
                </a:solidFill>
                <a:latin typeface="宋体" panose="02010600030101010101" pitchFamily="2" charset="-122"/>
              </a:rPr>
              <a:t>减小，</a:t>
            </a:r>
            <a:r>
              <a:rPr kumimoji="1" lang="en-US" altLang="zh-CN" sz="2800" b="1" i="1">
                <a:solidFill>
                  <a:srgbClr val="000000"/>
                </a:solidFill>
                <a:latin typeface="Symbol" panose="05050102010706020507" pitchFamily="18" charset="2"/>
              </a:rPr>
              <a:t>w </a:t>
            </a:r>
            <a:r>
              <a:rPr kumimoji="1" lang="zh-CN" altLang="zh-CN" sz="2800" b="1">
                <a:solidFill>
                  <a:srgbClr val="000000"/>
                </a:solidFill>
                <a:latin typeface="宋体" panose="02010600030101010101" pitchFamily="2" charset="-122"/>
              </a:rPr>
              <a:t>就增大。</a:t>
            </a:r>
            <a:endParaRPr kumimoji="1" lang="zh-CN" altLang="en-US" sz="2800" b="1">
              <a:solidFill>
                <a:srgbClr val="000000"/>
              </a:solidFill>
              <a:latin typeface="宋体" panose="02010600030101010101" pitchFamily="2" charset="-122"/>
            </a:endParaRPr>
          </a:p>
        </p:txBody>
      </p:sp>
      <p:graphicFrame>
        <p:nvGraphicFramePr>
          <p:cNvPr id="78856" name="Object 8"/>
          <p:cNvGraphicFramePr>
            <a:graphicFrameLocks noChangeAspect="1"/>
          </p:cNvGraphicFramePr>
          <p:nvPr/>
        </p:nvGraphicFramePr>
        <p:xfrm>
          <a:off x="2124075" y="908050"/>
          <a:ext cx="3048000" cy="611188"/>
        </p:xfrm>
        <a:graphic>
          <a:graphicData uri="http://schemas.openxmlformats.org/presentationml/2006/ole">
            <mc:AlternateContent xmlns:mc="http://schemas.openxmlformats.org/markup-compatibility/2006">
              <mc:Choice xmlns:v="urn:schemas-microsoft-com:vml" Requires="v">
                <p:oleObj spid="_x0000_s32791" name="Equation" r:id="rId3" imgW="1167130" imgH="233680" progId="Equation.3">
                  <p:embed/>
                </p:oleObj>
              </mc:Choice>
              <mc:Fallback>
                <p:oleObj name="Equation" r:id="rId3" imgW="1167130" imgH="233680" progId="Equation.3">
                  <p:embed/>
                  <p:pic>
                    <p:nvPicPr>
                      <p:cNvPr id="0" name="图片 32786"/>
                      <p:cNvPicPr>
                        <a:picLocks noChangeAspect="1" noChangeArrowheads="1"/>
                      </p:cNvPicPr>
                      <p:nvPr/>
                    </p:nvPicPr>
                    <p:blipFill>
                      <a:blip r:embed="rId4">
                        <a:lum contrast="100000"/>
                        <a:extLst>
                          <a:ext uri="{28A0092B-C50C-407E-A947-70E740481C1C}">
                            <a14:useLocalDpi xmlns:a14="http://schemas.microsoft.com/office/drawing/2010/main" val="0"/>
                          </a:ext>
                        </a:extLst>
                      </a:blip>
                      <a:srcRect/>
                      <a:stretch>
                        <a:fillRect/>
                      </a:stretch>
                    </p:blipFill>
                    <p:spPr bwMode="auto">
                      <a:xfrm>
                        <a:off x="2124075" y="908050"/>
                        <a:ext cx="304800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7" name="Text Box 9"/>
          <p:cNvSpPr txBox="1">
            <a:spLocks noChangeArrowheads="1"/>
          </p:cNvSpPr>
          <p:nvPr/>
        </p:nvSpPr>
        <p:spPr bwMode="auto">
          <a:xfrm>
            <a:off x="323850" y="2205038"/>
            <a:ext cx="856863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zh-CN" altLang="en-US" sz="2400" b="1" dirty="0">
                <a:solidFill>
                  <a:srgbClr val="000000"/>
                </a:solidFill>
                <a:latin typeface="Times New Roman" panose="02020603050405020304" pitchFamily="18" charset="0"/>
              </a:rPr>
              <a:t>如：当滑冰、跳水、体操运动员在空中为了迅速翻转也总是曲体、减小转动惯量、增加角速度。当落地时则总是伸直身体、增大转动惯量、使身体平稳落地。</a:t>
            </a:r>
          </a:p>
        </p:txBody>
      </p:sp>
      <p:pic>
        <p:nvPicPr>
          <p:cNvPr id="8" name="Picture 3" descr="滑冰"/>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195" y="3680858"/>
            <a:ext cx="3456384" cy="2632659"/>
          </a:xfrm>
          <a:prstGeom prst="rect">
            <a:avLst/>
          </a:prstGeom>
          <a:solidFill>
            <a:srgbClr val="FF3300"/>
          </a:solidFill>
          <a:ln w="57150">
            <a:solidFill>
              <a:srgbClr val="FF3300"/>
            </a:solidFill>
            <a:miter lim="800000"/>
            <a:headEnd/>
            <a:tailEnd/>
          </a:ln>
        </p:spPr>
      </p:pic>
      <p:pic>
        <p:nvPicPr>
          <p:cNvPr id="10" name="Picture 15" descr="图4-6-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44192" y="3562087"/>
            <a:ext cx="2203450" cy="287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8854"/>
                                        </p:tgtEl>
                                        <p:attrNameLst>
                                          <p:attrName>style.visibility</p:attrName>
                                        </p:attrNameLst>
                                      </p:cBhvr>
                                      <p:to>
                                        <p:strVal val="visible"/>
                                      </p:to>
                                    </p:set>
                                    <p:animEffect transition="in" filter="wipe(left)">
                                      <p:cBhvr>
                                        <p:cTn id="7" dur="500"/>
                                        <p:tgtEl>
                                          <p:spTgt spid="788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8856"/>
                                        </p:tgtEl>
                                        <p:attrNameLst>
                                          <p:attrName>style.visibility</p:attrName>
                                        </p:attrNameLst>
                                      </p:cBhvr>
                                      <p:to>
                                        <p:strVal val="visible"/>
                                      </p:to>
                                    </p:set>
                                    <p:animEffect transition="in" filter="wipe(left)">
                                      <p:cBhvr>
                                        <p:cTn id="12" dur="500"/>
                                        <p:tgtEl>
                                          <p:spTgt spid="788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855"/>
                                        </p:tgtEl>
                                        <p:attrNameLst>
                                          <p:attrName>style.visibility</p:attrName>
                                        </p:attrNameLst>
                                      </p:cBhvr>
                                      <p:to>
                                        <p:strVal val="visible"/>
                                      </p:to>
                                    </p:set>
                                    <p:animEffect transition="in" filter="wipe(left)">
                                      <p:cBhvr>
                                        <p:cTn id="17" dur="500"/>
                                        <p:tgtEl>
                                          <p:spTgt spid="788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8857"/>
                                        </p:tgtEl>
                                        <p:attrNameLst>
                                          <p:attrName>style.visibility</p:attrName>
                                        </p:attrNameLst>
                                      </p:cBhvr>
                                      <p:to>
                                        <p:strVal val="visible"/>
                                      </p:to>
                                    </p:set>
                                    <p:animEffect transition="in" filter="wipe(left)">
                                      <p:cBhvr>
                                        <p:cTn id="22" dur="500"/>
                                        <p:tgtEl>
                                          <p:spTgt spid="7885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autoUpdateAnimBg="0"/>
      <p:bldP spid="78855" grpId="0" autoUpdateAnimBg="0"/>
      <p:bldP spid="7885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Text Box 4"/>
          <p:cNvSpPr txBox="1">
            <a:spLocks noChangeArrowheads="1"/>
          </p:cNvSpPr>
          <p:nvPr/>
        </p:nvSpPr>
        <p:spPr bwMode="auto">
          <a:xfrm>
            <a:off x="250825" y="260350"/>
            <a:ext cx="511333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rPr>
              <a:t>3. </a:t>
            </a:r>
            <a:r>
              <a:rPr kumimoji="1" lang="zh-CN" altLang="en-US" sz="2800" b="1">
                <a:solidFill>
                  <a:srgbClr val="000000"/>
                </a:solidFill>
                <a:latin typeface="Times New Roman" panose="02020603050405020304" pitchFamily="18" charset="0"/>
              </a:rPr>
              <a:t>物体系的角动量守恒</a:t>
            </a:r>
          </a:p>
        </p:txBody>
      </p:sp>
      <p:sp>
        <p:nvSpPr>
          <p:cNvPr id="93189" name="Text Box 5"/>
          <p:cNvSpPr txBox="1">
            <a:spLocks noChangeArrowheads="1"/>
          </p:cNvSpPr>
          <p:nvPr/>
        </p:nvSpPr>
        <p:spPr bwMode="auto">
          <a:xfrm>
            <a:off x="323850" y="981075"/>
            <a:ext cx="82296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若系统由几个物体组成，当系统受到的外力对轴的力矩的矢量和为零，则系统的总角动量守恒：</a:t>
            </a:r>
          </a:p>
        </p:txBody>
      </p:sp>
      <p:graphicFrame>
        <p:nvGraphicFramePr>
          <p:cNvPr id="93190" name="Object 6"/>
          <p:cNvGraphicFramePr>
            <a:graphicFrameLocks noChangeAspect="1"/>
          </p:cNvGraphicFramePr>
          <p:nvPr/>
        </p:nvGraphicFramePr>
        <p:xfrm>
          <a:off x="2700338" y="2205038"/>
          <a:ext cx="2282825" cy="830262"/>
        </p:xfrm>
        <a:graphic>
          <a:graphicData uri="http://schemas.openxmlformats.org/presentationml/2006/ole">
            <mc:AlternateContent xmlns:mc="http://schemas.openxmlformats.org/markup-compatibility/2006">
              <mc:Choice xmlns:v="urn:schemas-microsoft-com:vml" Requires="v">
                <p:oleObj spid="_x0000_s33815" name="Equation" r:id="rId4" imgW="939165" imgH="342900" progId="Equation.3">
                  <p:embed/>
                </p:oleObj>
              </mc:Choice>
              <mc:Fallback>
                <p:oleObj name="Equation" r:id="rId4" imgW="939165" imgH="342900" progId="Equation.3">
                  <p:embed/>
                  <p:pic>
                    <p:nvPicPr>
                      <p:cNvPr id="0" name="图片 33810"/>
                      <p:cNvPicPr>
                        <a:picLocks noChangeAspect="1" noChangeArrowheads="1"/>
                      </p:cNvPicPr>
                      <p:nvPr/>
                    </p:nvPicPr>
                    <p:blipFill>
                      <a:blip r:embed="rId5">
                        <a:lum contrast="100000"/>
                        <a:extLst>
                          <a:ext uri="{28A0092B-C50C-407E-A947-70E740481C1C}">
                            <a14:useLocalDpi xmlns:a14="http://schemas.microsoft.com/office/drawing/2010/main" val="0"/>
                          </a:ext>
                        </a:extLst>
                      </a:blip>
                      <a:srcRect/>
                      <a:stretch>
                        <a:fillRect/>
                      </a:stretch>
                    </p:blipFill>
                    <p:spPr bwMode="auto">
                      <a:xfrm>
                        <a:off x="2700338" y="2205038"/>
                        <a:ext cx="2282825" cy="83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1" name="Text Box 7"/>
          <p:cNvSpPr txBox="1">
            <a:spLocks noChangeArrowheads="1"/>
          </p:cNvSpPr>
          <p:nvPr/>
        </p:nvSpPr>
        <p:spPr bwMode="auto">
          <a:xfrm>
            <a:off x="323850" y="3141663"/>
            <a:ext cx="8569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dirty="0">
                <a:solidFill>
                  <a:srgbClr val="000000"/>
                </a:solidFill>
                <a:latin typeface="Times New Roman" panose="02020603050405020304" pitchFamily="18" charset="0"/>
              </a:rPr>
              <a:t>如：直升机机尾加侧向旋叶，是为防止机身的反转。</a:t>
            </a:r>
          </a:p>
        </p:txBody>
      </p:sp>
      <p:pic>
        <p:nvPicPr>
          <p:cNvPr id="93192" name="Picture 8" descr="直升机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933825"/>
            <a:ext cx="4229100" cy="2459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wipe(left)">
                                      <p:cBhvr>
                                        <p:cTn id="7" dur="500"/>
                                        <p:tgtEl>
                                          <p:spTgt spid="931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89"/>
                                        </p:tgtEl>
                                        <p:attrNameLst>
                                          <p:attrName>style.visibility</p:attrName>
                                        </p:attrNameLst>
                                      </p:cBhvr>
                                      <p:to>
                                        <p:strVal val="visible"/>
                                      </p:to>
                                    </p:set>
                                    <p:animEffect transition="in" filter="wipe(left)">
                                      <p:cBhvr>
                                        <p:cTn id="12" dur="500"/>
                                        <p:tgtEl>
                                          <p:spTgt spid="931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3190"/>
                                        </p:tgtEl>
                                        <p:attrNameLst>
                                          <p:attrName>style.visibility</p:attrName>
                                        </p:attrNameLst>
                                      </p:cBhvr>
                                      <p:to>
                                        <p:strVal val="visible"/>
                                      </p:to>
                                    </p:set>
                                    <p:animEffect transition="in" filter="wipe(left)">
                                      <p:cBhvr>
                                        <p:cTn id="17" dur="500"/>
                                        <p:tgtEl>
                                          <p:spTgt spid="931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191"/>
                                        </p:tgtEl>
                                        <p:attrNameLst>
                                          <p:attrName>style.visibility</p:attrName>
                                        </p:attrNameLst>
                                      </p:cBhvr>
                                      <p:to>
                                        <p:strVal val="visible"/>
                                      </p:to>
                                    </p:set>
                                    <p:animEffect transition="in" filter="wipe(left)">
                                      <p:cBhvr>
                                        <p:cTn id="22" dur="500"/>
                                        <p:tgtEl>
                                          <p:spTgt spid="931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3192"/>
                                        </p:tgtEl>
                                        <p:attrNameLst>
                                          <p:attrName>style.visibility</p:attrName>
                                        </p:attrNameLst>
                                      </p:cBhvr>
                                      <p:to>
                                        <p:strVal val="visible"/>
                                      </p:to>
                                    </p:set>
                                    <p:animEffect transition="in" filter="wipe(left)">
                                      <p:cBhvr>
                                        <p:cTn id="27" dur="500"/>
                                        <p:tgtEl>
                                          <p:spTgt spid="93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utoUpdateAnimBg="0"/>
      <p:bldP spid="93189" grpId="0" autoUpdateAnimBg="0"/>
      <p:bldP spid="9319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38200" y="567160"/>
            <a:ext cx="7543800" cy="519112"/>
          </a:xfrm>
          <a:prstGeom prst="rect">
            <a:avLst/>
          </a:prstGeom>
          <a:gradFill rotWithShape="0">
            <a:gsLst>
              <a:gs pos="0">
                <a:srgbClr val="BBE0E3"/>
              </a:gs>
              <a:gs pos="50000">
                <a:srgbClr val="FFFFFF"/>
              </a:gs>
              <a:gs pos="100000">
                <a:srgbClr val="BBE0E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smtClean="0">
                <a:ln>
                  <a:noFill/>
                </a:ln>
                <a:solidFill>
                  <a:srgbClr val="1C1C1C"/>
                </a:solidFill>
                <a:effectLst/>
                <a:uLnTx/>
                <a:uFillTx/>
                <a:latin typeface="Times New Roman" panose="02020603050405020304" pitchFamily="18" charset="0"/>
                <a:ea typeface="楷体_GB2312" pitchFamily="49" charset="-122"/>
              </a:rPr>
              <a:t>质点运动与刚体定轴转动对照</a:t>
            </a:r>
          </a:p>
        </p:txBody>
      </p:sp>
      <p:sp>
        <p:nvSpPr>
          <p:cNvPr id="3" name="Text Box 4"/>
          <p:cNvSpPr txBox="1">
            <a:spLocks noChangeArrowheads="1"/>
          </p:cNvSpPr>
          <p:nvPr/>
        </p:nvSpPr>
        <p:spPr bwMode="auto">
          <a:xfrm>
            <a:off x="1752600" y="1086272"/>
            <a:ext cx="2057400" cy="5191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smtClean="0">
                <a:solidFill>
                  <a:srgbClr val="CC0000"/>
                </a:solidFill>
                <a:latin typeface="Century Schoolbook" pitchFamily="18" charset="0"/>
                <a:ea typeface="楷体_GB2312" pitchFamily="49" charset="-122"/>
              </a:rPr>
              <a:t>质点运动</a:t>
            </a:r>
          </a:p>
        </p:txBody>
      </p:sp>
      <p:sp>
        <p:nvSpPr>
          <p:cNvPr id="4" name="Text Box 5"/>
          <p:cNvSpPr txBox="1">
            <a:spLocks noChangeArrowheads="1"/>
          </p:cNvSpPr>
          <p:nvPr/>
        </p:nvSpPr>
        <p:spPr bwMode="auto">
          <a:xfrm>
            <a:off x="5334000" y="1086272"/>
            <a:ext cx="2590800" cy="5191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800" b="1" dirty="0" smtClean="0">
                <a:solidFill>
                  <a:srgbClr val="CC0000"/>
                </a:solidFill>
                <a:latin typeface="Times New Roman" panose="02020603050405020304" pitchFamily="18" charset="0"/>
                <a:ea typeface="楷体_GB2312" pitchFamily="49" charset="-122"/>
              </a:rPr>
              <a:t>刚体定轴</a:t>
            </a:r>
            <a:r>
              <a:rPr kumimoji="1" lang="zh-CN" altLang="en-US" sz="2800" b="1" dirty="0" smtClean="0">
                <a:solidFill>
                  <a:srgbClr val="CC0000"/>
                </a:solidFill>
                <a:latin typeface="Century Schoolbook" pitchFamily="18" charset="0"/>
                <a:ea typeface="楷体_GB2312" pitchFamily="49" charset="-122"/>
              </a:rPr>
              <a:t>转动</a:t>
            </a:r>
          </a:p>
        </p:txBody>
      </p:sp>
      <p:sp>
        <p:nvSpPr>
          <p:cNvPr id="5" name="Text Box 6"/>
          <p:cNvSpPr txBox="1">
            <a:spLocks noChangeArrowheads="1"/>
          </p:cNvSpPr>
          <p:nvPr/>
        </p:nvSpPr>
        <p:spPr bwMode="auto">
          <a:xfrm>
            <a:off x="1066800" y="2000672"/>
            <a:ext cx="1066800" cy="5191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smtClean="0">
                <a:solidFill>
                  <a:srgbClr val="000000"/>
                </a:solidFill>
                <a:latin typeface="Century Schoolbook" pitchFamily="18" charset="0"/>
                <a:ea typeface="楷体_GB2312" pitchFamily="49" charset="-122"/>
              </a:rPr>
              <a:t>速度</a:t>
            </a:r>
          </a:p>
        </p:txBody>
      </p:sp>
      <p:sp>
        <p:nvSpPr>
          <p:cNvPr id="6" name="Text Box 7"/>
          <p:cNvSpPr txBox="1">
            <a:spLocks noChangeArrowheads="1"/>
          </p:cNvSpPr>
          <p:nvPr/>
        </p:nvSpPr>
        <p:spPr bwMode="auto">
          <a:xfrm>
            <a:off x="1066800" y="2915072"/>
            <a:ext cx="1295400" cy="5191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smtClean="0">
                <a:solidFill>
                  <a:srgbClr val="000000"/>
                </a:solidFill>
                <a:latin typeface="Century Schoolbook" pitchFamily="18" charset="0"/>
                <a:ea typeface="楷体_GB2312" pitchFamily="49" charset="-122"/>
              </a:rPr>
              <a:t>加速度</a:t>
            </a:r>
          </a:p>
        </p:txBody>
      </p:sp>
      <p:graphicFrame>
        <p:nvGraphicFramePr>
          <p:cNvPr id="7" name="Object 8"/>
          <p:cNvGraphicFramePr>
            <a:graphicFrameLocks noChangeAspect="1"/>
          </p:cNvGraphicFramePr>
          <p:nvPr/>
        </p:nvGraphicFramePr>
        <p:xfrm>
          <a:off x="2667000" y="1619672"/>
          <a:ext cx="1295400" cy="1104900"/>
        </p:xfrm>
        <a:graphic>
          <a:graphicData uri="http://schemas.openxmlformats.org/presentationml/2006/ole">
            <mc:AlternateContent xmlns:mc="http://schemas.openxmlformats.org/markup-compatibility/2006">
              <mc:Choice xmlns:v="urn:schemas-microsoft-com:vml" Requires="v">
                <p:oleObj spid="_x0000_s37021" name="Equation" r:id="rId3" imgW="457200" imgH="393700" progId="Equation.3">
                  <p:embed/>
                </p:oleObj>
              </mc:Choice>
              <mc:Fallback>
                <p:oleObj name="Equation" r:id="rId3" imgW="457200" imgH="393700" progId="Equation.3">
                  <p:embed/>
                  <p:pic>
                    <p:nvPicPr>
                      <p:cNvPr id="0" name="图片 370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619672"/>
                        <a:ext cx="12954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9"/>
          <p:cNvGraphicFramePr>
            <a:graphicFrameLocks noChangeAspect="1"/>
          </p:cNvGraphicFramePr>
          <p:nvPr/>
        </p:nvGraphicFramePr>
        <p:xfrm>
          <a:off x="2667000" y="2762672"/>
          <a:ext cx="1295400" cy="1117600"/>
        </p:xfrm>
        <a:graphic>
          <a:graphicData uri="http://schemas.openxmlformats.org/presentationml/2006/ole">
            <mc:AlternateContent xmlns:mc="http://schemas.openxmlformats.org/markup-compatibility/2006">
              <mc:Choice xmlns:v="urn:schemas-microsoft-com:vml" Requires="v">
                <p:oleObj spid="_x0000_s37022" name="Equation" r:id="rId5" imgW="457200" imgH="393700" progId="Equation.3">
                  <p:embed/>
                </p:oleObj>
              </mc:Choice>
              <mc:Fallback>
                <p:oleObj name="Equation" r:id="rId5" imgW="457200" imgH="393700" progId="Equation.3">
                  <p:embed/>
                  <p:pic>
                    <p:nvPicPr>
                      <p:cNvPr id="0" name="图片 37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762672"/>
                        <a:ext cx="12954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0"/>
          <p:cNvSpPr txBox="1">
            <a:spLocks noChangeArrowheads="1"/>
          </p:cNvSpPr>
          <p:nvPr/>
        </p:nvSpPr>
        <p:spPr bwMode="auto">
          <a:xfrm>
            <a:off x="4648200" y="1924472"/>
            <a:ext cx="1371600" cy="5191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smtClean="0">
                <a:solidFill>
                  <a:srgbClr val="000000"/>
                </a:solidFill>
                <a:latin typeface="Century Schoolbook" pitchFamily="18" charset="0"/>
                <a:ea typeface="楷体_GB2312" pitchFamily="49" charset="-122"/>
              </a:rPr>
              <a:t>角速度</a:t>
            </a:r>
          </a:p>
        </p:txBody>
      </p:sp>
      <p:sp>
        <p:nvSpPr>
          <p:cNvPr id="10" name="Text Box 11"/>
          <p:cNvSpPr txBox="1">
            <a:spLocks noChangeArrowheads="1"/>
          </p:cNvSpPr>
          <p:nvPr/>
        </p:nvSpPr>
        <p:spPr bwMode="auto">
          <a:xfrm>
            <a:off x="4648200" y="2991272"/>
            <a:ext cx="1676400" cy="5191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smtClean="0">
                <a:solidFill>
                  <a:srgbClr val="000000"/>
                </a:solidFill>
                <a:latin typeface="Century Schoolbook" pitchFamily="18" charset="0"/>
                <a:ea typeface="楷体_GB2312" pitchFamily="49" charset="-122"/>
              </a:rPr>
              <a:t>角加速度</a:t>
            </a:r>
          </a:p>
        </p:txBody>
      </p:sp>
      <p:graphicFrame>
        <p:nvGraphicFramePr>
          <p:cNvPr id="11" name="Object 12"/>
          <p:cNvGraphicFramePr>
            <a:graphicFrameLocks noChangeAspect="1"/>
          </p:cNvGraphicFramePr>
          <p:nvPr/>
        </p:nvGraphicFramePr>
        <p:xfrm>
          <a:off x="6324600" y="1632372"/>
          <a:ext cx="1371600" cy="1131888"/>
        </p:xfrm>
        <a:graphic>
          <a:graphicData uri="http://schemas.openxmlformats.org/presentationml/2006/ole">
            <mc:AlternateContent xmlns:mc="http://schemas.openxmlformats.org/markup-compatibility/2006">
              <mc:Choice xmlns:v="urn:schemas-microsoft-com:vml" Requires="v">
                <p:oleObj spid="_x0000_s37023" name="Equation" r:id="rId7" imgW="508000" imgH="419100" progId="Equation.3">
                  <p:embed/>
                </p:oleObj>
              </mc:Choice>
              <mc:Fallback>
                <p:oleObj name="Equation" r:id="rId7" imgW="508000" imgH="419100" progId="Equation.3">
                  <p:embed/>
                  <p:pic>
                    <p:nvPicPr>
                      <p:cNvPr id="0" name="图片 370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1632372"/>
                        <a:ext cx="1371600" cy="1131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3"/>
          <p:cNvGraphicFramePr>
            <a:graphicFrameLocks noChangeAspect="1"/>
          </p:cNvGraphicFramePr>
          <p:nvPr/>
        </p:nvGraphicFramePr>
        <p:xfrm>
          <a:off x="6400800" y="2762672"/>
          <a:ext cx="1447800" cy="1092200"/>
        </p:xfrm>
        <a:graphic>
          <a:graphicData uri="http://schemas.openxmlformats.org/presentationml/2006/ole">
            <mc:AlternateContent xmlns:mc="http://schemas.openxmlformats.org/markup-compatibility/2006">
              <mc:Choice xmlns:v="urn:schemas-microsoft-com:vml" Requires="v">
                <p:oleObj spid="_x0000_s37024" name="Equation" r:id="rId9" imgW="520700" imgH="393700" progId="Equation.3">
                  <p:embed/>
                </p:oleObj>
              </mc:Choice>
              <mc:Fallback>
                <p:oleObj name="Equation" r:id="rId9" imgW="520700" imgH="393700" progId="Equation.3">
                  <p:embed/>
                  <p:pic>
                    <p:nvPicPr>
                      <p:cNvPr id="0" name="图片 3700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0800" y="2762672"/>
                        <a:ext cx="14478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Line 14"/>
          <p:cNvSpPr>
            <a:spLocks noChangeShapeType="1"/>
          </p:cNvSpPr>
          <p:nvPr/>
        </p:nvSpPr>
        <p:spPr bwMode="auto">
          <a:xfrm>
            <a:off x="838200" y="1086272"/>
            <a:ext cx="7620000" cy="0"/>
          </a:xfrm>
          <a:prstGeom prst="line">
            <a:avLst/>
          </a:prstGeom>
          <a:noFill/>
          <a:ln w="12700">
            <a:solidFill>
              <a:srgbClr val="000000"/>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4" name="Line 15"/>
          <p:cNvSpPr>
            <a:spLocks noChangeShapeType="1"/>
          </p:cNvSpPr>
          <p:nvPr/>
        </p:nvSpPr>
        <p:spPr bwMode="auto">
          <a:xfrm>
            <a:off x="4495800" y="1086272"/>
            <a:ext cx="0" cy="5105400"/>
          </a:xfrm>
          <a:prstGeom prst="line">
            <a:avLst/>
          </a:prstGeom>
          <a:noFill/>
          <a:ln w="28575">
            <a:solidFill>
              <a:srgbClr val="0000FF"/>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5" name="Line 16"/>
          <p:cNvSpPr>
            <a:spLocks noChangeShapeType="1"/>
          </p:cNvSpPr>
          <p:nvPr/>
        </p:nvSpPr>
        <p:spPr bwMode="auto">
          <a:xfrm>
            <a:off x="838200" y="4591472"/>
            <a:ext cx="7620000" cy="0"/>
          </a:xfrm>
          <a:prstGeom prst="line">
            <a:avLst/>
          </a:prstGeom>
          <a:noFill/>
          <a:ln w="12700">
            <a:solidFill>
              <a:srgbClr val="000000"/>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6" name="Text Box 17"/>
          <p:cNvSpPr txBox="1">
            <a:spLocks noChangeArrowheads="1"/>
          </p:cNvSpPr>
          <p:nvPr/>
        </p:nvSpPr>
        <p:spPr bwMode="auto">
          <a:xfrm>
            <a:off x="1143000" y="4743872"/>
            <a:ext cx="289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smtClean="0">
                <a:solidFill>
                  <a:srgbClr val="000000"/>
                </a:solidFill>
                <a:latin typeface="Times New Roman" panose="02020603050405020304" pitchFamily="18" charset="0"/>
                <a:ea typeface="楷体_GB2312" pitchFamily="49" charset="-122"/>
              </a:rPr>
              <a:t>质量            </a:t>
            </a:r>
            <a:r>
              <a:rPr kumimoji="1" lang="en-US" altLang="zh-CN" sz="3200" b="1" i="1" dirty="0" smtClean="0">
                <a:solidFill>
                  <a:srgbClr val="000000"/>
                </a:solidFill>
                <a:latin typeface="Times New Roman" panose="02020603050405020304" pitchFamily="18" charset="0"/>
                <a:ea typeface="楷体_GB2312" pitchFamily="49" charset="-122"/>
              </a:rPr>
              <a:t>m</a:t>
            </a:r>
            <a:endParaRPr kumimoji="1" lang="en-US" altLang="zh-CN" sz="3200" b="1" dirty="0" smtClean="0">
              <a:solidFill>
                <a:srgbClr val="000000"/>
              </a:solidFill>
              <a:latin typeface="Times New Roman" panose="02020603050405020304" pitchFamily="18" charset="0"/>
              <a:ea typeface="楷体_GB2312" pitchFamily="49" charset="-122"/>
            </a:endParaRPr>
          </a:p>
        </p:txBody>
      </p:sp>
      <p:sp>
        <p:nvSpPr>
          <p:cNvPr id="17" name="Text Box 18"/>
          <p:cNvSpPr txBox="1">
            <a:spLocks noChangeArrowheads="1"/>
          </p:cNvSpPr>
          <p:nvPr/>
        </p:nvSpPr>
        <p:spPr bwMode="auto">
          <a:xfrm>
            <a:off x="4648200" y="4743872"/>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smtClean="0">
                <a:solidFill>
                  <a:srgbClr val="000000"/>
                </a:solidFill>
                <a:latin typeface="Times New Roman" panose="02020603050405020304" pitchFamily="18" charset="0"/>
                <a:ea typeface="楷体_GB2312" pitchFamily="49" charset="-122"/>
              </a:rPr>
              <a:t>转动惯量</a:t>
            </a:r>
          </a:p>
        </p:txBody>
      </p:sp>
      <p:sp>
        <p:nvSpPr>
          <p:cNvPr id="18" name="Text Box 19"/>
          <p:cNvSpPr txBox="1">
            <a:spLocks noChangeArrowheads="1"/>
          </p:cNvSpPr>
          <p:nvPr/>
        </p:nvSpPr>
        <p:spPr bwMode="auto">
          <a:xfrm>
            <a:off x="1155700" y="5596360"/>
            <a:ext cx="1112044"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dirty="0" smtClean="0">
                <a:solidFill>
                  <a:srgbClr val="000000"/>
                </a:solidFill>
                <a:latin typeface="Times New Roman" panose="02020603050405020304" pitchFamily="18" charset="0"/>
                <a:ea typeface="楷体_GB2312" pitchFamily="49" charset="-122"/>
              </a:rPr>
              <a:t>动量</a:t>
            </a:r>
          </a:p>
        </p:txBody>
      </p:sp>
      <p:sp>
        <p:nvSpPr>
          <p:cNvPr id="19" name="Text Box 20"/>
          <p:cNvSpPr txBox="1">
            <a:spLocks noChangeArrowheads="1"/>
          </p:cNvSpPr>
          <p:nvPr/>
        </p:nvSpPr>
        <p:spPr bwMode="auto">
          <a:xfrm>
            <a:off x="4800600" y="5582072"/>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smtClean="0">
                <a:solidFill>
                  <a:srgbClr val="000000"/>
                </a:solidFill>
                <a:latin typeface="Times New Roman" panose="02020603050405020304" pitchFamily="18" charset="0"/>
                <a:ea typeface="楷体_GB2312" pitchFamily="49" charset="-122"/>
              </a:rPr>
              <a:t>角动量</a:t>
            </a:r>
          </a:p>
        </p:txBody>
      </p:sp>
      <p:sp>
        <p:nvSpPr>
          <p:cNvPr id="20" name="Line 21"/>
          <p:cNvSpPr>
            <a:spLocks noChangeShapeType="1"/>
          </p:cNvSpPr>
          <p:nvPr/>
        </p:nvSpPr>
        <p:spPr bwMode="auto">
          <a:xfrm>
            <a:off x="838200" y="5505872"/>
            <a:ext cx="7620000" cy="0"/>
          </a:xfrm>
          <a:prstGeom prst="line">
            <a:avLst/>
          </a:prstGeom>
          <a:noFill/>
          <a:ln w="12700">
            <a:solidFill>
              <a:srgbClr val="000000"/>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1" name="Line 22"/>
          <p:cNvSpPr>
            <a:spLocks noChangeShapeType="1"/>
          </p:cNvSpPr>
          <p:nvPr/>
        </p:nvSpPr>
        <p:spPr bwMode="auto">
          <a:xfrm>
            <a:off x="838200" y="2762672"/>
            <a:ext cx="7620000" cy="0"/>
          </a:xfrm>
          <a:prstGeom prst="line">
            <a:avLst/>
          </a:prstGeom>
          <a:noFill/>
          <a:ln w="12700">
            <a:solidFill>
              <a:srgbClr val="000000"/>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2" name="Line 23"/>
          <p:cNvSpPr>
            <a:spLocks noChangeShapeType="1"/>
          </p:cNvSpPr>
          <p:nvPr/>
        </p:nvSpPr>
        <p:spPr bwMode="auto">
          <a:xfrm>
            <a:off x="838200" y="3829472"/>
            <a:ext cx="7620000" cy="0"/>
          </a:xfrm>
          <a:prstGeom prst="line">
            <a:avLst/>
          </a:prstGeom>
          <a:noFill/>
          <a:ln w="12700">
            <a:solidFill>
              <a:srgbClr val="000000"/>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23" name="Object 24"/>
          <p:cNvGraphicFramePr>
            <a:graphicFrameLocks noChangeAspect="1"/>
          </p:cNvGraphicFramePr>
          <p:nvPr/>
        </p:nvGraphicFramePr>
        <p:xfrm>
          <a:off x="6324600" y="4743872"/>
          <a:ext cx="1981200" cy="792163"/>
        </p:xfrm>
        <a:graphic>
          <a:graphicData uri="http://schemas.openxmlformats.org/presentationml/2006/ole">
            <mc:AlternateContent xmlns:mc="http://schemas.openxmlformats.org/markup-compatibility/2006">
              <mc:Choice xmlns:v="urn:schemas-microsoft-com:vml" Requires="v">
                <p:oleObj spid="_x0000_s37025" name="Equation" r:id="rId11" imgW="698500" imgH="279400" progId="Equation.DSMT4">
                  <p:embed/>
                </p:oleObj>
              </mc:Choice>
              <mc:Fallback>
                <p:oleObj name="Equation" r:id="rId11" imgW="698500" imgH="279400" progId="Equation.DSMT4">
                  <p:embed/>
                  <p:pic>
                    <p:nvPicPr>
                      <p:cNvPr id="0" name="图片 3700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24600" y="4743872"/>
                        <a:ext cx="1981200"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5"/>
          <p:cNvGraphicFramePr>
            <a:graphicFrameLocks noChangeAspect="1"/>
          </p:cNvGraphicFramePr>
          <p:nvPr/>
        </p:nvGraphicFramePr>
        <p:xfrm>
          <a:off x="6477000" y="5582072"/>
          <a:ext cx="1371600" cy="577850"/>
        </p:xfrm>
        <a:graphic>
          <a:graphicData uri="http://schemas.openxmlformats.org/presentationml/2006/ole">
            <mc:AlternateContent xmlns:mc="http://schemas.openxmlformats.org/markup-compatibility/2006">
              <mc:Choice xmlns:v="urn:schemas-microsoft-com:vml" Requires="v">
                <p:oleObj spid="_x0000_s37026" name="Equation" r:id="rId13" imgW="482600" imgH="203200" progId="Equation.DSMT4">
                  <p:embed/>
                </p:oleObj>
              </mc:Choice>
              <mc:Fallback>
                <p:oleObj name="Equation" r:id="rId13" imgW="482600" imgH="203200" progId="Equation.DSMT4">
                  <p:embed/>
                  <p:pic>
                    <p:nvPicPr>
                      <p:cNvPr id="0" name="图片 3700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7000" y="5582072"/>
                        <a:ext cx="137160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6"/>
          <p:cNvGraphicFramePr>
            <a:graphicFrameLocks noChangeAspect="1"/>
          </p:cNvGraphicFramePr>
          <p:nvPr/>
        </p:nvGraphicFramePr>
        <p:xfrm>
          <a:off x="2514600" y="5582072"/>
          <a:ext cx="1447800" cy="593725"/>
        </p:xfrm>
        <a:graphic>
          <a:graphicData uri="http://schemas.openxmlformats.org/presentationml/2006/ole">
            <mc:AlternateContent xmlns:mc="http://schemas.openxmlformats.org/markup-compatibility/2006">
              <mc:Choice xmlns:v="urn:schemas-microsoft-com:vml" Requires="v">
                <p:oleObj spid="_x0000_s37027" name="Equation" r:id="rId15" imgW="494665" imgH="203200" progId="Equation.DSMT4">
                  <p:embed/>
                </p:oleObj>
              </mc:Choice>
              <mc:Fallback>
                <p:oleObj name="Equation" r:id="rId15" imgW="494665" imgH="203200" progId="Equation.DSMT4">
                  <p:embed/>
                  <p:pic>
                    <p:nvPicPr>
                      <p:cNvPr id="0" name="图片 3700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4600" y="5582072"/>
                        <a:ext cx="144780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Text Box 27"/>
          <p:cNvSpPr txBox="1">
            <a:spLocks noChangeArrowheads="1"/>
          </p:cNvSpPr>
          <p:nvPr/>
        </p:nvSpPr>
        <p:spPr bwMode="auto">
          <a:xfrm>
            <a:off x="1219200" y="3981872"/>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800" b="1" dirty="0" smtClean="0">
                <a:solidFill>
                  <a:srgbClr val="1C1C1C"/>
                </a:solidFill>
                <a:latin typeface="Times New Roman" panose="02020603050405020304" pitchFamily="18" charset="0"/>
                <a:ea typeface="楷体_GB2312" pitchFamily="49" charset="-122"/>
              </a:rPr>
              <a:t>力</a:t>
            </a:r>
          </a:p>
        </p:txBody>
      </p:sp>
      <p:sp>
        <p:nvSpPr>
          <p:cNvPr id="27" name="Text Box 28"/>
          <p:cNvSpPr txBox="1">
            <a:spLocks noChangeArrowheads="1"/>
          </p:cNvSpPr>
          <p:nvPr/>
        </p:nvSpPr>
        <p:spPr bwMode="auto">
          <a:xfrm>
            <a:off x="4800600" y="3981872"/>
            <a:ext cx="1600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800" b="1" dirty="0" smtClean="0">
                <a:solidFill>
                  <a:srgbClr val="1C1C1C"/>
                </a:solidFill>
                <a:latin typeface="Times New Roman" panose="02020603050405020304" pitchFamily="18" charset="0"/>
                <a:ea typeface="楷体_GB2312" pitchFamily="49" charset="-122"/>
              </a:rPr>
              <a:t>力矩</a:t>
            </a:r>
          </a:p>
        </p:txBody>
      </p:sp>
      <p:graphicFrame>
        <p:nvGraphicFramePr>
          <p:cNvPr id="28" name="Object 29"/>
          <p:cNvGraphicFramePr>
            <a:graphicFrameLocks noChangeAspect="1"/>
          </p:cNvGraphicFramePr>
          <p:nvPr/>
        </p:nvGraphicFramePr>
        <p:xfrm>
          <a:off x="3124200" y="3981872"/>
          <a:ext cx="495300" cy="571500"/>
        </p:xfrm>
        <a:graphic>
          <a:graphicData uri="http://schemas.openxmlformats.org/presentationml/2006/ole">
            <mc:AlternateContent xmlns:mc="http://schemas.openxmlformats.org/markup-compatibility/2006">
              <mc:Choice xmlns:v="urn:schemas-microsoft-com:vml" Requires="v">
                <p:oleObj spid="_x0000_s37028" name="Equation" r:id="rId17" imgW="165100" imgH="190500" progId="Equation.3">
                  <p:embed/>
                </p:oleObj>
              </mc:Choice>
              <mc:Fallback>
                <p:oleObj name="Equation" r:id="rId17" imgW="165100" imgH="190500" progId="Equation.3">
                  <p:embed/>
                  <p:pic>
                    <p:nvPicPr>
                      <p:cNvPr id="0" name="图片 3700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24200" y="3981872"/>
                        <a:ext cx="495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30"/>
          <p:cNvGraphicFramePr>
            <a:graphicFrameLocks noChangeAspect="1"/>
          </p:cNvGraphicFramePr>
          <p:nvPr/>
        </p:nvGraphicFramePr>
        <p:xfrm>
          <a:off x="6705600" y="3910435"/>
          <a:ext cx="609600" cy="571500"/>
        </p:xfrm>
        <a:graphic>
          <a:graphicData uri="http://schemas.openxmlformats.org/presentationml/2006/ole">
            <mc:AlternateContent xmlns:mc="http://schemas.openxmlformats.org/markup-compatibility/2006">
              <mc:Choice xmlns:v="urn:schemas-microsoft-com:vml" Requires="v">
                <p:oleObj spid="_x0000_s37029" name="Equation" r:id="rId19" imgW="203200" imgH="190500" progId="Equation.3">
                  <p:embed/>
                </p:oleObj>
              </mc:Choice>
              <mc:Fallback>
                <p:oleObj name="Equation" r:id="rId19" imgW="203200" imgH="190500" progId="Equation.3">
                  <p:embed/>
                  <p:pic>
                    <p:nvPicPr>
                      <p:cNvPr id="0" name="图片 3700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05600" y="3910435"/>
                        <a:ext cx="6096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Rectangle 31"/>
          <p:cNvSpPr>
            <a:spLocks noChangeArrowheads="1"/>
          </p:cNvSpPr>
          <p:nvPr/>
        </p:nvSpPr>
        <p:spPr bwMode="auto">
          <a:xfrm>
            <a:off x="838200" y="476672"/>
            <a:ext cx="7620000" cy="5715000"/>
          </a:xfrm>
          <a:prstGeom prst="rect">
            <a:avLst/>
          </a:prstGeom>
          <a:noFill/>
          <a:ln w="1905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31" name="Line 32"/>
          <p:cNvSpPr>
            <a:spLocks noChangeShapeType="1"/>
          </p:cNvSpPr>
          <p:nvPr/>
        </p:nvSpPr>
        <p:spPr bwMode="auto">
          <a:xfrm>
            <a:off x="838200" y="1619672"/>
            <a:ext cx="7620000"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9"/>
                                        </p:tgtEl>
                                        <p:attrNameLst>
                                          <p:attrName>style.visibility</p:attrName>
                                        </p:attrNameLst>
                                      </p:cBhvr>
                                      <p:to>
                                        <p:strVal val="visible"/>
                                      </p:to>
                                    </p:set>
                                    <p:animEffect transition="in" filter="wipe(left)">
                                      <p:cBhvr>
                                        <p:cTn id="17" dur="75"/>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6"/>
                                        </p:tgtEl>
                                        <p:attrNameLst>
                                          <p:attrName>style.visibility</p:attrName>
                                        </p:attrNameLst>
                                      </p:cBhvr>
                                      <p:to>
                                        <p:strVal val="visible"/>
                                      </p:to>
                                    </p:set>
                                    <p:animEffect transition="in" filter="wipe(left)">
                                      <p:cBhvr>
                                        <p:cTn id="27" dur="75"/>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0"/>
                                        </p:tgtEl>
                                        <p:attrNameLst>
                                          <p:attrName>style.visibility</p:attrName>
                                        </p:attrNameLst>
                                      </p:cBhvr>
                                      <p:to>
                                        <p:strVal val="visible"/>
                                      </p:to>
                                    </p:set>
                                    <p:animEffect transition="in" filter="wipe(left)">
                                      <p:cBhvr>
                                        <p:cTn id="37" dur="75"/>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iterate type="lt">
                                    <p:tmPct val="100000"/>
                                  </p:iterate>
                                  <p:childTnLst>
                                    <p:set>
                                      <p:cBhvr>
                                        <p:cTn id="71" dur="1" fill="hold">
                                          <p:stCondLst>
                                            <p:cond delay="0"/>
                                          </p:stCondLst>
                                        </p:cTn>
                                        <p:tgtEl>
                                          <p:spTgt spid="17"/>
                                        </p:tgtEl>
                                        <p:attrNameLst>
                                          <p:attrName>style.visibility</p:attrName>
                                        </p:attrNameLst>
                                      </p:cBhvr>
                                      <p:to>
                                        <p:strVal val="visible"/>
                                      </p:to>
                                    </p:set>
                                    <p:animEffect transition="in" filter="wipe(left)">
                                      <p:cBhvr>
                                        <p:cTn id="72" dur="75"/>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left)">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iterate type="lt">
                                    <p:tmPct val="100000"/>
                                  </p:iterate>
                                  <p:childTnLst>
                                    <p:set>
                                      <p:cBhvr>
                                        <p:cTn id="81" dur="1" fill="hold">
                                          <p:stCondLst>
                                            <p:cond delay="0"/>
                                          </p:stCondLst>
                                        </p:cTn>
                                        <p:tgtEl>
                                          <p:spTgt spid="18"/>
                                        </p:tgtEl>
                                        <p:attrNameLst>
                                          <p:attrName>style.visibility</p:attrName>
                                        </p:attrNameLst>
                                      </p:cBhvr>
                                      <p:to>
                                        <p:strVal val="visible"/>
                                      </p:to>
                                    </p:set>
                                    <p:animEffect transition="in" filter="wipe(left)">
                                      <p:cBhvr>
                                        <p:cTn id="82" dur="75"/>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left)">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iterate type="lt">
                                    <p:tmPct val="100000"/>
                                  </p:iterate>
                                  <p:childTnLst>
                                    <p:set>
                                      <p:cBhvr>
                                        <p:cTn id="91" dur="1" fill="hold">
                                          <p:stCondLst>
                                            <p:cond delay="0"/>
                                          </p:stCondLst>
                                        </p:cTn>
                                        <p:tgtEl>
                                          <p:spTgt spid="19"/>
                                        </p:tgtEl>
                                        <p:attrNameLst>
                                          <p:attrName>style.visibility</p:attrName>
                                        </p:attrNameLst>
                                      </p:cBhvr>
                                      <p:to>
                                        <p:strVal val="visible"/>
                                      </p:to>
                                    </p:set>
                                    <p:animEffect transition="in" filter="wipe(left)">
                                      <p:cBhvr>
                                        <p:cTn id="92" dur="75"/>
                                        <p:tgtEl>
                                          <p:spTgt spid="1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left)">
                                      <p:cBhvr>
                                        <p:cTn id="9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utoUpdateAnimBg="0"/>
      <p:bldP spid="9" grpId="0" autoUpdateAnimBg="0"/>
      <p:bldP spid="10" grpId="0" autoUpdateAnimBg="0"/>
      <p:bldP spid="16" grpId="0"/>
      <p:bldP spid="17" grpId="0" autoUpdateAnimBg="0"/>
      <p:bldP spid="18" grpId="0" autoUpdateAnimBg="0"/>
      <p:bldP spid="19" grpId="0" autoUpdateAnimBg="0"/>
      <p:bldP spid="26"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49" name="Object 13"/>
          <p:cNvGraphicFramePr>
            <a:graphicFrameLocks noChangeAspect="1"/>
          </p:cNvGraphicFramePr>
          <p:nvPr/>
        </p:nvGraphicFramePr>
        <p:xfrm>
          <a:off x="3708400" y="3140968"/>
          <a:ext cx="1560513" cy="685800"/>
        </p:xfrm>
        <a:graphic>
          <a:graphicData uri="http://schemas.openxmlformats.org/presentationml/2006/ole">
            <mc:AlternateContent xmlns:mc="http://schemas.openxmlformats.org/markup-compatibility/2006">
              <mc:Choice xmlns:v="urn:schemas-microsoft-com:vml" Requires="v">
                <p:oleObj spid="_x0000_s2249" name="公式" r:id="rId3" imgW="520700" imgH="228600" progId="Equation.3">
                  <p:embed/>
                </p:oleObj>
              </mc:Choice>
              <mc:Fallback>
                <p:oleObj name="公式" r:id="rId3" imgW="520700" imgH="228600" progId="Equation.3">
                  <p:embed/>
                  <p:pic>
                    <p:nvPicPr>
                      <p:cNvPr id="0" name="图片 2232"/>
                      <p:cNvPicPr>
                        <a:picLocks noChangeAspect="1" noChangeArrowheads="1"/>
                      </p:cNvPicPr>
                      <p:nvPr/>
                    </p:nvPicPr>
                    <p:blipFill>
                      <a:blip r:embed="rId4">
                        <a:lum contrast="100000"/>
                        <a:extLst>
                          <a:ext uri="{28A0092B-C50C-407E-A947-70E740481C1C}">
                            <a14:useLocalDpi xmlns:a14="http://schemas.microsoft.com/office/drawing/2010/main" val="0"/>
                          </a:ext>
                        </a:extLst>
                      </a:blip>
                      <a:srcRect/>
                      <a:stretch>
                        <a:fillRect/>
                      </a:stretch>
                    </p:blipFill>
                    <p:spPr bwMode="auto">
                      <a:xfrm>
                        <a:off x="3708400" y="3140968"/>
                        <a:ext cx="156051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0" name="Text Box 14"/>
          <p:cNvSpPr txBox="1">
            <a:spLocks noChangeArrowheads="1"/>
          </p:cNvSpPr>
          <p:nvPr/>
        </p:nvSpPr>
        <p:spPr bwMode="auto">
          <a:xfrm>
            <a:off x="468313" y="3990008"/>
            <a:ext cx="4113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dirty="0">
                <a:solidFill>
                  <a:srgbClr val="000000"/>
                </a:solidFill>
                <a:latin typeface="Times New Roman" panose="02020603050405020304" pitchFamily="18" charset="0"/>
              </a:rPr>
              <a:t>合外力对刚体做的元功：</a:t>
            </a:r>
          </a:p>
        </p:txBody>
      </p:sp>
      <p:graphicFrame>
        <p:nvGraphicFramePr>
          <p:cNvPr id="39951" name="Object 15"/>
          <p:cNvGraphicFramePr>
            <a:graphicFrameLocks noChangeAspect="1"/>
          </p:cNvGraphicFramePr>
          <p:nvPr/>
        </p:nvGraphicFramePr>
        <p:xfrm>
          <a:off x="557213" y="4808314"/>
          <a:ext cx="4140200" cy="996950"/>
        </p:xfrm>
        <a:graphic>
          <a:graphicData uri="http://schemas.openxmlformats.org/presentationml/2006/ole">
            <mc:AlternateContent xmlns:mc="http://schemas.openxmlformats.org/markup-compatibility/2006">
              <mc:Choice xmlns:v="urn:schemas-microsoft-com:vml" Requires="v">
                <p:oleObj spid="_x0000_s2250" name="公式" r:id="rId5" imgW="1422400" imgH="342900" progId="Equation.3">
                  <p:embed/>
                </p:oleObj>
              </mc:Choice>
              <mc:Fallback>
                <p:oleObj name="公式" r:id="rId5" imgW="1422400" imgH="342900" progId="Equation.3">
                  <p:embed/>
                  <p:pic>
                    <p:nvPicPr>
                      <p:cNvPr id="0" name="图片 2233"/>
                      <p:cNvPicPr>
                        <a:picLocks noChangeAspect="1" noChangeArrowheads="1"/>
                      </p:cNvPicPr>
                      <p:nvPr/>
                    </p:nvPicPr>
                    <p:blipFill>
                      <a:blip r:embed="rId6">
                        <a:lum contrast="100000"/>
                        <a:extLst>
                          <a:ext uri="{28A0092B-C50C-407E-A947-70E740481C1C}">
                            <a14:useLocalDpi xmlns:a14="http://schemas.microsoft.com/office/drawing/2010/main" val="0"/>
                          </a:ext>
                        </a:extLst>
                      </a:blip>
                      <a:srcRect/>
                      <a:stretch>
                        <a:fillRect/>
                      </a:stretch>
                    </p:blipFill>
                    <p:spPr bwMode="auto">
                      <a:xfrm>
                        <a:off x="557213" y="4808314"/>
                        <a:ext cx="4140200"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2" name="Text Box 16"/>
          <p:cNvSpPr txBox="1">
            <a:spLocks noChangeArrowheads="1"/>
          </p:cNvSpPr>
          <p:nvPr/>
        </p:nvSpPr>
        <p:spPr bwMode="auto">
          <a:xfrm>
            <a:off x="539750" y="5827985"/>
            <a:ext cx="252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FF"/>
                </a:solidFill>
                <a:latin typeface="Times New Roman" panose="02020603050405020304" pitchFamily="18" charset="0"/>
              </a:rPr>
              <a:t>力矩的功：</a:t>
            </a:r>
          </a:p>
        </p:txBody>
      </p:sp>
      <p:graphicFrame>
        <p:nvGraphicFramePr>
          <p:cNvPr id="39953" name="Object 17"/>
          <p:cNvGraphicFramePr>
            <a:graphicFrameLocks noChangeAspect="1"/>
          </p:cNvGraphicFramePr>
          <p:nvPr/>
        </p:nvGraphicFramePr>
        <p:xfrm>
          <a:off x="2700338" y="5612085"/>
          <a:ext cx="2265362" cy="1057275"/>
        </p:xfrm>
        <a:graphic>
          <a:graphicData uri="http://schemas.openxmlformats.org/presentationml/2006/ole">
            <mc:AlternateContent xmlns:mc="http://schemas.openxmlformats.org/markup-compatibility/2006">
              <mc:Choice xmlns:v="urn:schemas-microsoft-com:vml" Requires="v">
                <p:oleObj spid="_x0000_s2251" name="公式" r:id="rId7" imgW="778510" imgH="360045" progId="Equation.3">
                  <p:embed/>
                </p:oleObj>
              </mc:Choice>
              <mc:Fallback>
                <p:oleObj name="公式" r:id="rId7" imgW="778510" imgH="360045" progId="Equation.3">
                  <p:embed/>
                  <p:pic>
                    <p:nvPicPr>
                      <p:cNvPr id="0" name="图片 2234"/>
                      <p:cNvPicPr>
                        <a:picLocks noChangeAspect="1" noChangeArrowheads="1"/>
                      </p:cNvPicPr>
                      <p:nvPr/>
                    </p:nvPicPr>
                    <p:blipFill>
                      <a:blip r:embed="rId8">
                        <a:lum contrast="100000"/>
                        <a:extLst>
                          <a:ext uri="{28A0092B-C50C-407E-A947-70E740481C1C}">
                            <a14:useLocalDpi xmlns:a14="http://schemas.microsoft.com/office/drawing/2010/main" val="0"/>
                          </a:ext>
                        </a:extLst>
                      </a:blip>
                      <a:srcRect/>
                      <a:stretch>
                        <a:fillRect/>
                      </a:stretch>
                    </p:blipFill>
                    <p:spPr bwMode="auto">
                      <a:xfrm>
                        <a:off x="2700338" y="5612085"/>
                        <a:ext cx="2265362" cy="105727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9985" name="Group 49"/>
          <p:cNvGrpSpPr/>
          <p:nvPr/>
        </p:nvGrpSpPr>
        <p:grpSpPr bwMode="auto">
          <a:xfrm>
            <a:off x="107950" y="1412776"/>
            <a:ext cx="5619750" cy="1004888"/>
            <a:chOff x="204" y="346"/>
            <a:chExt cx="3540" cy="633"/>
          </a:xfrm>
        </p:grpSpPr>
        <p:sp>
          <p:nvSpPr>
            <p:cNvPr id="39980" name="Text Box 44"/>
            <p:cNvSpPr txBox="1">
              <a:spLocks noChangeArrowheads="1"/>
            </p:cNvSpPr>
            <p:nvPr/>
          </p:nvSpPr>
          <p:spPr bwMode="auto">
            <a:xfrm>
              <a:off x="204" y="378"/>
              <a:ext cx="3540" cy="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fontAlgn="base">
                <a:spcBef>
                  <a:spcPct val="0"/>
                </a:spcBef>
                <a:spcAft>
                  <a:spcPct val="0"/>
                </a:spcAft>
              </a:pPr>
              <a:r>
                <a:rPr kumimoji="1" lang="zh-CN" altLang="en-US" sz="2800" b="1" dirty="0">
                  <a:solidFill>
                    <a:srgbClr val="000000"/>
                  </a:solidFill>
                  <a:latin typeface="Times New Roman" panose="02020603050405020304" pitchFamily="18" charset="0"/>
                </a:rPr>
                <a:t>设作用在质元</a:t>
              </a:r>
              <a:r>
                <a:rPr kumimoji="1" lang="en-US" altLang="zh-CN" sz="2800" b="1" dirty="0" err="1">
                  <a:solidFill>
                    <a:srgbClr val="000000"/>
                  </a:solidFill>
                  <a:latin typeface="Symbol" panose="05050102010706020507" pitchFamily="18" charset="2"/>
                </a:rPr>
                <a:t>D</a:t>
              </a:r>
              <a:r>
                <a:rPr kumimoji="1" lang="en-US" altLang="zh-CN" sz="2800" b="1" i="1" dirty="0" err="1">
                  <a:solidFill>
                    <a:srgbClr val="000000"/>
                  </a:solidFill>
                  <a:latin typeface="Times New Roman" panose="02020603050405020304" pitchFamily="18" charset="0"/>
                </a:rPr>
                <a:t>m</a:t>
              </a:r>
              <a:r>
                <a:rPr kumimoji="1" lang="en-US" altLang="zh-CN" sz="2800" b="1" i="1" baseline="-25000" dirty="0" err="1">
                  <a:solidFill>
                    <a:srgbClr val="000000"/>
                  </a:solidFill>
                  <a:latin typeface="Times New Roman" panose="02020603050405020304" pitchFamily="18" charset="0"/>
                </a:rPr>
                <a:t>i</a:t>
              </a:r>
              <a:r>
                <a:rPr kumimoji="1" lang="zh-CN" altLang="zh-CN" sz="2800" b="1" dirty="0">
                  <a:solidFill>
                    <a:srgbClr val="000000"/>
                  </a:solidFill>
                  <a:latin typeface="宋体" panose="02010600030101010101" pitchFamily="2" charset="-122"/>
                </a:rPr>
                <a:t>上的外力 </a:t>
              </a:r>
              <a:r>
                <a:rPr kumimoji="1" lang="zh-CN" altLang="en-US" sz="2800" b="1" dirty="0">
                  <a:solidFill>
                    <a:srgbClr val="000000"/>
                  </a:solidFill>
                  <a:latin typeface="宋体" panose="02010600030101010101" pitchFamily="2" charset="-122"/>
                </a:rPr>
                <a:t>  </a:t>
              </a:r>
              <a:r>
                <a:rPr kumimoji="1" lang="zh-CN" altLang="zh-CN" sz="2800" b="1" dirty="0" smtClean="0">
                  <a:solidFill>
                    <a:srgbClr val="000000"/>
                  </a:solidFill>
                  <a:latin typeface="宋体" panose="02010600030101010101" pitchFamily="2" charset="-122"/>
                </a:rPr>
                <a:t>位于</a:t>
              </a:r>
              <a:endParaRPr kumimoji="1" lang="en-US" altLang="zh-CN" sz="2800" b="1" dirty="0" smtClean="0">
                <a:solidFill>
                  <a:srgbClr val="000000"/>
                </a:solidFill>
                <a:latin typeface="宋体" panose="02010600030101010101" pitchFamily="2" charset="-122"/>
              </a:endParaRPr>
            </a:p>
            <a:p>
              <a:pPr fontAlgn="base">
                <a:spcBef>
                  <a:spcPct val="0"/>
                </a:spcBef>
                <a:spcAft>
                  <a:spcPct val="0"/>
                </a:spcAft>
              </a:pPr>
              <a:r>
                <a:rPr kumimoji="1" lang="zh-CN" altLang="zh-CN" sz="2800" b="1" dirty="0" smtClean="0">
                  <a:solidFill>
                    <a:srgbClr val="000000"/>
                  </a:solidFill>
                  <a:latin typeface="宋体" panose="02010600030101010101" pitchFamily="2" charset="-122"/>
                </a:rPr>
                <a:t>转动</a:t>
              </a:r>
              <a:r>
                <a:rPr kumimoji="1" lang="zh-CN" altLang="zh-CN" sz="2800" b="1" dirty="0">
                  <a:solidFill>
                    <a:srgbClr val="000000"/>
                  </a:solidFill>
                  <a:latin typeface="宋体" panose="02010600030101010101" pitchFamily="2" charset="-122"/>
                </a:rPr>
                <a:t>平面内。</a:t>
              </a:r>
              <a:endParaRPr kumimoji="1" lang="zh-CN" altLang="en-US" sz="2800" b="1" dirty="0">
                <a:solidFill>
                  <a:srgbClr val="000000"/>
                </a:solidFill>
                <a:latin typeface="Times New Roman" panose="02020603050405020304" pitchFamily="18" charset="0"/>
              </a:endParaRPr>
            </a:p>
          </p:txBody>
        </p:sp>
        <p:graphicFrame>
          <p:nvGraphicFramePr>
            <p:cNvPr id="39981" name="Object 45"/>
            <p:cNvGraphicFramePr>
              <a:graphicFrameLocks noChangeAspect="1"/>
            </p:cNvGraphicFramePr>
            <p:nvPr/>
          </p:nvGraphicFramePr>
          <p:xfrm>
            <a:off x="2925" y="346"/>
            <a:ext cx="280" cy="432"/>
          </p:xfrm>
          <a:graphic>
            <a:graphicData uri="http://schemas.openxmlformats.org/presentationml/2006/ole">
              <mc:AlternateContent xmlns:mc="http://schemas.openxmlformats.org/markup-compatibility/2006">
                <mc:Choice xmlns:v="urn:schemas-microsoft-com:vml" Requires="v">
                  <p:oleObj spid="_x0000_s2252" name="Equation" r:id="rId9" imgW="165100" imgH="254000" progId="Equation.3">
                    <p:embed/>
                  </p:oleObj>
                </mc:Choice>
                <mc:Fallback>
                  <p:oleObj name="Equation" r:id="rId9" imgW="165100" imgH="254000" progId="Equation.3">
                    <p:embed/>
                    <p:pic>
                      <p:nvPicPr>
                        <p:cNvPr id="0" name="图片 2235"/>
                        <p:cNvPicPr>
                          <a:picLocks noChangeAspect="1" noChangeArrowheads="1"/>
                        </p:cNvPicPr>
                        <p:nvPr/>
                      </p:nvPicPr>
                      <p:blipFill>
                        <a:blip r:embed="rId10">
                          <a:lum contrast="100000"/>
                          <a:extLst>
                            <a:ext uri="{28A0092B-C50C-407E-A947-70E740481C1C}">
                              <a14:useLocalDpi xmlns:a14="http://schemas.microsoft.com/office/drawing/2010/main" val="0"/>
                            </a:ext>
                          </a:extLst>
                        </a:blip>
                        <a:srcRect/>
                        <a:stretch>
                          <a:fillRect/>
                        </a:stretch>
                      </p:blipFill>
                      <p:spPr bwMode="auto">
                        <a:xfrm>
                          <a:off x="2925" y="346"/>
                          <a:ext cx="280"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9982" name="Object 46"/>
          <p:cNvGraphicFramePr>
            <a:graphicFrameLocks noChangeAspect="1"/>
          </p:cNvGraphicFramePr>
          <p:nvPr/>
        </p:nvGraphicFramePr>
        <p:xfrm>
          <a:off x="539750" y="3104827"/>
          <a:ext cx="3240088" cy="684213"/>
        </p:xfrm>
        <a:graphic>
          <a:graphicData uri="http://schemas.openxmlformats.org/presentationml/2006/ole">
            <mc:AlternateContent xmlns:mc="http://schemas.openxmlformats.org/markup-compatibility/2006">
              <mc:Choice xmlns:v="urn:schemas-microsoft-com:vml" Requires="v">
                <p:oleObj spid="_x0000_s2253" name="公式" r:id="rId11" imgW="1066800" imgH="228600" progId="Equation.3">
                  <p:embed/>
                </p:oleObj>
              </mc:Choice>
              <mc:Fallback>
                <p:oleObj name="公式" r:id="rId11" imgW="1066800" imgH="228600" progId="Equation.3">
                  <p:embed/>
                  <p:pic>
                    <p:nvPicPr>
                      <p:cNvPr id="0" name="图片 2236"/>
                      <p:cNvPicPr>
                        <a:picLocks noChangeAspect="1" noChangeArrowheads="1"/>
                      </p:cNvPicPr>
                      <p:nvPr/>
                    </p:nvPicPr>
                    <p:blipFill>
                      <a:blip r:embed="rId12">
                        <a:lum contrast="100000"/>
                        <a:extLst>
                          <a:ext uri="{28A0092B-C50C-407E-A947-70E740481C1C}">
                            <a14:useLocalDpi xmlns:a14="http://schemas.microsoft.com/office/drawing/2010/main" val="0"/>
                          </a:ext>
                        </a:extLst>
                      </a:blip>
                      <a:srcRect/>
                      <a:stretch>
                        <a:fillRect/>
                      </a:stretch>
                    </p:blipFill>
                    <p:spPr bwMode="auto">
                      <a:xfrm>
                        <a:off x="539750" y="3104827"/>
                        <a:ext cx="3240088"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83" name="Object 47"/>
          <p:cNvGraphicFramePr>
            <a:graphicFrameLocks noChangeAspect="1"/>
          </p:cNvGraphicFramePr>
          <p:nvPr/>
        </p:nvGraphicFramePr>
        <p:xfrm>
          <a:off x="4787900" y="4869978"/>
          <a:ext cx="1368425" cy="503238"/>
        </p:xfrm>
        <a:graphic>
          <a:graphicData uri="http://schemas.openxmlformats.org/presentationml/2006/ole">
            <mc:AlternateContent xmlns:mc="http://schemas.openxmlformats.org/markup-compatibility/2006">
              <mc:Choice xmlns:v="urn:schemas-microsoft-com:vml" Requires="v">
                <p:oleObj spid="_x0000_s2254" name="公式" r:id="rId13" imgW="481965" imgH="177800" progId="Equation.3">
                  <p:embed/>
                </p:oleObj>
              </mc:Choice>
              <mc:Fallback>
                <p:oleObj name="公式" r:id="rId13" imgW="481965" imgH="177800" progId="Equation.3">
                  <p:embed/>
                  <p:pic>
                    <p:nvPicPr>
                      <p:cNvPr id="0" name="图片 2237"/>
                      <p:cNvPicPr>
                        <a:picLocks noChangeAspect="1" noChangeArrowheads="1"/>
                      </p:cNvPicPr>
                      <p:nvPr/>
                    </p:nvPicPr>
                    <p:blipFill>
                      <a:blip r:embed="rId14">
                        <a:lum contrast="100000"/>
                        <a:extLst>
                          <a:ext uri="{28A0092B-C50C-407E-A947-70E740481C1C}">
                            <a14:useLocalDpi xmlns:a14="http://schemas.microsoft.com/office/drawing/2010/main" val="0"/>
                          </a:ext>
                        </a:extLst>
                      </a:blip>
                      <a:srcRect/>
                      <a:stretch>
                        <a:fillRect/>
                      </a:stretch>
                    </p:blipFill>
                    <p:spPr bwMode="auto">
                      <a:xfrm>
                        <a:off x="4787900" y="4869978"/>
                        <a:ext cx="1368425"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9987" name="Picture 51" descr="图4-4-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580112" y="1313073"/>
            <a:ext cx="3321050" cy="3028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nvGraphicFramePr>
        <p:xfrm>
          <a:off x="468313" y="2378968"/>
          <a:ext cx="4606925" cy="762000"/>
        </p:xfrm>
        <a:graphic>
          <a:graphicData uri="http://schemas.openxmlformats.org/presentationml/2006/ole">
            <mc:AlternateContent xmlns:mc="http://schemas.openxmlformats.org/markup-compatibility/2006">
              <mc:Choice xmlns:v="urn:schemas-microsoft-com:vml" Requires="v">
                <p:oleObj spid="_x0000_s2255" name="公式" r:id="rId16" imgW="1536065" imgH="254000" progId="Equation.3">
                  <p:embed/>
                </p:oleObj>
              </mc:Choice>
              <mc:Fallback>
                <p:oleObj name="公式" r:id="rId16" imgW="1536065" imgH="254000" progId="Equation.3">
                  <p:embed/>
                  <p:pic>
                    <p:nvPicPr>
                      <p:cNvPr id="0" name="Object 12"/>
                      <p:cNvPicPr>
                        <a:picLocks noChangeAspect="1" noChangeArrowheads="1"/>
                      </p:cNvPicPr>
                      <p:nvPr/>
                    </p:nvPicPr>
                    <p:blipFill>
                      <a:blip r:embed="rId17">
                        <a:lum contrast="100000"/>
                        <a:extLst>
                          <a:ext uri="{28A0092B-C50C-407E-A947-70E740481C1C}">
                            <a14:useLocalDpi xmlns:a14="http://schemas.microsoft.com/office/drawing/2010/main" val="0"/>
                          </a:ext>
                        </a:extLst>
                      </a:blip>
                      <a:srcRect/>
                      <a:stretch>
                        <a:fillRect/>
                      </a:stretch>
                    </p:blipFill>
                    <p:spPr bwMode="auto">
                      <a:xfrm>
                        <a:off x="468313" y="2378968"/>
                        <a:ext cx="46069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7"/>
          <p:cNvSpPr txBox="1">
            <a:spLocks noChangeArrowheads="1"/>
          </p:cNvSpPr>
          <p:nvPr/>
        </p:nvSpPr>
        <p:spPr bwMode="auto">
          <a:xfrm>
            <a:off x="107950" y="823913"/>
            <a:ext cx="498316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dirty="0">
                <a:solidFill>
                  <a:srgbClr val="000000"/>
                </a:solidFill>
                <a:latin typeface="Times New Roman" panose="02020603050405020304" pitchFamily="18" charset="0"/>
              </a:rPr>
              <a:t>一、力矩的功</a:t>
            </a:r>
          </a:p>
        </p:txBody>
      </p:sp>
      <p:sp>
        <p:nvSpPr>
          <p:cNvPr id="16" name="Text Box 14"/>
          <p:cNvSpPr txBox="1">
            <a:spLocks noChangeArrowheads="1"/>
          </p:cNvSpPr>
          <p:nvPr/>
        </p:nvSpPr>
        <p:spPr bwMode="auto">
          <a:xfrm>
            <a:off x="107950" y="115888"/>
            <a:ext cx="5867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800" b="1" dirty="0">
                <a:solidFill>
                  <a:srgbClr val="000000"/>
                </a:solidFill>
                <a:latin typeface="Times New Roman" panose="02020603050405020304" pitchFamily="18" charset="0"/>
                <a:cs typeface="Times New Roman" panose="02020603050405020304" pitchFamily="18" charset="0"/>
              </a:rPr>
              <a:t>§3-3 </a:t>
            </a:r>
            <a:r>
              <a:rPr lang="zh-CN" altLang="en-US" sz="2800" b="1" dirty="0">
                <a:solidFill>
                  <a:srgbClr val="000000"/>
                </a:solidFill>
                <a:latin typeface="Times New Roman" panose="02020603050405020304" pitchFamily="18" charset="0"/>
                <a:cs typeface="Times New Roman" panose="02020603050405020304" pitchFamily="18" charset="0"/>
              </a:rPr>
              <a:t>定轴转动中的功能关系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985"/>
                                        </p:tgtEl>
                                        <p:attrNameLst>
                                          <p:attrName>style.visibility</p:attrName>
                                        </p:attrNameLst>
                                      </p:cBhvr>
                                      <p:to>
                                        <p:strVal val="visible"/>
                                      </p:to>
                                    </p:set>
                                    <p:animEffect transition="in" filter="wipe(left)">
                                      <p:cBhvr>
                                        <p:cTn id="12" dur="500"/>
                                        <p:tgtEl>
                                          <p:spTgt spid="399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9982"/>
                                        </p:tgtEl>
                                        <p:attrNameLst>
                                          <p:attrName>style.visibility</p:attrName>
                                        </p:attrNameLst>
                                      </p:cBhvr>
                                      <p:to>
                                        <p:strVal val="visible"/>
                                      </p:to>
                                    </p:set>
                                    <p:animEffect transition="in" filter="wipe(left)">
                                      <p:cBhvr>
                                        <p:cTn id="22" dur="500"/>
                                        <p:tgtEl>
                                          <p:spTgt spid="399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9949"/>
                                        </p:tgtEl>
                                        <p:attrNameLst>
                                          <p:attrName>style.visibility</p:attrName>
                                        </p:attrNameLst>
                                      </p:cBhvr>
                                      <p:to>
                                        <p:strVal val="visible"/>
                                      </p:to>
                                    </p:set>
                                    <p:animEffect transition="in" filter="wipe(left)">
                                      <p:cBhvr>
                                        <p:cTn id="27" dur="500"/>
                                        <p:tgtEl>
                                          <p:spTgt spid="3994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950"/>
                                        </p:tgtEl>
                                        <p:attrNameLst>
                                          <p:attrName>style.visibility</p:attrName>
                                        </p:attrNameLst>
                                      </p:cBhvr>
                                      <p:to>
                                        <p:strVal val="visible"/>
                                      </p:to>
                                    </p:set>
                                    <p:animEffect transition="in" filter="wipe(left)">
                                      <p:cBhvr>
                                        <p:cTn id="32" dur="500"/>
                                        <p:tgtEl>
                                          <p:spTgt spid="399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9951"/>
                                        </p:tgtEl>
                                        <p:attrNameLst>
                                          <p:attrName>style.visibility</p:attrName>
                                        </p:attrNameLst>
                                      </p:cBhvr>
                                      <p:to>
                                        <p:strVal val="visible"/>
                                      </p:to>
                                    </p:set>
                                    <p:animEffect transition="in" filter="wipe(left)">
                                      <p:cBhvr>
                                        <p:cTn id="37" dur="500"/>
                                        <p:tgtEl>
                                          <p:spTgt spid="3995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9983"/>
                                        </p:tgtEl>
                                        <p:attrNameLst>
                                          <p:attrName>style.visibility</p:attrName>
                                        </p:attrNameLst>
                                      </p:cBhvr>
                                      <p:to>
                                        <p:strVal val="visible"/>
                                      </p:to>
                                    </p:set>
                                    <p:animEffect transition="in" filter="wipe(left)">
                                      <p:cBhvr>
                                        <p:cTn id="42" dur="500"/>
                                        <p:tgtEl>
                                          <p:spTgt spid="3998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9952"/>
                                        </p:tgtEl>
                                        <p:attrNameLst>
                                          <p:attrName>style.visibility</p:attrName>
                                        </p:attrNameLst>
                                      </p:cBhvr>
                                      <p:to>
                                        <p:strVal val="visible"/>
                                      </p:to>
                                    </p:set>
                                    <p:animEffect transition="in" filter="wipe(left)">
                                      <p:cBhvr>
                                        <p:cTn id="47" dur="500"/>
                                        <p:tgtEl>
                                          <p:spTgt spid="3995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9953"/>
                                        </p:tgtEl>
                                        <p:attrNameLst>
                                          <p:attrName>style.visibility</p:attrName>
                                        </p:attrNameLst>
                                      </p:cBhvr>
                                      <p:to>
                                        <p:strVal val="visible"/>
                                      </p:to>
                                    </p:set>
                                    <p:animEffect transition="in" filter="wipe(left)">
                                      <p:cBhvr>
                                        <p:cTn id="52" dur="500"/>
                                        <p:tgtEl>
                                          <p:spTgt spid="39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0" grpId="0" autoUpdateAnimBg="0"/>
      <p:bldP spid="39952" grpId="0" autoUpdateAnimBg="0"/>
      <p:bldP spid="1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Box 3"/>
          <p:cNvSpPr txBox="1">
            <a:spLocks noChangeArrowheads="1"/>
          </p:cNvSpPr>
          <p:nvPr/>
        </p:nvSpPr>
        <p:spPr bwMode="auto">
          <a:xfrm>
            <a:off x="838200" y="700088"/>
            <a:ext cx="7543800" cy="519112"/>
          </a:xfrm>
          <a:prstGeom prst="rect">
            <a:avLst/>
          </a:prstGeom>
          <a:gradFill rotWithShape="0">
            <a:gsLst>
              <a:gs pos="0">
                <a:schemeClr val="accent1"/>
              </a:gs>
              <a:gs pos="5000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a:solidFill>
                  <a:srgbClr val="1C1C1C"/>
                </a:solidFill>
                <a:latin typeface="Times New Roman" panose="02020603050405020304" pitchFamily="18" charset="0"/>
                <a:ea typeface="楷体_GB2312" pitchFamily="49" charset="-122"/>
              </a:rPr>
              <a:t>质点运动规律与刚体定轴转动的规律对照</a:t>
            </a:r>
          </a:p>
        </p:txBody>
      </p:sp>
      <p:sp>
        <p:nvSpPr>
          <p:cNvPr id="32" name="Line 4"/>
          <p:cNvSpPr>
            <a:spLocks noChangeShapeType="1"/>
          </p:cNvSpPr>
          <p:nvPr/>
        </p:nvSpPr>
        <p:spPr bwMode="auto">
          <a:xfrm flipV="1">
            <a:off x="838200" y="1752600"/>
            <a:ext cx="7620000" cy="20638"/>
          </a:xfrm>
          <a:prstGeom prst="line">
            <a:avLst/>
          </a:prstGeom>
          <a:noFill/>
          <a:ln w="19050">
            <a:solidFill>
              <a:schemeClr val="tx1"/>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5"/>
          <p:cNvSpPr>
            <a:spLocks noChangeShapeType="1"/>
          </p:cNvSpPr>
          <p:nvPr/>
        </p:nvSpPr>
        <p:spPr bwMode="auto">
          <a:xfrm>
            <a:off x="4495800" y="1219200"/>
            <a:ext cx="0" cy="5181600"/>
          </a:xfrm>
          <a:prstGeom prst="line">
            <a:avLst/>
          </a:prstGeom>
          <a:noFill/>
          <a:ln w="28575">
            <a:solidFill>
              <a:srgbClr val="0000FF"/>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6"/>
          <p:cNvSpPr>
            <a:spLocks noChangeShapeType="1"/>
          </p:cNvSpPr>
          <p:nvPr/>
        </p:nvSpPr>
        <p:spPr bwMode="auto">
          <a:xfrm>
            <a:off x="838200" y="4800600"/>
            <a:ext cx="7620000" cy="0"/>
          </a:xfrm>
          <a:prstGeom prst="line">
            <a:avLst/>
          </a:prstGeom>
          <a:noFill/>
          <a:ln w="12700">
            <a:solidFill>
              <a:schemeClr val="tx1"/>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7"/>
          <p:cNvSpPr>
            <a:spLocks noChangeShapeType="1"/>
          </p:cNvSpPr>
          <p:nvPr/>
        </p:nvSpPr>
        <p:spPr bwMode="auto">
          <a:xfrm>
            <a:off x="838200" y="2362200"/>
            <a:ext cx="7620000" cy="0"/>
          </a:xfrm>
          <a:prstGeom prst="line">
            <a:avLst/>
          </a:prstGeom>
          <a:noFill/>
          <a:ln w="12700">
            <a:solidFill>
              <a:schemeClr val="tx1"/>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8"/>
          <p:cNvSpPr>
            <a:spLocks noChangeShapeType="1"/>
          </p:cNvSpPr>
          <p:nvPr/>
        </p:nvSpPr>
        <p:spPr bwMode="auto">
          <a:xfrm>
            <a:off x="838200" y="3733800"/>
            <a:ext cx="7620000" cy="0"/>
          </a:xfrm>
          <a:prstGeom prst="line">
            <a:avLst/>
          </a:prstGeom>
          <a:noFill/>
          <a:ln w="12700">
            <a:solidFill>
              <a:schemeClr val="tx1"/>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9"/>
          <p:cNvSpPr>
            <a:spLocks noChangeArrowheads="1"/>
          </p:cNvSpPr>
          <p:nvPr/>
        </p:nvSpPr>
        <p:spPr bwMode="auto">
          <a:xfrm>
            <a:off x="838200" y="685800"/>
            <a:ext cx="7620000" cy="5715000"/>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10"/>
          <p:cNvSpPr>
            <a:spLocks noChangeShapeType="1"/>
          </p:cNvSpPr>
          <p:nvPr/>
        </p:nvSpPr>
        <p:spPr bwMode="auto">
          <a:xfrm>
            <a:off x="838200" y="1219200"/>
            <a:ext cx="762000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Text Box 11"/>
          <p:cNvSpPr txBox="1">
            <a:spLocks noChangeArrowheads="1"/>
          </p:cNvSpPr>
          <p:nvPr/>
        </p:nvSpPr>
        <p:spPr bwMode="auto">
          <a:xfrm>
            <a:off x="838200" y="18288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anose="02020603050405020304" pitchFamily="18" charset="0"/>
                <a:ea typeface="楷体_GB2312" pitchFamily="49" charset="-122"/>
              </a:rPr>
              <a:t>运动定律</a:t>
            </a:r>
          </a:p>
        </p:txBody>
      </p:sp>
      <p:graphicFrame>
        <p:nvGraphicFramePr>
          <p:cNvPr id="40" name="Object 12"/>
          <p:cNvGraphicFramePr>
            <a:graphicFrameLocks noChangeAspect="1"/>
          </p:cNvGraphicFramePr>
          <p:nvPr/>
        </p:nvGraphicFramePr>
        <p:xfrm>
          <a:off x="2667000" y="1828800"/>
          <a:ext cx="1447800" cy="558800"/>
        </p:xfrm>
        <a:graphic>
          <a:graphicData uri="http://schemas.openxmlformats.org/presentationml/2006/ole">
            <mc:AlternateContent xmlns:mc="http://schemas.openxmlformats.org/markup-compatibility/2006">
              <mc:Choice xmlns:v="urn:schemas-microsoft-com:vml" Requires="v">
                <p:oleObj spid="_x0000_s38052" name="公式" r:id="rId3" imgW="508000" imgH="203200" progId="Equation.3">
                  <p:embed/>
                </p:oleObj>
              </mc:Choice>
              <mc:Fallback>
                <p:oleObj name="公式" r:id="rId3" imgW="508000" imgH="203200" progId="Equation.3">
                  <p:embed/>
                  <p:pic>
                    <p:nvPicPr>
                      <p:cNvPr id="0" name="图片 38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28800"/>
                        <a:ext cx="14478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Text Box 13"/>
          <p:cNvSpPr txBox="1">
            <a:spLocks noChangeArrowheads="1"/>
          </p:cNvSpPr>
          <p:nvPr/>
        </p:nvSpPr>
        <p:spPr bwMode="auto">
          <a:xfrm>
            <a:off x="4495800" y="1828800"/>
            <a:ext cx="1698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anose="02020603050405020304" pitchFamily="18" charset="0"/>
                <a:ea typeface="楷体_GB2312" pitchFamily="49" charset="-122"/>
              </a:rPr>
              <a:t>转动定律</a:t>
            </a:r>
          </a:p>
        </p:txBody>
      </p:sp>
      <p:graphicFrame>
        <p:nvGraphicFramePr>
          <p:cNvPr id="42" name="Object 14"/>
          <p:cNvGraphicFramePr>
            <a:graphicFrameLocks noChangeAspect="1"/>
          </p:cNvGraphicFramePr>
          <p:nvPr/>
        </p:nvGraphicFramePr>
        <p:xfrm>
          <a:off x="6400800" y="1865313"/>
          <a:ext cx="1600200" cy="519112"/>
        </p:xfrm>
        <a:graphic>
          <a:graphicData uri="http://schemas.openxmlformats.org/presentationml/2006/ole">
            <mc:AlternateContent xmlns:mc="http://schemas.openxmlformats.org/markup-compatibility/2006">
              <mc:Choice xmlns:v="urn:schemas-microsoft-com:vml" Requires="v">
                <p:oleObj spid="_x0000_s38053" name="Equation" r:id="rId5" imgW="545465" imgH="177800" progId="Equation.3">
                  <p:embed/>
                </p:oleObj>
              </mc:Choice>
              <mc:Fallback>
                <p:oleObj name="Equation" r:id="rId5" imgW="545465" imgH="177800" progId="Equation.3">
                  <p:embed/>
                  <p:pic>
                    <p:nvPicPr>
                      <p:cNvPr id="0" name="图片 38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1865313"/>
                        <a:ext cx="16002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 name="Rectangle 15"/>
          <p:cNvSpPr>
            <a:spLocks noChangeArrowheads="1"/>
          </p:cNvSpPr>
          <p:nvPr/>
        </p:nvSpPr>
        <p:spPr bwMode="auto">
          <a:xfrm>
            <a:off x="1676400" y="1219200"/>
            <a:ext cx="1962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CC0000"/>
                </a:solidFill>
                <a:latin typeface="Century Schoolbook" pitchFamily="18" charset="0"/>
                <a:ea typeface="楷体_GB2312" pitchFamily="49" charset="-122"/>
              </a:rPr>
              <a:t>质点的平动</a:t>
            </a:r>
          </a:p>
        </p:txBody>
      </p:sp>
      <p:sp>
        <p:nvSpPr>
          <p:cNvPr id="44" name="Rectangle 16"/>
          <p:cNvSpPr>
            <a:spLocks noChangeArrowheads="1"/>
          </p:cNvSpPr>
          <p:nvPr/>
        </p:nvSpPr>
        <p:spPr bwMode="auto">
          <a:xfrm>
            <a:off x="5029200" y="1219200"/>
            <a:ext cx="2673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CC0000"/>
                </a:solidFill>
                <a:latin typeface="Century Schoolbook" pitchFamily="18" charset="0"/>
                <a:ea typeface="楷体_GB2312" pitchFamily="49" charset="-122"/>
              </a:rPr>
              <a:t>刚体的定轴转动</a:t>
            </a:r>
          </a:p>
        </p:txBody>
      </p:sp>
      <p:sp>
        <p:nvSpPr>
          <p:cNvPr id="45" name="Text Box 17"/>
          <p:cNvSpPr txBox="1">
            <a:spLocks noChangeArrowheads="1"/>
          </p:cNvSpPr>
          <p:nvPr/>
        </p:nvSpPr>
        <p:spPr bwMode="auto">
          <a:xfrm>
            <a:off x="838200" y="23622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anose="02020603050405020304" pitchFamily="18" charset="0"/>
                <a:ea typeface="楷体_GB2312" pitchFamily="49" charset="-122"/>
              </a:rPr>
              <a:t>动量定理</a:t>
            </a:r>
          </a:p>
        </p:txBody>
      </p:sp>
      <p:graphicFrame>
        <p:nvGraphicFramePr>
          <p:cNvPr id="46" name="Object 18"/>
          <p:cNvGraphicFramePr>
            <a:graphicFrameLocks noChangeAspect="1"/>
          </p:cNvGraphicFramePr>
          <p:nvPr/>
        </p:nvGraphicFramePr>
        <p:xfrm>
          <a:off x="1219200" y="2743200"/>
          <a:ext cx="3200400" cy="1008063"/>
        </p:xfrm>
        <a:graphic>
          <a:graphicData uri="http://schemas.openxmlformats.org/presentationml/2006/ole">
            <mc:AlternateContent xmlns:mc="http://schemas.openxmlformats.org/markup-compatibility/2006">
              <mc:Choice xmlns:v="urn:schemas-microsoft-com:vml" Requires="v">
                <p:oleObj spid="_x0000_s38054" name="Equation" r:id="rId7" imgW="1116965" imgH="355600" progId="Equation.3">
                  <p:embed/>
                </p:oleObj>
              </mc:Choice>
              <mc:Fallback>
                <p:oleObj name="Equation" r:id="rId7" imgW="1116965" imgH="355600" progId="Equation.3">
                  <p:embed/>
                  <p:pic>
                    <p:nvPicPr>
                      <p:cNvPr id="0" name="图片 380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743200"/>
                        <a:ext cx="3200400"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Text Box 19"/>
          <p:cNvSpPr txBox="1">
            <a:spLocks noChangeArrowheads="1"/>
          </p:cNvSpPr>
          <p:nvPr/>
        </p:nvSpPr>
        <p:spPr bwMode="auto">
          <a:xfrm>
            <a:off x="4495800" y="23622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anose="02020603050405020304" pitchFamily="18" charset="0"/>
                <a:ea typeface="楷体_GB2312" pitchFamily="49" charset="-122"/>
              </a:rPr>
              <a:t>角动量定理</a:t>
            </a:r>
          </a:p>
        </p:txBody>
      </p:sp>
      <p:graphicFrame>
        <p:nvGraphicFramePr>
          <p:cNvPr id="48" name="Object 20"/>
          <p:cNvGraphicFramePr>
            <a:graphicFrameLocks noChangeAspect="1"/>
          </p:cNvGraphicFramePr>
          <p:nvPr/>
        </p:nvGraphicFramePr>
        <p:xfrm>
          <a:off x="5105400" y="2770188"/>
          <a:ext cx="3124200" cy="1008062"/>
        </p:xfrm>
        <a:graphic>
          <a:graphicData uri="http://schemas.openxmlformats.org/presentationml/2006/ole">
            <mc:AlternateContent xmlns:mc="http://schemas.openxmlformats.org/markup-compatibility/2006">
              <mc:Choice xmlns:v="urn:schemas-microsoft-com:vml" Requires="v">
                <p:oleObj spid="_x0000_s38055" name="Equation" r:id="rId9" imgW="951865" imgH="355600" progId="Equation.3">
                  <p:embed/>
                </p:oleObj>
              </mc:Choice>
              <mc:Fallback>
                <p:oleObj name="Equation" r:id="rId9" imgW="951865" imgH="355600" progId="Equation.3">
                  <p:embed/>
                  <p:pic>
                    <p:nvPicPr>
                      <p:cNvPr id="0" name="图片 380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2770188"/>
                        <a:ext cx="3124200"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Text Box 21"/>
          <p:cNvSpPr txBox="1">
            <a:spLocks noChangeArrowheads="1"/>
          </p:cNvSpPr>
          <p:nvPr/>
        </p:nvSpPr>
        <p:spPr bwMode="auto">
          <a:xfrm>
            <a:off x="838200" y="37338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anose="02020603050405020304" pitchFamily="18" charset="0"/>
                <a:ea typeface="楷体_GB2312" pitchFamily="49" charset="-122"/>
              </a:rPr>
              <a:t>动量守恒定律</a:t>
            </a:r>
          </a:p>
        </p:txBody>
      </p:sp>
      <p:sp>
        <p:nvSpPr>
          <p:cNvPr id="50" name="Text Box 22"/>
          <p:cNvSpPr txBox="1">
            <a:spLocks noChangeArrowheads="1"/>
          </p:cNvSpPr>
          <p:nvPr/>
        </p:nvSpPr>
        <p:spPr bwMode="auto">
          <a:xfrm>
            <a:off x="4495800" y="38100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anose="02020603050405020304" pitchFamily="18" charset="0"/>
                <a:ea typeface="楷体_GB2312" pitchFamily="49" charset="-122"/>
              </a:rPr>
              <a:t>角动量守恒定律</a:t>
            </a:r>
          </a:p>
        </p:txBody>
      </p:sp>
      <p:graphicFrame>
        <p:nvGraphicFramePr>
          <p:cNvPr id="51" name="Object 23"/>
          <p:cNvGraphicFramePr>
            <a:graphicFrameLocks noChangeAspect="1"/>
          </p:cNvGraphicFramePr>
          <p:nvPr/>
        </p:nvGraphicFramePr>
        <p:xfrm>
          <a:off x="1031875" y="4191000"/>
          <a:ext cx="3387725" cy="646113"/>
        </p:xfrm>
        <a:graphic>
          <a:graphicData uri="http://schemas.openxmlformats.org/presentationml/2006/ole">
            <mc:AlternateContent xmlns:mc="http://schemas.openxmlformats.org/markup-compatibility/2006">
              <mc:Choice xmlns:v="urn:schemas-microsoft-com:vml" Requires="v">
                <p:oleObj spid="_x0000_s38056" name="Equation" r:id="rId11" imgW="1562100" imgH="254000" progId="Equation.3">
                  <p:embed/>
                </p:oleObj>
              </mc:Choice>
              <mc:Fallback>
                <p:oleObj name="Equation" r:id="rId11" imgW="1562100" imgH="254000" progId="Equation.3">
                  <p:embed/>
                  <p:pic>
                    <p:nvPicPr>
                      <p:cNvPr id="0" name="图片 380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1875" y="4191000"/>
                        <a:ext cx="3387725"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24"/>
          <p:cNvGraphicFramePr>
            <a:graphicFrameLocks noChangeAspect="1"/>
          </p:cNvGraphicFramePr>
          <p:nvPr/>
        </p:nvGraphicFramePr>
        <p:xfrm>
          <a:off x="4800600" y="4246563"/>
          <a:ext cx="3429000" cy="622300"/>
        </p:xfrm>
        <a:graphic>
          <a:graphicData uri="http://schemas.openxmlformats.org/presentationml/2006/ole">
            <mc:AlternateContent xmlns:mc="http://schemas.openxmlformats.org/markup-compatibility/2006">
              <mc:Choice xmlns:v="urn:schemas-microsoft-com:vml" Requires="v">
                <p:oleObj spid="_x0000_s38057" name="Equation" r:id="rId13" imgW="1396365" imgH="254000" progId="Equation.3">
                  <p:embed/>
                </p:oleObj>
              </mc:Choice>
              <mc:Fallback>
                <p:oleObj name="Equation" r:id="rId13" imgW="1396365" imgH="254000" progId="Equation.3">
                  <p:embed/>
                  <p:pic>
                    <p:nvPicPr>
                      <p:cNvPr id="0" name="图片 380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0600" y="4246563"/>
                        <a:ext cx="34290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 name="Text Box 25"/>
          <p:cNvSpPr txBox="1">
            <a:spLocks noChangeArrowheads="1"/>
          </p:cNvSpPr>
          <p:nvPr/>
        </p:nvSpPr>
        <p:spPr bwMode="auto">
          <a:xfrm>
            <a:off x="762000" y="49530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anose="02020603050405020304" pitchFamily="18" charset="0"/>
                <a:ea typeface="楷体_GB2312" pitchFamily="49" charset="-122"/>
              </a:rPr>
              <a:t>力的功</a:t>
            </a:r>
          </a:p>
        </p:txBody>
      </p:sp>
      <p:graphicFrame>
        <p:nvGraphicFramePr>
          <p:cNvPr id="54" name="Object 26"/>
          <p:cNvGraphicFramePr>
            <a:graphicFrameLocks noChangeAspect="1"/>
          </p:cNvGraphicFramePr>
          <p:nvPr/>
        </p:nvGraphicFramePr>
        <p:xfrm>
          <a:off x="2066925" y="4800600"/>
          <a:ext cx="2190750" cy="890588"/>
        </p:xfrm>
        <a:graphic>
          <a:graphicData uri="http://schemas.openxmlformats.org/presentationml/2006/ole">
            <mc:AlternateContent xmlns:mc="http://schemas.openxmlformats.org/markup-compatibility/2006">
              <mc:Choice xmlns:v="urn:schemas-microsoft-com:vml" Requires="v">
                <p:oleObj spid="_x0000_s38058" name="Equation" r:id="rId15" imgW="812165" imgH="330200" progId="Equation.3">
                  <p:embed/>
                </p:oleObj>
              </mc:Choice>
              <mc:Fallback>
                <p:oleObj name="Equation" r:id="rId15" imgW="812165" imgH="330200" progId="Equation.3">
                  <p:embed/>
                  <p:pic>
                    <p:nvPicPr>
                      <p:cNvPr id="0" name="图片 380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66925" y="4800600"/>
                        <a:ext cx="2190750"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 name="Text Box 27"/>
          <p:cNvSpPr txBox="1">
            <a:spLocks noChangeArrowheads="1"/>
          </p:cNvSpPr>
          <p:nvPr/>
        </p:nvSpPr>
        <p:spPr bwMode="auto">
          <a:xfrm>
            <a:off x="4495800" y="49530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anose="02020603050405020304" pitchFamily="18" charset="0"/>
                <a:ea typeface="楷体_GB2312" pitchFamily="49" charset="-122"/>
              </a:rPr>
              <a:t>力矩的功</a:t>
            </a:r>
          </a:p>
        </p:txBody>
      </p:sp>
      <p:graphicFrame>
        <p:nvGraphicFramePr>
          <p:cNvPr id="56" name="Object 28"/>
          <p:cNvGraphicFramePr>
            <a:graphicFrameLocks noChangeAspect="1"/>
          </p:cNvGraphicFramePr>
          <p:nvPr/>
        </p:nvGraphicFramePr>
        <p:xfrm>
          <a:off x="6096000" y="4800600"/>
          <a:ext cx="2133600" cy="923925"/>
        </p:xfrm>
        <a:graphic>
          <a:graphicData uri="http://schemas.openxmlformats.org/presentationml/2006/ole">
            <mc:AlternateContent xmlns:mc="http://schemas.openxmlformats.org/markup-compatibility/2006">
              <mc:Choice xmlns:v="urn:schemas-microsoft-com:vml" Requires="v">
                <p:oleObj spid="_x0000_s38059" name="Equation" r:id="rId17" imgW="786765" imgH="355600" progId="Equation.3">
                  <p:embed/>
                </p:oleObj>
              </mc:Choice>
              <mc:Fallback>
                <p:oleObj name="Equation" r:id="rId17" imgW="786765" imgH="355600" progId="Equation.3">
                  <p:embed/>
                  <p:pic>
                    <p:nvPicPr>
                      <p:cNvPr id="0" name="图片 380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96000" y="4800600"/>
                        <a:ext cx="213360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 name="Text Box 29"/>
          <p:cNvSpPr txBox="1">
            <a:spLocks noChangeArrowheads="1"/>
          </p:cNvSpPr>
          <p:nvPr/>
        </p:nvSpPr>
        <p:spPr bwMode="auto">
          <a:xfrm>
            <a:off x="838200" y="58674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anose="02020603050405020304" pitchFamily="18" charset="0"/>
                <a:ea typeface="楷体_GB2312" pitchFamily="49" charset="-122"/>
              </a:rPr>
              <a:t>动能</a:t>
            </a:r>
          </a:p>
        </p:txBody>
      </p:sp>
      <p:graphicFrame>
        <p:nvGraphicFramePr>
          <p:cNvPr id="58" name="Object 30"/>
          <p:cNvGraphicFramePr>
            <a:graphicFrameLocks noChangeAspect="1"/>
          </p:cNvGraphicFramePr>
          <p:nvPr/>
        </p:nvGraphicFramePr>
        <p:xfrm>
          <a:off x="2057400" y="5762625"/>
          <a:ext cx="2057400" cy="622300"/>
        </p:xfrm>
        <a:graphic>
          <a:graphicData uri="http://schemas.openxmlformats.org/presentationml/2006/ole">
            <mc:AlternateContent xmlns:mc="http://schemas.openxmlformats.org/markup-compatibility/2006">
              <mc:Choice xmlns:v="urn:schemas-microsoft-com:vml" Requires="v">
                <p:oleObj spid="_x0000_s38060" name="Equation" r:id="rId19" imgW="799465" imgH="241300" progId="Equation.3">
                  <p:embed/>
                </p:oleObj>
              </mc:Choice>
              <mc:Fallback>
                <p:oleObj name="Equation" r:id="rId19" imgW="799465" imgH="241300" progId="Equation.3">
                  <p:embed/>
                  <p:pic>
                    <p:nvPicPr>
                      <p:cNvPr id="0" name="图片 380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57400" y="5762625"/>
                        <a:ext cx="20574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 name="Text Box 31"/>
          <p:cNvSpPr txBox="1">
            <a:spLocks noChangeArrowheads="1"/>
          </p:cNvSpPr>
          <p:nvPr/>
        </p:nvSpPr>
        <p:spPr bwMode="auto">
          <a:xfrm>
            <a:off x="4495800" y="5818188"/>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anose="02020603050405020304" pitchFamily="18" charset="0"/>
                <a:ea typeface="楷体_GB2312" pitchFamily="49" charset="-122"/>
              </a:rPr>
              <a:t>转动动能</a:t>
            </a:r>
          </a:p>
        </p:txBody>
      </p:sp>
      <p:graphicFrame>
        <p:nvGraphicFramePr>
          <p:cNvPr id="60" name="Object 32"/>
          <p:cNvGraphicFramePr>
            <a:graphicFrameLocks noChangeAspect="1"/>
          </p:cNvGraphicFramePr>
          <p:nvPr/>
        </p:nvGraphicFramePr>
        <p:xfrm>
          <a:off x="6096000" y="5715000"/>
          <a:ext cx="1828800" cy="608013"/>
        </p:xfrm>
        <a:graphic>
          <a:graphicData uri="http://schemas.openxmlformats.org/presentationml/2006/ole">
            <mc:AlternateContent xmlns:mc="http://schemas.openxmlformats.org/markup-compatibility/2006">
              <mc:Choice xmlns:v="urn:schemas-microsoft-com:vml" Requires="v">
                <p:oleObj spid="_x0000_s38061" name="Equation" r:id="rId21" imgW="799465" imgH="241300" progId="Equation.3">
                  <p:embed/>
                </p:oleObj>
              </mc:Choice>
              <mc:Fallback>
                <p:oleObj name="Equation" r:id="rId21" imgW="799465" imgH="241300" progId="Equation.3">
                  <p:embed/>
                  <p:pic>
                    <p:nvPicPr>
                      <p:cNvPr id="0" name="图片 3803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96000" y="5715000"/>
                        <a:ext cx="182880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 name="Line 33"/>
          <p:cNvSpPr>
            <a:spLocks noChangeShapeType="1"/>
          </p:cNvSpPr>
          <p:nvPr/>
        </p:nvSpPr>
        <p:spPr bwMode="auto">
          <a:xfrm>
            <a:off x="838200" y="5715000"/>
            <a:ext cx="7620000" cy="0"/>
          </a:xfrm>
          <a:prstGeom prst="line">
            <a:avLst/>
          </a:prstGeom>
          <a:noFill/>
          <a:ln w="12700">
            <a:solidFill>
              <a:schemeClr val="tx1"/>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left)">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left)">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left)">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wipe(left)">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left)">
                                      <p:cBhvr>
                                        <p:cTn id="57" dur="500"/>
                                        <p:tgtEl>
                                          <p:spTgt spid="5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left)">
                                      <p:cBhvr>
                                        <p:cTn id="62" dur="500"/>
                                        <p:tgtEl>
                                          <p:spTgt spid="5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wipe(left)">
                                      <p:cBhvr>
                                        <p:cTn id="67" dur="500"/>
                                        <p:tgtEl>
                                          <p:spTgt spid="5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wipe(left)">
                                      <p:cBhvr>
                                        <p:cTn id="72" dur="500"/>
                                        <p:tgtEl>
                                          <p:spTgt spid="5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wipe(left)">
                                      <p:cBhvr>
                                        <p:cTn id="77" dur="500"/>
                                        <p:tgtEl>
                                          <p:spTgt spid="5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wipe(left)">
                                      <p:cBhvr>
                                        <p:cTn id="82" dur="500"/>
                                        <p:tgtEl>
                                          <p:spTgt spid="5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57"/>
                                        </p:tgtEl>
                                        <p:attrNameLst>
                                          <p:attrName>style.visibility</p:attrName>
                                        </p:attrNameLst>
                                      </p:cBhvr>
                                      <p:to>
                                        <p:strVal val="visible"/>
                                      </p:to>
                                    </p:set>
                                    <p:animEffect transition="in" filter="wipe(left)">
                                      <p:cBhvr>
                                        <p:cTn id="87" dur="500"/>
                                        <p:tgtEl>
                                          <p:spTgt spid="5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58"/>
                                        </p:tgtEl>
                                        <p:attrNameLst>
                                          <p:attrName>style.visibility</p:attrName>
                                        </p:attrNameLst>
                                      </p:cBhvr>
                                      <p:to>
                                        <p:strVal val="visible"/>
                                      </p:to>
                                    </p:set>
                                    <p:animEffect transition="in" filter="wipe(left)">
                                      <p:cBhvr>
                                        <p:cTn id="92" dur="500"/>
                                        <p:tgtEl>
                                          <p:spTgt spid="58"/>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wipe(left)">
                                      <p:cBhvr>
                                        <p:cTn id="97" dur="500"/>
                                        <p:tgtEl>
                                          <p:spTgt spid="5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wipe(left)">
                                      <p:cBhvr>
                                        <p:cTn id="10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p:bldP spid="45" grpId="0"/>
      <p:bldP spid="47" grpId="0"/>
      <p:bldP spid="49" grpId="0"/>
      <p:bldP spid="50" grpId="0"/>
      <p:bldP spid="53" grpId="0"/>
      <p:bldP spid="55" grpId="0"/>
      <p:bldP spid="57" grpId="0"/>
      <p:bldP spid="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38200" y="928688"/>
            <a:ext cx="7543800" cy="519112"/>
          </a:xfrm>
          <a:prstGeom prst="rect">
            <a:avLst/>
          </a:prstGeom>
          <a:gradFill rotWithShape="0">
            <a:gsLst>
              <a:gs pos="0">
                <a:srgbClr val="BBE0E3"/>
              </a:gs>
              <a:gs pos="50000">
                <a:srgbClr val="FFFFFF"/>
              </a:gs>
              <a:gs pos="100000">
                <a:srgbClr val="BBE0E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smtClean="0">
                <a:ln>
                  <a:noFill/>
                </a:ln>
                <a:solidFill>
                  <a:srgbClr val="1C1C1C"/>
                </a:solidFill>
                <a:effectLst/>
                <a:uLnTx/>
                <a:uFillTx/>
                <a:latin typeface="Times New Roman" panose="02020603050405020304" pitchFamily="18" charset="0"/>
                <a:ea typeface="楷体_GB2312" pitchFamily="49" charset="-122"/>
              </a:rPr>
              <a:t>质点运动规律与刚体定轴转动的规律对照</a:t>
            </a:r>
          </a:p>
        </p:txBody>
      </p:sp>
      <p:sp>
        <p:nvSpPr>
          <p:cNvPr id="3" name="Line 4"/>
          <p:cNvSpPr>
            <a:spLocks noChangeShapeType="1"/>
          </p:cNvSpPr>
          <p:nvPr/>
        </p:nvSpPr>
        <p:spPr bwMode="auto">
          <a:xfrm flipV="1">
            <a:off x="838200" y="2112963"/>
            <a:ext cx="7620000" cy="20637"/>
          </a:xfrm>
          <a:prstGeom prst="line">
            <a:avLst/>
          </a:prstGeom>
          <a:noFill/>
          <a:ln w="19050">
            <a:solidFill>
              <a:srgbClr val="000000"/>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4" name="Line 5"/>
          <p:cNvSpPr>
            <a:spLocks noChangeShapeType="1"/>
          </p:cNvSpPr>
          <p:nvPr/>
        </p:nvSpPr>
        <p:spPr bwMode="auto">
          <a:xfrm>
            <a:off x="4495800" y="1447800"/>
            <a:ext cx="0" cy="4800600"/>
          </a:xfrm>
          <a:prstGeom prst="line">
            <a:avLst/>
          </a:prstGeom>
          <a:noFill/>
          <a:ln w="28575">
            <a:solidFill>
              <a:srgbClr val="0000FF"/>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5" name="Line 6"/>
          <p:cNvSpPr>
            <a:spLocks noChangeShapeType="1"/>
          </p:cNvSpPr>
          <p:nvPr/>
        </p:nvSpPr>
        <p:spPr bwMode="auto">
          <a:xfrm>
            <a:off x="838200" y="3581400"/>
            <a:ext cx="7620000" cy="0"/>
          </a:xfrm>
          <a:prstGeom prst="line">
            <a:avLst/>
          </a:prstGeom>
          <a:noFill/>
          <a:ln w="12700">
            <a:solidFill>
              <a:srgbClr val="000000"/>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6" name="Line 7"/>
          <p:cNvSpPr>
            <a:spLocks noChangeShapeType="1"/>
          </p:cNvSpPr>
          <p:nvPr/>
        </p:nvSpPr>
        <p:spPr bwMode="auto">
          <a:xfrm>
            <a:off x="838200" y="4419600"/>
            <a:ext cx="7620000" cy="0"/>
          </a:xfrm>
          <a:prstGeom prst="line">
            <a:avLst/>
          </a:prstGeom>
          <a:noFill/>
          <a:ln w="12700">
            <a:solidFill>
              <a:srgbClr val="000000"/>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7" name="Rectangle 8"/>
          <p:cNvSpPr>
            <a:spLocks noChangeArrowheads="1"/>
          </p:cNvSpPr>
          <p:nvPr/>
        </p:nvSpPr>
        <p:spPr bwMode="auto">
          <a:xfrm>
            <a:off x="838200" y="914400"/>
            <a:ext cx="7620000" cy="5334000"/>
          </a:xfrm>
          <a:prstGeom prst="rect">
            <a:avLst/>
          </a:prstGeom>
          <a:noFill/>
          <a:ln w="1905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8" name="Rectangle 9"/>
          <p:cNvSpPr>
            <a:spLocks noChangeArrowheads="1"/>
          </p:cNvSpPr>
          <p:nvPr/>
        </p:nvSpPr>
        <p:spPr bwMode="auto">
          <a:xfrm>
            <a:off x="1676400" y="1538288"/>
            <a:ext cx="2438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smtClean="0">
                <a:solidFill>
                  <a:srgbClr val="CC0000"/>
                </a:solidFill>
                <a:latin typeface="Century Schoolbook" pitchFamily="18" charset="0"/>
                <a:ea typeface="楷体_GB2312" pitchFamily="49" charset="-122"/>
              </a:rPr>
              <a:t>质点的平动</a:t>
            </a:r>
          </a:p>
        </p:txBody>
      </p:sp>
      <p:sp>
        <p:nvSpPr>
          <p:cNvPr id="9" name="Rectangle 10"/>
          <p:cNvSpPr>
            <a:spLocks noChangeArrowheads="1"/>
          </p:cNvSpPr>
          <p:nvPr/>
        </p:nvSpPr>
        <p:spPr bwMode="auto">
          <a:xfrm>
            <a:off x="5029200" y="1538288"/>
            <a:ext cx="3124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smtClean="0">
                <a:solidFill>
                  <a:srgbClr val="CC0000"/>
                </a:solidFill>
                <a:latin typeface="Century Schoolbook" pitchFamily="18" charset="0"/>
                <a:ea typeface="楷体_GB2312" pitchFamily="49" charset="-122"/>
              </a:rPr>
              <a:t>刚体的定轴转动</a:t>
            </a:r>
          </a:p>
        </p:txBody>
      </p:sp>
      <p:sp>
        <p:nvSpPr>
          <p:cNvPr id="10" name="Line 11"/>
          <p:cNvSpPr>
            <a:spLocks noChangeShapeType="1"/>
          </p:cNvSpPr>
          <p:nvPr/>
        </p:nvSpPr>
        <p:spPr bwMode="auto">
          <a:xfrm>
            <a:off x="838200" y="1447800"/>
            <a:ext cx="7620000"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1" name="Text Box 12"/>
          <p:cNvSpPr txBox="1">
            <a:spLocks noChangeArrowheads="1"/>
          </p:cNvSpPr>
          <p:nvPr/>
        </p:nvSpPr>
        <p:spPr bwMode="auto">
          <a:xfrm>
            <a:off x="838200" y="2174875"/>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smtClean="0">
                <a:solidFill>
                  <a:srgbClr val="000000"/>
                </a:solidFill>
                <a:latin typeface="Times New Roman" panose="02020603050405020304" pitchFamily="18" charset="0"/>
                <a:ea typeface="楷体_GB2312" pitchFamily="49" charset="-122"/>
              </a:rPr>
              <a:t>动能定理</a:t>
            </a:r>
          </a:p>
        </p:txBody>
      </p:sp>
      <p:graphicFrame>
        <p:nvGraphicFramePr>
          <p:cNvPr id="12" name="Object 13"/>
          <p:cNvGraphicFramePr>
            <a:graphicFrameLocks noChangeAspect="1"/>
          </p:cNvGraphicFramePr>
          <p:nvPr/>
        </p:nvGraphicFramePr>
        <p:xfrm>
          <a:off x="1143000" y="2555875"/>
          <a:ext cx="3124200" cy="949325"/>
        </p:xfrm>
        <a:graphic>
          <a:graphicData uri="http://schemas.openxmlformats.org/presentationml/2006/ole">
            <mc:AlternateContent xmlns:mc="http://schemas.openxmlformats.org/markup-compatibility/2006">
              <mc:Choice xmlns:v="urn:schemas-microsoft-com:vml" Requires="v">
                <p:oleObj spid="_x0000_s39012" name="Equation" r:id="rId3" imgW="1218565" imgH="393700" progId="Equation.3">
                  <p:embed/>
                </p:oleObj>
              </mc:Choice>
              <mc:Fallback>
                <p:oleObj name="Equation" r:id="rId3" imgW="1218565" imgH="393700" progId="Equation.3">
                  <p:embed/>
                  <p:pic>
                    <p:nvPicPr>
                      <p:cNvPr id="0" name="图片 389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555875"/>
                        <a:ext cx="312420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4"/>
          <p:cNvSpPr txBox="1">
            <a:spLocks noChangeArrowheads="1"/>
          </p:cNvSpPr>
          <p:nvPr/>
        </p:nvSpPr>
        <p:spPr bwMode="auto">
          <a:xfrm>
            <a:off x="4495800" y="2174875"/>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smtClean="0">
                <a:solidFill>
                  <a:srgbClr val="000000"/>
                </a:solidFill>
                <a:latin typeface="Times New Roman" panose="02020603050405020304" pitchFamily="18" charset="0"/>
                <a:ea typeface="楷体_GB2312" pitchFamily="49" charset="-122"/>
              </a:rPr>
              <a:t>动能定理</a:t>
            </a:r>
          </a:p>
        </p:txBody>
      </p:sp>
      <p:graphicFrame>
        <p:nvGraphicFramePr>
          <p:cNvPr id="14" name="Object 15"/>
          <p:cNvGraphicFramePr>
            <a:graphicFrameLocks noChangeAspect="1"/>
          </p:cNvGraphicFramePr>
          <p:nvPr/>
        </p:nvGraphicFramePr>
        <p:xfrm>
          <a:off x="4953000" y="2555875"/>
          <a:ext cx="3124200" cy="946150"/>
        </p:xfrm>
        <a:graphic>
          <a:graphicData uri="http://schemas.openxmlformats.org/presentationml/2006/ole">
            <mc:AlternateContent xmlns:mc="http://schemas.openxmlformats.org/markup-compatibility/2006">
              <mc:Choice xmlns:v="urn:schemas-microsoft-com:vml" Requires="v">
                <p:oleObj spid="_x0000_s39013" name="Equation" r:id="rId5" imgW="1218565" imgH="393700" progId="Equation.3">
                  <p:embed/>
                </p:oleObj>
              </mc:Choice>
              <mc:Fallback>
                <p:oleObj name="Equation" r:id="rId5" imgW="1218565" imgH="393700" progId="Equation.3">
                  <p:embed/>
                  <p:pic>
                    <p:nvPicPr>
                      <p:cNvPr id="0" name="图片 389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2555875"/>
                        <a:ext cx="31242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16"/>
          <p:cNvSpPr txBox="1">
            <a:spLocks noChangeArrowheads="1"/>
          </p:cNvSpPr>
          <p:nvPr/>
        </p:nvSpPr>
        <p:spPr bwMode="auto">
          <a:xfrm>
            <a:off x="838200" y="3703638"/>
            <a:ext cx="2209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800" b="1" dirty="0" smtClean="0">
                <a:solidFill>
                  <a:srgbClr val="000000"/>
                </a:solidFill>
                <a:latin typeface="Century Schoolbook" pitchFamily="18" charset="0"/>
                <a:ea typeface="楷体_GB2312" pitchFamily="49" charset="-122"/>
              </a:rPr>
              <a:t>重力势能</a:t>
            </a:r>
          </a:p>
        </p:txBody>
      </p:sp>
      <p:graphicFrame>
        <p:nvGraphicFramePr>
          <p:cNvPr id="16" name="Object 17"/>
          <p:cNvGraphicFramePr>
            <a:graphicFrameLocks noChangeAspect="1"/>
          </p:cNvGraphicFramePr>
          <p:nvPr/>
        </p:nvGraphicFramePr>
        <p:xfrm>
          <a:off x="2667000" y="3709988"/>
          <a:ext cx="1524000" cy="579437"/>
        </p:xfrm>
        <a:graphic>
          <a:graphicData uri="http://schemas.openxmlformats.org/presentationml/2006/ole">
            <mc:AlternateContent xmlns:mc="http://schemas.openxmlformats.org/markup-compatibility/2006">
              <mc:Choice xmlns:v="urn:schemas-microsoft-com:vml" Requires="v">
                <p:oleObj spid="_x0000_s39014" name="Equation" r:id="rId7" imgW="635000" imgH="241300" progId="Equation.3">
                  <p:embed/>
                </p:oleObj>
              </mc:Choice>
              <mc:Fallback>
                <p:oleObj name="Equation" r:id="rId7" imgW="635000" imgH="241300" progId="Equation.3">
                  <p:embed/>
                  <p:pic>
                    <p:nvPicPr>
                      <p:cNvPr id="0" name="图片 389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709988"/>
                        <a:ext cx="15240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18"/>
          <p:cNvSpPr txBox="1">
            <a:spLocks noChangeArrowheads="1"/>
          </p:cNvSpPr>
          <p:nvPr/>
        </p:nvSpPr>
        <p:spPr bwMode="auto">
          <a:xfrm>
            <a:off x="4495800" y="3703638"/>
            <a:ext cx="2209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800" b="1" dirty="0" smtClean="0">
                <a:solidFill>
                  <a:srgbClr val="000000"/>
                </a:solidFill>
                <a:latin typeface="Century Schoolbook" pitchFamily="18" charset="0"/>
                <a:ea typeface="楷体_GB2312" pitchFamily="49" charset="-122"/>
              </a:rPr>
              <a:t>重力势能</a:t>
            </a:r>
          </a:p>
        </p:txBody>
      </p:sp>
      <p:graphicFrame>
        <p:nvGraphicFramePr>
          <p:cNvPr id="18" name="Object 19"/>
          <p:cNvGraphicFramePr>
            <a:graphicFrameLocks noChangeAspect="1"/>
          </p:cNvGraphicFramePr>
          <p:nvPr/>
        </p:nvGraphicFramePr>
        <p:xfrm>
          <a:off x="6324600" y="3709988"/>
          <a:ext cx="1676400" cy="579437"/>
        </p:xfrm>
        <a:graphic>
          <a:graphicData uri="http://schemas.openxmlformats.org/presentationml/2006/ole">
            <mc:AlternateContent xmlns:mc="http://schemas.openxmlformats.org/markup-compatibility/2006">
              <mc:Choice xmlns:v="urn:schemas-microsoft-com:vml" Requires="v">
                <p:oleObj spid="_x0000_s39015" name="Equation" r:id="rId9" imgW="698500" imgH="241300" progId="Equation.3">
                  <p:embed/>
                </p:oleObj>
              </mc:Choice>
              <mc:Fallback>
                <p:oleObj name="Equation" r:id="rId9" imgW="698500" imgH="241300" progId="Equation.3">
                  <p:embed/>
                  <p:pic>
                    <p:nvPicPr>
                      <p:cNvPr id="0" name="图片 390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3709988"/>
                        <a:ext cx="16764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20"/>
          <p:cNvSpPr txBox="1">
            <a:spLocks noChangeArrowheads="1"/>
          </p:cNvSpPr>
          <p:nvPr/>
        </p:nvSpPr>
        <p:spPr bwMode="auto">
          <a:xfrm>
            <a:off x="838200" y="4473575"/>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smtClean="0">
                <a:solidFill>
                  <a:srgbClr val="000000"/>
                </a:solidFill>
                <a:latin typeface="Times New Roman" panose="02020603050405020304" pitchFamily="18" charset="0"/>
                <a:ea typeface="楷体_GB2312" pitchFamily="49" charset="-122"/>
              </a:rPr>
              <a:t>机械能守恒</a:t>
            </a:r>
          </a:p>
        </p:txBody>
      </p:sp>
      <p:graphicFrame>
        <p:nvGraphicFramePr>
          <p:cNvPr id="20" name="Object 21"/>
          <p:cNvGraphicFramePr>
            <a:graphicFrameLocks noChangeAspect="1"/>
          </p:cNvGraphicFramePr>
          <p:nvPr/>
        </p:nvGraphicFramePr>
        <p:xfrm>
          <a:off x="1219200" y="5540375"/>
          <a:ext cx="2667000" cy="631825"/>
        </p:xfrm>
        <a:graphic>
          <a:graphicData uri="http://schemas.openxmlformats.org/presentationml/2006/ole">
            <mc:AlternateContent xmlns:mc="http://schemas.openxmlformats.org/markup-compatibility/2006">
              <mc:Choice xmlns:v="urn:schemas-microsoft-com:vml" Requires="v">
                <p:oleObj spid="_x0000_s39016" name="Equation" r:id="rId11" imgW="977900" imgH="241300" progId="Equation.3">
                  <p:embed/>
                </p:oleObj>
              </mc:Choice>
              <mc:Fallback>
                <p:oleObj name="Equation" r:id="rId11" imgW="977900" imgH="241300" progId="Equation.3">
                  <p:embed/>
                  <p:pic>
                    <p:nvPicPr>
                      <p:cNvPr id="0" name="图片 390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0" y="5540375"/>
                        <a:ext cx="2667000"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22"/>
          <p:cNvSpPr txBox="1">
            <a:spLocks noChangeArrowheads="1"/>
          </p:cNvSpPr>
          <p:nvPr/>
        </p:nvSpPr>
        <p:spPr bwMode="auto">
          <a:xfrm>
            <a:off x="1066800" y="5006975"/>
            <a:ext cx="358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smtClean="0">
                <a:solidFill>
                  <a:srgbClr val="000000"/>
                </a:solidFill>
                <a:latin typeface="Times New Roman" panose="02020603050405020304" pitchFamily="18" charset="0"/>
                <a:ea typeface="楷体_GB2312" pitchFamily="49" charset="-122"/>
              </a:rPr>
              <a:t>只有保守力作功时</a:t>
            </a:r>
          </a:p>
        </p:txBody>
      </p:sp>
      <p:sp>
        <p:nvSpPr>
          <p:cNvPr id="22" name="Text Box 23"/>
          <p:cNvSpPr txBox="1">
            <a:spLocks noChangeArrowheads="1"/>
          </p:cNvSpPr>
          <p:nvPr/>
        </p:nvSpPr>
        <p:spPr bwMode="auto">
          <a:xfrm>
            <a:off x="4572000" y="4473575"/>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smtClean="0">
                <a:solidFill>
                  <a:srgbClr val="000000"/>
                </a:solidFill>
                <a:latin typeface="Times New Roman" panose="02020603050405020304" pitchFamily="18" charset="0"/>
                <a:ea typeface="楷体_GB2312" pitchFamily="49" charset="-122"/>
              </a:rPr>
              <a:t>机械能守恒</a:t>
            </a:r>
          </a:p>
        </p:txBody>
      </p:sp>
      <p:graphicFrame>
        <p:nvGraphicFramePr>
          <p:cNvPr id="23" name="Object 24"/>
          <p:cNvGraphicFramePr>
            <a:graphicFrameLocks noChangeAspect="1"/>
          </p:cNvGraphicFramePr>
          <p:nvPr/>
        </p:nvGraphicFramePr>
        <p:xfrm>
          <a:off x="4953000" y="5540375"/>
          <a:ext cx="2667000" cy="631825"/>
        </p:xfrm>
        <a:graphic>
          <a:graphicData uri="http://schemas.openxmlformats.org/presentationml/2006/ole">
            <mc:AlternateContent xmlns:mc="http://schemas.openxmlformats.org/markup-compatibility/2006">
              <mc:Choice xmlns:v="urn:schemas-microsoft-com:vml" Requires="v">
                <p:oleObj spid="_x0000_s39017" name="Equation" r:id="rId13" imgW="977900" imgH="241300" progId="Equation.3">
                  <p:embed/>
                </p:oleObj>
              </mc:Choice>
              <mc:Fallback>
                <p:oleObj name="Equation" r:id="rId13" imgW="977900" imgH="241300" progId="Equation.3">
                  <p:embed/>
                  <p:pic>
                    <p:nvPicPr>
                      <p:cNvPr id="0" name="图片 390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3000" y="5540375"/>
                        <a:ext cx="2667000"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25"/>
          <p:cNvSpPr txBox="1">
            <a:spLocks noChangeArrowheads="1"/>
          </p:cNvSpPr>
          <p:nvPr/>
        </p:nvSpPr>
        <p:spPr bwMode="auto">
          <a:xfrm>
            <a:off x="4800600" y="5006975"/>
            <a:ext cx="358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smtClean="0">
                <a:solidFill>
                  <a:srgbClr val="000000"/>
                </a:solidFill>
                <a:latin typeface="Times New Roman" panose="02020603050405020304" pitchFamily="18" charset="0"/>
                <a:ea typeface="楷体_GB2312" pitchFamily="49" charset="-122"/>
              </a:rPr>
              <a:t>只有保守力作功时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left)">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left)">
                                      <p:cBhvr>
                                        <p:cTn id="7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P spid="19" grpId="0"/>
      <p:bldP spid="21" grpId="0"/>
      <p:bldP spid="22"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Text Box 4"/>
          <p:cNvSpPr txBox="1">
            <a:spLocks noChangeArrowheads="1"/>
          </p:cNvSpPr>
          <p:nvPr/>
        </p:nvSpPr>
        <p:spPr bwMode="auto">
          <a:xfrm>
            <a:off x="179388" y="260350"/>
            <a:ext cx="8640762" cy="1373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dirty="0">
                <a:solidFill>
                  <a:srgbClr val="0000FF"/>
                </a:solidFill>
                <a:latin typeface="Times New Roman" panose="02020603050405020304" pitchFamily="18" charset="0"/>
              </a:rPr>
              <a:t>例</a:t>
            </a:r>
            <a:r>
              <a:rPr kumimoji="1" lang="en-US" altLang="zh-CN" sz="2800" b="1" dirty="0">
                <a:solidFill>
                  <a:srgbClr val="0000FF"/>
                </a:solidFill>
                <a:latin typeface="Times New Roman" panose="02020603050405020304" pitchFamily="18" charset="0"/>
              </a:rPr>
              <a:t>3-6</a:t>
            </a:r>
            <a:r>
              <a:rPr kumimoji="1" lang="en-US" altLang="zh-CN" sz="2800" b="1" dirty="0">
                <a:solidFill>
                  <a:srgbClr val="000000"/>
                </a:solidFill>
                <a:latin typeface="Times New Roman" panose="02020603050405020304" pitchFamily="18" charset="0"/>
              </a:rPr>
              <a:t>  </a:t>
            </a:r>
            <a:r>
              <a:rPr kumimoji="1" lang="zh-CN" altLang="en-US" sz="2800" b="1" dirty="0">
                <a:solidFill>
                  <a:srgbClr val="0000FF"/>
                </a:solidFill>
                <a:latin typeface="Times New Roman" panose="02020603050405020304" pitchFamily="18" charset="0"/>
              </a:rPr>
              <a:t>摩擦离合器</a:t>
            </a:r>
            <a:r>
              <a:rPr kumimoji="1" lang="zh-CN" altLang="en-US" sz="2800" b="1" dirty="0">
                <a:solidFill>
                  <a:srgbClr val="000000"/>
                </a:solidFill>
                <a:latin typeface="Times New Roman" panose="02020603050405020304" pitchFamily="18" charset="0"/>
              </a:rPr>
              <a:t>  飞轮</a:t>
            </a:r>
            <a:r>
              <a:rPr kumimoji="1" lang="en-US" altLang="zh-CN" sz="2800" b="1" dirty="0">
                <a:solidFill>
                  <a:srgbClr val="000000"/>
                </a:solidFill>
                <a:latin typeface="Times New Roman" panose="02020603050405020304" pitchFamily="18" charset="0"/>
              </a:rPr>
              <a:t>1</a:t>
            </a:r>
            <a:r>
              <a:rPr kumimoji="1" lang="zh-CN" altLang="en-US"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J</a:t>
            </a:r>
            <a:r>
              <a:rPr kumimoji="1" lang="en-US" altLang="zh-CN" sz="2800" b="1" baseline="-25000" dirty="0">
                <a:solidFill>
                  <a:srgbClr val="000000"/>
                </a:solidFill>
                <a:latin typeface="Times New Roman" panose="02020603050405020304" pitchFamily="18" charset="0"/>
              </a:rPr>
              <a:t>1</a:t>
            </a:r>
            <a:r>
              <a:rPr kumimoji="1" lang="zh-CN" altLang="en-US" sz="2800" b="1" dirty="0">
                <a:solidFill>
                  <a:srgbClr val="000000"/>
                </a:solidFill>
                <a:latin typeface="Times New Roman" panose="02020603050405020304" pitchFamily="18" charset="0"/>
              </a:rPr>
              <a:t>、</a:t>
            </a:r>
            <a:r>
              <a:rPr kumimoji="1" lang="zh-CN" altLang="en-US" sz="2800" b="1" baseline="-25000" dirty="0">
                <a:solidFill>
                  <a:srgbClr val="000000"/>
                </a:solidFill>
                <a:latin typeface="Times New Roman" panose="02020603050405020304" pitchFamily="18" charset="0"/>
              </a:rPr>
              <a:t>  </a:t>
            </a:r>
            <a:r>
              <a:rPr kumimoji="1" lang="en-US" altLang="zh-CN" sz="2800" b="1" i="1" dirty="0">
                <a:solidFill>
                  <a:srgbClr val="000000"/>
                </a:solidFill>
                <a:latin typeface="Symbol" panose="05050102010706020507" pitchFamily="18" charset="2"/>
              </a:rPr>
              <a:t>w</a:t>
            </a:r>
            <a:r>
              <a:rPr kumimoji="1" lang="en-US" altLang="zh-CN" sz="2800" b="1" baseline="-25000" dirty="0">
                <a:solidFill>
                  <a:srgbClr val="000000"/>
                </a:solidFill>
                <a:latin typeface="Symbol" panose="05050102010706020507" pitchFamily="18" charset="2"/>
              </a:rPr>
              <a:t>1        </a:t>
            </a:r>
            <a:r>
              <a:rPr kumimoji="1" lang="zh-CN" altLang="en-US" sz="2800" b="1" dirty="0">
                <a:solidFill>
                  <a:srgbClr val="000000"/>
                </a:solidFill>
                <a:latin typeface="Symbol" panose="05050102010706020507" pitchFamily="18" charset="2"/>
              </a:rPr>
              <a:t>摩擦</a:t>
            </a:r>
            <a:r>
              <a:rPr kumimoji="1" lang="zh-CN" altLang="en-US" sz="2800" b="1" dirty="0">
                <a:solidFill>
                  <a:srgbClr val="000000"/>
                </a:solidFill>
                <a:latin typeface="Times New Roman" panose="02020603050405020304" pitchFamily="18" charset="0"/>
              </a:rPr>
              <a:t>轮</a:t>
            </a:r>
            <a:r>
              <a:rPr kumimoji="1" lang="en-US" altLang="zh-CN" sz="2800" b="1" dirty="0">
                <a:solidFill>
                  <a:srgbClr val="000000"/>
                </a:solidFill>
                <a:latin typeface="Times New Roman" panose="02020603050405020304" pitchFamily="18" charset="0"/>
              </a:rPr>
              <a:t>2</a:t>
            </a:r>
            <a:r>
              <a:rPr kumimoji="1" lang="zh-CN" altLang="en-US" sz="2800" b="1" dirty="0">
                <a:solidFill>
                  <a:srgbClr val="000000"/>
                </a:solidFill>
                <a:latin typeface="宋体" panose="02010600030101010101" pitchFamily="2" charset="-122"/>
              </a:rPr>
              <a:t>：</a:t>
            </a:r>
            <a:r>
              <a:rPr kumimoji="1" lang="zh-CN" altLang="en-US" sz="2800" b="1" dirty="0">
                <a:solidFill>
                  <a:srgbClr val="000000"/>
                </a:solidFill>
                <a:latin typeface="Times New Roman" panose="02020603050405020304" pitchFamily="18" charset="0"/>
              </a:rPr>
              <a:t> </a:t>
            </a:r>
            <a:r>
              <a:rPr kumimoji="1" lang="en-US" altLang="zh-CN" sz="2800" b="1" i="1" dirty="0">
                <a:solidFill>
                  <a:srgbClr val="000000"/>
                </a:solidFill>
                <a:latin typeface="Times New Roman" panose="02020603050405020304" pitchFamily="18" charset="0"/>
              </a:rPr>
              <a:t>J</a:t>
            </a:r>
            <a:r>
              <a:rPr kumimoji="1" lang="en-US" altLang="zh-CN" sz="2800" b="1" baseline="-25000" dirty="0">
                <a:solidFill>
                  <a:srgbClr val="000000"/>
                </a:solidFill>
                <a:latin typeface="Times New Roman" panose="02020603050405020304" pitchFamily="18" charset="0"/>
              </a:rPr>
              <a:t>2</a:t>
            </a:r>
            <a:r>
              <a:rPr kumimoji="1" lang="zh-CN" altLang="en-US" sz="2800" b="1" dirty="0">
                <a:solidFill>
                  <a:srgbClr val="000000"/>
                </a:solidFill>
                <a:latin typeface="Times New Roman" panose="02020603050405020304" pitchFamily="18" charset="0"/>
              </a:rPr>
              <a:t>、 </a:t>
            </a:r>
            <a:r>
              <a:rPr kumimoji="1" lang="zh-CN" altLang="zh-CN" sz="2800" b="1" dirty="0">
                <a:solidFill>
                  <a:srgbClr val="000000"/>
                </a:solidFill>
                <a:latin typeface="宋体" panose="02010600030101010101" pitchFamily="2" charset="-122"/>
              </a:rPr>
              <a:t>静止，两轮沿轴向结合，求结合后两轮达到的共同角速度。</a:t>
            </a:r>
            <a:endParaRPr kumimoji="1" lang="zh-CN" altLang="en-US" sz="2800" b="1" dirty="0">
              <a:solidFill>
                <a:srgbClr val="000000"/>
              </a:solidFill>
              <a:latin typeface="宋体" panose="02010600030101010101" pitchFamily="2" charset="-122"/>
            </a:endParaRPr>
          </a:p>
        </p:txBody>
      </p:sp>
      <p:sp>
        <p:nvSpPr>
          <p:cNvPr id="94213" name="Text Box 5"/>
          <p:cNvSpPr txBox="1">
            <a:spLocks noChangeArrowheads="1"/>
          </p:cNvSpPr>
          <p:nvPr/>
        </p:nvSpPr>
        <p:spPr bwMode="auto">
          <a:xfrm>
            <a:off x="971550" y="1773238"/>
            <a:ext cx="56165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两轮对共同转轴的角动量守恒</a:t>
            </a:r>
          </a:p>
        </p:txBody>
      </p:sp>
      <p:graphicFrame>
        <p:nvGraphicFramePr>
          <p:cNvPr id="94214" name="Object 6"/>
          <p:cNvGraphicFramePr>
            <a:graphicFrameLocks noChangeAspect="1"/>
          </p:cNvGraphicFramePr>
          <p:nvPr/>
        </p:nvGraphicFramePr>
        <p:xfrm>
          <a:off x="1187450" y="2708275"/>
          <a:ext cx="3201988" cy="625475"/>
        </p:xfrm>
        <a:graphic>
          <a:graphicData uri="http://schemas.openxmlformats.org/presentationml/2006/ole">
            <mc:AlternateContent xmlns:mc="http://schemas.openxmlformats.org/markup-compatibility/2006">
              <mc:Choice xmlns:v="urn:schemas-microsoft-com:vml" Requires="v">
                <p:oleObj spid="_x0000_s25700" name="Equation" r:id="rId3" imgW="1104265" imgH="215900" progId="Equation.3">
                  <p:embed/>
                </p:oleObj>
              </mc:Choice>
              <mc:Fallback>
                <p:oleObj name="Equation" r:id="rId3" imgW="1104265" imgH="215900" progId="Equation.3">
                  <p:embed/>
                  <p:pic>
                    <p:nvPicPr>
                      <p:cNvPr id="0" name="图片 25689"/>
                      <p:cNvPicPr>
                        <a:picLocks noChangeAspect="1" noChangeArrowheads="1"/>
                      </p:cNvPicPr>
                      <p:nvPr/>
                    </p:nvPicPr>
                    <p:blipFill>
                      <a:blip r:embed="rId4">
                        <a:lum contrast="100000"/>
                        <a:extLst>
                          <a:ext uri="{28A0092B-C50C-407E-A947-70E740481C1C}">
                            <a14:useLocalDpi xmlns:a14="http://schemas.microsoft.com/office/drawing/2010/main" val="0"/>
                          </a:ext>
                        </a:extLst>
                      </a:blip>
                      <a:srcRect/>
                      <a:stretch>
                        <a:fillRect/>
                      </a:stretch>
                    </p:blipFill>
                    <p:spPr bwMode="auto">
                      <a:xfrm>
                        <a:off x="1187450" y="2708275"/>
                        <a:ext cx="3201988"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5" name="Object 7"/>
          <p:cNvGraphicFramePr>
            <a:graphicFrameLocks noChangeAspect="1"/>
          </p:cNvGraphicFramePr>
          <p:nvPr/>
        </p:nvGraphicFramePr>
        <p:xfrm>
          <a:off x="1187450" y="3716338"/>
          <a:ext cx="2520950" cy="1276350"/>
        </p:xfrm>
        <a:graphic>
          <a:graphicData uri="http://schemas.openxmlformats.org/presentationml/2006/ole">
            <mc:AlternateContent xmlns:mc="http://schemas.openxmlformats.org/markup-compatibility/2006">
              <mc:Choice xmlns:v="urn:schemas-microsoft-com:vml" Requires="v">
                <p:oleObj spid="_x0000_s25701" name="Equation" r:id="rId5" imgW="850265" imgH="431800" progId="Equation.3">
                  <p:embed/>
                </p:oleObj>
              </mc:Choice>
              <mc:Fallback>
                <p:oleObj name="Equation" r:id="rId5" imgW="850265" imgH="431800" progId="Equation.3">
                  <p:embed/>
                  <p:pic>
                    <p:nvPicPr>
                      <p:cNvPr id="0" name="图片 25690"/>
                      <p:cNvPicPr>
                        <a:picLocks noChangeAspect="1" noChangeArrowheads="1"/>
                      </p:cNvPicPr>
                      <p:nvPr/>
                    </p:nvPicPr>
                    <p:blipFill>
                      <a:blip r:embed="rId6">
                        <a:lum contrast="100000"/>
                        <a:extLst>
                          <a:ext uri="{28A0092B-C50C-407E-A947-70E740481C1C}">
                            <a14:useLocalDpi xmlns:a14="http://schemas.microsoft.com/office/drawing/2010/main" val="0"/>
                          </a:ext>
                        </a:extLst>
                      </a:blip>
                      <a:srcRect/>
                      <a:stretch>
                        <a:fillRect/>
                      </a:stretch>
                    </p:blipFill>
                    <p:spPr bwMode="auto">
                      <a:xfrm>
                        <a:off x="1187450" y="3716338"/>
                        <a:ext cx="2520950" cy="127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6" name="Rectangle 8"/>
          <p:cNvSpPr>
            <a:spLocks noChangeArrowheads="1"/>
          </p:cNvSpPr>
          <p:nvPr/>
        </p:nvSpPr>
        <p:spPr bwMode="auto">
          <a:xfrm>
            <a:off x="250825" y="1773238"/>
            <a:ext cx="1223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FF"/>
                </a:solidFill>
                <a:latin typeface="Times New Roman" panose="02020603050405020304" pitchFamily="18" charset="0"/>
              </a:rPr>
              <a:t>解：</a:t>
            </a:r>
          </a:p>
        </p:txBody>
      </p:sp>
      <p:sp>
        <p:nvSpPr>
          <p:cNvPr id="94217" name="Text Box 9"/>
          <p:cNvSpPr txBox="1">
            <a:spLocks noChangeArrowheads="1"/>
          </p:cNvSpPr>
          <p:nvPr/>
        </p:nvSpPr>
        <p:spPr bwMode="auto">
          <a:xfrm>
            <a:off x="323850" y="5516563"/>
            <a:ext cx="84248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800" b="1">
                <a:solidFill>
                  <a:srgbClr val="000000"/>
                </a:solidFill>
                <a:latin typeface="Times New Roman" panose="02020603050405020304" pitchFamily="18" charset="0"/>
              </a:rPr>
              <a:t>在啮合过程中，摩擦力矩做功，所以机械能不守恒，部分机械能将转化为热能。</a:t>
            </a:r>
            <a:endParaRPr kumimoji="1" lang="zh-CN" altLang="en-US" sz="2600" b="1">
              <a:solidFill>
                <a:srgbClr val="000000"/>
              </a:solidFill>
              <a:latin typeface="宋体" panose="02010600030101010101" pitchFamily="2" charset="-122"/>
            </a:endParaRPr>
          </a:p>
        </p:txBody>
      </p:sp>
      <p:grpSp>
        <p:nvGrpSpPr>
          <p:cNvPr id="94218" name="Group 10"/>
          <p:cNvGrpSpPr/>
          <p:nvPr/>
        </p:nvGrpSpPr>
        <p:grpSpPr bwMode="auto">
          <a:xfrm>
            <a:off x="6005513" y="2187575"/>
            <a:ext cx="2667000" cy="1447800"/>
            <a:chOff x="3408" y="1200"/>
            <a:chExt cx="1680" cy="912"/>
          </a:xfrm>
        </p:grpSpPr>
        <p:sp>
          <p:nvSpPr>
            <p:cNvPr id="94219" name="Rectangle 11"/>
            <p:cNvSpPr>
              <a:spLocks noChangeArrowheads="1"/>
            </p:cNvSpPr>
            <p:nvPr/>
          </p:nvSpPr>
          <p:spPr bwMode="auto">
            <a:xfrm>
              <a:off x="4032" y="1200"/>
              <a:ext cx="336" cy="912"/>
            </a:xfrm>
            <a:prstGeom prst="rect">
              <a:avLst/>
            </a:prstGeom>
            <a:gradFill rotWithShape="0">
              <a:gsLst>
                <a:gs pos="0">
                  <a:srgbClr val="DC6E00">
                    <a:gamma/>
                    <a:shade val="73333"/>
                    <a:invGamma/>
                  </a:srgbClr>
                </a:gs>
                <a:gs pos="50000">
                  <a:srgbClr val="DC6E00"/>
                </a:gs>
                <a:gs pos="100000">
                  <a:srgbClr val="DC6E00">
                    <a:gamma/>
                    <a:shade val="73333"/>
                    <a:invGamma/>
                  </a:srgbClr>
                </a:gs>
              </a:gsLst>
              <a:lin ang="5400000" scaled="1"/>
            </a:gradFill>
            <a:ln w="9525">
              <a:solidFill>
                <a:schemeClr val="tx1"/>
              </a:solidFill>
              <a:miter lim="800000"/>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94220" name="Text Box 12"/>
            <p:cNvSpPr txBox="1">
              <a:spLocks noChangeArrowheads="1"/>
            </p:cNvSpPr>
            <p:nvPr/>
          </p:nvSpPr>
          <p:spPr bwMode="auto">
            <a:xfrm>
              <a:off x="3552" y="1200"/>
              <a:ext cx="220" cy="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fontAlgn="base">
                <a:spcBef>
                  <a:spcPct val="0"/>
                </a:spcBef>
                <a:spcAft>
                  <a:spcPct val="0"/>
                </a:spcAft>
              </a:pPr>
              <a:r>
                <a:rPr kumimoji="1" lang="en-US" altLang="zh-CN" sz="2600" b="1">
                  <a:solidFill>
                    <a:srgbClr val="000000"/>
                  </a:solidFill>
                  <a:latin typeface="Times New Roman" panose="02020603050405020304" pitchFamily="18" charset="0"/>
                </a:rPr>
                <a:t>2</a:t>
              </a:r>
            </a:p>
          </p:txBody>
        </p:sp>
        <p:sp>
          <p:nvSpPr>
            <p:cNvPr id="94221" name="Text Box 13"/>
            <p:cNvSpPr txBox="1">
              <a:spLocks noChangeArrowheads="1"/>
            </p:cNvSpPr>
            <p:nvPr/>
          </p:nvSpPr>
          <p:spPr bwMode="auto">
            <a:xfrm>
              <a:off x="4416" y="1200"/>
              <a:ext cx="220" cy="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fontAlgn="base">
                <a:spcBef>
                  <a:spcPct val="0"/>
                </a:spcBef>
                <a:spcAft>
                  <a:spcPct val="0"/>
                </a:spcAft>
              </a:pPr>
              <a:r>
                <a:rPr kumimoji="1" lang="en-US" altLang="zh-CN" sz="2600" b="1">
                  <a:solidFill>
                    <a:srgbClr val="000000"/>
                  </a:solidFill>
                  <a:latin typeface="Times New Roman" panose="02020603050405020304" pitchFamily="18" charset="0"/>
                </a:rPr>
                <a:t>1</a:t>
              </a:r>
            </a:p>
          </p:txBody>
        </p:sp>
        <p:graphicFrame>
          <p:nvGraphicFramePr>
            <p:cNvPr id="94222" name="Object 14"/>
            <p:cNvGraphicFramePr>
              <a:graphicFrameLocks noChangeAspect="1"/>
            </p:cNvGraphicFramePr>
            <p:nvPr/>
          </p:nvGraphicFramePr>
          <p:xfrm>
            <a:off x="4752" y="1680"/>
            <a:ext cx="336" cy="412"/>
          </p:xfrm>
          <a:graphic>
            <a:graphicData uri="http://schemas.openxmlformats.org/presentationml/2006/ole">
              <mc:AlternateContent xmlns:mc="http://schemas.openxmlformats.org/markup-compatibility/2006">
                <mc:Choice xmlns:v="urn:schemas-microsoft-com:vml" Requires="v">
                  <p:oleObj spid="_x0000_s25702" name="Equation" r:id="rId7" imgW="177800" imgH="215900" progId="Equation.3">
                    <p:embed/>
                  </p:oleObj>
                </mc:Choice>
                <mc:Fallback>
                  <p:oleObj name="Equation" r:id="rId7" imgW="177800" imgH="215900" progId="Equation.3">
                    <p:embed/>
                    <p:pic>
                      <p:nvPicPr>
                        <p:cNvPr id="0" name="图片 25691"/>
                        <p:cNvPicPr>
                          <a:picLocks noChangeAspect="1" noChangeArrowheads="1"/>
                        </p:cNvPicPr>
                        <p:nvPr/>
                      </p:nvPicPr>
                      <p:blipFill>
                        <a:blip r:embed="rId8">
                          <a:lum contrast="100000"/>
                          <a:extLst>
                            <a:ext uri="{28A0092B-C50C-407E-A947-70E740481C1C}">
                              <a14:useLocalDpi xmlns:a14="http://schemas.microsoft.com/office/drawing/2010/main" val="0"/>
                            </a:ext>
                          </a:extLst>
                        </a:blip>
                        <a:srcRect/>
                        <a:stretch>
                          <a:fillRect/>
                        </a:stretch>
                      </p:blipFill>
                      <p:spPr bwMode="auto">
                        <a:xfrm>
                          <a:off x="4752" y="1680"/>
                          <a:ext cx="336" cy="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4223" name="Group 15"/>
            <p:cNvGrpSpPr/>
            <p:nvPr/>
          </p:nvGrpSpPr>
          <p:grpSpPr bwMode="auto">
            <a:xfrm>
              <a:off x="3408" y="1392"/>
              <a:ext cx="528" cy="528"/>
              <a:chOff x="3696" y="1392"/>
              <a:chExt cx="528" cy="528"/>
            </a:xfrm>
          </p:grpSpPr>
          <p:sp>
            <p:nvSpPr>
              <p:cNvPr id="94224" name="Rectangle 16"/>
              <p:cNvSpPr>
                <a:spLocks noChangeArrowheads="1"/>
              </p:cNvSpPr>
              <p:nvPr/>
            </p:nvSpPr>
            <p:spPr bwMode="auto">
              <a:xfrm>
                <a:off x="4032" y="1392"/>
                <a:ext cx="192" cy="528"/>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2"/>
                </a:solidFill>
                <a:miter lim="800000"/>
              </a:ln>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94225" name="Rectangle 17"/>
              <p:cNvSpPr>
                <a:spLocks noChangeArrowheads="1"/>
              </p:cNvSpPr>
              <p:nvPr/>
            </p:nvSpPr>
            <p:spPr bwMode="auto">
              <a:xfrm>
                <a:off x="3696" y="1552"/>
                <a:ext cx="336" cy="144"/>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pSp>
        <p:sp>
          <p:nvSpPr>
            <p:cNvPr id="94226" name="Rectangle 18"/>
            <p:cNvSpPr>
              <a:spLocks noChangeArrowheads="1"/>
            </p:cNvSpPr>
            <p:nvPr/>
          </p:nvSpPr>
          <p:spPr bwMode="auto">
            <a:xfrm>
              <a:off x="4368" y="1512"/>
              <a:ext cx="480" cy="240"/>
            </a:xfrm>
            <a:prstGeom prst="rect">
              <a:avLst/>
            </a:prstGeom>
            <a:gradFill rotWithShape="0">
              <a:gsLst>
                <a:gs pos="0">
                  <a:srgbClr val="DC6E00">
                    <a:gamma/>
                    <a:shade val="75686"/>
                    <a:invGamma/>
                  </a:srgbClr>
                </a:gs>
                <a:gs pos="50000">
                  <a:srgbClr val="DC6E00"/>
                </a:gs>
                <a:gs pos="100000">
                  <a:srgbClr val="DC6E00">
                    <a:gamma/>
                    <a:shade val="75686"/>
                    <a:invGamma/>
                  </a:srgbClr>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94227" name="Line 19"/>
            <p:cNvSpPr>
              <a:spLocks noChangeShapeType="1"/>
            </p:cNvSpPr>
            <p:nvPr/>
          </p:nvSpPr>
          <p:spPr bwMode="auto">
            <a:xfrm>
              <a:off x="3408" y="1632"/>
              <a:ext cx="1680" cy="0"/>
            </a:xfrm>
            <a:prstGeom prst="line">
              <a:avLst/>
            </a:prstGeom>
            <a:noFill/>
            <a:ln w="28575">
              <a:solidFill>
                <a:schemeClr val="tx1"/>
              </a:solidFill>
              <a:prstDash val="lgDashDot"/>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94228" name="Rectangle 20"/>
            <p:cNvSpPr>
              <a:spLocks noChangeArrowheads="1"/>
            </p:cNvSpPr>
            <p:nvPr/>
          </p:nvSpPr>
          <p:spPr bwMode="auto">
            <a:xfrm>
              <a:off x="4032" y="1344"/>
              <a:ext cx="192" cy="624"/>
            </a:xfrm>
            <a:prstGeom prst="rect">
              <a:avLst/>
            </a:prstGeom>
            <a:solidFill>
              <a:srgbClr val="FFFF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94229" name="Arc 21"/>
            <p:cNvSpPr/>
            <p:nvPr/>
          </p:nvSpPr>
          <p:spPr bwMode="auto">
            <a:xfrm>
              <a:off x="4608" y="1344"/>
              <a:ext cx="192" cy="528"/>
            </a:xfrm>
            <a:custGeom>
              <a:avLst/>
              <a:gdLst>
                <a:gd name="G0" fmla="+- 17714 0 0"/>
                <a:gd name="G1" fmla="+- 21600 0 0"/>
                <a:gd name="G2" fmla="+- 21600 0 0"/>
                <a:gd name="T0" fmla="*/ 0 w 39314"/>
                <a:gd name="T1" fmla="*/ 9240 h 43200"/>
                <a:gd name="T2" fmla="*/ 1135 w 39314"/>
                <a:gd name="T3" fmla="*/ 35445 h 43200"/>
                <a:gd name="T4" fmla="*/ 17714 w 39314"/>
                <a:gd name="T5" fmla="*/ 21600 h 43200"/>
              </a:gdLst>
              <a:ahLst/>
              <a:cxnLst>
                <a:cxn ang="0">
                  <a:pos x="T0" y="T1"/>
                </a:cxn>
                <a:cxn ang="0">
                  <a:pos x="T2" y="T3"/>
                </a:cxn>
                <a:cxn ang="0">
                  <a:pos x="T4" y="T5"/>
                </a:cxn>
              </a:cxnLst>
              <a:rect l="0" t="0" r="r" b="b"/>
              <a:pathLst>
                <a:path w="39314" h="43200" fill="none" extrusionOk="0">
                  <a:moveTo>
                    <a:pt x="-1" y="9239"/>
                  </a:moveTo>
                  <a:cubicBezTo>
                    <a:pt x="4039" y="3450"/>
                    <a:pt x="10654" y="-1"/>
                    <a:pt x="17714" y="0"/>
                  </a:cubicBezTo>
                  <a:cubicBezTo>
                    <a:pt x="29643" y="0"/>
                    <a:pt x="39314" y="9670"/>
                    <a:pt x="39314" y="21600"/>
                  </a:cubicBezTo>
                  <a:cubicBezTo>
                    <a:pt x="39314" y="33529"/>
                    <a:pt x="29643" y="43200"/>
                    <a:pt x="17714" y="43200"/>
                  </a:cubicBezTo>
                  <a:cubicBezTo>
                    <a:pt x="11311" y="43200"/>
                    <a:pt x="5238" y="40359"/>
                    <a:pt x="1134" y="35445"/>
                  </a:cubicBezTo>
                </a:path>
                <a:path w="39314" h="43200" stroke="0" extrusionOk="0">
                  <a:moveTo>
                    <a:pt x="-1" y="9239"/>
                  </a:moveTo>
                  <a:cubicBezTo>
                    <a:pt x="4039" y="3450"/>
                    <a:pt x="10654" y="-1"/>
                    <a:pt x="17714" y="0"/>
                  </a:cubicBezTo>
                  <a:cubicBezTo>
                    <a:pt x="29643" y="0"/>
                    <a:pt x="39314" y="9670"/>
                    <a:pt x="39314" y="21600"/>
                  </a:cubicBezTo>
                  <a:cubicBezTo>
                    <a:pt x="39314" y="33529"/>
                    <a:pt x="29643" y="43200"/>
                    <a:pt x="17714" y="43200"/>
                  </a:cubicBezTo>
                  <a:cubicBezTo>
                    <a:pt x="11311" y="43200"/>
                    <a:pt x="5238" y="40359"/>
                    <a:pt x="1134" y="35445"/>
                  </a:cubicBezTo>
                  <a:lnTo>
                    <a:pt x="17714" y="21600"/>
                  </a:lnTo>
                  <a:close/>
                </a:path>
              </a:pathLst>
            </a:custGeom>
            <a:noFill/>
            <a:ln w="28575">
              <a:solidFill>
                <a:schemeClr val="tx1"/>
              </a:solidFill>
              <a:round/>
              <a:head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pSp>
      <p:grpSp>
        <p:nvGrpSpPr>
          <p:cNvPr id="94230" name="Group 22"/>
          <p:cNvGrpSpPr/>
          <p:nvPr/>
        </p:nvGrpSpPr>
        <p:grpSpPr bwMode="auto">
          <a:xfrm>
            <a:off x="6081713" y="4016375"/>
            <a:ext cx="2667000" cy="1371600"/>
            <a:chOff x="3456" y="2304"/>
            <a:chExt cx="1680" cy="864"/>
          </a:xfrm>
        </p:grpSpPr>
        <p:sp>
          <p:nvSpPr>
            <p:cNvPr id="94231" name="Rectangle 23"/>
            <p:cNvSpPr>
              <a:spLocks noChangeArrowheads="1"/>
            </p:cNvSpPr>
            <p:nvPr/>
          </p:nvSpPr>
          <p:spPr bwMode="auto">
            <a:xfrm>
              <a:off x="4032" y="2304"/>
              <a:ext cx="336" cy="864"/>
            </a:xfrm>
            <a:prstGeom prst="rect">
              <a:avLst/>
            </a:prstGeom>
            <a:gradFill rotWithShape="0">
              <a:gsLst>
                <a:gs pos="0">
                  <a:srgbClr val="DC6E00">
                    <a:gamma/>
                    <a:shade val="73333"/>
                    <a:invGamma/>
                  </a:srgbClr>
                </a:gs>
                <a:gs pos="50000">
                  <a:srgbClr val="DC6E00"/>
                </a:gs>
                <a:gs pos="100000">
                  <a:srgbClr val="DC6E00">
                    <a:gamma/>
                    <a:shade val="73333"/>
                    <a:invGamma/>
                  </a:srgbClr>
                </a:gs>
              </a:gsLst>
              <a:lin ang="5400000" scaled="1"/>
            </a:gradFill>
            <a:ln w="9525">
              <a:solidFill>
                <a:schemeClr val="tx1"/>
              </a:solidFill>
              <a:miter lim="800000"/>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94232" name="Rectangle 24"/>
            <p:cNvSpPr>
              <a:spLocks noChangeArrowheads="1"/>
            </p:cNvSpPr>
            <p:nvPr/>
          </p:nvSpPr>
          <p:spPr bwMode="auto">
            <a:xfrm>
              <a:off x="4032" y="2448"/>
              <a:ext cx="192" cy="624"/>
            </a:xfrm>
            <a:prstGeom prst="rect">
              <a:avLst/>
            </a:prstGeom>
            <a:solidFill>
              <a:srgbClr val="FFFF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94233" name="Rectangle 25"/>
            <p:cNvSpPr>
              <a:spLocks noChangeArrowheads="1"/>
            </p:cNvSpPr>
            <p:nvPr/>
          </p:nvSpPr>
          <p:spPr bwMode="auto">
            <a:xfrm>
              <a:off x="4032" y="2496"/>
              <a:ext cx="192" cy="528"/>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2"/>
              </a:solidFill>
              <a:miter lim="800000"/>
            </a:ln>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94234" name="Text Box 26"/>
            <p:cNvSpPr txBox="1">
              <a:spLocks noChangeArrowheads="1"/>
            </p:cNvSpPr>
            <p:nvPr/>
          </p:nvSpPr>
          <p:spPr bwMode="auto">
            <a:xfrm>
              <a:off x="3648" y="2304"/>
              <a:ext cx="220" cy="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fontAlgn="base">
                <a:spcBef>
                  <a:spcPct val="0"/>
                </a:spcBef>
                <a:spcAft>
                  <a:spcPct val="0"/>
                </a:spcAft>
              </a:pPr>
              <a:r>
                <a:rPr kumimoji="1" lang="en-US" altLang="zh-CN" sz="2600" b="1">
                  <a:solidFill>
                    <a:srgbClr val="000000"/>
                  </a:solidFill>
                  <a:latin typeface="Times New Roman" panose="02020603050405020304" pitchFamily="18" charset="0"/>
                </a:rPr>
                <a:t>2</a:t>
              </a:r>
            </a:p>
          </p:txBody>
        </p:sp>
        <p:sp>
          <p:nvSpPr>
            <p:cNvPr id="94235" name="Text Box 27"/>
            <p:cNvSpPr txBox="1">
              <a:spLocks noChangeArrowheads="1"/>
            </p:cNvSpPr>
            <p:nvPr/>
          </p:nvSpPr>
          <p:spPr bwMode="auto">
            <a:xfrm>
              <a:off x="4416" y="2304"/>
              <a:ext cx="220" cy="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fontAlgn="base">
                <a:spcBef>
                  <a:spcPct val="0"/>
                </a:spcBef>
                <a:spcAft>
                  <a:spcPct val="0"/>
                </a:spcAft>
              </a:pPr>
              <a:r>
                <a:rPr kumimoji="1" lang="en-US" altLang="zh-CN" sz="2600" b="1">
                  <a:solidFill>
                    <a:srgbClr val="000000"/>
                  </a:solidFill>
                  <a:latin typeface="Times New Roman" panose="02020603050405020304" pitchFamily="18" charset="0"/>
                </a:rPr>
                <a:t>1</a:t>
              </a:r>
            </a:p>
          </p:txBody>
        </p:sp>
        <p:graphicFrame>
          <p:nvGraphicFramePr>
            <p:cNvPr id="94236" name="Object 28"/>
            <p:cNvGraphicFramePr>
              <a:graphicFrameLocks noChangeAspect="1"/>
            </p:cNvGraphicFramePr>
            <p:nvPr/>
          </p:nvGraphicFramePr>
          <p:xfrm>
            <a:off x="4752" y="2880"/>
            <a:ext cx="288" cy="267"/>
          </p:xfrm>
          <a:graphic>
            <a:graphicData uri="http://schemas.openxmlformats.org/presentationml/2006/ole">
              <mc:AlternateContent xmlns:mc="http://schemas.openxmlformats.org/markup-compatibility/2006">
                <mc:Choice xmlns:v="urn:schemas-microsoft-com:vml" Requires="v">
                  <p:oleObj spid="_x0000_s25703" name="Equation" r:id="rId9" imgW="152400" imgH="139700" progId="Equation.2">
                    <p:embed/>
                  </p:oleObj>
                </mc:Choice>
                <mc:Fallback>
                  <p:oleObj name="Equation" r:id="rId9" imgW="152400" imgH="139700" progId="Equation.2">
                    <p:embed/>
                    <p:pic>
                      <p:nvPicPr>
                        <p:cNvPr id="0" name="图片 25692"/>
                        <p:cNvPicPr>
                          <a:picLocks noChangeAspect="1" noChangeArrowheads="1"/>
                        </p:cNvPicPr>
                        <p:nvPr/>
                      </p:nvPicPr>
                      <p:blipFill>
                        <a:blip r:embed="rId10">
                          <a:lum contrast="100000"/>
                          <a:extLst>
                            <a:ext uri="{28A0092B-C50C-407E-A947-70E740481C1C}">
                              <a14:useLocalDpi xmlns:a14="http://schemas.microsoft.com/office/drawing/2010/main" val="0"/>
                            </a:ext>
                          </a:extLst>
                        </a:blip>
                        <a:srcRect/>
                        <a:stretch>
                          <a:fillRect/>
                        </a:stretch>
                      </p:blipFill>
                      <p:spPr bwMode="auto">
                        <a:xfrm>
                          <a:off x="4752" y="2880"/>
                          <a:ext cx="288"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37" name="Rectangle 29"/>
            <p:cNvSpPr>
              <a:spLocks noChangeArrowheads="1"/>
            </p:cNvSpPr>
            <p:nvPr/>
          </p:nvSpPr>
          <p:spPr bwMode="auto">
            <a:xfrm>
              <a:off x="3696" y="2656"/>
              <a:ext cx="336" cy="144"/>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94238" name="Rectangle 30"/>
            <p:cNvSpPr>
              <a:spLocks noChangeArrowheads="1"/>
            </p:cNvSpPr>
            <p:nvPr/>
          </p:nvSpPr>
          <p:spPr bwMode="auto">
            <a:xfrm>
              <a:off x="4368" y="2616"/>
              <a:ext cx="480" cy="240"/>
            </a:xfrm>
            <a:prstGeom prst="rect">
              <a:avLst/>
            </a:prstGeom>
            <a:gradFill rotWithShape="0">
              <a:gsLst>
                <a:gs pos="0">
                  <a:srgbClr val="DC6E00">
                    <a:gamma/>
                    <a:shade val="75686"/>
                    <a:invGamma/>
                  </a:srgbClr>
                </a:gs>
                <a:gs pos="50000">
                  <a:srgbClr val="DC6E00"/>
                </a:gs>
                <a:gs pos="100000">
                  <a:srgbClr val="DC6E00">
                    <a:gamma/>
                    <a:shade val="75686"/>
                    <a:invGamma/>
                  </a:srgbClr>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94239" name="Line 31"/>
            <p:cNvSpPr>
              <a:spLocks noChangeShapeType="1"/>
            </p:cNvSpPr>
            <p:nvPr/>
          </p:nvSpPr>
          <p:spPr bwMode="auto">
            <a:xfrm>
              <a:off x="3456" y="2736"/>
              <a:ext cx="1680" cy="0"/>
            </a:xfrm>
            <a:prstGeom prst="line">
              <a:avLst/>
            </a:prstGeom>
            <a:noFill/>
            <a:ln w="28575">
              <a:solidFill>
                <a:schemeClr val="tx1"/>
              </a:solidFill>
              <a:prstDash val="lgDashDot"/>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94240" name="Arc 32"/>
            <p:cNvSpPr/>
            <p:nvPr/>
          </p:nvSpPr>
          <p:spPr bwMode="auto">
            <a:xfrm>
              <a:off x="3792" y="2544"/>
              <a:ext cx="192" cy="384"/>
            </a:xfrm>
            <a:custGeom>
              <a:avLst/>
              <a:gdLst>
                <a:gd name="G0" fmla="+- 17714 0 0"/>
                <a:gd name="G1" fmla="+- 21600 0 0"/>
                <a:gd name="G2" fmla="+- 21600 0 0"/>
                <a:gd name="T0" fmla="*/ 0 w 39314"/>
                <a:gd name="T1" fmla="*/ 9240 h 43200"/>
                <a:gd name="T2" fmla="*/ 1135 w 39314"/>
                <a:gd name="T3" fmla="*/ 35445 h 43200"/>
                <a:gd name="T4" fmla="*/ 17714 w 39314"/>
                <a:gd name="T5" fmla="*/ 21600 h 43200"/>
              </a:gdLst>
              <a:ahLst/>
              <a:cxnLst>
                <a:cxn ang="0">
                  <a:pos x="T0" y="T1"/>
                </a:cxn>
                <a:cxn ang="0">
                  <a:pos x="T2" y="T3"/>
                </a:cxn>
                <a:cxn ang="0">
                  <a:pos x="T4" y="T5"/>
                </a:cxn>
              </a:cxnLst>
              <a:rect l="0" t="0" r="r" b="b"/>
              <a:pathLst>
                <a:path w="39314" h="43200" fill="none" extrusionOk="0">
                  <a:moveTo>
                    <a:pt x="-1" y="9239"/>
                  </a:moveTo>
                  <a:cubicBezTo>
                    <a:pt x="4039" y="3450"/>
                    <a:pt x="10654" y="-1"/>
                    <a:pt x="17714" y="0"/>
                  </a:cubicBezTo>
                  <a:cubicBezTo>
                    <a:pt x="29643" y="0"/>
                    <a:pt x="39314" y="9670"/>
                    <a:pt x="39314" y="21600"/>
                  </a:cubicBezTo>
                  <a:cubicBezTo>
                    <a:pt x="39314" y="33529"/>
                    <a:pt x="29643" y="43200"/>
                    <a:pt x="17714" y="43200"/>
                  </a:cubicBezTo>
                  <a:cubicBezTo>
                    <a:pt x="11311" y="43200"/>
                    <a:pt x="5238" y="40359"/>
                    <a:pt x="1134" y="35445"/>
                  </a:cubicBezTo>
                </a:path>
                <a:path w="39314" h="43200" stroke="0" extrusionOk="0">
                  <a:moveTo>
                    <a:pt x="-1" y="9239"/>
                  </a:moveTo>
                  <a:cubicBezTo>
                    <a:pt x="4039" y="3450"/>
                    <a:pt x="10654" y="-1"/>
                    <a:pt x="17714" y="0"/>
                  </a:cubicBezTo>
                  <a:cubicBezTo>
                    <a:pt x="29643" y="0"/>
                    <a:pt x="39314" y="9670"/>
                    <a:pt x="39314" y="21600"/>
                  </a:cubicBezTo>
                  <a:cubicBezTo>
                    <a:pt x="39314" y="33529"/>
                    <a:pt x="29643" y="43200"/>
                    <a:pt x="17714" y="43200"/>
                  </a:cubicBezTo>
                  <a:cubicBezTo>
                    <a:pt x="11311" y="43200"/>
                    <a:pt x="5238" y="40359"/>
                    <a:pt x="1134" y="35445"/>
                  </a:cubicBezTo>
                  <a:lnTo>
                    <a:pt x="17714" y="21600"/>
                  </a:lnTo>
                  <a:close/>
                </a:path>
              </a:pathLst>
            </a:custGeom>
            <a:noFill/>
            <a:ln w="28575">
              <a:solidFill>
                <a:schemeClr val="tx1"/>
              </a:solidFill>
              <a:round/>
              <a:head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94241" name="Arc 33"/>
            <p:cNvSpPr/>
            <p:nvPr/>
          </p:nvSpPr>
          <p:spPr bwMode="auto">
            <a:xfrm>
              <a:off x="4608" y="2448"/>
              <a:ext cx="144" cy="528"/>
            </a:xfrm>
            <a:custGeom>
              <a:avLst/>
              <a:gdLst>
                <a:gd name="G0" fmla="+- 17714 0 0"/>
                <a:gd name="G1" fmla="+- 21600 0 0"/>
                <a:gd name="G2" fmla="+- 21600 0 0"/>
                <a:gd name="T0" fmla="*/ 0 w 39314"/>
                <a:gd name="T1" fmla="*/ 9240 h 43200"/>
                <a:gd name="T2" fmla="*/ 1135 w 39314"/>
                <a:gd name="T3" fmla="*/ 35445 h 43200"/>
                <a:gd name="T4" fmla="*/ 17714 w 39314"/>
                <a:gd name="T5" fmla="*/ 21600 h 43200"/>
              </a:gdLst>
              <a:ahLst/>
              <a:cxnLst>
                <a:cxn ang="0">
                  <a:pos x="T0" y="T1"/>
                </a:cxn>
                <a:cxn ang="0">
                  <a:pos x="T2" y="T3"/>
                </a:cxn>
                <a:cxn ang="0">
                  <a:pos x="T4" y="T5"/>
                </a:cxn>
              </a:cxnLst>
              <a:rect l="0" t="0" r="r" b="b"/>
              <a:pathLst>
                <a:path w="39314" h="43200" fill="none" extrusionOk="0">
                  <a:moveTo>
                    <a:pt x="-1" y="9239"/>
                  </a:moveTo>
                  <a:cubicBezTo>
                    <a:pt x="4039" y="3450"/>
                    <a:pt x="10654" y="-1"/>
                    <a:pt x="17714" y="0"/>
                  </a:cubicBezTo>
                  <a:cubicBezTo>
                    <a:pt x="29643" y="0"/>
                    <a:pt x="39314" y="9670"/>
                    <a:pt x="39314" y="21600"/>
                  </a:cubicBezTo>
                  <a:cubicBezTo>
                    <a:pt x="39314" y="33529"/>
                    <a:pt x="29643" y="43200"/>
                    <a:pt x="17714" y="43200"/>
                  </a:cubicBezTo>
                  <a:cubicBezTo>
                    <a:pt x="11311" y="43200"/>
                    <a:pt x="5238" y="40359"/>
                    <a:pt x="1134" y="35445"/>
                  </a:cubicBezTo>
                </a:path>
                <a:path w="39314" h="43200" stroke="0" extrusionOk="0">
                  <a:moveTo>
                    <a:pt x="-1" y="9239"/>
                  </a:moveTo>
                  <a:cubicBezTo>
                    <a:pt x="4039" y="3450"/>
                    <a:pt x="10654" y="-1"/>
                    <a:pt x="17714" y="0"/>
                  </a:cubicBezTo>
                  <a:cubicBezTo>
                    <a:pt x="29643" y="0"/>
                    <a:pt x="39314" y="9670"/>
                    <a:pt x="39314" y="21600"/>
                  </a:cubicBezTo>
                  <a:cubicBezTo>
                    <a:pt x="39314" y="33529"/>
                    <a:pt x="29643" y="43200"/>
                    <a:pt x="17714" y="43200"/>
                  </a:cubicBezTo>
                  <a:cubicBezTo>
                    <a:pt x="11311" y="43200"/>
                    <a:pt x="5238" y="40359"/>
                    <a:pt x="1134" y="35445"/>
                  </a:cubicBezTo>
                  <a:lnTo>
                    <a:pt x="17714" y="21600"/>
                  </a:lnTo>
                  <a:close/>
                </a:path>
              </a:pathLst>
            </a:custGeom>
            <a:noFill/>
            <a:ln w="28575">
              <a:solidFill>
                <a:schemeClr val="tx1"/>
              </a:solidFill>
              <a:round/>
              <a:head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wipe(left)">
                                      <p:cBhvr>
                                        <p:cTn id="7" dur="500"/>
                                        <p:tgtEl>
                                          <p:spTgt spid="942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4218"/>
                                        </p:tgtEl>
                                        <p:attrNameLst>
                                          <p:attrName>style.visibility</p:attrName>
                                        </p:attrNameLst>
                                      </p:cBhvr>
                                      <p:to>
                                        <p:strVal val="visible"/>
                                      </p:to>
                                    </p:set>
                                    <p:animEffect transition="in" filter="dissolve">
                                      <p:cBhvr>
                                        <p:cTn id="12" dur="500"/>
                                        <p:tgtEl>
                                          <p:spTgt spid="942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4230"/>
                                        </p:tgtEl>
                                        <p:attrNameLst>
                                          <p:attrName>style.visibility</p:attrName>
                                        </p:attrNameLst>
                                      </p:cBhvr>
                                      <p:to>
                                        <p:strVal val="visible"/>
                                      </p:to>
                                    </p:set>
                                    <p:animEffect transition="in" filter="dissolve">
                                      <p:cBhvr>
                                        <p:cTn id="17" dur="500"/>
                                        <p:tgtEl>
                                          <p:spTgt spid="942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4216"/>
                                        </p:tgtEl>
                                        <p:attrNameLst>
                                          <p:attrName>style.visibility</p:attrName>
                                        </p:attrNameLst>
                                      </p:cBhvr>
                                      <p:to>
                                        <p:strVal val="visible"/>
                                      </p:to>
                                    </p:set>
                                    <p:animEffect transition="in" filter="wipe(left)">
                                      <p:cBhvr>
                                        <p:cTn id="22" dur="500"/>
                                        <p:tgtEl>
                                          <p:spTgt spid="942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4213"/>
                                        </p:tgtEl>
                                        <p:attrNameLst>
                                          <p:attrName>style.visibility</p:attrName>
                                        </p:attrNameLst>
                                      </p:cBhvr>
                                      <p:to>
                                        <p:strVal val="visible"/>
                                      </p:to>
                                    </p:set>
                                    <p:animEffect transition="in" filter="wipe(left)">
                                      <p:cBhvr>
                                        <p:cTn id="27" dur="500"/>
                                        <p:tgtEl>
                                          <p:spTgt spid="942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4214"/>
                                        </p:tgtEl>
                                        <p:attrNameLst>
                                          <p:attrName>style.visibility</p:attrName>
                                        </p:attrNameLst>
                                      </p:cBhvr>
                                      <p:to>
                                        <p:strVal val="visible"/>
                                      </p:to>
                                    </p:set>
                                    <p:animEffect transition="in" filter="wipe(left)">
                                      <p:cBhvr>
                                        <p:cTn id="32" dur="500"/>
                                        <p:tgtEl>
                                          <p:spTgt spid="942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4215"/>
                                        </p:tgtEl>
                                        <p:attrNameLst>
                                          <p:attrName>style.visibility</p:attrName>
                                        </p:attrNameLst>
                                      </p:cBhvr>
                                      <p:to>
                                        <p:strVal val="visible"/>
                                      </p:to>
                                    </p:set>
                                    <p:animEffect transition="in" filter="wipe(left)">
                                      <p:cBhvr>
                                        <p:cTn id="37" dur="500"/>
                                        <p:tgtEl>
                                          <p:spTgt spid="942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4217"/>
                                        </p:tgtEl>
                                        <p:attrNameLst>
                                          <p:attrName>style.visibility</p:attrName>
                                        </p:attrNameLst>
                                      </p:cBhvr>
                                      <p:to>
                                        <p:strVal val="visible"/>
                                      </p:to>
                                    </p:set>
                                    <p:animEffect transition="in" filter="wipe(left)">
                                      <p:cBhvr>
                                        <p:cTn id="42" dur="500"/>
                                        <p:tgtEl>
                                          <p:spTgt spid="94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autoUpdateAnimBg="0"/>
      <p:bldP spid="94213" grpId="0" autoUpdateAnimBg="0"/>
      <p:bldP spid="94216" grpId="0" autoUpdateAnimBg="0"/>
      <p:bldP spid="9421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52" name="Picture 20" descr="T3-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5788" y="3341688"/>
            <a:ext cx="3370262" cy="2895600"/>
          </a:xfrm>
          <a:prstGeom prst="rect">
            <a:avLst/>
          </a:prstGeom>
          <a:noFill/>
          <a:extLst>
            <a:ext uri="{909E8E84-426E-40DD-AFC4-6F175D3DCCD1}">
              <a14:hiddenFill xmlns:a14="http://schemas.microsoft.com/office/drawing/2010/main">
                <a:solidFill>
                  <a:srgbClr val="FFFFFF"/>
                </a:solidFill>
              </a14:hiddenFill>
            </a:ext>
          </a:extLst>
        </p:spPr>
      </p:pic>
      <p:sp>
        <p:nvSpPr>
          <p:cNvPr id="95238" name="Rectangle 6"/>
          <p:cNvSpPr>
            <a:spLocks noChangeArrowheads="1"/>
          </p:cNvSpPr>
          <p:nvPr/>
        </p:nvSpPr>
        <p:spPr bwMode="auto">
          <a:xfrm>
            <a:off x="322263" y="260350"/>
            <a:ext cx="8497887"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800" b="1" dirty="0">
                <a:solidFill>
                  <a:srgbClr val="0000FF"/>
                </a:solidFill>
                <a:latin typeface="Times New Roman" panose="02020603050405020304" pitchFamily="18" charset="0"/>
              </a:rPr>
              <a:t>例</a:t>
            </a:r>
            <a:r>
              <a:rPr lang="en-US" altLang="zh-CN" sz="2800" b="1" dirty="0">
                <a:solidFill>
                  <a:srgbClr val="0000FF"/>
                </a:solidFill>
                <a:latin typeface="Times New Roman" panose="02020603050405020304" pitchFamily="18" charset="0"/>
              </a:rPr>
              <a:t>3-7   </a:t>
            </a:r>
            <a:r>
              <a:rPr lang="zh-CN" altLang="en-US" sz="2800" b="1" dirty="0">
                <a:solidFill>
                  <a:srgbClr val="000000"/>
                </a:solidFill>
                <a:latin typeface="Times New Roman" panose="02020603050405020304" pitchFamily="18" charset="0"/>
              </a:rPr>
              <a:t>匀质细棒：</a:t>
            </a:r>
            <a:r>
              <a:rPr lang="en-US" altLang="zh-CN" sz="2800" b="1" i="1" dirty="0">
                <a:solidFill>
                  <a:srgbClr val="000000"/>
                </a:solidFill>
                <a:latin typeface="Times New Roman" panose="02020603050405020304" pitchFamily="18" charset="0"/>
              </a:rPr>
              <a:t>l</a:t>
            </a: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a:t>
            </a:r>
            <a:r>
              <a:rPr lang="en-US" altLang="zh-CN" sz="2800" b="1" i="1" dirty="0">
                <a:solidFill>
                  <a:srgbClr val="000000"/>
                </a:solidFill>
                <a:latin typeface="Times New Roman" panose="02020603050405020304" pitchFamily="18" charset="0"/>
              </a:rPr>
              <a:t>m</a:t>
            </a:r>
            <a:r>
              <a:rPr lang="zh-CN" altLang="en-US" sz="2800" b="1" dirty="0">
                <a:solidFill>
                  <a:srgbClr val="000000"/>
                </a:solidFill>
                <a:latin typeface="Times New Roman" panose="02020603050405020304" pitchFamily="18" charset="0"/>
              </a:rPr>
              <a:t>，可绕通过端点</a:t>
            </a:r>
            <a:r>
              <a:rPr lang="en-US" altLang="zh-CN" sz="2800" b="1" i="1" dirty="0">
                <a:solidFill>
                  <a:srgbClr val="000000"/>
                </a:solidFill>
                <a:latin typeface="Times New Roman" panose="02020603050405020304" pitchFamily="18" charset="0"/>
              </a:rPr>
              <a:t>O</a:t>
            </a:r>
            <a:r>
              <a:rPr lang="zh-CN" altLang="en-US" sz="2800" b="1" dirty="0">
                <a:solidFill>
                  <a:srgbClr val="000000"/>
                </a:solidFill>
                <a:latin typeface="Times New Roman" panose="02020603050405020304" pitchFamily="18" charset="0"/>
              </a:rPr>
              <a:t>的水平轴转动。棒从水平位置自由释放后，在竖直位置与放在地面的物体</a:t>
            </a:r>
            <a:r>
              <a:rPr lang="en-US" altLang="zh-CN" sz="2800" b="1" i="1" dirty="0">
                <a:solidFill>
                  <a:srgbClr val="000000"/>
                </a:solidFill>
                <a:latin typeface="Times New Roman" panose="02020603050405020304" pitchFamily="18" charset="0"/>
              </a:rPr>
              <a:t>m</a:t>
            </a:r>
            <a:r>
              <a:rPr lang="zh-CN" altLang="en-US" sz="2800" b="1" dirty="0">
                <a:solidFill>
                  <a:srgbClr val="000000"/>
                </a:solidFill>
                <a:latin typeface="Times New Roman" panose="02020603050405020304" pitchFamily="18" charset="0"/>
              </a:rPr>
              <a:t>相撞。该物体与地面的摩擦因数为 </a:t>
            </a:r>
            <a:r>
              <a:rPr lang="zh-CN" altLang="en-US" sz="2800" b="1" i="1" dirty="0">
                <a:solidFill>
                  <a:srgbClr val="000000"/>
                </a:solidFill>
                <a:latin typeface="Times New Roman" panose="02020603050405020304" pitchFamily="18" charset="0"/>
                <a:sym typeface="Symbol" panose="05050102010706020507" pitchFamily="18" charset="2"/>
              </a:rPr>
              <a:t></a:t>
            </a:r>
            <a:r>
              <a:rPr lang="zh-CN" altLang="en-US" sz="2800" b="1" dirty="0">
                <a:solidFill>
                  <a:srgbClr val="000000"/>
                </a:solidFill>
                <a:latin typeface="Times New Roman" panose="02020603050405020304" pitchFamily="18" charset="0"/>
              </a:rPr>
              <a:t>，撞后物体沿地面滑行一距离 </a:t>
            </a:r>
            <a:r>
              <a:rPr lang="en-US" altLang="zh-CN" sz="2800" b="1" i="1" dirty="0">
                <a:solidFill>
                  <a:srgbClr val="000000"/>
                </a:solidFill>
                <a:latin typeface="Times New Roman" panose="02020603050405020304" pitchFamily="18" charset="0"/>
              </a:rPr>
              <a:t>s </a:t>
            </a:r>
            <a:r>
              <a:rPr lang="zh-CN" altLang="en-US" sz="2800" b="1" dirty="0">
                <a:solidFill>
                  <a:srgbClr val="000000"/>
                </a:solidFill>
                <a:latin typeface="Times New Roman" panose="02020603050405020304" pitchFamily="18" charset="0"/>
              </a:rPr>
              <a:t>而停止。求撞后棒的质心</a:t>
            </a:r>
            <a:r>
              <a:rPr lang="en-US" altLang="zh-CN" sz="2800" b="1" i="1" dirty="0">
                <a:solidFill>
                  <a:srgbClr val="000000"/>
                </a:solidFill>
                <a:latin typeface="Times New Roman" panose="02020603050405020304" pitchFamily="18" charset="0"/>
              </a:rPr>
              <a:t>C </a:t>
            </a:r>
            <a:r>
              <a:rPr lang="zh-CN" altLang="en-US" sz="2800" b="1" dirty="0">
                <a:solidFill>
                  <a:srgbClr val="000000"/>
                </a:solidFill>
                <a:latin typeface="Times New Roman" panose="02020603050405020304" pitchFamily="18" charset="0"/>
              </a:rPr>
              <a:t>离地面的最大高度 </a:t>
            </a:r>
            <a:r>
              <a:rPr lang="en-US" altLang="zh-CN" sz="2800" b="1" i="1" dirty="0">
                <a:solidFill>
                  <a:srgbClr val="000000"/>
                </a:solidFill>
                <a:latin typeface="Times New Roman" panose="02020603050405020304" pitchFamily="18" charset="0"/>
              </a:rPr>
              <a:t>h </a:t>
            </a:r>
            <a:r>
              <a:rPr lang="zh-CN" altLang="en-US" sz="2800" b="1" dirty="0">
                <a:solidFill>
                  <a:srgbClr val="000000"/>
                </a:solidFill>
                <a:latin typeface="Times New Roman" panose="02020603050405020304" pitchFamily="18" charset="0"/>
              </a:rPr>
              <a:t>，并说明棒在碰撞后将向左摆或向右摆的条件。</a:t>
            </a:r>
          </a:p>
        </p:txBody>
      </p:sp>
      <p:sp>
        <p:nvSpPr>
          <p:cNvPr id="95248" name="Rectangle 16"/>
          <p:cNvSpPr>
            <a:spLocks noChangeArrowheads="1"/>
          </p:cNvSpPr>
          <p:nvPr/>
        </p:nvSpPr>
        <p:spPr bwMode="auto">
          <a:xfrm>
            <a:off x="1042988" y="3140075"/>
            <a:ext cx="43926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a:solidFill>
                  <a:srgbClr val="000000"/>
                </a:solidFill>
                <a:latin typeface="Times New Roman" panose="02020603050405020304" pitchFamily="18" charset="0"/>
              </a:rPr>
              <a:t>分三个阶段进行分析。</a:t>
            </a:r>
          </a:p>
        </p:txBody>
      </p:sp>
      <p:sp>
        <p:nvSpPr>
          <p:cNvPr id="95249" name="Rectangle 17"/>
          <p:cNvSpPr>
            <a:spLocks noChangeArrowheads="1"/>
          </p:cNvSpPr>
          <p:nvPr/>
        </p:nvSpPr>
        <p:spPr bwMode="auto">
          <a:xfrm>
            <a:off x="323850" y="3068638"/>
            <a:ext cx="1368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FF"/>
                </a:solidFill>
                <a:latin typeface="Times New Roman" panose="02020603050405020304" pitchFamily="18" charset="0"/>
              </a:rPr>
              <a:t>解：</a:t>
            </a:r>
          </a:p>
        </p:txBody>
      </p:sp>
      <p:sp>
        <p:nvSpPr>
          <p:cNvPr id="95250" name="Rectangle 18"/>
          <p:cNvSpPr>
            <a:spLocks noChangeArrowheads="1"/>
          </p:cNvSpPr>
          <p:nvPr/>
        </p:nvSpPr>
        <p:spPr bwMode="auto">
          <a:xfrm>
            <a:off x="395288" y="3860800"/>
            <a:ext cx="52562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a:solidFill>
                  <a:srgbClr val="0000FF"/>
                </a:solidFill>
                <a:latin typeface="Times New Roman" panose="02020603050405020304" pitchFamily="18" charset="0"/>
              </a:rPr>
              <a:t>第一阶段：</a:t>
            </a:r>
            <a:r>
              <a:rPr lang="zh-CN" altLang="en-US" sz="2800" b="1">
                <a:solidFill>
                  <a:srgbClr val="000000"/>
                </a:solidFill>
                <a:latin typeface="Times New Roman" panose="02020603050405020304" pitchFamily="18" charset="0"/>
              </a:rPr>
              <a:t>棒自由摆落的过程，机械能守恒。</a:t>
            </a:r>
          </a:p>
        </p:txBody>
      </p:sp>
      <p:graphicFrame>
        <p:nvGraphicFramePr>
          <p:cNvPr id="95251" name="Object 19"/>
          <p:cNvGraphicFramePr/>
          <p:nvPr/>
        </p:nvGraphicFramePr>
        <p:xfrm>
          <a:off x="468313" y="5157788"/>
          <a:ext cx="4829175" cy="935037"/>
        </p:xfrm>
        <a:graphic>
          <a:graphicData uri="http://schemas.openxmlformats.org/presentationml/2006/ole">
            <mc:AlternateContent xmlns:mc="http://schemas.openxmlformats.org/markup-compatibility/2006">
              <mc:Choice xmlns:v="urn:schemas-microsoft-com:vml" Requires="v">
                <p:oleObj spid="_x0000_s26652" name="Equation" r:id="rId4" imgW="4838700" imgH="1092200" progId="Equation.3">
                  <p:embed/>
                </p:oleObj>
              </mc:Choice>
              <mc:Fallback>
                <p:oleObj name="Equation" r:id="rId4" imgW="4838700" imgH="1092200" progId="Equation.3">
                  <p:embed/>
                  <p:pic>
                    <p:nvPicPr>
                      <p:cNvPr id="0" name="图片 2664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5157788"/>
                        <a:ext cx="4829175"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5238"/>
                                        </p:tgtEl>
                                        <p:attrNameLst>
                                          <p:attrName>style.visibility</p:attrName>
                                        </p:attrNameLst>
                                      </p:cBhvr>
                                      <p:to>
                                        <p:strVal val="visible"/>
                                      </p:to>
                                    </p:set>
                                    <p:animEffect transition="in" filter="wipe(left)">
                                      <p:cBhvr>
                                        <p:cTn id="7" dur="500"/>
                                        <p:tgtEl>
                                          <p:spTgt spid="952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249"/>
                                        </p:tgtEl>
                                        <p:attrNameLst>
                                          <p:attrName>style.visibility</p:attrName>
                                        </p:attrNameLst>
                                      </p:cBhvr>
                                      <p:to>
                                        <p:strVal val="visible"/>
                                      </p:to>
                                    </p:set>
                                    <p:animEffect transition="in" filter="wipe(left)">
                                      <p:cBhvr>
                                        <p:cTn id="12" dur="500"/>
                                        <p:tgtEl>
                                          <p:spTgt spid="952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248"/>
                                        </p:tgtEl>
                                        <p:attrNameLst>
                                          <p:attrName>style.visibility</p:attrName>
                                        </p:attrNameLst>
                                      </p:cBhvr>
                                      <p:to>
                                        <p:strVal val="visible"/>
                                      </p:to>
                                    </p:set>
                                    <p:animEffect transition="in" filter="wipe(left)">
                                      <p:cBhvr>
                                        <p:cTn id="17" dur="500"/>
                                        <p:tgtEl>
                                          <p:spTgt spid="952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250"/>
                                        </p:tgtEl>
                                        <p:attrNameLst>
                                          <p:attrName>style.visibility</p:attrName>
                                        </p:attrNameLst>
                                      </p:cBhvr>
                                      <p:to>
                                        <p:strVal val="visible"/>
                                      </p:to>
                                    </p:set>
                                    <p:animEffect transition="in" filter="wipe(left)">
                                      <p:cBhvr>
                                        <p:cTn id="22" dur="500"/>
                                        <p:tgtEl>
                                          <p:spTgt spid="952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5251"/>
                                        </p:tgtEl>
                                        <p:attrNameLst>
                                          <p:attrName>style.visibility</p:attrName>
                                        </p:attrNameLst>
                                      </p:cBhvr>
                                      <p:to>
                                        <p:strVal val="visible"/>
                                      </p:to>
                                    </p:set>
                                    <p:animEffect transition="in" filter="wipe(left)">
                                      <p:cBhvr>
                                        <p:cTn id="27" dur="500"/>
                                        <p:tgtEl>
                                          <p:spTgt spid="95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8" grpId="0"/>
      <p:bldP spid="95248" grpId="0"/>
      <p:bldP spid="95249" grpId="0" autoUpdateAnimBg="0"/>
      <p:bldP spid="952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ChangeArrowheads="1"/>
          </p:cNvSpPr>
          <p:nvPr/>
        </p:nvSpPr>
        <p:spPr bwMode="auto">
          <a:xfrm>
            <a:off x="395288" y="333375"/>
            <a:ext cx="8353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a:solidFill>
                  <a:srgbClr val="0000FF"/>
                </a:solidFill>
                <a:latin typeface="Times New Roman" panose="02020603050405020304" pitchFamily="18" charset="0"/>
              </a:rPr>
              <a:t>第二阶段：</a:t>
            </a:r>
            <a:r>
              <a:rPr lang="zh-CN" altLang="en-US" sz="2800" b="1">
                <a:solidFill>
                  <a:srgbClr val="000000"/>
                </a:solidFill>
                <a:latin typeface="Times New Roman" panose="02020603050405020304" pitchFamily="18" charset="0"/>
              </a:rPr>
              <a:t>碰撞过程。系统的对</a:t>
            </a:r>
            <a:r>
              <a:rPr lang="en-US" altLang="zh-CN" sz="2800" b="1" i="1">
                <a:solidFill>
                  <a:srgbClr val="000000"/>
                </a:solidFill>
                <a:latin typeface="Times New Roman" panose="02020603050405020304" pitchFamily="18" charset="0"/>
              </a:rPr>
              <a:t>O</a:t>
            </a:r>
            <a:r>
              <a:rPr lang="zh-CN" altLang="en-US" sz="2800" b="1">
                <a:solidFill>
                  <a:srgbClr val="000000"/>
                </a:solidFill>
                <a:latin typeface="Times New Roman" panose="02020603050405020304" pitchFamily="18" charset="0"/>
              </a:rPr>
              <a:t>轴的角动量守恒。</a:t>
            </a:r>
          </a:p>
        </p:txBody>
      </p:sp>
      <p:graphicFrame>
        <p:nvGraphicFramePr>
          <p:cNvPr id="96263" name="Object 7"/>
          <p:cNvGraphicFramePr>
            <a:graphicFrameLocks noChangeAspect="1"/>
          </p:cNvGraphicFramePr>
          <p:nvPr/>
        </p:nvGraphicFramePr>
        <p:xfrm>
          <a:off x="1258888" y="908050"/>
          <a:ext cx="5905500" cy="1163638"/>
        </p:xfrm>
        <a:graphic>
          <a:graphicData uri="http://schemas.openxmlformats.org/presentationml/2006/ole">
            <mc:AlternateContent xmlns:mc="http://schemas.openxmlformats.org/markup-compatibility/2006">
              <mc:Choice xmlns:v="urn:schemas-microsoft-com:vml" Requires="v">
                <p:oleObj spid="_x0000_s27748" name="公式" r:id="rId3" imgW="1777365" imgH="431800" progId="Equation.3">
                  <p:embed/>
                </p:oleObj>
              </mc:Choice>
              <mc:Fallback>
                <p:oleObj name="公式" r:id="rId3" imgW="1777365" imgH="431800" progId="Equation.3">
                  <p:embed/>
                  <p:pic>
                    <p:nvPicPr>
                      <p:cNvPr id="0" name="图片 277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908050"/>
                        <a:ext cx="5905500" cy="11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64" name="Rectangle 8"/>
          <p:cNvSpPr>
            <a:spLocks noChangeArrowheads="1"/>
          </p:cNvSpPr>
          <p:nvPr/>
        </p:nvSpPr>
        <p:spPr bwMode="auto">
          <a:xfrm>
            <a:off x="395288" y="2205038"/>
            <a:ext cx="828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a:solidFill>
                  <a:srgbClr val="0000FF"/>
                </a:solidFill>
                <a:latin typeface="Times New Roman" panose="02020603050405020304" pitchFamily="18" charset="0"/>
              </a:rPr>
              <a:t>第三阶段：</a:t>
            </a:r>
            <a:r>
              <a:rPr lang="zh-CN" altLang="en-US" sz="2800" b="1">
                <a:solidFill>
                  <a:srgbClr val="000000"/>
                </a:solidFill>
                <a:latin typeface="Times New Roman" panose="02020603050405020304" pitchFamily="18" charset="0"/>
              </a:rPr>
              <a:t>碰撞后物体的滑行过程与棒的上升过程。物体做匀减速直线运动。</a:t>
            </a:r>
          </a:p>
        </p:txBody>
      </p:sp>
      <p:graphicFrame>
        <p:nvGraphicFramePr>
          <p:cNvPr id="96266" name="Object 10"/>
          <p:cNvGraphicFramePr>
            <a:graphicFrameLocks noChangeAspect="1"/>
          </p:cNvGraphicFramePr>
          <p:nvPr/>
        </p:nvGraphicFramePr>
        <p:xfrm>
          <a:off x="2700338" y="3284538"/>
          <a:ext cx="2808287" cy="468312"/>
        </p:xfrm>
        <a:graphic>
          <a:graphicData uri="http://schemas.openxmlformats.org/presentationml/2006/ole">
            <mc:AlternateContent xmlns:mc="http://schemas.openxmlformats.org/markup-compatibility/2006">
              <mc:Choice xmlns:v="urn:schemas-microsoft-com:vml" Requires="v">
                <p:oleObj spid="_x0000_s27749" name="公式" r:id="rId5" imgW="799465" imgH="165100" progId="Equation.3">
                  <p:embed/>
                </p:oleObj>
              </mc:Choice>
              <mc:Fallback>
                <p:oleObj name="公式" r:id="rId5" imgW="799465" imgH="165100" progId="Equation.3">
                  <p:embed/>
                  <p:pic>
                    <p:nvPicPr>
                      <p:cNvPr id="0" name="图片 277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3284538"/>
                        <a:ext cx="2808287"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8" name="Object 12"/>
          <p:cNvGraphicFramePr>
            <a:graphicFrameLocks noChangeAspect="1"/>
          </p:cNvGraphicFramePr>
          <p:nvPr/>
        </p:nvGraphicFramePr>
        <p:xfrm>
          <a:off x="2700338" y="3933825"/>
          <a:ext cx="2454275" cy="468313"/>
        </p:xfrm>
        <a:graphic>
          <a:graphicData uri="http://schemas.openxmlformats.org/presentationml/2006/ole">
            <mc:AlternateContent xmlns:mc="http://schemas.openxmlformats.org/markup-compatibility/2006">
              <mc:Choice xmlns:v="urn:schemas-microsoft-com:vml" Requires="v">
                <p:oleObj spid="_x0000_s27750" name="Equation" r:id="rId7" imgW="2120900" imgH="469900" progId="Equation.3">
                  <p:embed/>
                </p:oleObj>
              </mc:Choice>
              <mc:Fallback>
                <p:oleObj name="Equation" r:id="rId7" imgW="2120900" imgH="469900" progId="Equation.3">
                  <p:embed/>
                  <p:pic>
                    <p:nvPicPr>
                      <p:cNvPr id="0" name="图片 277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3933825"/>
                        <a:ext cx="245427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69" name="Rectangle 13"/>
          <p:cNvSpPr>
            <a:spLocks noChangeArrowheads="1"/>
          </p:cNvSpPr>
          <p:nvPr/>
        </p:nvSpPr>
        <p:spPr bwMode="auto">
          <a:xfrm>
            <a:off x="468313" y="4581525"/>
            <a:ext cx="70564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a:solidFill>
                  <a:srgbClr val="000000"/>
                </a:solidFill>
                <a:latin typeface="Times New Roman" panose="02020603050405020304" pitchFamily="18" charset="0"/>
              </a:rPr>
              <a:t>联合求解，即得碰撞后棒的角速度：</a:t>
            </a:r>
          </a:p>
        </p:txBody>
      </p:sp>
      <p:graphicFrame>
        <p:nvGraphicFramePr>
          <p:cNvPr id="96270" name="Object 14"/>
          <p:cNvGraphicFramePr>
            <a:graphicFrameLocks noChangeAspect="1"/>
          </p:cNvGraphicFramePr>
          <p:nvPr/>
        </p:nvGraphicFramePr>
        <p:xfrm>
          <a:off x="1979613" y="5373688"/>
          <a:ext cx="4214812" cy="1052512"/>
        </p:xfrm>
        <a:graphic>
          <a:graphicData uri="http://schemas.openxmlformats.org/presentationml/2006/ole">
            <mc:AlternateContent xmlns:mc="http://schemas.openxmlformats.org/markup-compatibility/2006">
              <mc:Choice xmlns:v="urn:schemas-microsoft-com:vml" Requires="v">
                <p:oleObj spid="_x0000_s27751" name="Equation" r:id="rId9" imgW="3632200" imgH="1054100" progId="Equation.3">
                  <p:embed/>
                </p:oleObj>
              </mc:Choice>
              <mc:Fallback>
                <p:oleObj name="Equation" r:id="rId9" imgW="3632200" imgH="1054100" progId="Equation.3">
                  <p:embed/>
                  <p:pic>
                    <p:nvPicPr>
                      <p:cNvPr id="0" name="图片 277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5373688"/>
                        <a:ext cx="4214812"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wipe(left)">
                                      <p:cBhvr>
                                        <p:cTn id="7" dur="500"/>
                                        <p:tgtEl>
                                          <p:spTgt spid="962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6263"/>
                                        </p:tgtEl>
                                        <p:attrNameLst>
                                          <p:attrName>style.visibility</p:attrName>
                                        </p:attrNameLst>
                                      </p:cBhvr>
                                      <p:to>
                                        <p:strVal val="visible"/>
                                      </p:to>
                                    </p:set>
                                    <p:animEffect transition="in" filter="wipe(left)">
                                      <p:cBhvr>
                                        <p:cTn id="12" dur="500"/>
                                        <p:tgtEl>
                                          <p:spTgt spid="962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6264"/>
                                        </p:tgtEl>
                                        <p:attrNameLst>
                                          <p:attrName>style.visibility</p:attrName>
                                        </p:attrNameLst>
                                      </p:cBhvr>
                                      <p:to>
                                        <p:strVal val="visible"/>
                                      </p:to>
                                    </p:set>
                                    <p:animEffect transition="in" filter="wipe(left)">
                                      <p:cBhvr>
                                        <p:cTn id="17" dur="500"/>
                                        <p:tgtEl>
                                          <p:spTgt spid="962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6266"/>
                                        </p:tgtEl>
                                        <p:attrNameLst>
                                          <p:attrName>style.visibility</p:attrName>
                                        </p:attrNameLst>
                                      </p:cBhvr>
                                      <p:to>
                                        <p:strVal val="visible"/>
                                      </p:to>
                                    </p:set>
                                    <p:animEffect transition="in" filter="wipe(left)">
                                      <p:cBhvr>
                                        <p:cTn id="22" dur="500"/>
                                        <p:tgtEl>
                                          <p:spTgt spid="962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6268"/>
                                        </p:tgtEl>
                                        <p:attrNameLst>
                                          <p:attrName>style.visibility</p:attrName>
                                        </p:attrNameLst>
                                      </p:cBhvr>
                                      <p:to>
                                        <p:strVal val="visible"/>
                                      </p:to>
                                    </p:set>
                                    <p:animEffect transition="in" filter="wipe(left)">
                                      <p:cBhvr>
                                        <p:cTn id="27" dur="500"/>
                                        <p:tgtEl>
                                          <p:spTgt spid="962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6269"/>
                                        </p:tgtEl>
                                        <p:attrNameLst>
                                          <p:attrName>style.visibility</p:attrName>
                                        </p:attrNameLst>
                                      </p:cBhvr>
                                      <p:to>
                                        <p:strVal val="visible"/>
                                      </p:to>
                                    </p:set>
                                    <p:animEffect transition="in" filter="wipe(left)">
                                      <p:cBhvr>
                                        <p:cTn id="32" dur="500"/>
                                        <p:tgtEl>
                                          <p:spTgt spid="962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6270"/>
                                        </p:tgtEl>
                                        <p:attrNameLst>
                                          <p:attrName>style.visibility</p:attrName>
                                        </p:attrNameLst>
                                      </p:cBhvr>
                                      <p:to>
                                        <p:strVal val="visible"/>
                                      </p:to>
                                    </p:set>
                                    <p:animEffect transition="in" filter="wipe(left)">
                                      <p:cBhvr>
                                        <p:cTn id="37" dur="500"/>
                                        <p:tgtEl>
                                          <p:spTgt spid="96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P spid="96264" grpId="0"/>
      <p:bldP spid="9626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ChangeArrowheads="1"/>
          </p:cNvSpPr>
          <p:nvPr/>
        </p:nvSpPr>
        <p:spPr bwMode="auto">
          <a:xfrm>
            <a:off x="322263" y="1484313"/>
            <a:ext cx="8713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2800" b="1" i="1">
                <a:solidFill>
                  <a:srgbClr val="000000"/>
                </a:solidFill>
                <a:latin typeface="Times New Roman" panose="02020603050405020304" pitchFamily="18" charset="0"/>
                <a:sym typeface="Symbol" panose="05050102010706020507" pitchFamily="18" charset="2"/>
              </a:rPr>
              <a:t></a:t>
            </a:r>
            <a:r>
              <a:rPr lang="en-US" altLang="zh-CN" sz="2800" b="1" i="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a:solidFill>
                  <a:srgbClr val="000000"/>
                </a:solidFill>
                <a:latin typeface="Times New Roman" panose="02020603050405020304" pitchFamily="18" charset="0"/>
              </a:rPr>
              <a:t>取正值，表示碰后棒向左摆；反之，表示向右摆。</a:t>
            </a:r>
          </a:p>
        </p:txBody>
      </p:sp>
      <p:graphicFrame>
        <p:nvGraphicFramePr>
          <p:cNvPr id="97290" name="Object 10"/>
          <p:cNvGraphicFramePr>
            <a:graphicFrameLocks noChangeAspect="1"/>
          </p:cNvGraphicFramePr>
          <p:nvPr/>
        </p:nvGraphicFramePr>
        <p:xfrm>
          <a:off x="3778250" y="2205038"/>
          <a:ext cx="3962400" cy="703262"/>
        </p:xfrm>
        <a:graphic>
          <a:graphicData uri="http://schemas.openxmlformats.org/presentationml/2006/ole">
            <mc:AlternateContent xmlns:mc="http://schemas.openxmlformats.org/markup-compatibility/2006">
              <mc:Choice xmlns:v="urn:schemas-microsoft-com:vml" Requires="v">
                <p:oleObj spid="_x0000_s28796" name="公式" r:id="rId3" imgW="1231265" imgH="254000" progId="Equation.3">
                  <p:embed/>
                </p:oleObj>
              </mc:Choice>
              <mc:Fallback>
                <p:oleObj name="公式" r:id="rId3" imgW="1231265" imgH="254000" progId="Equation.3">
                  <p:embed/>
                  <p:pic>
                    <p:nvPicPr>
                      <p:cNvPr id="0" name="图片 287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0" y="2205038"/>
                        <a:ext cx="396240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91" name="Rectangle 11"/>
          <p:cNvSpPr>
            <a:spLocks noChangeArrowheads="1"/>
          </p:cNvSpPr>
          <p:nvPr/>
        </p:nvSpPr>
        <p:spPr bwMode="auto">
          <a:xfrm>
            <a:off x="323850" y="2276475"/>
            <a:ext cx="3673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a:solidFill>
                  <a:srgbClr val="000000"/>
                </a:solidFill>
                <a:latin typeface="Times New Roman" panose="02020603050405020304" pitchFamily="18" charset="0"/>
              </a:rPr>
              <a:t>棒向左摆的条件为 </a:t>
            </a:r>
          </a:p>
        </p:txBody>
      </p:sp>
      <p:graphicFrame>
        <p:nvGraphicFramePr>
          <p:cNvPr id="97293" name="Object 13"/>
          <p:cNvGraphicFramePr>
            <a:graphicFrameLocks noChangeAspect="1"/>
          </p:cNvGraphicFramePr>
          <p:nvPr/>
        </p:nvGraphicFramePr>
        <p:xfrm>
          <a:off x="3779838" y="3141663"/>
          <a:ext cx="3816350" cy="684212"/>
        </p:xfrm>
        <a:graphic>
          <a:graphicData uri="http://schemas.openxmlformats.org/presentationml/2006/ole">
            <mc:AlternateContent xmlns:mc="http://schemas.openxmlformats.org/markup-compatibility/2006">
              <mc:Choice xmlns:v="urn:schemas-microsoft-com:vml" Requires="v">
                <p:oleObj spid="_x0000_s28797" name="公式" r:id="rId5" imgW="1218565" imgH="254000" progId="Equation.3">
                  <p:embed/>
                </p:oleObj>
              </mc:Choice>
              <mc:Fallback>
                <p:oleObj name="公式" r:id="rId5" imgW="1218565" imgH="254000" progId="Equation.3">
                  <p:embed/>
                  <p:pic>
                    <p:nvPicPr>
                      <p:cNvPr id="0" name="图片 287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3141663"/>
                        <a:ext cx="3816350"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95" name="Rectangle 15"/>
          <p:cNvSpPr>
            <a:spLocks noChangeArrowheads="1"/>
          </p:cNvSpPr>
          <p:nvPr/>
        </p:nvSpPr>
        <p:spPr bwMode="auto">
          <a:xfrm>
            <a:off x="323850" y="3141663"/>
            <a:ext cx="381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a:solidFill>
                  <a:srgbClr val="000000"/>
                </a:solidFill>
                <a:latin typeface="Times New Roman" panose="02020603050405020304" pitchFamily="18" charset="0"/>
              </a:rPr>
              <a:t>棒向右摆的条件为 </a:t>
            </a:r>
          </a:p>
        </p:txBody>
      </p:sp>
      <p:sp>
        <p:nvSpPr>
          <p:cNvPr id="97296" name="Rectangle 16"/>
          <p:cNvSpPr>
            <a:spLocks noChangeArrowheads="1"/>
          </p:cNvSpPr>
          <p:nvPr/>
        </p:nvSpPr>
        <p:spPr bwMode="auto">
          <a:xfrm>
            <a:off x="323850" y="4005263"/>
            <a:ext cx="828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800" b="1">
                <a:solidFill>
                  <a:srgbClr val="000000"/>
                </a:solidFill>
                <a:latin typeface="Times New Roman" panose="02020603050405020304" pitchFamily="18" charset="0"/>
              </a:rPr>
              <a:t>棒的质心</a:t>
            </a:r>
            <a:r>
              <a:rPr lang="en-US" altLang="zh-CN" sz="2800" b="1" i="1">
                <a:solidFill>
                  <a:srgbClr val="000000"/>
                </a:solidFill>
                <a:latin typeface="Times New Roman" panose="02020603050405020304" pitchFamily="18" charset="0"/>
              </a:rPr>
              <a:t>C</a:t>
            </a:r>
            <a:r>
              <a:rPr lang="zh-CN" altLang="en-US" sz="2800" b="1">
                <a:solidFill>
                  <a:srgbClr val="000000"/>
                </a:solidFill>
                <a:latin typeface="Times New Roman" panose="02020603050405020304" pitchFamily="18" charset="0"/>
              </a:rPr>
              <a:t>上升的最大高度，也可由机械能守恒定律求得：</a:t>
            </a:r>
          </a:p>
        </p:txBody>
      </p:sp>
      <p:graphicFrame>
        <p:nvGraphicFramePr>
          <p:cNvPr id="97297" name="Object 17"/>
          <p:cNvGraphicFramePr>
            <a:graphicFrameLocks noChangeAspect="1"/>
          </p:cNvGraphicFramePr>
          <p:nvPr/>
        </p:nvGraphicFramePr>
        <p:xfrm>
          <a:off x="2195513" y="333375"/>
          <a:ext cx="4214812" cy="1052513"/>
        </p:xfrm>
        <a:graphic>
          <a:graphicData uri="http://schemas.openxmlformats.org/presentationml/2006/ole">
            <mc:AlternateContent xmlns:mc="http://schemas.openxmlformats.org/markup-compatibility/2006">
              <mc:Choice xmlns:v="urn:schemas-microsoft-com:vml" Requires="v">
                <p:oleObj spid="_x0000_s28798" name="Equation" r:id="rId7" imgW="3632200" imgH="1054100" progId="Equation.3">
                  <p:embed/>
                </p:oleObj>
              </mc:Choice>
              <mc:Fallback>
                <p:oleObj name="Equation" r:id="rId7" imgW="3632200" imgH="1054100" progId="Equation.3">
                  <p:embed/>
                  <p:pic>
                    <p:nvPicPr>
                      <p:cNvPr id="0" name="图片 287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333375"/>
                        <a:ext cx="4214812"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00" name="Object 20"/>
          <p:cNvGraphicFramePr>
            <a:graphicFrameLocks noChangeAspect="1"/>
          </p:cNvGraphicFramePr>
          <p:nvPr/>
        </p:nvGraphicFramePr>
        <p:xfrm>
          <a:off x="2411413" y="4508500"/>
          <a:ext cx="3889375" cy="1227138"/>
        </p:xfrm>
        <a:graphic>
          <a:graphicData uri="http://schemas.openxmlformats.org/presentationml/2006/ole">
            <mc:AlternateContent xmlns:mc="http://schemas.openxmlformats.org/markup-compatibility/2006">
              <mc:Choice xmlns:v="urn:schemas-microsoft-com:vml" Requires="v">
                <p:oleObj spid="_x0000_s28799" name="公式" r:id="rId9" imgW="1257300" imgH="431800" progId="Equation.3">
                  <p:embed/>
                </p:oleObj>
              </mc:Choice>
              <mc:Fallback>
                <p:oleObj name="公式" r:id="rId9" imgW="1257300" imgH="431800" progId="Equation.3">
                  <p:embed/>
                  <p:pic>
                    <p:nvPicPr>
                      <p:cNvPr id="0" name="图片 287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4508500"/>
                        <a:ext cx="3889375" cy="122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01" name="Object 21"/>
          <p:cNvGraphicFramePr>
            <a:graphicFrameLocks noChangeAspect="1"/>
          </p:cNvGraphicFramePr>
          <p:nvPr/>
        </p:nvGraphicFramePr>
        <p:xfrm>
          <a:off x="2413000" y="5589588"/>
          <a:ext cx="3671888" cy="981075"/>
        </p:xfrm>
        <a:graphic>
          <a:graphicData uri="http://schemas.openxmlformats.org/presentationml/2006/ole">
            <mc:AlternateContent xmlns:mc="http://schemas.openxmlformats.org/markup-compatibility/2006">
              <mc:Choice xmlns:v="urn:schemas-microsoft-com:vml" Requires="v">
                <p:oleObj spid="_x0000_s28800" name="Equation" r:id="rId11" imgW="3530600" imgH="1016000" progId="Equation.3">
                  <p:embed/>
                </p:oleObj>
              </mc:Choice>
              <mc:Fallback>
                <p:oleObj name="Equation" r:id="rId11" imgW="3530600" imgH="1016000" progId="Equation.3">
                  <p:embed/>
                  <p:pic>
                    <p:nvPicPr>
                      <p:cNvPr id="0" name="图片 287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13000" y="5589588"/>
                        <a:ext cx="3671888"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302" name="AutoShape 22"/>
          <p:cNvSpPr>
            <a:spLocks noChangeArrowheads="1"/>
          </p:cNvSpPr>
          <p:nvPr/>
        </p:nvSpPr>
        <p:spPr bwMode="auto">
          <a:xfrm>
            <a:off x="1331913" y="6021388"/>
            <a:ext cx="576262" cy="144462"/>
          </a:xfrm>
          <a:prstGeom prst="rightArrow">
            <a:avLst>
              <a:gd name="adj1" fmla="val 50000"/>
              <a:gd name="adj2" fmla="val 9972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7297"/>
                                        </p:tgtEl>
                                        <p:attrNameLst>
                                          <p:attrName>style.visibility</p:attrName>
                                        </p:attrNameLst>
                                      </p:cBhvr>
                                      <p:to>
                                        <p:strVal val="visible"/>
                                      </p:to>
                                    </p:set>
                                    <p:animEffect transition="in" filter="wipe(left)">
                                      <p:cBhvr>
                                        <p:cTn id="7" dur="500"/>
                                        <p:tgtEl>
                                          <p:spTgt spid="972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284"/>
                                        </p:tgtEl>
                                        <p:attrNameLst>
                                          <p:attrName>style.visibility</p:attrName>
                                        </p:attrNameLst>
                                      </p:cBhvr>
                                      <p:to>
                                        <p:strVal val="visible"/>
                                      </p:to>
                                    </p:set>
                                    <p:animEffect transition="in" filter="wipe(left)">
                                      <p:cBhvr>
                                        <p:cTn id="12" dur="500"/>
                                        <p:tgtEl>
                                          <p:spTgt spid="972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291"/>
                                        </p:tgtEl>
                                        <p:attrNameLst>
                                          <p:attrName>style.visibility</p:attrName>
                                        </p:attrNameLst>
                                      </p:cBhvr>
                                      <p:to>
                                        <p:strVal val="visible"/>
                                      </p:to>
                                    </p:set>
                                    <p:animEffect transition="in" filter="wipe(left)">
                                      <p:cBhvr>
                                        <p:cTn id="17" dur="500"/>
                                        <p:tgtEl>
                                          <p:spTgt spid="972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290"/>
                                        </p:tgtEl>
                                        <p:attrNameLst>
                                          <p:attrName>style.visibility</p:attrName>
                                        </p:attrNameLst>
                                      </p:cBhvr>
                                      <p:to>
                                        <p:strVal val="visible"/>
                                      </p:to>
                                    </p:set>
                                    <p:animEffect transition="in" filter="wipe(left)">
                                      <p:cBhvr>
                                        <p:cTn id="22" dur="500"/>
                                        <p:tgtEl>
                                          <p:spTgt spid="972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7295"/>
                                        </p:tgtEl>
                                        <p:attrNameLst>
                                          <p:attrName>style.visibility</p:attrName>
                                        </p:attrNameLst>
                                      </p:cBhvr>
                                      <p:to>
                                        <p:strVal val="visible"/>
                                      </p:to>
                                    </p:set>
                                    <p:animEffect transition="in" filter="wipe(left)">
                                      <p:cBhvr>
                                        <p:cTn id="27" dur="500"/>
                                        <p:tgtEl>
                                          <p:spTgt spid="9729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7293"/>
                                        </p:tgtEl>
                                        <p:attrNameLst>
                                          <p:attrName>style.visibility</p:attrName>
                                        </p:attrNameLst>
                                      </p:cBhvr>
                                      <p:to>
                                        <p:strVal val="visible"/>
                                      </p:to>
                                    </p:set>
                                    <p:animEffect transition="in" filter="wipe(left)">
                                      <p:cBhvr>
                                        <p:cTn id="32" dur="500"/>
                                        <p:tgtEl>
                                          <p:spTgt spid="972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7296"/>
                                        </p:tgtEl>
                                        <p:attrNameLst>
                                          <p:attrName>style.visibility</p:attrName>
                                        </p:attrNameLst>
                                      </p:cBhvr>
                                      <p:to>
                                        <p:strVal val="visible"/>
                                      </p:to>
                                    </p:set>
                                    <p:animEffect transition="in" filter="wipe(left)">
                                      <p:cBhvr>
                                        <p:cTn id="37" dur="500"/>
                                        <p:tgtEl>
                                          <p:spTgt spid="9729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7300"/>
                                        </p:tgtEl>
                                        <p:attrNameLst>
                                          <p:attrName>style.visibility</p:attrName>
                                        </p:attrNameLst>
                                      </p:cBhvr>
                                      <p:to>
                                        <p:strVal val="visible"/>
                                      </p:to>
                                    </p:set>
                                    <p:animEffect transition="in" filter="wipe(left)">
                                      <p:cBhvr>
                                        <p:cTn id="42" dur="500"/>
                                        <p:tgtEl>
                                          <p:spTgt spid="9730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7302"/>
                                        </p:tgtEl>
                                        <p:attrNameLst>
                                          <p:attrName>style.visibility</p:attrName>
                                        </p:attrNameLst>
                                      </p:cBhvr>
                                      <p:to>
                                        <p:strVal val="visible"/>
                                      </p:to>
                                    </p:set>
                                    <p:animEffect transition="in" filter="wipe(left)">
                                      <p:cBhvr>
                                        <p:cTn id="47" dur="500"/>
                                        <p:tgtEl>
                                          <p:spTgt spid="9730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7301"/>
                                        </p:tgtEl>
                                        <p:attrNameLst>
                                          <p:attrName>style.visibility</p:attrName>
                                        </p:attrNameLst>
                                      </p:cBhvr>
                                      <p:to>
                                        <p:strVal val="visible"/>
                                      </p:to>
                                    </p:set>
                                    <p:animEffect transition="in" filter="wipe(left)">
                                      <p:cBhvr>
                                        <p:cTn id="52" dur="500"/>
                                        <p:tgtEl>
                                          <p:spTgt spid="97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p:bldP spid="97291" grpId="0"/>
      <p:bldP spid="97295" grpId="0"/>
      <p:bldP spid="97296" grpId="0"/>
      <p:bldP spid="9730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323850" y="2924175"/>
            <a:ext cx="3352800" cy="642938"/>
            <a:chOff x="204" y="1842"/>
            <a:chExt cx="2112" cy="405"/>
          </a:xfrm>
        </p:grpSpPr>
        <p:sp>
          <p:nvSpPr>
            <p:cNvPr id="90153" name="Text Box 3"/>
            <p:cNvSpPr txBox="1">
              <a:spLocks noChangeArrowheads="1"/>
            </p:cNvSpPr>
            <p:nvPr/>
          </p:nvSpPr>
          <p:spPr bwMode="auto">
            <a:xfrm>
              <a:off x="204" y="1842"/>
              <a:ext cx="10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3200" b="1">
                  <a:solidFill>
                    <a:srgbClr val="000000"/>
                  </a:solidFill>
                  <a:latin typeface="+mn-ea"/>
                  <a:ea typeface="+mn-ea"/>
                </a:rPr>
                <a:t>已知：</a:t>
              </a:r>
            </a:p>
          </p:txBody>
        </p:sp>
        <p:graphicFrame>
          <p:nvGraphicFramePr>
            <p:cNvPr id="90117" name="Object 4"/>
            <p:cNvGraphicFramePr>
              <a:graphicFrameLocks noChangeAspect="1"/>
            </p:cNvGraphicFramePr>
            <p:nvPr/>
          </p:nvGraphicFramePr>
          <p:xfrm>
            <a:off x="1020" y="1842"/>
            <a:ext cx="1296" cy="405"/>
          </p:xfrm>
          <a:graphic>
            <a:graphicData uri="http://schemas.openxmlformats.org/presentationml/2006/ole">
              <mc:AlternateContent xmlns:mc="http://schemas.openxmlformats.org/markup-compatibility/2006">
                <mc:Choice xmlns:v="urn:schemas-microsoft-com:vml" Requires="v">
                  <p:oleObj spid="_x0000_s22636" name="公式" r:id="rId3" imgW="622300" imgH="194310" progId="Equation.3">
                    <p:embed/>
                  </p:oleObj>
                </mc:Choice>
                <mc:Fallback>
                  <p:oleObj name="公式" r:id="rId3" imgW="622300" imgH="194310" progId="Equation.3">
                    <p:embed/>
                    <p:pic>
                      <p:nvPicPr>
                        <p:cNvPr id="0" name="图片 226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842"/>
                          <a:ext cx="1296"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0119" name="Text Box 5"/>
          <p:cNvSpPr txBox="1">
            <a:spLocks noChangeArrowheads="1"/>
          </p:cNvSpPr>
          <p:nvPr/>
        </p:nvSpPr>
        <p:spPr bwMode="auto">
          <a:xfrm>
            <a:off x="250825" y="260350"/>
            <a:ext cx="56896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3200" b="1" dirty="0" smtClean="0">
                <a:solidFill>
                  <a:srgbClr val="FF0000"/>
                </a:solidFill>
                <a:latin typeface="+mn-ea"/>
                <a:ea typeface="+mn-ea"/>
              </a:rPr>
              <a:t>例题</a:t>
            </a:r>
            <a:r>
              <a:rPr kumimoji="1" lang="zh-CN" altLang="en-US" sz="3200" b="1" dirty="0" smtClean="0">
                <a:solidFill>
                  <a:srgbClr val="000000"/>
                </a:solidFill>
                <a:latin typeface="+mn-ea"/>
                <a:ea typeface="+mn-ea"/>
              </a:rPr>
              <a:t>）</a:t>
            </a:r>
            <a:r>
              <a:rPr kumimoji="1" lang="zh-CN" altLang="en-US" sz="3200" b="1" dirty="0">
                <a:solidFill>
                  <a:srgbClr val="000000"/>
                </a:solidFill>
                <a:latin typeface="+mn-ea"/>
                <a:ea typeface="+mn-ea"/>
              </a:rPr>
              <a:t>一木杆长   可绕光滑端轴</a:t>
            </a:r>
            <a:r>
              <a:rPr kumimoji="1" lang="en-US" altLang="zh-CN" sz="3200" b="1" dirty="0">
                <a:solidFill>
                  <a:srgbClr val="000000"/>
                </a:solidFill>
                <a:latin typeface="+mn-ea"/>
                <a:ea typeface="+mn-ea"/>
              </a:rPr>
              <a:t>O</a:t>
            </a:r>
            <a:r>
              <a:rPr kumimoji="1" lang="zh-CN" altLang="en-US" sz="3200" b="1" dirty="0">
                <a:solidFill>
                  <a:srgbClr val="000000"/>
                </a:solidFill>
                <a:latin typeface="+mn-ea"/>
                <a:ea typeface="+mn-ea"/>
              </a:rPr>
              <a:t>旋转。设这时有一质量为</a:t>
            </a:r>
            <a:r>
              <a:rPr kumimoji="1" lang="en-US" altLang="zh-CN" sz="3200" b="1" dirty="0">
                <a:solidFill>
                  <a:srgbClr val="000000"/>
                </a:solidFill>
                <a:latin typeface="+mn-ea"/>
                <a:ea typeface="+mn-ea"/>
              </a:rPr>
              <a:t>m</a:t>
            </a:r>
            <a:r>
              <a:rPr kumimoji="1" lang="zh-CN" altLang="en-US" sz="3200" b="1" dirty="0">
                <a:solidFill>
                  <a:srgbClr val="000000"/>
                </a:solidFill>
                <a:latin typeface="+mn-ea"/>
                <a:ea typeface="+mn-ea"/>
              </a:rPr>
              <a:t>的子弹以水平速度   射入杆端并嵌入杆内，求杆偏转的角度。</a:t>
            </a:r>
          </a:p>
        </p:txBody>
      </p:sp>
      <p:graphicFrame>
        <p:nvGraphicFramePr>
          <p:cNvPr id="90114" name="Object 6"/>
          <p:cNvGraphicFramePr>
            <a:graphicFrameLocks noChangeAspect="1"/>
          </p:cNvGraphicFramePr>
          <p:nvPr/>
        </p:nvGraphicFramePr>
        <p:xfrm>
          <a:off x="3492500" y="333375"/>
          <a:ext cx="314325" cy="533400"/>
        </p:xfrm>
        <a:graphic>
          <a:graphicData uri="http://schemas.openxmlformats.org/presentationml/2006/ole">
            <mc:AlternateContent xmlns:mc="http://schemas.openxmlformats.org/markup-compatibility/2006">
              <mc:Choice xmlns:v="urn:schemas-microsoft-com:vml" Requires="v">
                <p:oleObj spid="_x0000_s22637" name="公式" r:id="rId5" imgW="87630" imgH="184785" progId="Equation.3">
                  <p:embed/>
                </p:oleObj>
              </mc:Choice>
              <mc:Fallback>
                <p:oleObj name="公式" r:id="rId5" imgW="87630" imgH="184785" progId="Equation.3">
                  <p:embed/>
                  <p:pic>
                    <p:nvPicPr>
                      <p:cNvPr id="0" name="图片 226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333375"/>
                        <a:ext cx="3143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0121" name="Group 10"/>
          <p:cNvGrpSpPr/>
          <p:nvPr/>
        </p:nvGrpSpPr>
        <p:grpSpPr bwMode="auto">
          <a:xfrm>
            <a:off x="4211638" y="307975"/>
            <a:ext cx="4071937" cy="3048000"/>
            <a:chOff x="2653" y="194"/>
            <a:chExt cx="2565" cy="1920"/>
          </a:xfrm>
        </p:grpSpPr>
        <p:sp>
          <p:nvSpPr>
            <p:cNvPr id="90123" name="Line 11"/>
            <p:cNvSpPr>
              <a:spLocks noChangeShapeType="1"/>
            </p:cNvSpPr>
            <p:nvPr/>
          </p:nvSpPr>
          <p:spPr bwMode="auto">
            <a:xfrm>
              <a:off x="4546" y="482"/>
              <a:ext cx="48" cy="1632"/>
            </a:xfrm>
            <a:prstGeom prst="line">
              <a:avLst/>
            </a:prstGeom>
            <a:noFill/>
            <a:ln w="9525">
              <a:solidFill>
                <a:srgbClr val="FFFF00"/>
              </a:solidFill>
              <a:prstDash val="dash"/>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nvGrpSpPr>
            <p:cNvPr id="90124" name="Group 12"/>
            <p:cNvGrpSpPr/>
            <p:nvPr/>
          </p:nvGrpSpPr>
          <p:grpSpPr bwMode="auto">
            <a:xfrm>
              <a:off x="4258" y="194"/>
              <a:ext cx="960" cy="1872"/>
              <a:chOff x="1344" y="384"/>
              <a:chExt cx="960" cy="1872"/>
            </a:xfrm>
          </p:grpSpPr>
          <p:sp>
            <p:nvSpPr>
              <p:cNvPr id="90145" name="Oval 13"/>
              <p:cNvSpPr>
                <a:spLocks noChangeArrowheads="1"/>
              </p:cNvSpPr>
              <p:nvPr/>
            </p:nvSpPr>
            <p:spPr bwMode="auto">
              <a:xfrm>
                <a:off x="1584" y="384"/>
                <a:ext cx="192" cy="192"/>
              </a:xfrm>
              <a:prstGeom prst="ellipse">
                <a:avLst/>
              </a:prstGeom>
              <a:solidFill>
                <a:srgbClr val="FF9900"/>
              </a:solidFill>
              <a:ln w="9525">
                <a:round/>
              </a:ln>
              <a:scene3d>
                <a:camera prst="legacyObliqueTopRight">
                  <a:rot lat="0" lon="300000" rev="0"/>
                </a:camera>
                <a:lightRig rig="legacyFlat3" dir="b"/>
              </a:scene3d>
              <a:sp3d extrusionH="633400" prstMaterial="legacyMatte">
                <a:bevelT w="13500" h="13500" prst="angle"/>
                <a:bevelB w="13500" h="13500" prst="angle"/>
                <a:extrusionClr>
                  <a:srgbClr val="FF9900"/>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0146" name="Rectangle 14"/>
              <p:cNvSpPr>
                <a:spLocks noChangeArrowheads="1"/>
              </p:cNvSpPr>
              <p:nvPr/>
            </p:nvSpPr>
            <p:spPr bwMode="auto">
              <a:xfrm rot="-1206838">
                <a:off x="1872" y="624"/>
                <a:ext cx="144" cy="1632"/>
              </a:xfrm>
              <a:prstGeom prst="rect">
                <a:avLst/>
              </a:prstGeom>
              <a:solidFill>
                <a:srgbClr val="FFFF00"/>
              </a:solidFill>
              <a:ln w="9525">
                <a:miter lim="800000"/>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0147" name="Freeform 15"/>
              <p:cNvSpPr/>
              <p:nvPr/>
            </p:nvSpPr>
            <p:spPr bwMode="auto">
              <a:xfrm>
                <a:off x="1488" y="480"/>
                <a:ext cx="240" cy="192"/>
              </a:xfrm>
              <a:custGeom>
                <a:avLst/>
                <a:gdLst>
                  <a:gd name="T0" fmla="*/ 0 w 1112"/>
                  <a:gd name="T1" fmla="*/ 536 h 1016"/>
                  <a:gd name="T2" fmla="*/ 48 w 1112"/>
                  <a:gd name="T3" fmla="*/ 344 h 1016"/>
                  <a:gd name="T4" fmla="*/ 240 w 1112"/>
                  <a:gd name="T5" fmla="*/ 104 h 1016"/>
                  <a:gd name="T6" fmla="*/ 528 w 1112"/>
                  <a:gd name="T7" fmla="*/ 8 h 1016"/>
                  <a:gd name="T8" fmla="*/ 768 w 1112"/>
                  <a:gd name="T9" fmla="*/ 56 h 1016"/>
                  <a:gd name="T10" fmla="*/ 925 w 1112"/>
                  <a:gd name="T11" fmla="*/ 158 h 1016"/>
                  <a:gd name="T12" fmla="*/ 1036 w 1112"/>
                  <a:gd name="T13" fmla="*/ 292 h 1016"/>
                  <a:gd name="T14" fmla="*/ 1092 w 1112"/>
                  <a:gd name="T15" fmla="*/ 481 h 1016"/>
                  <a:gd name="T16" fmla="*/ 1103 w 1112"/>
                  <a:gd name="T17" fmla="*/ 647 h 1016"/>
                  <a:gd name="T18" fmla="*/ 1036 w 1112"/>
                  <a:gd name="T19" fmla="*/ 803 h 1016"/>
                  <a:gd name="T20" fmla="*/ 959 w 1112"/>
                  <a:gd name="T21" fmla="*/ 936 h 1016"/>
                  <a:gd name="T22" fmla="*/ 816 w 1112"/>
                  <a:gd name="T23" fmla="*/ 1016 h 10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2"/>
                  <a:gd name="T37" fmla="*/ 0 h 1016"/>
                  <a:gd name="T38" fmla="*/ 1112 w 1112"/>
                  <a:gd name="T39" fmla="*/ 1016 h 10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2" h="1016">
                    <a:moveTo>
                      <a:pt x="0" y="536"/>
                    </a:moveTo>
                    <a:cubicBezTo>
                      <a:pt x="4" y="476"/>
                      <a:pt x="8" y="416"/>
                      <a:pt x="48" y="344"/>
                    </a:cubicBezTo>
                    <a:cubicBezTo>
                      <a:pt x="88" y="272"/>
                      <a:pt x="160" y="160"/>
                      <a:pt x="240" y="104"/>
                    </a:cubicBezTo>
                    <a:cubicBezTo>
                      <a:pt x="320" y="48"/>
                      <a:pt x="440" y="16"/>
                      <a:pt x="528" y="8"/>
                    </a:cubicBezTo>
                    <a:cubicBezTo>
                      <a:pt x="616" y="0"/>
                      <a:pt x="702" y="31"/>
                      <a:pt x="768" y="56"/>
                    </a:cubicBezTo>
                    <a:cubicBezTo>
                      <a:pt x="834" y="81"/>
                      <a:pt x="880" y="119"/>
                      <a:pt x="925" y="158"/>
                    </a:cubicBezTo>
                    <a:cubicBezTo>
                      <a:pt x="970" y="197"/>
                      <a:pt x="1008" y="238"/>
                      <a:pt x="1036" y="292"/>
                    </a:cubicBezTo>
                    <a:cubicBezTo>
                      <a:pt x="1064" y="346"/>
                      <a:pt x="1081" y="422"/>
                      <a:pt x="1092" y="481"/>
                    </a:cubicBezTo>
                    <a:cubicBezTo>
                      <a:pt x="1103" y="540"/>
                      <a:pt x="1112" y="593"/>
                      <a:pt x="1103" y="647"/>
                    </a:cubicBezTo>
                    <a:cubicBezTo>
                      <a:pt x="1094" y="701"/>
                      <a:pt x="1060" y="755"/>
                      <a:pt x="1036" y="803"/>
                    </a:cubicBezTo>
                    <a:cubicBezTo>
                      <a:pt x="1012" y="851"/>
                      <a:pt x="996" y="901"/>
                      <a:pt x="959" y="936"/>
                    </a:cubicBezTo>
                    <a:cubicBezTo>
                      <a:pt x="922" y="971"/>
                      <a:pt x="846" y="999"/>
                      <a:pt x="816" y="1016"/>
                    </a:cubicBezTo>
                  </a:path>
                </a:pathLst>
              </a:custGeom>
              <a:noFill/>
              <a:ln w="38100">
                <a:solidFill>
                  <a:srgbClr val="99FF33"/>
                </a:solidFill>
                <a:round/>
              </a:ln>
              <a:scene3d>
                <a:camera prst="legacyObliqueTopRight">
                  <a:rot lat="0" lon="300000" rev="0"/>
                </a:camera>
                <a:lightRig rig="legacyFlat3" dir="b"/>
              </a:scene3d>
              <a:sp3d extrusionH="430200" prstMaterial="legacyMatte">
                <a:bevelT w="13500" h="13500" prst="angle"/>
                <a:bevelB w="13500" h="13500" prst="angle"/>
                <a:extrusionClr>
                  <a:srgbClr val="99FF33"/>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0148" name="Freeform 16"/>
              <p:cNvSpPr/>
              <p:nvPr/>
            </p:nvSpPr>
            <p:spPr bwMode="auto">
              <a:xfrm rot="-1038068">
                <a:off x="2112" y="2064"/>
                <a:ext cx="192" cy="103"/>
              </a:xfrm>
              <a:custGeom>
                <a:avLst/>
                <a:gdLst>
                  <a:gd name="T0" fmla="*/ 56 w 1262"/>
                  <a:gd name="T1" fmla="*/ 800 h 823"/>
                  <a:gd name="T2" fmla="*/ 32 w 1262"/>
                  <a:gd name="T3" fmla="*/ 353 h 823"/>
                  <a:gd name="T4" fmla="*/ 32 w 1262"/>
                  <a:gd name="T5" fmla="*/ 161 h 823"/>
                  <a:gd name="T6" fmla="*/ 27 w 1262"/>
                  <a:gd name="T7" fmla="*/ 34 h 823"/>
                  <a:gd name="T8" fmla="*/ 197 w 1262"/>
                  <a:gd name="T9" fmla="*/ 11 h 823"/>
                  <a:gd name="T10" fmla="*/ 497 w 1262"/>
                  <a:gd name="T11" fmla="*/ 11 h 823"/>
                  <a:gd name="T12" fmla="*/ 852 w 1262"/>
                  <a:gd name="T13" fmla="*/ 78 h 823"/>
                  <a:gd name="T14" fmla="*/ 1074 w 1262"/>
                  <a:gd name="T15" fmla="*/ 156 h 823"/>
                  <a:gd name="T16" fmla="*/ 1232 w 1262"/>
                  <a:gd name="T17" fmla="*/ 278 h 823"/>
                  <a:gd name="T18" fmla="*/ 1253 w 1262"/>
                  <a:gd name="T19" fmla="*/ 401 h 823"/>
                  <a:gd name="T20" fmla="*/ 1217 w 1262"/>
                  <a:gd name="T21" fmla="*/ 489 h 823"/>
                  <a:gd name="T22" fmla="*/ 1098 w 1262"/>
                  <a:gd name="T23" fmla="*/ 600 h 823"/>
                  <a:gd name="T24" fmla="*/ 904 w 1262"/>
                  <a:gd name="T25" fmla="*/ 689 h 823"/>
                  <a:gd name="T26" fmla="*/ 696 w 1262"/>
                  <a:gd name="T27" fmla="*/ 745 h 823"/>
                  <a:gd name="T28" fmla="*/ 441 w 1262"/>
                  <a:gd name="T29" fmla="*/ 800 h 823"/>
                  <a:gd name="T30" fmla="*/ 208 w 1262"/>
                  <a:gd name="T31" fmla="*/ 823 h 823"/>
                  <a:gd name="T32" fmla="*/ 56 w 1262"/>
                  <a:gd name="T33" fmla="*/ 800 h 8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2"/>
                  <a:gd name="T52" fmla="*/ 0 h 823"/>
                  <a:gd name="T53" fmla="*/ 1262 w 1262"/>
                  <a:gd name="T54" fmla="*/ 823 h 8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2" h="823">
                    <a:moveTo>
                      <a:pt x="56" y="800"/>
                    </a:moveTo>
                    <a:cubicBezTo>
                      <a:pt x="28" y="724"/>
                      <a:pt x="36" y="459"/>
                      <a:pt x="32" y="353"/>
                    </a:cubicBezTo>
                    <a:cubicBezTo>
                      <a:pt x="28" y="247"/>
                      <a:pt x="33" y="214"/>
                      <a:pt x="32" y="161"/>
                    </a:cubicBezTo>
                    <a:cubicBezTo>
                      <a:pt x="31" y="108"/>
                      <a:pt x="0" y="59"/>
                      <a:pt x="27" y="34"/>
                    </a:cubicBezTo>
                    <a:cubicBezTo>
                      <a:pt x="54" y="9"/>
                      <a:pt x="119" y="15"/>
                      <a:pt x="197" y="11"/>
                    </a:cubicBezTo>
                    <a:cubicBezTo>
                      <a:pt x="275" y="7"/>
                      <a:pt x="388" y="0"/>
                      <a:pt x="497" y="11"/>
                    </a:cubicBezTo>
                    <a:cubicBezTo>
                      <a:pt x="606" y="22"/>
                      <a:pt x="756" y="54"/>
                      <a:pt x="852" y="78"/>
                    </a:cubicBezTo>
                    <a:cubicBezTo>
                      <a:pt x="948" y="102"/>
                      <a:pt x="1011" y="123"/>
                      <a:pt x="1074" y="156"/>
                    </a:cubicBezTo>
                    <a:cubicBezTo>
                      <a:pt x="1137" y="189"/>
                      <a:pt x="1202" y="237"/>
                      <a:pt x="1232" y="278"/>
                    </a:cubicBezTo>
                    <a:cubicBezTo>
                      <a:pt x="1262" y="319"/>
                      <a:pt x="1256" y="366"/>
                      <a:pt x="1253" y="401"/>
                    </a:cubicBezTo>
                    <a:cubicBezTo>
                      <a:pt x="1251" y="436"/>
                      <a:pt x="1243" y="456"/>
                      <a:pt x="1217" y="489"/>
                    </a:cubicBezTo>
                    <a:cubicBezTo>
                      <a:pt x="1192" y="522"/>
                      <a:pt x="1150" y="567"/>
                      <a:pt x="1098" y="600"/>
                    </a:cubicBezTo>
                    <a:cubicBezTo>
                      <a:pt x="1046" y="633"/>
                      <a:pt x="971" y="665"/>
                      <a:pt x="904" y="689"/>
                    </a:cubicBezTo>
                    <a:cubicBezTo>
                      <a:pt x="837" y="713"/>
                      <a:pt x="773" y="727"/>
                      <a:pt x="696" y="745"/>
                    </a:cubicBezTo>
                    <a:cubicBezTo>
                      <a:pt x="619" y="763"/>
                      <a:pt x="522" y="787"/>
                      <a:pt x="441" y="800"/>
                    </a:cubicBezTo>
                    <a:cubicBezTo>
                      <a:pt x="360" y="813"/>
                      <a:pt x="272" y="823"/>
                      <a:pt x="208" y="823"/>
                    </a:cubicBezTo>
                    <a:cubicBezTo>
                      <a:pt x="144" y="823"/>
                      <a:pt x="88" y="805"/>
                      <a:pt x="56" y="800"/>
                    </a:cubicBezTo>
                    <a:close/>
                  </a:path>
                </a:pathLst>
              </a:custGeom>
              <a:gradFill rotWithShape="0">
                <a:gsLst>
                  <a:gs pos="0">
                    <a:srgbClr val="8F1D00"/>
                  </a:gs>
                  <a:gs pos="50000">
                    <a:srgbClr val="FF3300"/>
                  </a:gs>
                  <a:gs pos="100000">
                    <a:srgbClr val="8F1D00"/>
                  </a:gs>
                </a:gsLst>
                <a:lin ang="5400000" scaled="1"/>
              </a:gradFill>
              <a:ln w="9525">
                <a:solidFill>
                  <a:srgbClr val="FFFF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0149" name="Oval 17"/>
              <p:cNvSpPr>
                <a:spLocks noChangeArrowheads="1"/>
              </p:cNvSpPr>
              <p:nvPr/>
            </p:nvSpPr>
            <p:spPr bwMode="auto">
              <a:xfrm>
                <a:off x="1872" y="1296"/>
                <a:ext cx="96" cy="96"/>
              </a:xfrm>
              <a:prstGeom prst="ellipse">
                <a:avLst/>
              </a:prstGeom>
              <a:gradFill rotWithShape="0">
                <a:gsLst>
                  <a:gs pos="0">
                    <a:srgbClr val="FF3300"/>
                  </a:gs>
                  <a:gs pos="100000">
                    <a:srgbClr val="8F1D00"/>
                  </a:gs>
                </a:gsLst>
                <a:path path="shape">
                  <a:fillToRect l="50000" t="50000" r="50000" b="50000"/>
                </a:path>
              </a:gradFill>
              <a:ln w="9525">
                <a:solidFill>
                  <a:srgbClr val="FF33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0150" name="Oval 18"/>
              <p:cNvSpPr>
                <a:spLocks noChangeArrowheads="1"/>
              </p:cNvSpPr>
              <p:nvPr/>
            </p:nvSpPr>
            <p:spPr bwMode="auto">
              <a:xfrm>
                <a:off x="1344" y="624"/>
                <a:ext cx="192" cy="192"/>
              </a:xfrm>
              <a:prstGeom prst="ellipse">
                <a:avLst/>
              </a:prstGeom>
              <a:solidFill>
                <a:srgbClr val="FF9900"/>
              </a:solidFill>
              <a:ln w="9525">
                <a:round/>
              </a:ln>
              <a:scene3d>
                <a:camera prst="legacyObliqueTopRight">
                  <a:rot lat="0" lon="300000" rev="0"/>
                </a:camera>
                <a:lightRig rig="legacyFlat3" dir="b"/>
              </a:scene3d>
              <a:sp3d extrusionH="633400" prstMaterial="legacyMatte">
                <a:bevelT w="13500" h="13500" prst="angle"/>
                <a:bevelB w="13500" h="13500" prst="angle"/>
                <a:extrusionClr>
                  <a:srgbClr val="FF9900"/>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grpSp>
          <p:nvGrpSpPr>
            <p:cNvPr id="90125" name="Group 19"/>
            <p:cNvGrpSpPr/>
            <p:nvPr/>
          </p:nvGrpSpPr>
          <p:grpSpPr bwMode="auto">
            <a:xfrm>
              <a:off x="3586" y="1922"/>
              <a:ext cx="912" cy="103"/>
              <a:chOff x="0" y="2688"/>
              <a:chExt cx="912" cy="103"/>
            </a:xfrm>
          </p:grpSpPr>
          <p:sp>
            <p:nvSpPr>
              <p:cNvPr id="90143" name="Freeform 20"/>
              <p:cNvSpPr/>
              <p:nvPr/>
            </p:nvSpPr>
            <p:spPr bwMode="auto">
              <a:xfrm>
                <a:off x="720" y="2688"/>
                <a:ext cx="192" cy="103"/>
              </a:xfrm>
              <a:custGeom>
                <a:avLst/>
                <a:gdLst>
                  <a:gd name="T0" fmla="*/ 56 w 1262"/>
                  <a:gd name="T1" fmla="*/ 800 h 823"/>
                  <a:gd name="T2" fmla="*/ 32 w 1262"/>
                  <a:gd name="T3" fmla="*/ 353 h 823"/>
                  <a:gd name="T4" fmla="*/ 32 w 1262"/>
                  <a:gd name="T5" fmla="*/ 161 h 823"/>
                  <a:gd name="T6" fmla="*/ 27 w 1262"/>
                  <a:gd name="T7" fmla="*/ 34 h 823"/>
                  <a:gd name="T8" fmla="*/ 197 w 1262"/>
                  <a:gd name="T9" fmla="*/ 11 h 823"/>
                  <a:gd name="T10" fmla="*/ 497 w 1262"/>
                  <a:gd name="T11" fmla="*/ 11 h 823"/>
                  <a:gd name="T12" fmla="*/ 852 w 1262"/>
                  <a:gd name="T13" fmla="*/ 78 h 823"/>
                  <a:gd name="T14" fmla="*/ 1074 w 1262"/>
                  <a:gd name="T15" fmla="*/ 156 h 823"/>
                  <a:gd name="T16" fmla="*/ 1232 w 1262"/>
                  <a:gd name="T17" fmla="*/ 278 h 823"/>
                  <a:gd name="T18" fmla="*/ 1253 w 1262"/>
                  <a:gd name="T19" fmla="*/ 401 h 823"/>
                  <a:gd name="T20" fmla="*/ 1217 w 1262"/>
                  <a:gd name="T21" fmla="*/ 489 h 823"/>
                  <a:gd name="T22" fmla="*/ 1098 w 1262"/>
                  <a:gd name="T23" fmla="*/ 600 h 823"/>
                  <a:gd name="T24" fmla="*/ 904 w 1262"/>
                  <a:gd name="T25" fmla="*/ 689 h 823"/>
                  <a:gd name="T26" fmla="*/ 696 w 1262"/>
                  <a:gd name="T27" fmla="*/ 745 h 823"/>
                  <a:gd name="T28" fmla="*/ 441 w 1262"/>
                  <a:gd name="T29" fmla="*/ 800 h 823"/>
                  <a:gd name="T30" fmla="*/ 208 w 1262"/>
                  <a:gd name="T31" fmla="*/ 823 h 823"/>
                  <a:gd name="T32" fmla="*/ 56 w 1262"/>
                  <a:gd name="T33" fmla="*/ 800 h 8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2"/>
                  <a:gd name="T52" fmla="*/ 0 h 823"/>
                  <a:gd name="T53" fmla="*/ 1262 w 1262"/>
                  <a:gd name="T54" fmla="*/ 823 h 8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2" h="823">
                    <a:moveTo>
                      <a:pt x="56" y="800"/>
                    </a:moveTo>
                    <a:cubicBezTo>
                      <a:pt x="28" y="724"/>
                      <a:pt x="36" y="459"/>
                      <a:pt x="32" y="353"/>
                    </a:cubicBezTo>
                    <a:cubicBezTo>
                      <a:pt x="28" y="247"/>
                      <a:pt x="33" y="214"/>
                      <a:pt x="32" y="161"/>
                    </a:cubicBezTo>
                    <a:cubicBezTo>
                      <a:pt x="31" y="108"/>
                      <a:pt x="0" y="59"/>
                      <a:pt x="27" y="34"/>
                    </a:cubicBezTo>
                    <a:cubicBezTo>
                      <a:pt x="54" y="9"/>
                      <a:pt x="119" y="15"/>
                      <a:pt x="197" y="11"/>
                    </a:cubicBezTo>
                    <a:cubicBezTo>
                      <a:pt x="275" y="7"/>
                      <a:pt x="388" y="0"/>
                      <a:pt x="497" y="11"/>
                    </a:cubicBezTo>
                    <a:cubicBezTo>
                      <a:pt x="606" y="22"/>
                      <a:pt x="756" y="54"/>
                      <a:pt x="852" y="78"/>
                    </a:cubicBezTo>
                    <a:cubicBezTo>
                      <a:pt x="948" y="102"/>
                      <a:pt x="1011" y="123"/>
                      <a:pt x="1074" y="156"/>
                    </a:cubicBezTo>
                    <a:cubicBezTo>
                      <a:pt x="1137" y="189"/>
                      <a:pt x="1202" y="237"/>
                      <a:pt x="1232" y="278"/>
                    </a:cubicBezTo>
                    <a:cubicBezTo>
                      <a:pt x="1262" y="319"/>
                      <a:pt x="1256" y="366"/>
                      <a:pt x="1253" y="401"/>
                    </a:cubicBezTo>
                    <a:cubicBezTo>
                      <a:pt x="1251" y="436"/>
                      <a:pt x="1243" y="456"/>
                      <a:pt x="1217" y="489"/>
                    </a:cubicBezTo>
                    <a:cubicBezTo>
                      <a:pt x="1192" y="522"/>
                      <a:pt x="1150" y="567"/>
                      <a:pt x="1098" y="600"/>
                    </a:cubicBezTo>
                    <a:cubicBezTo>
                      <a:pt x="1046" y="633"/>
                      <a:pt x="971" y="665"/>
                      <a:pt x="904" y="689"/>
                    </a:cubicBezTo>
                    <a:cubicBezTo>
                      <a:pt x="837" y="713"/>
                      <a:pt x="773" y="727"/>
                      <a:pt x="696" y="745"/>
                    </a:cubicBezTo>
                    <a:cubicBezTo>
                      <a:pt x="619" y="763"/>
                      <a:pt x="522" y="787"/>
                      <a:pt x="441" y="800"/>
                    </a:cubicBezTo>
                    <a:cubicBezTo>
                      <a:pt x="360" y="813"/>
                      <a:pt x="272" y="823"/>
                      <a:pt x="208" y="823"/>
                    </a:cubicBezTo>
                    <a:cubicBezTo>
                      <a:pt x="144" y="823"/>
                      <a:pt x="88" y="805"/>
                      <a:pt x="56" y="800"/>
                    </a:cubicBezTo>
                    <a:close/>
                  </a:path>
                </a:pathLst>
              </a:custGeom>
              <a:gradFill rotWithShape="0">
                <a:gsLst>
                  <a:gs pos="0">
                    <a:srgbClr val="8F1D00"/>
                  </a:gs>
                  <a:gs pos="50000">
                    <a:srgbClr val="FF3300"/>
                  </a:gs>
                  <a:gs pos="100000">
                    <a:srgbClr val="8F1D00"/>
                  </a:gs>
                </a:gsLst>
                <a:lin ang="5400000" scaled="1"/>
              </a:gradFill>
              <a:ln w="9525">
                <a:solidFill>
                  <a:srgbClr val="FFFF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0144" name="Line 21"/>
              <p:cNvSpPr>
                <a:spLocks noChangeShapeType="1"/>
              </p:cNvSpPr>
              <p:nvPr/>
            </p:nvSpPr>
            <p:spPr bwMode="auto">
              <a:xfrm>
                <a:off x="0" y="2736"/>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sp>
          <p:nvSpPr>
            <p:cNvPr id="90126" name="Text Box 22"/>
            <p:cNvSpPr txBox="1">
              <a:spLocks noChangeArrowheads="1"/>
            </p:cNvSpPr>
            <p:nvPr/>
          </p:nvSpPr>
          <p:spPr bwMode="auto">
            <a:xfrm>
              <a:off x="4882" y="43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000000"/>
                  </a:solidFill>
                  <a:latin typeface="+mn-ea"/>
                  <a:ea typeface="+mn-ea"/>
                </a:rPr>
                <a:t>M</a:t>
              </a:r>
            </a:p>
          </p:txBody>
        </p:sp>
        <p:grpSp>
          <p:nvGrpSpPr>
            <p:cNvPr id="90127" name="Group 23"/>
            <p:cNvGrpSpPr/>
            <p:nvPr/>
          </p:nvGrpSpPr>
          <p:grpSpPr bwMode="auto">
            <a:xfrm>
              <a:off x="4286" y="255"/>
              <a:ext cx="384" cy="1824"/>
              <a:chOff x="720" y="1008"/>
              <a:chExt cx="384" cy="1824"/>
            </a:xfrm>
          </p:grpSpPr>
          <p:grpSp>
            <p:nvGrpSpPr>
              <p:cNvPr id="90138" name="Group 24"/>
              <p:cNvGrpSpPr/>
              <p:nvPr/>
            </p:nvGrpSpPr>
            <p:grpSpPr bwMode="auto">
              <a:xfrm>
                <a:off x="720" y="1008"/>
                <a:ext cx="384" cy="1824"/>
                <a:chOff x="3072" y="1008"/>
                <a:chExt cx="384" cy="1824"/>
              </a:xfrm>
            </p:grpSpPr>
            <p:sp>
              <p:nvSpPr>
                <p:cNvPr id="90140" name="Rectangle 25"/>
                <p:cNvSpPr>
                  <a:spLocks noChangeArrowheads="1"/>
                </p:cNvSpPr>
                <p:nvPr/>
              </p:nvSpPr>
              <p:spPr bwMode="auto">
                <a:xfrm>
                  <a:off x="3264" y="1200"/>
                  <a:ext cx="144" cy="1632"/>
                </a:xfrm>
                <a:prstGeom prst="rect">
                  <a:avLst/>
                </a:prstGeom>
                <a:solidFill>
                  <a:srgbClr val="FFFF00"/>
                </a:solidFill>
                <a:ln w="9525">
                  <a:miter lim="800000"/>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0141" name="Oval 26"/>
                <p:cNvSpPr>
                  <a:spLocks noChangeArrowheads="1"/>
                </p:cNvSpPr>
                <p:nvPr/>
              </p:nvSpPr>
              <p:spPr bwMode="auto">
                <a:xfrm>
                  <a:off x="3072" y="1200"/>
                  <a:ext cx="192" cy="192"/>
                </a:xfrm>
                <a:prstGeom prst="ellipse">
                  <a:avLst/>
                </a:prstGeom>
                <a:solidFill>
                  <a:srgbClr val="FF9900"/>
                </a:solidFill>
                <a:ln w="9525">
                  <a:round/>
                </a:ln>
                <a:scene3d>
                  <a:camera prst="legacyObliqueTopRight"/>
                  <a:lightRig rig="legacyFlat3" dir="b"/>
                </a:scene3d>
                <a:sp3d extrusionH="1801800" prstMaterial="legacyMatte">
                  <a:bevelT w="13500" h="13500" prst="angle"/>
                  <a:bevelB w="13500" h="13500" prst="angle"/>
                  <a:extrusionClr>
                    <a:srgbClr val="FF9900"/>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0142" name="Freeform 27"/>
                <p:cNvSpPr/>
                <p:nvPr/>
              </p:nvSpPr>
              <p:spPr bwMode="auto">
                <a:xfrm>
                  <a:off x="3216" y="1008"/>
                  <a:ext cx="240" cy="192"/>
                </a:xfrm>
                <a:custGeom>
                  <a:avLst/>
                  <a:gdLst>
                    <a:gd name="T0" fmla="*/ 0 w 1112"/>
                    <a:gd name="T1" fmla="*/ 536 h 1016"/>
                    <a:gd name="T2" fmla="*/ 48 w 1112"/>
                    <a:gd name="T3" fmla="*/ 344 h 1016"/>
                    <a:gd name="T4" fmla="*/ 240 w 1112"/>
                    <a:gd name="T5" fmla="*/ 104 h 1016"/>
                    <a:gd name="T6" fmla="*/ 528 w 1112"/>
                    <a:gd name="T7" fmla="*/ 8 h 1016"/>
                    <a:gd name="T8" fmla="*/ 768 w 1112"/>
                    <a:gd name="T9" fmla="*/ 56 h 1016"/>
                    <a:gd name="T10" fmla="*/ 925 w 1112"/>
                    <a:gd name="T11" fmla="*/ 158 h 1016"/>
                    <a:gd name="T12" fmla="*/ 1036 w 1112"/>
                    <a:gd name="T13" fmla="*/ 292 h 1016"/>
                    <a:gd name="T14" fmla="*/ 1092 w 1112"/>
                    <a:gd name="T15" fmla="*/ 481 h 1016"/>
                    <a:gd name="T16" fmla="*/ 1103 w 1112"/>
                    <a:gd name="T17" fmla="*/ 647 h 1016"/>
                    <a:gd name="T18" fmla="*/ 1036 w 1112"/>
                    <a:gd name="T19" fmla="*/ 803 h 1016"/>
                    <a:gd name="T20" fmla="*/ 959 w 1112"/>
                    <a:gd name="T21" fmla="*/ 936 h 1016"/>
                    <a:gd name="T22" fmla="*/ 816 w 1112"/>
                    <a:gd name="T23" fmla="*/ 1016 h 10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2"/>
                    <a:gd name="T37" fmla="*/ 0 h 1016"/>
                    <a:gd name="T38" fmla="*/ 1112 w 1112"/>
                    <a:gd name="T39" fmla="*/ 1016 h 10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2" h="1016">
                      <a:moveTo>
                        <a:pt x="0" y="536"/>
                      </a:moveTo>
                      <a:cubicBezTo>
                        <a:pt x="4" y="476"/>
                        <a:pt x="8" y="416"/>
                        <a:pt x="48" y="344"/>
                      </a:cubicBezTo>
                      <a:cubicBezTo>
                        <a:pt x="88" y="272"/>
                        <a:pt x="160" y="160"/>
                        <a:pt x="240" y="104"/>
                      </a:cubicBezTo>
                      <a:cubicBezTo>
                        <a:pt x="320" y="48"/>
                        <a:pt x="440" y="16"/>
                        <a:pt x="528" y="8"/>
                      </a:cubicBezTo>
                      <a:cubicBezTo>
                        <a:pt x="616" y="0"/>
                        <a:pt x="702" y="31"/>
                        <a:pt x="768" y="56"/>
                      </a:cubicBezTo>
                      <a:cubicBezTo>
                        <a:pt x="834" y="81"/>
                        <a:pt x="880" y="119"/>
                        <a:pt x="925" y="158"/>
                      </a:cubicBezTo>
                      <a:cubicBezTo>
                        <a:pt x="970" y="197"/>
                        <a:pt x="1008" y="238"/>
                        <a:pt x="1036" y="292"/>
                      </a:cubicBezTo>
                      <a:cubicBezTo>
                        <a:pt x="1064" y="346"/>
                        <a:pt x="1081" y="422"/>
                        <a:pt x="1092" y="481"/>
                      </a:cubicBezTo>
                      <a:cubicBezTo>
                        <a:pt x="1103" y="540"/>
                        <a:pt x="1112" y="593"/>
                        <a:pt x="1103" y="647"/>
                      </a:cubicBezTo>
                      <a:cubicBezTo>
                        <a:pt x="1094" y="701"/>
                        <a:pt x="1060" y="755"/>
                        <a:pt x="1036" y="803"/>
                      </a:cubicBezTo>
                      <a:cubicBezTo>
                        <a:pt x="1012" y="851"/>
                        <a:pt x="996" y="901"/>
                        <a:pt x="959" y="936"/>
                      </a:cubicBezTo>
                      <a:cubicBezTo>
                        <a:pt x="922" y="971"/>
                        <a:pt x="846" y="999"/>
                        <a:pt x="816" y="1016"/>
                      </a:cubicBezTo>
                    </a:path>
                  </a:pathLst>
                </a:custGeom>
                <a:noFill/>
                <a:ln w="38100">
                  <a:solidFill>
                    <a:srgbClr val="99FF33"/>
                  </a:solidFill>
                  <a:round/>
                </a:ln>
                <a:scene3d>
                  <a:camera prst="legacyObliqueTopRight">
                    <a:rot lat="0" lon="300000" rev="0"/>
                  </a:camera>
                  <a:lightRig rig="legacyFlat3" dir="b"/>
                </a:scene3d>
                <a:sp3d extrusionH="430200" prstMaterial="legacyMatte">
                  <a:bevelT w="13500" h="13500" prst="angle"/>
                  <a:bevelB w="13500" h="13500" prst="angle"/>
                  <a:extrusionClr>
                    <a:srgbClr val="99FF33"/>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sp>
            <p:nvSpPr>
              <p:cNvPr id="90139" name="Oval 28"/>
              <p:cNvSpPr>
                <a:spLocks noChangeArrowheads="1"/>
              </p:cNvSpPr>
              <p:nvPr/>
            </p:nvSpPr>
            <p:spPr bwMode="auto">
              <a:xfrm>
                <a:off x="960" y="1968"/>
                <a:ext cx="96" cy="96"/>
              </a:xfrm>
              <a:prstGeom prst="ellipse">
                <a:avLst/>
              </a:prstGeom>
              <a:gradFill rotWithShape="0">
                <a:gsLst>
                  <a:gs pos="0">
                    <a:srgbClr val="FF3300"/>
                  </a:gs>
                  <a:gs pos="100000">
                    <a:srgbClr val="8F1D00"/>
                  </a:gs>
                </a:gsLst>
                <a:path path="shape">
                  <a:fillToRect l="50000" t="50000" r="50000" b="50000"/>
                </a:path>
              </a:gradFill>
              <a:ln w="9525">
                <a:solidFill>
                  <a:srgbClr val="FF33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grpSp>
          <p:nvGrpSpPr>
            <p:cNvPr id="90128" name="Group 29"/>
            <p:cNvGrpSpPr/>
            <p:nvPr/>
          </p:nvGrpSpPr>
          <p:grpSpPr bwMode="auto">
            <a:xfrm>
              <a:off x="4594" y="1202"/>
              <a:ext cx="444" cy="816"/>
              <a:chOff x="1044" y="3312"/>
              <a:chExt cx="444" cy="816"/>
            </a:xfrm>
          </p:grpSpPr>
          <p:sp>
            <p:nvSpPr>
              <p:cNvPr id="90136" name="Freeform 30"/>
              <p:cNvSpPr/>
              <p:nvPr/>
            </p:nvSpPr>
            <p:spPr bwMode="auto">
              <a:xfrm>
                <a:off x="1044" y="4056"/>
                <a:ext cx="444" cy="72"/>
              </a:xfrm>
              <a:custGeom>
                <a:avLst/>
                <a:gdLst>
                  <a:gd name="T0" fmla="*/ 0 w 444"/>
                  <a:gd name="T1" fmla="*/ 45 h 72"/>
                  <a:gd name="T2" fmla="*/ 100 w 444"/>
                  <a:gd name="T3" fmla="*/ 67 h 72"/>
                  <a:gd name="T4" fmla="*/ 222 w 444"/>
                  <a:gd name="T5" fmla="*/ 67 h 72"/>
                  <a:gd name="T6" fmla="*/ 333 w 444"/>
                  <a:gd name="T7" fmla="*/ 34 h 72"/>
                  <a:gd name="T8" fmla="*/ 444 w 444"/>
                  <a:gd name="T9" fmla="*/ 0 h 72"/>
                  <a:gd name="T10" fmla="*/ 0 60000 65536"/>
                  <a:gd name="T11" fmla="*/ 0 60000 65536"/>
                  <a:gd name="T12" fmla="*/ 0 60000 65536"/>
                  <a:gd name="T13" fmla="*/ 0 60000 65536"/>
                  <a:gd name="T14" fmla="*/ 0 60000 65536"/>
                  <a:gd name="T15" fmla="*/ 0 w 444"/>
                  <a:gd name="T16" fmla="*/ 0 h 72"/>
                  <a:gd name="T17" fmla="*/ 444 w 444"/>
                  <a:gd name="T18" fmla="*/ 72 h 72"/>
                </a:gdLst>
                <a:ahLst/>
                <a:cxnLst>
                  <a:cxn ang="T10">
                    <a:pos x="T0" y="T1"/>
                  </a:cxn>
                  <a:cxn ang="T11">
                    <a:pos x="T2" y="T3"/>
                  </a:cxn>
                  <a:cxn ang="T12">
                    <a:pos x="T4" y="T5"/>
                  </a:cxn>
                  <a:cxn ang="T13">
                    <a:pos x="T6" y="T7"/>
                  </a:cxn>
                  <a:cxn ang="T14">
                    <a:pos x="T8" y="T9"/>
                  </a:cxn>
                </a:cxnLst>
                <a:rect l="T15" t="T16" r="T17" b="T18"/>
                <a:pathLst>
                  <a:path w="444" h="72">
                    <a:moveTo>
                      <a:pt x="0" y="45"/>
                    </a:moveTo>
                    <a:cubicBezTo>
                      <a:pt x="17" y="49"/>
                      <a:pt x="63" y="63"/>
                      <a:pt x="100" y="67"/>
                    </a:cubicBezTo>
                    <a:cubicBezTo>
                      <a:pt x="137" y="71"/>
                      <a:pt x="183" y="72"/>
                      <a:pt x="222" y="67"/>
                    </a:cubicBezTo>
                    <a:cubicBezTo>
                      <a:pt x="261" y="62"/>
                      <a:pt x="296" y="45"/>
                      <a:pt x="333" y="34"/>
                    </a:cubicBezTo>
                    <a:cubicBezTo>
                      <a:pt x="370" y="23"/>
                      <a:pt x="421" y="7"/>
                      <a:pt x="444" y="0"/>
                    </a:cubicBezTo>
                  </a:path>
                </a:pathLst>
              </a:custGeom>
              <a:noFill/>
              <a:ln w="9525">
                <a:solidFill>
                  <a:srgbClr val="FFFF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0137" name="Freeform 31"/>
              <p:cNvSpPr/>
              <p:nvPr/>
            </p:nvSpPr>
            <p:spPr bwMode="auto">
              <a:xfrm>
                <a:off x="1044" y="3312"/>
                <a:ext cx="192" cy="51"/>
              </a:xfrm>
              <a:custGeom>
                <a:avLst/>
                <a:gdLst>
                  <a:gd name="T0" fmla="*/ 0 w 192"/>
                  <a:gd name="T1" fmla="*/ 48 h 51"/>
                  <a:gd name="T2" fmla="*/ 89 w 192"/>
                  <a:gd name="T3" fmla="*/ 43 h 51"/>
                  <a:gd name="T4" fmla="*/ 192 w 192"/>
                  <a:gd name="T5" fmla="*/ 0 h 51"/>
                  <a:gd name="T6" fmla="*/ 0 60000 65536"/>
                  <a:gd name="T7" fmla="*/ 0 60000 65536"/>
                  <a:gd name="T8" fmla="*/ 0 60000 65536"/>
                  <a:gd name="T9" fmla="*/ 0 w 192"/>
                  <a:gd name="T10" fmla="*/ 0 h 51"/>
                  <a:gd name="T11" fmla="*/ 192 w 192"/>
                  <a:gd name="T12" fmla="*/ 51 h 51"/>
                </a:gdLst>
                <a:ahLst/>
                <a:cxnLst>
                  <a:cxn ang="T6">
                    <a:pos x="T0" y="T1"/>
                  </a:cxn>
                  <a:cxn ang="T7">
                    <a:pos x="T2" y="T3"/>
                  </a:cxn>
                  <a:cxn ang="T8">
                    <a:pos x="T4" y="T5"/>
                  </a:cxn>
                </a:cxnLst>
                <a:rect l="T9" t="T10" r="T11" b="T12"/>
                <a:pathLst>
                  <a:path w="192" h="51">
                    <a:moveTo>
                      <a:pt x="0" y="48"/>
                    </a:moveTo>
                    <a:cubicBezTo>
                      <a:pt x="15" y="47"/>
                      <a:pt x="57" y="51"/>
                      <a:pt x="89" y="43"/>
                    </a:cubicBezTo>
                    <a:cubicBezTo>
                      <a:pt x="121" y="35"/>
                      <a:pt x="171" y="9"/>
                      <a:pt x="192" y="0"/>
                    </a:cubicBezTo>
                  </a:path>
                </a:pathLst>
              </a:custGeom>
              <a:noFill/>
              <a:ln w="9525">
                <a:solidFill>
                  <a:srgbClr val="FFFF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grpSp>
          <p:nvGrpSpPr>
            <p:cNvPr id="90129" name="Group 32"/>
            <p:cNvGrpSpPr/>
            <p:nvPr/>
          </p:nvGrpSpPr>
          <p:grpSpPr bwMode="auto">
            <a:xfrm>
              <a:off x="3874" y="290"/>
              <a:ext cx="528" cy="432"/>
              <a:chOff x="336" y="1056"/>
              <a:chExt cx="528" cy="432"/>
            </a:xfrm>
          </p:grpSpPr>
          <p:sp>
            <p:nvSpPr>
              <p:cNvPr id="90134" name="Text Box 33"/>
              <p:cNvSpPr txBox="1">
                <a:spLocks noChangeArrowheads="1"/>
              </p:cNvSpPr>
              <p:nvPr/>
            </p:nvSpPr>
            <p:spPr bwMode="auto">
              <a:xfrm>
                <a:off x="336" y="1056"/>
                <a:ext cx="45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a:solidFill>
                      <a:srgbClr val="000000"/>
                    </a:solidFill>
                    <a:latin typeface="+mn-ea"/>
                    <a:ea typeface="+mn-ea"/>
                  </a:rPr>
                  <a:t>M</a:t>
                </a:r>
                <a:r>
                  <a:rPr kumimoji="1" lang="en-US" altLang="zh-CN" sz="3200" b="1" baseline="-25000">
                    <a:solidFill>
                      <a:srgbClr val="000000"/>
                    </a:solidFill>
                    <a:latin typeface="+mn-ea"/>
                    <a:ea typeface="+mn-ea"/>
                  </a:rPr>
                  <a:t>+</a:t>
                </a:r>
                <a:endParaRPr kumimoji="1" lang="en-US" altLang="zh-CN" sz="3200" b="1">
                  <a:solidFill>
                    <a:srgbClr val="000000"/>
                  </a:solidFill>
                  <a:latin typeface="+mn-ea"/>
                  <a:ea typeface="+mn-ea"/>
                </a:endParaRPr>
              </a:p>
            </p:txBody>
          </p:sp>
          <p:sp>
            <p:nvSpPr>
              <p:cNvPr id="90135" name="Line 34"/>
              <p:cNvSpPr>
                <a:spLocks noChangeShapeType="1"/>
              </p:cNvSpPr>
              <p:nvPr/>
            </p:nvSpPr>
            <p:spPr bwMode="auto">
              <a:xfrm flipH="1">
                <a:off x="672" y="1296"/>
                <a:ext cx="192" cy="192"/>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sp>
          <p:nvSpPr>
            <p:cNvPr id="90130" name="Freeform 35"/>
            <p:cNvSpPr/>
            <p:nvPr/>
          </p:nvSpPr>
          <p:spPr bwMode="auto">
            <a:xfrm>
              <a:off x="4450" y="1922"/>
              <a:ext cx="192" cy="103"/>
            </a:xfrm>
            <a:custGeom>
              <a:avLst/>
              <a:gdLst>
                <a:gd name="T0" fmla="*/ 56 w 1262"/>
                <a:gd name="T1" fmla="*/ 800 h 823"/>
                <a:gd name="T2" fmla="*/ 32 w 1262"/>
                <a:gd name="T3" fmla="*/ 353 h 823"/>
                <a:gd name="T4" fmla="*/ 32 w 1262"/>
                <a:gd name="T5" fmla="*/ 161 h 823"/>
                <a:gd name="T6" fmla="*/ 27 w 1262"/>
                <a:gd name="T7" fmla="*/ 34 h 823"/>
                <a:gd name="T8" fmla="*/ 197 w 1262"/>
                <a:gd name="T9" fmla="*/ 11 h 823"/>
                <a:gd name="T10" fmla="*/ 497 w 1262"/>
                <a:gd name="T11" fmla="*/ 11 h 823"/>
                <a:gd name="T12" fmla="*/ 852 w 1262"/>
                <a:gd name="T13" fmla="*/ 78 h 823"/>
                <a:gd name="T14" fmla="*/ 1074 w 1262"/>
                <a:gd name="T15" fmla="*/ 156 h 823"/>
                <a:gd name="T16" fmla="*/ 1232 w 1262"/>
                <a:gd name="T17" fmla="*/ 278 h 823"/>
                <a:gd name="T18" fmla="*/ 1253 w 1262"/>
                <a:gd name="T19" fmla="*/ 401 h 823"/>
                <a:gd name="T20" fmla="*/ 1217 w 1262"/>
                <a:gd name="T21" fmla="*/ 489 h 823"/>
                <a:gd name="T22" fmla="*/ 1098 w 1262"/>
                <a:gd name="T23" fmla="*/ 600 h 823"/>
                <a:gd name="T24" fmla="*/ 904 w 1262"/>
                <a:gd name="T25" fmla="*/ 689 h 823"/>
                <a:gd name="T26" fmla="*/ 696 w 1262"/>
                <a:gd name="T27" fmla="*/ 745 h 823"/>
                <a:gd name="T28" fmla="*/ 441 w 1262"/>
                <a:gd name="T29" fmla="*/ 800 h 823"/>
                <a:gd name="T30" fmla="*/ 208 w 1262"/>
                <a:gd name="T31" fmla="*/ 823 h 823"/>
                <a:gd name="T32" fmla="*/ 56 w 1262"/>
                <a:gd name="T33" fmla="*/ 800 h 8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2"/>
                <a:gd name="T52" fmla="*/ 0 h 823"/>
                <a:gd name="T53" fmla="*/ 1262 w 1262"/>
                <a:gd name="T54" fmla="*/ 823 h 8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2" h="823">
                  <a:moveTo>
                    <a:pt x="56" y="800"/>
                  </a:moveTo>
                  <a:cubicBezTo>
                    <a:pt x="28" y="724"/>
                    <a:pt x="36" y="459"/>
                    <a:pt x="32" y="353"/>
                  </a:cubicBezTo>
                  <a:cubicBezTo>
                    <a:pt x="28" y="247"/>
                    <a:pt x="33" y="214"/>
                    <a:pt x="32" y="161"/>
                  </a:cubicBezTo>
                  <a:cubicBezTo>
                    <a:pt x="31" y="108"/>
                    <a:pt x="0" y="59"/>
                    <a:pt x="27" y="34"/>
                  </a:cubicBezTo>
                  <a:cubicBezTo>
                    <a:pt x="54" y="9"/>
                    <a:pt x="119" y="15"/>
                    <a:pt x="197" y="11"/>
                  </a:cubicBezTo>
                  <a:cubicBezTo>
                    <a:pt x="275" y="7"/>
                    <a:pt x="388" y="0"/>
                    <a:pt x="497" y="11"/>
                  </a:cubicBezTo>
                  <a:cubicBezTo>
                    <a:pt x="606" y="22"/>
                    <a:pt x="756" y="54"/>
                    <a:pt x="852" y="78"/>
                  </a:cubicBezTo>
                  <a:cubicBezTo>
                    <a:pt x="948" y="102"/>
                    <a:pt x="1011" y="123"/>
                    <a:pt x="1074" y="156"/>
                  </a:cubicBezTo>
                  <a:cubicBezTo>
                    <a:pt x="1137" y="189"/>
                    <a:pt x="1202" y="237"/>
                    <a:pt x="1232" y="278"/>
                  </a:cubicBezTo>
                  <a:cubicBezTo>
                    <a:pt x="1262" y="319"/>
                    <a:pt x="1256" y="366"/>
                    <a:pt x="1253" y="401"/>
                  </a:cubicBezTo>
                  <a:cubicBezTo>
                    <a:pt x="1251" y="436"/>
                    <a:pt x="1243" y="456"/>
                    <a:pt x="1217" y="489"/>
                  </a:cubicBezTo>
                  <a:cubicBezTo>
                    <a:pt x="1192" y="522"/>
                    <a:pt x="1150" y="567"/>
                    <a:pt x="1098" y="600"/>
                  </a:cubicBezTo>
                  <a:cubicBezTo>
                    <a:pt x="1046" y="633"/>
                    <a:pt x="971" y="665"/>
                    <a:pt x="904" y="689"/>
                  </a:cubicBezTo>
                  <a:cubicBezTo>
                    <a:pt x="837" y="713"/>
                    <a:pt x="773" y="727"/>
                    <a:pt x="696" y="745"/>
                  </a:cubicBezTo>
                  <a:cubicBezTo>
                    <a:pt x="619" y="763"/>
                    <a:pt x="522" y="787"/>
                    <a:pt x="441" y="800"/>
                  </a:cubicBezTo>
                  <a:cubicBezTo>
                    <a:pt x="360" y="813"/>
                    <a:pt x="272" y="823"/>
                    <a:pt x="208" y="823"/>
                  </a:cubicBezTo>
                  <a:cubicBezTo>
                    <a:pt x="144" y="823"/>
                    <a:pt x="88" y="805"/>
                    <a:pt x="56" y="800"/>
                  </a:cubicBezTo>
                  <a:close/>
                </a:path>
              </a:pathLst>
            </a:custGeom>
            <a:gradFill rotWithShape="0">
              <a:gsLst>
                <a:gs pos="0">
                  <a:srgbClr val="8F1D00"/>
                </a:gs>
                <a:gs pos="50000">
                  <a:srgbClr val="FF3300"/>
                </a:gs>
                <a:gs pos="100000">
                  <a:srgbClr val="8F1D00"/>
                </a:gs>
              </a:gsLst>
              <a:lin ang="5400000" scaled="1"/>
            </a:gradFill>
            <a:ln w="9525">
              <a:solidFill>
                <a:srgbClr val="FFFF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aphicFrame>
          <p:nvGraphicFramePr>
            <p:cNvPr id="90115" name="Object 36"/>
            <p:cNvGraphicFramePr>
              <a:graphicFrameLocks noChangeAspect="1"/>
            </p:cNvGraphicFramePr>
            <p:nvPr/>
          </p:nvGraphicFramePr>
          <p:xfrm>
            <a:off x="2653" y="799"/>
            <a:ext cx="372" cy="386"/>
          </p:xfrm>
          <a:graphic>
            <a:graphicData uri="http://schemas.openxmlformats.org/presentationml/2006/ole">
              <mc:AlternateContent xmlns:mc="http://schemas.openxmlformats.org/markup-compatibility/2006">
                <mc:Choice xmlns:v="urn:schemas-microsoft-com:vml" Requires="v">
                  <p:oleObj spid="_x0000_s22638" name="公式" r:id="rId7" imgW="126365" imgH="165100" progId="Equation.3">
                    <p:embed/>
                  </p:oleObj>
                </mc:Choice>
                <mc:Fallback>
                  <p:oleObj name="公式" r:id="rId7" imgW="126365" imgH="165100" progId="Equation.3">
                    <p:embed/>
                    <p:pic>
                      <p:nvPicPr>
                        <p:cNvPr id="0" name="图片 226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3" y="799"/>
                          <a:ext cx="372"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6" name="Object 37"/>
            <p:cNvGraphicFramePr>
              <a:graphicFrameLocks noChangeAspect="1"/>
            </p:cNvGraphicFramePr>
            <p:nvPr/>
          </p:nvGraphicFramePr>
          <p:xfrm>
            <a:off x="4604" y="936"/>
            <a:ext cx="254" cy="320"/>
          </p:xfrm>
          <a:graphic>
            <a:graphicData uri="http://schemas.openxmlformats.org/presentationml/2006/ole">
              <mc:AlternateContent xmlns:mc="http://schemas.openxmlformats.org/markup-compatibility/2006">
                <mc:Choice xmlns:v="urn:schemas-microsoft-com:vml" Requires="v">
                  <p:oleObj spid="_x0000_s22639" name="公式" r:id="rId9" imgW="146050" imgH="184785" progId="Equation.3">
                    <p:embed/>
                  </p:oleObj>
                </mc:Choice>
                <mc:Fallback>
                  <p:oleObj name="公式" r:id="rId9" imgW="146050" imgH="184785" progId="Equation.3">
                    <p:embed/>
                    <p:pic>
                      <p:nvPicPr>
                        <p:cNvPr id="0" name="图片 226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4" y="936"/>
                          <a:ext cx="254"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0131" name="Group 38"/>
            <p:cNvGrpSpPr/>
            <p:nvPr/>
          </p:nvGrpSpPr>
          <p:grpSpPr bwMode="auto">
            <a:xfrm>
              <a:off x="4243" y="1586"/>
              <a:ext cx="240" cy="439"/>
              <a:chOff x="624" y="3504"/>
              <a:chExt cx="240" cy="439"/>
            </a:xfrm>
          </p:grpSpPr>
          <p:sp>
            <p:nvSpPr>
              <p:cNvPr id="90132" name="Text Box 39"/>
              <p:cNvSpPr txBox="1">
                <a:spLocks noChangeArrowheads="1"/>
              </p:cNvSpPr>
              <p:nvPr/>
            </p:nvSpPr>
            <p:spPr bwMode="auto">
              <a:xfrm>
                <a:off x="624" y="350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000000"/>
                    </a:solidFill>
                    <a:latin typeface="+mn-ea"/>
                    <a:ea typeface="+mn-ea"/>
                  </a:rPr>
                  <a:t>m</a:t>
                </a:r>
              </a:p>
            </p:txBody>
          </p:sp>
          <p:sp>
            <p:nvSpPr>
              <p:cNvPr id="90133" name="Freeform 40"/>
              <p:cNvSpPr/>
              <p:nvPr/>
            </p:nvSpPr>
            <p:spPr bwMode="auto">
              <a:xfrm>
                <a:off x="672" y="3840"/>
                <a:ext cx="192" cy="103"/>
              </a:xfrm>
              <a:custGeom>
                <a:avLst/>
                <a:gdLst>
                  <a:gd name="T0" fmla="*/ 56 w 1262"/>
                  <a:gd name="T1" fmla="*/ 800 h 823"/>
                  <a:gd name="T2" fmla="*/ 32 w 1262"/>
                  <a:gd name="T3" fmla="*/ 353 h 823"/>
                  <a:gd name="T4" fmla="*/ 32 w 1262"/>
                  <a:gd name="T5" fmla="*/ 161 h 823"/>
                  <a:gd name="T6" fmla="*/ 27 w 1262"/>
                  <a:gd name="T7" fmla="*/ 34 h 823"/>
                  <a:gd name="T8" fmla="*/ 197 w 1262"/>
                  <a:gd name="T9" fmla="*/ 11 h 823"/>
                  <a:gd name="T10" fmla="*/ 497 w 1262"/>
                  <a:gd name="T11" fmla="*/ 11 h 823"/>
                  <a:gd name="T12" fmla="*/ 852 w 1262"/>
                  <a:gd name="T13" fmla="*/ 78 h 823"/>
                  <a:gd name="T14" fmla="*/ 1074 w 1262"/>
                  <a:gd name="T15" fmla="*/ 156 h 823"/>
                  <a:gd name="T16" fmla="*/ 1232 w 1262"/>
                  <a:gd name="T17" fmla="*/ 278 h 823"/>
                  <a:gd name="T18" fmla="*/ 1253 w 1262"/>
                  <a:gd name="T19" fmla="*/ 401 h 823"/>
                  <a:gd name="T20" fmla="*/ 1217 w 1262"/>
                  <a:gd name="T21" fmla="*/ 489 h 823"/>
                  <a:gd name="T22" fmla="*/ 1098 w 1262"/>
                  <a:gd name="T23" fmla="*/ 600 h 823"/>
                  <a:gd name="T24" fmla="*/ 904 w 1262"/>
                  <a:gd name="T25" fmla="*/ 689 h 823"/>
                  <a:gd name="T26" fmla="*/ 696 w 1262"/>
                  <a:gd name="T27" fmla="*/ 745 h 823"/>
                  <a:gd name="T28" fmla="*/ 441 w 1262"/>
                  <a:gd name="T29" fmla="*/ 800 h 823"/>
                  <a:gd name="T30" fmla="*/ 208 w 1262"/>
                  <a:gd name="T31" fmla="*/ 823 h 823"/>
                  <a:gd name="T32" fmla="*/ 56 w 1262"/>
                  <a:gd name="T33" fmla="*/ 800 h 8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2"/>
                  <a:gd name="T52" fmla="*/ 0 h 823"/>
                  <a:gd name="T53" fmla="*/ 1262 w 1262"/>
                  <a:gd name="T54" fmla="*/ 823 h 8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2" h="823">
                    <a:moveTo>
                      <a:pt x="56" y="800"/>
                    </a:moveTo>
                    <a:cubicBezTo>
                      <a:pt x="28" y="724"/>
                      <a:pt x="36" y="459"/>
                      <a:pt x="32" y="353"/>
                    </a:cubicBezTo>
                    <a:cubicBezTo>
                      <a:pt x="28" y="247"/>
                      <a:pt x="33" y="214"/>
                      <a:pt x="32" y="161"/>
                    </a:cubicBezTo>
                    <a:cubicBezTo>
                      <a:pt x="31" y="108"/>
                      <a:pt x="0" y="59"/>
                      <a:pt x="27" y="34"/>
                    </a:cubicBezTo>
                    <a:cubicBezTo>
                      <a:pt x="54" y="9"/>
                      <a:pt x="119" y="15"/>
                      <a:pt x="197" y="11"/>
                    </a:cubicBezTo>
                    <a:cubicBezTo>
                      <a:pt x="275" y="7"/>
                      <a:pt x="388" y="0"/>
                      <a:pt x="497" y="11"/>
                    </a:cubicBezTo>
                    <a:cubicBezTo>
                      <a:pt x="606" y="22"/>
                      <a:pt x="756" y="54"/>
                      <a:pt x="852" y="78"/>
                    </a:cubicBezTo>
                    <a:cubicBezTo>
                      <a:pt x="948" y="102"/>
                      <a:pt x="1011" y="123"/>
                      <a:pt x="1074" y="156"/>
                    </a:cubicBezTo>
                    <a:cubicBezTo>
                      <a:pt x="1137" y="189"/>
                      <a:pt x="1202" y="237"/>
                      <a:pt x="1232" y="278"/>
                    </a:cubicBezTo>
                    <a:cubicBezTo>
                      <a:pt x="1262" y="319"/>
                      <a:pt x="1256" y="366"/>
                      <a:pt x="1253" y="401"/>
                    </a:cubicBezTo>
                    <a:cubicBezTo>
                      <a:pt x="1251" y="436"/>
                      <a:pt x="1243" y="456"/>
                      <a:pt x="1217" y="489"/>
                    </a:cubicBezTo>
                    <a:cubicBezTo>
                      <a:pt x="1192" y="522"/>
                      <a:pt x="1150" y="567"/>
                      <a:pt x="1098" y="600"/>
                    </a:cubicBezTo>
                    <a:cubicBezTo>
                      <a:pt x="1046" y="633"/>
                      <a:pt x="971" y="665"/>
                      <a:pt x="904" y="689"/>
                    </a:cubicBezTo>
                    <a:cubicBezTo>
                      <a:pt x="837" y="713"/>
                      <a:pt x="773" y="727"/>
                      <a:pt x="696" y="745"/>
                    </a:cubicBezTo>
                    <a:cubicBezTo>
                      <a:pt x="619" y="763"/>
                      <a:pt x="522" y="787"/>
                      <a:pt x="441" y="800"/>
                    </a:cubicBezTo>
                    <a:cubicBezTo>
                      <a:pt x="360" y="813"/>
                      <a:pt x="272" y="823"/>
                      <a:pt x="208" y="823"/>
                    </a:cubicBezTo>
                    <a:cubicBezTo>
                      <a:pt x="144" y="823"/>
                      <a:pt x="88" y="805"/>
                      <a:pt x="56" y="800"/>
                    </a:cubicBezTo>
                    <a:close/>
                  </a:path>
                </a:pathLst>
              </a:custGeom>
              <a:gradFill rotWithShape="0">
                <a:gsLst>
                  <a:gs pos="0">
                    <a:srgbClr val="8F1D00"/>
                  </a:gs>
                  <a:gs pos="50000">
                    <a:srgbClr val="FF3300"/>
                  </a:gs>
                  <a:gs pos="100000">
                    <a:srgbClr val="8F1D00"/>
                  </a:gs>
                </a:gsLst>
                <a:lin ang="5400000" scaled="1"/>
              </a:gradFill>
              <a:ln w="9525">
                <a:solidFill>
                  <a:srgbClr val="FFFF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grpSp>
      <p:sp>
        <p:nvSpPr>
          <p:cNvPr id="303145" name="Text Box 41"/>
          <p:cNvSpPr txBox="1">
            <a:spLocks noChangeArrowheads="1"/>
          </p:cNvSpPr>
          <p:nvPr/>
        </p:nvSpPr>
        <p:spPr bwMode="auto">
          <a:xfrm>
            <a:off x="179512" y="4365104"/>
            <a:ext cx="8675687"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dirty="0" smtClean="0">
                <a:solidFill>
                  <a:srgbClr val="FF0000"/>
                </a:solidFill>
                <a:latin typeface="+mn-ea"/>
                <a:ea typeface="+mn-ea"/>
              </a:rPr>
              <a:t>特别</a:t>
            </a:r>
            <a:r>
              <a:rPr kumimoji="1" lang="zh-CN" altLang="en-US" sz="2800" b="1" dirty="0">
                <a:solidFill>
                  <a:srgbClr val="FF0000"/>
                </a:solidFill>
                <a:latin typeface="+mn-ea"/>
                <a:ea typeface="+mn-ea"/>
              </a:rPr>
              <a:t>注意</a:t>
            </a:r>
            <a:r>
              <a:rPr kumimoji="1" lang="zh-CN" altLang="en-US" sz="2800" b="1" dirty="0">
                <a:solidFill>
                  <a:srgbClr val="000000"/>
                </a:solidFill>
                <a:latin typeface="+mn-ea"/>
                <a:ea typeface="+mn-ea"/>
              </a:rPr>
              <a:t>：以后凡遇到</a:t>
            </a:r>
            <a:r>
              <a:rPr kumimoji="1" lang="zh-CN" altLang="en-US" sz="2800" b="1" dirty="0">
                <a:solidFill>
                  <a:srgbClr val="FF0000"/>
                </a:solidFill>
                <a:latin typeface="+mn-ea"/>
                <a:ea typeface="+mn-ea"/>
              </a:rPr>
              <a:t>质点与刚体的碰撞</a:t>
            </a:r>
            <a:r>
              <a:rPr kumimoji="1" lang="zh-CN" altLang="en-US" sz="2800" b="1" dirty="0">
                <a:solidFill>
                  <a:srgbClr val="000000"/>
                </a:solidFill>
                <a:latin typeface="+mn-ea"/>
                <a:ea typeface="+mn-ea"/>
              </a:rPr>
              <a:t>之类的问题，均要应用</a:t>
            </a:r>
            <a:r>
              <a:rPr kumimoji="1" lang="zh-CN" altLang="en-US" sz="2800" b="1" dirty="0">
                <a:solidFill>
                  <a:srgbClr val="FF0000"/>
                </a:solidFill>
                <a:latin typeface="+mn-ea"/>
                <a:ea typeface="+mn-ea"/>
              </a:rPr>
              <a:t>角动量守恒</a:t>
            </a:r>
            <a:r>
              <a:rPr kumimoji="1" lang="zh-CN" altLang="en-US" sz="2800" b="1" dirty="0">
                <a:solidFill>
                  <a:srgbClr val="000000"/>
                </a:solidFill>
                <a:latin typeface="+mn-ea"/>
                <a:ea typeface="+mn-ea"/>
              </a:rPr>
              <a:t>求解，而一般不能应用动量守恒求解。</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3145"/>
                                        </p:tgtEl>
                                        <p:attrNameLst>
                                          <p:attrName>style.visibility</p:attrName>
                                        </p:attrNameLst>
                                      </p:cBhvr>
                                      <p:to>
                                        <p:strVal val="visible"/>
                                      </p:to>
                                    </p:set>
                                    <p:anim calcmode="lin" valueType="num">
                                      <p:cBhvr additive="base">
                                        <p:cTn id="13" dur="500" fill="hold"/>
                                        <p:tgtEl>
                                          <p:spTgt spid="303145"/>
                                        </p:tgtEl>
                                        <p:attrNameLst>
                                          <p:attrName>ppt_x</p:attrName>
                                        </p:attrNameLst>
                                      </p:cBhvr>
                                      <p:tavLst>
                                        <p:tav tm="0">
                                          <p:val>
                                            <p:strVal val="#ppt_x"/>
                                          </p:val>
                                        </p:tav>
                                        <p:tav tm="100000">
                                          <p:val>
                                            <p:strVal val="#ppt_x"/>
                                          </p:val>
                                        </p:tav>
                                      </p:tavLst>
                                    </p:anim>
                                    <p:anim calcmode="lin" valueType="num">
                                      <p:cBhvr additive="base">
                                        <p:cTn id="14" dur="500" fill="hold"/>
                                        <p:tgtEl>
                                          <p:spTgt spid="3031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4130" name="Object 2"/>
          <p:cNvGraphicFramePr>
            <a:graphicFrameLocks noChangeAspect="1"/>
          </p:cNvGraphicFramePr>
          <p:nvPr/>
        </p:nvGraphicFramePr>
        <p:xfrm>
          <a:off x="5435600" y="2420938"/>
          <a:ext cx="1593850" cy="587375"/>
        </p:xfrm>
        <a:graphic>
          <a:graphicData uri="http://schemas.openxmlformats.org/presentationml/2006/ole">
            <mc:AlternateContent xmlns:mc="http://schemas.openxmlformats.org/markup-compatibility/2006">
              <mc:Choice xmlns:v="urn:schemas-microsoft-com:vml" Requires="v">
                <p:oleObj spid="_x0000_s23731" name="公式" r:id="rId3" imgW="574040" imgH="223520" progId="Equation.3">
                  <p:embed/>
                </p:oleObj>
              </mc:Choice>
              <mc:Fallback>
                <p:oleObj name="公式" r:id="rId3" imgW="574040" imgH="223520" progId="Equation.3">
                  <p:embed/>
                  <p:pic>
                    <p:nvPicPr>
                      <p:cNvPr id="0" name="图片 237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2420938"/>
                        <a:ext cx="159385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4131" name="Object 3"/>
          <p:cNvGraphicFramePr>
            <a:graphicFrameLocks noChangeAspect="1"/>
          </p:cNvGraphicFramePr>
          <p:nvPr/>
        </p:nvGraphicFramePr>
        <p:xfrm>
          <a:off x="3779838" y="3284538"/>
          <a:ext cx="4537075" cy="996950"/>
        </p:xfrm>
        <a:graphic>
          <a:graphicData uri="http://schemas.openxmlformats.org/presentationml/2006/ole">
            <mc:AlternateContent xmlns:mc="http://schemas.openxmlformats.org/markup-compatibility/2006">
              <mc:Choice xmlns:v="urn:schemas-microsoft-com:vml" Requires="v">
                <p:oleObj spid="_x0000_s23732" name="公式" r:id="rId5" imgW="1673225" imgH="398780" progId="Equation.3">
                  <p:embed/>
                </p:oleObj>
              </mc:Choice>
              <mc:Fallback>
                <p:oleObj name="公式" r:id="rId5" imgW="1673225" imgH="398780" progId="Equation.3">
                  <p:embed/>
                  <p:pic>
                    <p:nvPicPr>
                      <p:cNvPr id="0" name="图片 237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3284538"/>
                        <a:ext cx="4537075"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4132" name="Rectangle 4"/>
          <p:cNvSpPr>
            <a:spLocks noChangeArrowheads="1"/>
          </p:cNvSpPr>
          <p:nvPr/>
        </p:nvSpPr>
        <p:spPr bwMode="auto">
          <a:xfrm>
            <a:off x="3492500" y="2905125"/>
            <a:ext cx="5651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FF6600"/>
                </a:solidFill>
                <a:latin typeface="+mn-ea"/>
                <a:ea typeface="+mn-ea"/>
              </a:rPr>
              <a:t>系统在子弹射入之后的角动量：</a:t>
            </a:r>
          </a:p>
        </p:txBody>
      </p:sp>
      <p:sp>
        <p:nvSpPr>
          <p:cNvPr id="304133" name="Rectangle 5"/>
          <p:cNvSpPr>
            <a:spLocks noChangeArrowheads="1"/>
          </p:cNvSpPr>
          <p:nvPr/>
        </p:nvSpPr>
        <p:spPr bwMode="auto">
          <a:xfrm>
            <a:off x="3959225" y="2039938"/>
            <a:ext cx="5184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FF6600"/>
                </a:solidFill>
                <a:latin typeface="+mn-ea"/>
                <a:ea typeface="+mn-ea"/>
              </a:rPr>
              <a:t>系统在子弹射入之前的角动量：</a:t>
            </a:r>
          </a:p>
        </p:txBody>
      </p:sp>
      <p:graphicFrame>
        <p:nvGraphicFramePr>
          <p:cNvPr id="304134" name="Object 6"/>
          <p:cNvGraphicFramePr>
            <a:graphicFrameLocks noChangeAspect="1"/>
          </p:cNvGraphicFramePr>
          <p:nvPr/>
        </p:nvGraphicFramePr>
        <p:xfrm>
          <a:off x="3746500" y="5373688"/>
          <a:ext cx="4121150" cy="1408112"/>
        </p:xfrm>
        <a:graphic>
          <a:graphicData uri="http://schemas.openxmlformats.org/presentationml/2006/ole">
            <mc:AlternateContent xmlns:mc="http://schemas.openxmlformats.org/markup-compatibility/2006">
              <mc:Choice xmlns:v="urn:schemas-microsoft-com:vml" Requires="v">
                <p:oleObj spid="_x0000_s23733" name="公式" r:id="rId7" imgW="1351915" imgH="593090" progId="Equation.3">
                  <p:embed/>
                </p:oleObj>
              </mc:Choice>
              <mc:Fallback>
                <p:oleObj name="公式" r:id="rId7" imgW="1351915" imgH="593090" progId="Equation.3">
                  <p:embed/>
                  <p:pic>
                    <p:nvPicPr>
                      <p:cNvPr id="0" name="图片 237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6500" y="5373688"/>
                        <a:ext cx="4121150" cy="1408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4135" name="Object 7"/>
          <p:cNvGraphicFramePr>
            <a:graphicFrameLocks noChangeAspect="1"/>
          </p:cNvGraphicFramePr>
          <p:nvPr/>
        </p:nvGraphicFramePr>
        <p:xfrm>
          <a:off x="3708400" y="4652963"/>
          <a:ext cx="3916363" cy="865187"/>
        </p:xfrm>
        <a:graphic>
          <a:graphicData uri="http://schemas.openxmlformats.org/presentationml/2006/ole">
            <mc:AlternateContent xmlns:mc="http://schemas.openxmlformats.org/markup-compatibility/2006">
              <mc:Choice xmlns:v="urn:schemas-microsoft-com:vml" Requires="v">
                <p:oleObj spid="_x0000_s23734" name="公式" r:id="rId9" imgW="1391285" imgH="398780" progId="Equation.3">
                  <p:embed/>
                </p:oleObj>
              </mc:Choice>
              <mc:Fallback>
                <p:oleObj name="公式" r:id="rId9" imgW="1391285" imgH="398780" progId="Equation.3">
                  <p:embed/>
                  <p:pic>
                    <p:nvPicPr>
                      <p:cNvPr id="0" name="图片 237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8400" y="4652963"/>
                        <a:ext cx="3916363"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4136" name="Text Box 8"/>
          <p:cNvSpPr txBox="1">
            <a:spLocks noChangeArrowheads="1"/>
          </p:cNvSpPr>
          <p:nvPr/>
        </p:nvSpPr>
        <p:spPr bwMode="auto">
          <a:xfrm>
            <a:off x="3708400" y="4221163"/>
            <a:ext cx="3816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FF6600"/>
                </a:solidFill>
                <a:latin typeface="+mn-ea"/>
                <a:ea typeface="+mn-ea"/>
              </a:rPr>
              <a:t>依角动量守恒定理：</a:t>
            </a:r>
          </a:p>
        </p:txBody>
      </p:sp>
      <p:grpSp>
        <p:nvGrpSpPr>
          <p:cNvPr id="91148" name="Group 9"/>
          <p:cNvGrpSpPr/>
          <p:nvPr/>
        </p:nvGrpSpPr>
        <p:grpSpPr bwMode="auto">
          <a:xfrm>
            <a:off x="-41275" y="1995488"/>
            <a:ext cx="2819400" cy="4572000"/>
            <a:chOff x="96" y="1253"/>
            <a:chExt cx="1776" cy="2880"/>
          </a:xfrm>
        </p:grpSpPr>
        <p:sp>
          <p:nvSpPr>
            <p:cNvPr id="91152" name="Rectangle 10"/>
            <p:cNvSpPr>
              <a:spLocks noChangeArrowheads="1"/>
            </p:cNvSpPr>
            <p:nvPr/>
          </p:nvSpPr>
          <p:spPr bwMode="auto">
            <a:xfrm>
              <a:off x="160" y="3609"/>
              <a:ext cx="14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FFFF00"/>
                  </a:solidFill>
                  <a:latin typeface="+mn-ea"/>
                  <a:ea typeface="+mn-ea"/>
                </a:rPr>
                <a:t>子弹射入之前</a:t>
              </a:r>
            </a:p>
          </p:txBody>
        </p:sp>
        <p:grpSp>
          <p:nvGrpSpPr>
            <p:cNvPr id="91153" name="Group 11"/>
            <p:cNvGrpSpPr/>
            <p:nvPr/>
          </p:nvGrpSpPr>
          <p:grpSpPr bwMode="auto">
            <a:xfrm>
              <a:off x="743" y="1637"/>
              <a:ext cx="384" cy="1824"/>
              <a:chOff x="720" y="1008"/>
              <a:chExt cx="384" cy="1824"/>
            </a:xfrm>
          </p:grpSpPr>
          <p:grpSp>
            <p:nvGrpSpPr>
              <p:cNvPr id="91178" name="Group 12"/>
              <p:cNvGrpSpPr/>
              <p:nvPr/>
            </p:nvGrpSpPr>
            <p:grpSpPr bwMode="auto">
              <a:xfrm>
                <a:off x="720" y="1008"/>
                <a:ext cx="384" cy="1824"/>
                <a:chOff x="3072" y="1008"/>
                <a:chExt cx="384" cy="1824"/>
              </a:xfrm>
            </p:grpSpPr>
            <p:sp>
              <p:nvSpPr>
                <p:cNvPr id="91180" name="Rectangle 13"/>
                <p:cNvSpPr>
                  <a:spLocks noChangeArrowheads="1"/>
                </p:cNvSpPr>
                <p:nvPr/>
              </p:nvSpPr>
              <p:spPr bwMode="auto">
                <a:xfrm>
                  <a:off x="3264" y="1200"/>
                  <a:ext cx="144" cy="1632"/>
                </a:xfrm>
                <a:prstGeom prst="rect">
                  <a:avLst/>
                </a:prstGeom>
                <a:solidFill>
                  <a:srgbClr val="FFFF00"/>
                </a:solidFill>
                <a:ln w="9525">
                  <a:miter lim="800000"/>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1181" name="Oval 14"/>
                <p:cNvSpPr>
                  <a:spLocks noChangeArrowheads="1"/>
                </p:cNvSpPr>
                <p:nvPr/>
              </p:nvSpPr>
              <p:spPr bwMode="auto">
                <a:xfrm>
                  <a:off x="3072" y="1200"/>
                  <a:ext cx="192" cy="192"/>
                </a:xfrm>
                <a:prstGeom prst="ellipse">
                  <a:avLst/>
                </a:prstGeom>
                <a:solidFill>
                  <a:srgbClr val="FF9900"/>
                </a:solidFill>
                <a:ln w="9525">
                  <a:round/>
                </a:ln>
                <a:scene3d>
                  <a:camera prst="legacyObliqueTopRight"/>
                  <a:lightRig rig="legacyFlat3" dir="b"/>
                </a:scene3d>
                <a:sp3d extrusionH="1801800" prstMaterial="legacyMatte">
                  <a:bevelT w="13500" h="13500" prst="angle"/>
                  <a:bevelB w="13500" h="13500" prst="angle"/>
                  <a:extrusionClr>
                    <a:srgbClr val="FF9900"/>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1182" name="Freeform 15"/>
                <p:cNvSpPr/>
                <p:nvPr/>
              </p:nvSpPr>
              <p:spPr bwMode="auto">
                <a:xfrm>
                  <a:off x="3216" y="1008"/>
                  <a:ext cx="240" cy="192"/>
                </a:xfrm>
                <a:custGeom>
                  <a:avLst/>
                  <a:gdLst>
                    <a:gd name="T0" fmla="*/ 0 w 1112"/>
                    <a:gd name="T1" fmla="*/ 536 h 1016"/>
                    <a:gd name="T2" fmla="*/ 48 w 1112"/>
                    <a:gd name="T3" fmla="*/ 344 h 1016"/>
                    <a:gd name="T4" fmla="*/ 240 w 1112"/>
                    <a:gd name="T5" fmla="*/ 104 h 1016"/>
                    <a:gd name="T6" fmla="*/ 528 w 1112"/>
                    <a:gd name="T7" fmla="*/ 8 h 1016"/>
                    <a:gd name="T8" fmla="*/ 768 w 1112"/>
                    <a:gd name="T9" fmla="*/ 56 h 1016"/>
                    <a:gd name="T10" fmla="*/ 925 w 1112"/>
                    <a:gd name="T11" fmla="*/ 158 h 1016"/>
                    <a:gd name="T12" fmla="*/ 1036 w 1112"/>
                    <a:gd name="T13" fmla="*/ 292 h 1016"/>
                    <a:gd name="T14" fmla="*/ 1092 w 1112"/>
                    <a:gd name="T15" fmla="*/ 481 h 1016"/>
                    <a:gd name="T16" fmla="*/ 1103 w 1112"/>
                    <a:gd name="T17" fmla="*/ 647 h 1016"/>
                    <a:gd name="T18" fmla="*/ 1036 w 1112"/>
                    <a:gd name="T19" fmla="*/ 803 h 1016"/>
                    <a:gd name="T20" fmla="*/ 959 w 1112"/>
                    <a:gd name="T21" fmla="*/ 936 h 1016"/>
                    <a:gd name="T22" fmla="*/ 816 w 1112"/>
                    <a:gd name="T23" fmla="*/ 1016 h 10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2"/>
                    <a:gd name="T37" fmla="*/ 0 h 1016"/>
                    <a:gd name="T38" fmla="*/ 1112 w 1112"/>
                    <a:gd name="T39" fmla="*/ 1016 h 10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2" h="1016">
                      <a:moveTo>
                        <a:pt x="0" y="536"/>
                      </a:moveTo>
                      <a:cubicBezTo>
                        <a:pt x="4" y="476"/>
                        <a:pt x="8" y="416"/>
                        <a:pt x="48" y="344"/>
                      </a:cubicBezTo>
                      <a:cubicBezTo>
                        <a:pt x="88" y="272"/>
                        <a:pt x="160" y="160"/>
                        <a:pt x="240" y="104"/>
                      </a:cubicBezTo>
                      <a:cubicBezTo>
                        <a:pt x="320" y="48"/>
                        <a:pt x="440" y="16"/>
                        <a:pt x="528" y="8"/>
                      </a:cubicBezTo>
                      <a:cubicBezTo>
                        <a:pt x="616" y="0"/>
                        <a:pt x="702" y="31"/>
                        <a:pt x="768" y="56"/>
                      </a:cubicBezTo>
                      <a:cubicBezTo>
                        <a:pt x="834" y="81"/>
                        <a:pt x="880" y="119"/>
                        <a:pt x="925" y="158"/>
                      </a:cubicBezTo>
                      <a:cubicBezTo>
                        <a:pt x="970" y="197"/>
                        <a:pt x="1008" y="238"/>
                        <a:pt x="1036" y="292"/>
                      </a:cubicBezTo>
                      <a:cubicBezTo>
                        <a:pt x="1064" y="346"/>
                        <a:pt x="1081" y="422"/>
                        <a:pt x="1092" y="481"/>
                      </a:cubicBezTo>
                      <a:cubicBezTo>
                        <a:pt x="1103" y="540"/>
                        <a:pt x="1112" y="593"/>
                        <a:pt x="1103" y="647"/>
                      </a:cubicBezTo>
                      <a:cubicBezTo>
                        <a:pt x="1094" y="701"/>
                        <a:pt x="1060" y="755"/>
                        <a:pt x="1036" y="803"/>
                      </a:cubicBezTo>
                      <a:cubicBezTo>
                        <a:pt x="1012" y="851"/>
                        <a:pt x="996" y="901"/>
                        <a:pt x="959" y="936"/>
                      </a:cubicBezTo>
                      <a:cubicBezTo>
                        <a:pt x="922" y="971"/>
                        <a:pt x="846" y="999"/>
                        <a:pt x="816" y="1016"/>
                      </a:cubicBezTo>
                    </a:path>
                  </a:pathLst>
                </a:custGeom>
                <a:noFill/>
                <a:ln w="38100">
                  <a:solidFill>
                    <a:srgbClr val="99FF33"/>
                  </a:solidFill>
                  <a:round/>
                </a:ln>
                <a:scene3d>
                  <a:camera prst="legacyObliqueTopRight">
                    <a:rot lat="0" lon="300000" rev="0"/>
                  </a:camera>
                  <a:lightRig rig="legacyFlat3" dir="b"/>
                </a:scene3d>
                <a:sp3d extrusionH="430200" prstMaterial="legacyMatte">
                  <a:bevelT w="13500" h="13500" prst="angle"/>
                  <a:bevelB w="13500" h="13500" prst="angle"/>
                  <a:extrusionClr>
                    <a:srgbClr val="99FF33"/>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sp>
            <p:nvSpPr>
              <p:cNvPr id="91179" name="Oval 16"/>
              <p:cNvSpPr>
                <a:spLocks noChangeArrowheads="1"/>
              </p:cNvSpPr>
              <p:nvPr/>
            </p:nvSpPr>
            <p:spPr bwMode="auto">
              <a:xfrm>
                <a:off x="960" y="1968"/>
                <a:ext cx="96" cy="96"/>
              </a:xfrm>
              <a:prstGeom prst="ellipse">
                <a:avLst/>
              </a:prstGeom>
              <a:gradFill rotWithShape="0">
                <a:gsLst>
                  <a:gs pos="0">
                    <a:srgbClr val="FF3300"/>
                  </a:gs>
                  <a:gs pos="100000">
                    <a:srgbClr val="8F1D00"/>
                  </a:gs>
                </a:gsLst>
                <a:path path="shape">
                  <a:fillToRect l="50000" t="50000" r="50000" b="50000"/>
                </a:path>
              </a:gradFill>
              <a:ln w="9525">
                <a:solidFill>
                  <a:srgbClr val="FF33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sp>
          <p:nvSpPr>
            <p:cNvPr id="91154" name="Text Box 17"/>
            <p:cNvSpPr txBox="1">
              <a:spLocks noChangeArrowheads="1"/>
            </p:cNvSpPr>
            <p:nvPr/>
          </p:nvSpPr>
          <p:spPr bwMode="auto">
            <a:xfrm>
              <a:off x="1127" y="1715"/>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FFFF00"/>
                  </a:solidFill>
                  <a:latin typeface="+mn-ea"/>
                  <a:ea typeface="+mn-ea"/>
                </a:rPr>
                <a:t>M</a:t>
              </a:r>
            </a:p>
          </p:txBody>
        </p:sp>
        <p:grpSp>
          <p:nvGrpSpPr>
            <p:cNvPr id="91155" name="Group 18"/>
            <p:cNvGrpSpPr/>
            <p:nvPr/>
          </p:nvGrpSpPr>
          <p:grpSpPr bwMode="auto">
            <a:xfrm>
              <a:off x="311" y="1685"/>
              <a:ext cx="528" cy="432"/>
              <a:chOff x="336" y="1056"/>
              <a:chExt cx="528" cy="432"/>
            </a:xfrm>
          </p:grpSpPr>
          <p:sp>
            <p:nvSpPr>
              <p:cNvPr id="91176" name="Text Box 19"/>
              <p:cNvSpPr txBox="1">
                <a:spLocks noChangeArrowheads="1"/>
              </p:cNvSpPr>
              <p:nvPr/>
            </p:nvSpPr>
            <p:spPr bwMode="auto">
              <a:xfrm>
                <a:off x="336" y="1056"/>
                <a:ext cx="4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FFFF00"/>
                    </a:solidFill>
                    <a:latin typeface="+mn-ea"/>
                    <a:ea typeface="+mn-ea"/>
                  </a:rPr>
                  <a:t>M</a:t>
                </a:r>
                <a:r>
                  <a:rPr kumimoji="1" lang="en-US" altLang="zh-CN" sz="2800" b="1" baseline="-25000">
                    <a:solidFill>
                      <a:srgbClr val="FFFF00"/>
                    </a:solidFill>
                    <a:latin typeface="+mn-ea"/>
                    <a:ea typeface="+mn-ea"/>
                  </a:rPr>
                  <a:t>+</a:t>
                </a:r>
                <a:endParaRPr kumimoji="1" lang="en-US" altLang="zh-CN" sz="2800" b="1">
                  <a:solidFill>
                    <a:srgbClr val="FFFF00"/>
                  </a:solidFill>
                  <a:latin typeface="+mn-ea"/>
                  <a:ea typeface="+mn-ea"/>
                </a:endParaRPr>
              </a:p>
            </p:txBody>
          </p:sp>
          <p:sp>
            <p:nvSpPr>
              <p:cNvPr id="91177" name="Line 20"/>
              <p:cNvSpPr>
                <a:spLocks noChangeShapeType="1"/>
              </p:cNvSpPr>
              <p:nvPr/>
            </p:nvSpPr>
            <p:spPr bwMode="auto">
              <a:xfrm flipH="1">
                <a:off x="672" y="1296"/>
                <a:ext cx="192" cy="192"/>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sp>
          <p:nvSpPr>
            <p:cNvPr id="91156" name="Text Box 21"/>
            <p:cNvSpPr txBox="1">
              <a:spLocks noChangeArrowheads="1"/>
            </p:cNvSpPr>
            <p:nvPr/>
          </p:nvSpPr>
          <p:spPr bwMode="auto">
            <a:xfrm>
              <a:off x="862" y="1358"/>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FFFF00"/>
                  </a:solidFill>
                  <a:latin typeface="+mn-ea"/>
                  <a:ea typeface="+mn-ea"/>
                </a:rPr>
                <a:t>O</a:t>
              </a:r>
            </a:p>
          </p:txBody>
        </p:sp>
        <p:grpSp>
          <p:nvGrpSpPr>
            <p:cNvPr id="91157" name="Group 22"/>
            <p:cNvGrpSpPr/>
            <p:nvPr/>
          </p:nvGrpSpPr>
          <p:grpSpPr bwMode="auto">
            <a:xfrm>
              <a:off x="240" y="1925"/>
              <a:ext cx="624" cy="494"/>
              <a:chOff x="2160" y="2160"/>
              <a:chExt cx="624" cy="494"/>
            </a:xfrm>
          </p:grpSpPr>
          <p:sp>
            <p:nvSpPr>
              <p:cNvPr id="91175" name="Line 23"/>
              <p:cNvSpPr>
                <a:spLocks noChangeShapeType="1"/>
              </p:cNvSpPr>
              <p:nvPr/>
            </p:nvSpPr>
            <p:spPr bwMode="auto">
              <a:xfrm flipH="1">
                <a:off x="2496" y="2160"/>
                <a:ext cx="288" cy="240"/>
              </a:xfrm>
              <a:prstGeom prst="line">
                <a:avLst/>
              </a:prstGeom>
              <a:noFill/>
              <a:ln w="38100">
                <a:solidFill>
                  <a:srgbClr val="99FF33"/>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aphicFrame>
            <p:nvGraphicFramePr>
              <p:cNvPr id="91144" name="Object 24"/>
              <p:cNvGraphicFramePr>
                <a:graphicFrameLocks noChangeAspect="1"/>
              </p:cNvGraphicFramePr>
              <p:nvPr/>
            </p:nvGraphicFramePr>
            <p:xfrm>
              <a:off x="2160" y="2256"/>
              <a:ext cx="426" cy="398"/>
            </p:xfrm>
            <a:graphic>
              <a:graphicData uri="http://schemas.openxmlformats.org/presentationml/2006/ole">
                <mc:AlternateContent xmlns:mc="http://schemas.openxmlformats.org/markup-compatibility/2006">
                  <mc:Choice xmlns:v="urn:schemas-microsoft-com:vml" Requires="v">
                    <p:oleObj spid="_x0000_s23735" name="公式" r:id="rId11" imgW="233680" imgH="223520" progId="Equation.3">
                      <p:embed/>
                    </p:oleObj>
                  </mc:Choice>
                  <mc:Fallback>
                    <p:oleObj name="公式" r:id="rId11" imgW="233680" imgH="223520" progId="Equation.3">
                      <p:embed/>
                      <p:pic>
                        <p:nvPicPr>
                          <p:cNvPr id="0" name="图片 237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60" y="2256"/>
                            <a:ext cx="426"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1158" name="Line 25"/>
            <p:cNvSpPr>
              <a:spLocks noChangeShapeType="1"/>
            </p:cNvSpPr>
            <p:nvPr/>
          </p:nvSpPr>
          <p:spPr bwMode="auto">
            <a:xfrm>
              <a:off x="768" y="3365"/>
              <a:ext cx="624" cy="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91159" name="Rectangle 26"/>
            <p:cNvSpPr>
              <a:spLocks noChangeArrowheads="1"/>
            </p:cNvSpPr>
            <p:nvPr/>
          </p:nvSpPr>
          <p:spPr bwMode="auto">
            <a:xfrm>
              <a:off x="144" y="1253"/>
              <a:ext cx="1728" cy="2880"/>
            </a:xfrm>
            <a:prstGeom prst="rect">
              <a:avLst/>
            </a:prstGeom>
            <a:solidFill>
              <a:srgbClr val="33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nvGrpSpPr>
            <p:cNvPr id="91160" name="Group 27"/>
            <p:cNvGrpSpPr/>
            <p:nvPr/>
          </p:nvGrpSpPr>
          <p:grpSpPr bwMode="auto">
            <a:xfrm>
              <a:off x="848" y="1829"/>
              <a:ext cx="384" cy="1824"/>
              <a:chOff x="720" y="1008"/>
              <a:chExt cx="384" cy="1824"/>
            </a:xfrm>
          </p:grpSpPr>
          <p:grpSp>
            <p:nvGrpSpPr>
              <p:cNvPr id="91170" name="Group 28"/>
              <p:cNvGrpSpPr/>
              <p:nvPr/>
            </p:nvGrpSpPr>
            <p:grpSpPr bwMode="auto">
              <a:xfrm>
                <a:off x="720" y="1008"/>
                <a:ext cx="384" cy="1824"/>
                <a:chOff x="3072" y="1008"/>
                <a:chExt cx="384" cy="1824"/>
              </a:xfrm>
            </p:grpSpPr>
            <p:sp>
              <p:nvSpPr>
                <p:cNvPr id="91172" name="Rectangle 29"/>
                <p:cNvSpPr>
                  <a:spLocks noChangeArrowheads="1"/>
                </p:cNvSpPr>
                <p:nvPr/>
              </p:nvSpPr>
              <p:spPr bwMode="auto">
                <a:xfrm>
                  <a:off x="3264" y="1200"/>
                  <a:ext cx="144" cy="1632"/>
                </a:xfrm>
                <a:prstGeom prst="rect">
                  <a:avLst/>
                </a:prstGeom>
                <a:solidFill>
                  <a:srgbClr val="FFFF00"/>
                </a:solidFill>
                <a:ln w="9525">
                  <a:miter lim="800000"/>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1173" name="Oval 30"/>
                <p:cNvSpPr>
                  <a:spLocks noChangeArrowheads="1"/>
                </p:cNvSpPr>
                <p:nvPr/>
              </p:nvSpPr>
              <p:spPr bwMode="auto">
                <a:xfrm>
                  <a:off x="3072" y="1200"/>
                  <a:ext cx="192" cy="192"/>
                </a:xfrm>
                <a:prstGeom prst="ellipse">
                  <a:avLst/>
                </a:prstGeom>
                <a:solidFill>
                  <a:srgbClr val="FF9900"/>
                </a:solidFill>
                <a:ln w="9525">
                  <a:round/>
                </a:ln>
                <a:scene3d>
                  <a:camera prst="legacyObliqueTopRight"/>
                  <a:lightRig rig="legacyFlat3" dir="b"/>
                </a:scene3d>
                <a:sp3d extrusionH="1801800" prstMaterial="legacyMatte">
                  <a:bevelT w="13500" h="13500" prst="angle"/>
                  <a:bevelB w="13500" h="13500" prst="angle"/>
                  <a:extrusionClr>
                    <a:srgbClr val="FF9900"/>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1174" name="Freeform 31"/>
                <p:cNvSpPr/>
                <p:nvPr/>
              </p:nvSpPr>
              <p:spPr bwMode="auto">
                <a:xfrm>
                  <a:off x="3216" y="1008"/>
                  <a:ext cx="240" cy="192"/>
                </a:xfrm>
                <a:custGeom>
                  <a:avLst/>
                  <a:gdLst>
                    <a:gd name="T0" fmla="*/ 0 w 1112"/>
                    <a:gd name="T1" fmla="*/ 536 h 1016"/>
                    <a:gd name="T2" fmla="*/ 48 w 1112"/>
                    <a:gd name="T3" fmla="*/ 344 h 1016"/>
                    <a:gd name="T4" fmla="*/ 240 w 1112"/>
                    <a:gd name="T5" fmla="*/ 104 h 1016"/>
                    <a:gd name="T6" fmla="*/ 528 w 1112"/>
                    <a:gd name="T7" fmla="*/ 8 h 1016"/>
                    <a:gd name="T8" fmla="*/ 768 w 1112"/>
                    <a:gd name="T9" fmla="*/ 56 h 1016"/>
                    <a:gd name="T10" fmla="*/ 925 w 1112"/>
                    <a:gd name="T11" fmla="*/ 158 h 1016"/>
                    <a:gd name="T12" fmla="*/ 1036 w 1112"/>
                    <a:gd name="T13" fmla="*/ 292 h 1016"/>
                    <a:gd name="T14" fmla="*/ 1092 w 1112"/>
                    <a:gd name="T15" fmla="*/ 481 h 1016"/>
                    <a:gd name="T16" fmla="*/ 1103 w 1112"/>
                    <a:gd name="T17" fmla="*/ 647 h 1016"/>
                    <a:gd name="T18" fmla="*/ 1036 w 1112"/>
                    <a:gd name="T19" fmla="*/ 803 h 1016"/>
                    <a:gd name="T20" fmla="*/ 959 w 1112"/>
                    <a:gd name="T21" fmla="*/ 936 h 1016"/>
                    <a:gd name="T22" fmla="*/ 816 w 1112"/>
                    <a:gd name="T23" fmla="*/ 1016 h 10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2"/>
                    <a:gd name="T37" fmla="*/ 0 h 1016"/>
                    <a:gd name="T38" fmla="*/ 1112 w 1112"/>
                    <a:gd name="T39" fmla="*/ 1016 h 10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2" h="1016">
                      <a:moveTo>
                        <a:pt x="0" y="536"/>
                      </a:moveTo>
                      <a:cubicBezTo>
                        <a:pt x="4" y="476"/>
                        <a:pt x="8" y="416"/>
                        <a:pt x="48" y="344"/>
                      </a:cubicBezTo>
                      <a:cubicBezTo>
                        <a:pt x="88" y="272"/>
                        <a:pt x="160" y="160"/>
                        <a:pt x="240" y="104"/>
                      </a:cubicBezTo>
                      <a:cubicBezTo>
                        <a:pt x="320" y="48"/>
                        <a:pt x="440" y="16"/>
                        <a:pt x="528" y="8"/>
                      </a:cubicBezTo>
                      <a:cubicBezTo>
                        <a:pt x="616" y="0"/>
                        <a:pt x="702" y="31"/>
                        <a:pt x="768" y="56"/>
                      </a:cubicBezTo>
                      <a:cubicBezTo>
                        <a:pt x="834" y="81"/>
                        <a:pt x="880" y="119"/>
                        <a:pt x="925" y="158"/>
                      </a:cubicBezTo>
                      <a:cubicBezTo>
                        <a:pt x="970" y="197"/>
                        <a:pt x="1008" y="238"/>
                        <a:pt x="1036" y="292"/>
                      </a:cubicBezTo>
                      <a:cubicBezTo>
                        <a:pt x="1064" y="346"/>
                        <a:pt x="1081" y="422"/>
                        <a:pt x="1092" y="481"/>
                      </a:cubicBezTo>
                      <a:cubicBezTo>
                        <a:pt x="1103" y="540"/>
                        <a:pt x="1112" y="593"/>
                        <a:pt x="1103" y="647"/>
                      </a:cubicBezTo>
                      <a:cubicBezTo>
                        <a:pt x="1094" y="701"/>
                        <a:pt x="1060" y="755"/>
                        <a:pt x="1036" y="803"/>
                      </a:cubicBezTo>
                      <a:cubicBezTo>
                        <a:pt x="1012" y="851"/>
                        <a:pt x="996" y="901"/>
                        <a:pt x="959" y="936"/>
                      </a:cubicBezTo>
                      <a:cubicBezTo>
                        <a:pt x="922" y="971"/>
                        <a:pt x="846" y="999"/>
                        <a:pt x="816" y="1016"/>
                      </a:cubicBezTo>
                    </a:path>
                  </a:pathLst>
                </a:custGeom>
                <a:noFill/>
                <a:ln w="38100">
                  <a:solidFill>
                    <a:srgbClr val="99FF33"/>
                  </a:solidFill>
                  <a:round/>
                </a:ln>
                <a:scene3d>
                  <a:camera prst="legacyObliqueTopRight">
                    <a:rot lat="0" lon="300000" rev="0"/>
                  </a:camera>
                  <a:lightRig rig="legacyFlat3" dir="b"/>
                </a:scene3d>
                <a:sp3d extrusionH="430200" prstMaterial="legacyMatte">
                  <a:bevelT w="13500" h="13500" prst="angle"/>
                  <a:bevelB w="13500" h="13500" prst="angle"/>
                  <a:extrusionClr>
                    <a:srgbClr val="99FF33"/>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sp>
            <p:nvSpPr>
              <p:cNvPr id="91171" name="Oval 32"/>
              <p:cNvSpPr>
                <a:spLocks noChangeArrowheads="1"/>
              </p:cNvSpPr>
              <p:nvPr/>
            </p:nvSpPr>
            <p:spPr bwMode="auto">
              <a:xfrm>
                <a:off x="960" y="1968"/>
                <a:ext cx="96" cy="96"/>
              </a:xfrm>
              <a:prstGeom prst="ellipse">
                <a:avLst/>
              </a:prstGeom>
              <a:gradFill rotWithShape="0">
                <a:gsLst>
                  <a:gs pos="0">
                    <a:srgbClr val="FF3300"/>
                  </a:gs>
                  <a:gs pos="100000">
                    <a:srgbClr val="8F1D00"/>
                  </a:gs>
                </a:gsLst>
                <a:path path="shape">
                  <a:fillToRect l="50000" t="50000" r="50000" b="50000"/>
                </a:path>
              </a:gradFill>
              <a:ln w="9525">
                <a:solidFill>
                  <a:srgbClr val="FF33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sp>
          <p:nvSpPr>
            <p:cNvPr id="91161" name="Freeform 33"/>
            <p:cNvSpPr/>
            <p:nvPr/>
          </p:nvSpPr>
          <p:spPr bwMode="auto">
            <a:xfrm>
              <a:off x="1040" y="3509"/>
              <a:ext cx="192" cy="103"/>
            </a:xfrm>
            <a:custGeom>
              <a:avLst/>
              <a:gdLst>
                <a:gd name="T0" fmla="*/ 56 w 1262"/>
                <a:gd name="T1" fmla="*/ 800 h 823"/>
                <a:gd name="T2" fmla="*/ 32 w 1262"/>
                <a:gd name="T3" fmla="*/ 353 h 823"/>
                <a:gd name="T4" fmla="*/ 32 w 1262"/>
                <a:gd name="T5" fmla="*/ 161 h 823"/>
                <a:gd name="T6" fmla="*/ 27 w 1262"/>
                <a:gd name="T7" fmla="*/ 34 h 823"/>
                <a:gd name="T8" fmla="*/ 197 w 1262"/>
                <a:gd name="T9" fmla="*/ 11 h 823"/>
                <a:gd name="T10" fmla="*/ 497 w 1262"/>
                <a:gd name="T11" fmla="*/ 11 h 823"/>
                <a:gd name="T12" fmla="*/ 852 w 1262"/>
                <a:gd name="T13" fmla="*/ 78 h 823"/>
                <a:gd name="T14" fmla="*/ 1074 w 1262"/>
                <a:gd name="T15" fmla="*/ 156 h 823"/>
                <a:gd name="T16" fmla="*/ 1232 w 1262"/>
                <a:gd name="T17" fmla="*/ 278 h 823"/>
                <a:gd name="T18" fmla="*/ 1253 w 1262"/>
                <a:gd name="T19" fmla="*/ 401 h 823"/>
                <a:gd name="T20" fmla="*/ 1217 w 1262"/>
                <a:gd name="T21" fmla="*/ 489 h 823"/>
                <a:gd name="T22" fmla="*/ 1098 w 1262"/>
                <a:gd name="T23" fmla="*/ 600 h 823"/>
                <a:gd name="T24" fmla="*/ 904 w 1262"/>
                <a:gd name="T25" fmla="*/ 689 h 823"/>
                <a:gd name="T26" fmla="*/ 696 w 1262"/>
                <a:gd name="T27" fmla="*/ 745 h 823"/>
                <a:gd name="T28" fmla="*/ 441 w 1262"/>
                <a:gd name="T29" fmla="*/ 800 h 823"/>
                <a:gd name="T30" fmla="*/ 208 w 1262"/>
                <a:gd name="T31" fmla="*/ 823 h 823"/>
                <a:gd name="T32" fmla="*/ 56 w 1262"/>
                <a:gd name="T33" fmla="*/ 800 h 8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2"/>
                <a:gd name="T52" fmla="*/ 0 h 823"/>
                <a:gd name="T53" fmla="*/ 1262 w 1262"/>
                <a:gd name="T54" fmla="*/ 823 h 8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2" h="823">
                  <a:moveTo>
                    <a:pt x="56" y="800"/>
                  </a:moveTo>
                  <a:cubicBezTo>
                    <a:pt x="28" y="724"/>
                    <a:pt x="36" y="459"/>
                    <a:pt x="32" y="353"/>
                  </a:cubicBezTo>
                  <a:cubicBezTo>
                    <a:pt x="28" y="247"/>
                    <a:pt x="33" y="214"/>
                    <a:pt x="32" y="161"/>
                  </a:cubicBezTo>
                  <a:cubicBezTo>
                    <a:pt x="31" y="108"/>
                    <a:pt x="0" y="59"/>
                    <a:pt x="27" y="34"/>
                  </a:cubicBezTo>
                  <a:cubicBezTo>
                    <a:pt x="54" y="9"/>
                    <a:pt x="119" y="15"/>
                    <a:pt x="197" y="11"/>
                  </a:cubicBezTo>
                  <a:cubicBezTo>
                    <a:pt x="275" y="7"/>
                    <a:pt x="388" y="0"/>
                    <a:pt x="497" y="11"/>
                  </a:cubicBezTo>
                  <a:cubicBezTo>
                    <a:pt x="606" y="22"/>
                    <a:pt x="756" y="54"/>
                    <a:pt x="852" y="78"/>
                  </a:cubicBezTo>
                  <a:cubicBezTo>
                    <a:pt x="948" y="102"/>
                    <a:pt x="1011" y="123"/>
                    <a:pt x="1074" y="156"/>
                  </a:cubicBezTo>
                  <a:cubicBezTo>
                    <a:pt x="1137" y="189"/>
                    <a:pt x="1202" y="237"/>
                    <a:pt x="1232" y="278"/>
                  </a:cubicBezTo>
                  <a:cubicBezTo>
                    <a:pt x="1262" y="319"/>
                    <a:pt x="1256" y="366"/>
                    <a:pt x="1253" y="401"/>
                  </a:cubicBezTo>
                  <a:cubicBezTo>
                    <a:pt x="1251" y="436"/>
                    <a:pt x="1243" y="456"/>
                    <a:pt x="1217" y="489"/>
                  </a:cubicBezTo>
                  <a:cubicBezTo>
                    <a:pt x="1192" y="522"/>
                    <a:pt x="1150" y="567"/>
                    <a:pt x="1098" y="600"/>
                  </a:cubicBezTo>
                  <a:cubicBezTo>
                    <a:pt x="1046" y="633"/>
                    <a:pt x="971" y="665"/>
                    <a:pt x="904" y="689"/>
                  </a:cubicBezTo>
                  <a:cubicBezTo>
                    <a:pt x="837" y="713"/>
                    <a:pt x="773" y="727"/>
                    <a:pt x="696" y="745"/>
                  </a:cubicBezTo>
                  <a:cubicBezTo>
                    <a:pt x="619" y="763"/>
                    <a:pt x="522" y="787"/>
                    <a:pt x="441" y="800"/>
                  </a:cubicBezTo>
                  <a:cubicBezTo>
                    <a:pt x="360" y="813"/>
                    <a:pt x="272" y="823"/>
                    <a:pt x="208" y="823"/>
                  </a:cubicBezTo>
                  <a:cubicBezTo>
                    <a:pt x="144" y="823"/>
                    <a:pt x="88" y="805"/>
                    <a:pt x="56" y="800"/>
                  </a:cubicBezTo>
                  <a:close/>
                </a:path>
              </a:pathLst>
            </a:custGeom>
            <a:gradFill rotWithShape="0">
              <a:gsLst>
                <a:gs pos="0">
                  <a:srgbClr val="8F1D00"/>
                </a:gs>
                <a:gs pos="50000">
                  <a:srgbClr val="FF3300"/>
                </a:gs>
                <a:gs pos="100000">
                  <a:srgbClr val="8F1D00"/>
                </a:gs>
              </a:gsLst>
              <a:lin ang="5400000" scaled="1"/>
            </a:gradFill>
            <a:ln w="9525">
              <a:solidFill>
                <a:srgbClr val="FFFF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1162" name="Text Box 34"/>
            <p:cNvSpPr txBox="1">
              <a:spLocks noChangeArrowheads="1"/>
            </p:cNvSpPr>
            <p:nvPr/>
          </p:nvSpPr>
          <p:spPr bwMode="auto">
            <a:xfrm>
              <a:off x="835" y="1445"/>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FFFF00"/>
                  </a:solidFill>
                  <a:latin typeface="+mn-ea"/>
                  <a:ea typeface="+mn-ea"/>
                </a:rPr>
                <a:t>O</a:t>
              </a:r>
            </a:p>
          </p:txBody>
        </p:sp>
        <p:grpSp>
          <p:nvGrpSpPr>
            <p:cNvPr id="91163" name="Group 35"/>
            <p:cNvGrpSpPr/>
            <p:nvPr/>
          </p:nvGrpSpPr>
          <p:grpSpPr bwMode="auto">
            <a:xfrm>
              <a:off x="272" y="2117"/>
              <a:ext cx="672" cy="398"/>
              <a:chOff x="4080" y="2112"/>
              <a:chExt cx="672" cy="398"/>
            </a:xfrm>
          </p:grpSpPr>
          <p:sp>
            <p:nvSpPr>
              <p:cNvPr id="91169" name="Line 36"/>
              <p:cNvSpPr>
                <a:spLocks noChangeShapeType="1"/>
              </p:cNvSpPr>
              <p:nvPr/>
            </p:nvSpPr>
            <p:spPr bwMode="auto">
              <a:xfrm flipH="1">
                <a:off x="4464" y="2112"/>
                <a:ext cx="288" cy="240"/>
              </a:xfrm>
              <a:prstGeom prst="line">
                <a:avLst/>
              </a:prstGeom>
              <a:noFill/>
              <a:ln w="38100">
                <a:solidFill>
                  <a:srgbClr val="99FF33"/>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aphicFrame>
            <p:nvGraphicFramePr>
              <p:cNvPr id="91143" name="Object 37"/>
              <p:cNvGraphicFramePr>
                <a:graphicFrameLocks noChangeAspect="1"/>
              </p:cNvGraphicFramePr>
              <p:nvPr/>
            </p:nvGraphicFramePr>
            <p:xfrm>
              <a:off x="4080" y="2112"/>
              <a:ext cx="470" cy="398"/>
            </p:xfrm>
            <a:graphic>
              <a:graphicData uri="http://schemas.openxmlformats.org/presentationml/2006/ole">
                <mc:AlternateContent xmlns:mc="http://schemas.openxmlformats.org/markup-compatibility/2006">
                  <mc:Choice xmlns:v="urn:schemas-microsoft-com:vml" Requires="v">
                    <p:oleObj spid="_x0000_s23736" name="公式" r:id="rId13" imgW="262890" imgH="223520" progId="Equation.3">
                      <p:embed/>
                    </p:oleObj>
                  </mc:Choice>
                  <mc:Fallback>
                    <p:oleObj name="公式" r:id="rId13" imgW="262890" imgH="223520" progId="Equation.3">
                      <p:embed/>
                      <p:pic>
                        <p:nvPicPr>
                          <p:cNvPr id="0" name="图片 237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80" y="2112"/>
                            <a:ext cx="470"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1164" name="Group 38"/>
            <p:cNvGrpSpPr/>
            <p:nvPr/>
          </p:nvGrpSpPr>
          <p:grpSpPr bwMode="auto">
            <a:xfrm>
              <a:off x="464" y="1896"/>
              <a:ext cx="528" cy="365"/>
              <a:chOff x="4416" y="1776"/>
              <a:chExt cx="528" cy="365"/>
            </a:xfrm>
          </p:grpSpPr>
          <p:sp>
            <p:nvSpPr>
              <p:cNvPr id="91168" name="Line 39"/>
              <p:cNvSpPr>
                <a:spLocks noChangeShapeType="1"/>
              </p:cNvSpPr>
              <p:nvPr/>
            </p:nvSpPr>
            <p:spPr bwMode="auto">
              <a:xfrm flipH="1">
                <a:off x="4752" y="1968"/>
                <a:ext cx="192" cy="144"/>
              </a:xfrm>
              <a:prstGeom prst="line">
                <a:avLst/>
              </a:prstGeom>
              <a:noFill/>
              <a:ln w="38100">
                <a:solidFill>
                  <a:srgbClr val="99FF33"/>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aphicFrame>
            <p:nvGraphicFramePr>
              <p:cNvPr id="91142" name="Object 40"/>
              <p:cNvGraphicFramePr>
                <a:graphicFrameLocks noChangeAspect="1"/>
              </p:cNvGraphicFramePr>
              <p:nvPr/>
            </p:nvGraphicFramePr>
            <p:xfrm>
              <a:off x="4416" y="1776"/>
              <a:ext cx="337" cy="365"/>
            </p:xfrm>
            <a:graphic>
              <a:graphicData uri="http://schemas.openxmlformats.org/presentationml/2006/ole">
                <mc:AlternateContent xmlns:mc="http://schemas.openxmlformats.org/markup-compatibility/2006">
                  <mc:Choice xmlns:v="urn:schemas-microsoft-com:vml" Requires="v">
                    <p:oleObj spid="_x0000_s23737" name="公式" r:id="rId15" imgW="155575" imgH="165100" progId="Equation.3">
                      <p:embed/>
                    </p:oleObj>
                  </mc:Choice>
                  <mc:Fallback>
                    <p:oleObj name="公式" r:id="rId15" imgW="155575" imgH="165100" progId="Equation.3">
                      <p:embed/>
                      <p:pic>
                        <p:nvPicPr>
                          <p:cNvPr id="0" name="图片 237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6" y="1776"/>
                            <a:ext cx="33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1165" name="Group 41"/>
            <p:cNvGrpSpPr/>
            <p:nvPr/>
          </p:nvGrpSpPr>
          <p:grpSpPr bwMode="auto">
            <a:xfrm>
              <a:off x="96" y="3509"/>
              <a:ext cx="912" cy="103"/>
              <a:chOff x="0" y="2688"/>
              <a:chExt cx="912" cy="103"/>
            </a:xfrm>
          </p:grpSpPr>
          <p:sp>
            <p:nvSpPr>
              <p:cNvPr id="91166" name="Freeform 42"/>
              <p:cNvSpPr/>
              <p:nvPr/>
            </p:nvSpPr>
            <p:spPr bwMode="auto">
              <a:xfrm>
                <a:off x="720" y="2688"/>
                <a:ext cx="192" cy="103"/>
              </a:xfrm>
              <a:custGeom>
                <a:avLst/>
                <a:gdLst>
                  <a:gd name="T0" fmla="*/ 56 w 1262"/>
                  <a:gd name="T1" fmla="*/ 800 h 823"/>
                  <a:gd name="T2" fmla="*/ 32 w 1262"/>
                  <a:gd name="T3" fmla="*/ 353 h 823"/>
                  <a:gd name="T4" fmla="*/ 32 w 1262"/>
                  <a:gd name="T5" fmla="*/ 161 h 823"/>
                  <a:gd name="T6" fmla="*/ 27 w 1262"/>
                  <a:gd name="T7" fmla="*/ 34 h 823"/>
                  <a:gd name="T8" fmla="*/ 197 w 1262"/>
                  <a:gd name="T9" fmla="*/ 11 h 823"/>
                  <a:gd name="T10" fmla="*/ 497 w 1262"/>
                  <a:gd name="T11" fmla="*/ 11 h 823"/>
                  <a:gd name="T12" fmla="*/ 852 w 1262"/>
                  <a:gd name="T13" fmla="*/ 78 h 823"/>
                  <a:gd name="T14" fmla="*/ 1074 w 1262"/>
                  <a:gd name="T15" fmla="*/ 156 h 823"/>
                  <a:gd name="T16" fmla="*/ 1232 w 1262"/>
                  <a:gd name="T17" fmla="*/ 278 h 823"/>
                  <a:gd name="T18" fmla="*/ 1253 w 1262"/>
                  <a:gd name="T19" fmla="*/ 401 h 823"/>
                  <a:gd name="T20" fmla="*/ 1217 w 1262"/>
                  <a:gd name="T21" fmla="*/ 489 h 823"/>
                  <a:gd name="T22" fmla="*/ 1098 w 1262"/>
                  <a:gd name="T23" fmla="*/ 600 h 823"/>
                  <a:gd name="T24" fmla="*/ 904 w 1262"/>
                  <a:gd name="T25" fmla="*/ 689 h 823"/>
                  <a:gd name="T26" fmla="*/ 696 w 1262"/>
                  <a:gd name="T27" fmla="*/ 745 h 823"/>
                  <a:gd name="T28" fmla="*/ 441 w 1262"/>
                  <a:gd name="T29" fmla="*/ 800 h 823"/>
                  <a:gd name="T30" fmla="*/ 208 w 1262"/>
                  <a:gd name="T31" fmla="*/ 823 h 823"/>
                  <a:gd name="T32" fmla="*/ 56 w 1262"/>
                  <a:gd name="T33" fmla="*/ 800 h 8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2"/>
                  <a:gd name="T52" fmla="*/ 0 h 823"/>
                  <a:gd name="T53" fmla="*/ 1262 w 1262"/>
                  <a:gd name="T54" fmla="*/ 823 h 8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2" h="823">
                    <a:moveTo>
                      <a:pt x="56" y="800"/>
                    </a:moveTo>
                    <a:cubicBezTo>
                      <a:pt x="28" y="724"/>
                      <a:pt x="36" y="459"/>
                      <a:pt x="32" y="353"/>
                    </a:cubicBezTo>
                    <a:cubicBezTo>
                      <a:pt x="28" y="247"/>
                      <a:pt x="33" y="214"/>
                      <a:pt x="32" y="161"/>
                    </a:cubicBezTo>
                    <a:cubicBezTo>
                      <a:pt x="31" y="108"/>
                      <a:pt x="0" y="59"/>
                      <a:pt x="27" y="34"/>
                    </a:cubicBezTo>
                    <a:cubicBezTo>
                      <a:pt x="54" y="9"/>
                      <a:pt x="119" y="15"/>
                      <a:pt x="197" y="11"/>
                    </a:cubicBezTo>
                    <a:cubicBezTo>
                      <a:pt x="275" y="7"/>
                      <a:pt x="388" y="0"/>
                      <a:pt x="497" y="11"/>
                    </a:cubicBezTo>
                    <a:cubicBezTo>
                      <a:pt x="606" y="22"/>
                      <a:pt x="756" y="54"/>
                      <a:pt x="852" y="78"/>
                    </a:cubicBezTo>
                    <a:cubicBezTo>
                      <a:pt x="948" y="102"/>
                      <a:pt x="1011" y="123"/>
                      <a:pt x="1074" y="156"/>
                    </a:cubicBezTo>
                    <a:cubicBezTo>
                      <a:pt x="1137" y="189"/>
                      <a:pt x="1202" y="237"/>
                      <a:pt x="1232" y="278"/>
                    </a:cubicBezTo>
                    <a:cubicBezTo>
                      <a:pt x="1262" y="319"/>
                      <a:pt x="1256" y="366"/>
                      <a:pt x="1253" y="401"/>
                    </a:cubicBezTo>
                    <a:cubicBezTo>
                      <a:pt x="1251" y="436"/>
                      <a:pt x="1243" y="456"/>
                      <a:pt x="1217" y="489"/>
                    </a:cubicBezTo>
                    <a:cubicBezTo>
                      <a:pt x="1192" y="522"/>
                      <a:pt x="1150" y="567"/>
                      <a:pt x="1098" y="600"/>
                    </a:cubicBezTo>
                    <a:cubicBezTo>
                      <a:pt x="1046" y="633"/>
                      <a:pt x="971" y="665"/>
                      <a:pt x="904" y="689"/>
                    </a:cubicBezTo>
                    <a:cubicBezTo>
                      <a:pt x="837" y="713"/>
                      <a:pt x="773" y="727"/>
                      <a:pt x="696" y="745"/>
                    </a:cubicBezTo>
                    <a:cubicBezTo>
                      <a:pt x="619" y="763"/>
                      <a:pt x="522" y="787"/>
                      <a:pt x="441" y="800"/>
                    </a:cubicBezTo>
                    <a:cubicBezTo>
                      <a:pt x="360" y="813"/>
                      <a:pt x="272" y="823"/>
                      <a:pt x="208" y="823"/>
                    </a:cubicBezTo>
                    <a:cubicBezTo>
                      <a:pt x="144" y="823"/>
                      <a:pt x="88" y="805"/>
                      <a:pt x="56" y="800"/>
                    </a:cubicBezTo>
                    <a:close/>
                  </a:path>
                </a:pathLst>
              </a:custGeom>
              <a:gradFill rotWithShape="0">
                <a:gsLst>
                  <a:gs pos="0">
                    <a:srgbClr val="8F1D00"/>
                  </a:gs>
                  <a:gs pos="50000">
                    <a:srgbClr val="FF3300"/>
                  </a:gs>
                  <a:gs pos="100000">
                    <a:srgbClr val="8F1D00"/>
                  </a:gs>
                </a:gsLst>
                <a:lin ang="5400000" scaled="1"/>
              </a:gradFill>
              <a:ln w="9525">
                <a:solidFill>
                  <a:srgbClr val="FFFF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1167" name="Line 43"/>
              <p:cNvSpPr>
                <a:spLocks noChangeShapeType="1"/>
              </p:cNvSpPr>
              <p:nvPr/>
            </p:nvSpPr>
            <p:spPr bwMode="auto">
              <a:xfrm>
                <a:off x="0" y="2736"/>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grpSp>
      <p:sp>
        <p:nvSpPr>
          <p:cNvPr id="91149" name="Text Box 44"/>
          <p:cNvSpPr txBox="1">
            <a:spLocks noChangeArrowheads="1"/>
          </p:cNvSpPr>
          <p:nvPr/>
        </p:nvSpPr>
        <p:spPr bwMode="auto">
          <a:xfrm>
            <a:off x="179388" y="260350"/>
            <a:ext cx="1152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zh-CN" altLang="en-US" sz="2800" b="1">
                <a:solidFill>
                  <a:srgbClr val="FF0000"/>
                </a:solidFill>
                <a:latin typeface="+mn-ea"/>
                <a:ea typeface="+mn-ea"/>
              </a:rPr>
              <a:t>解：</a:t>
            </a:r>
          </a:p>
        </p:txBody>
      </p:sp>
      <p:sp>
        <p:nvSpPr>
          <p:cNvPr id="91150" name="Text Box 45"/>
          <p:cNvSpPr txBox="1">
            <a:spLocks noChangeArrowheads="1"/>
          </p:cNvSpPr>
          <p:nvPr/>
        </p:nvSpPr>
        <p:spPr bwMode="auto">
          <a:xfrm>
            <a:off x="790575" y="260350"/>
            <a:ext cx="83534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zh-CN" altLang="en-US" sz="2800" b="1">
                <a:solidFill>
                  <a:srgbClr val="000000"/>
                </a:solidFill>
                <a:latin typeface="+mn-ea"/>
                <a:ea typeface="+mn-ea"/>
              </a:rPr>
              <a:t>此题可分为两个过程，</a:t>
            </a:r>
            <a:r>
              <a:rPr lang="en-US" altLang="zh-CN" sz="2800" b="1">
                <a:solidFill>
                  <a:srgbClr val="000000"/>
                </a:solidFill>
                <a:latin typeface="+mn-ea"/>
                <a:ea typeface="+mn-ea"/>
              </a:rPr>
              <a:t>(1) </a:t>
            </a:r>
            <a:r>
              <a:rPr lang="zh-CN" altLang="en-US" sz="2800" b="1">
                <a:solidFill>
                  <a:srgbClr val="000000"/>
                </a:solidFill>
                <a:latin typeface="+mn-ea"/>
                <a:ea typeface="+mn-ea"/>
              </a:rPr>
              <a:t>碰撞过程；</a:t>
            </a:r>
            <a:r>
              <a:rPr lang="en-US" altLang="zh-CN" sz="2800" b="1">
                <a:solidFill>
                  <a:srgbClr val="000000"/>
                </a:solidFill>
                <a:latin typeface="+mn-ea"/>
                <a:ea typeface="+mn-ea"/>
              </a:rPr>
              <a:t>(2) </a:t>
            </a:r>
            <a:r>
              <a:rPr lang="zh-CN" altLang="en-US" sz="2800" b="1">
                <a:solidFill>
                  <a:srgbClr val="000000"/>
                </a:solidFill>
                <a:latin typeface="+mn-ea"/>
                <a:ea typeface="+mn-ea"/>
              </a:rPr>
              <a:t>上摆过程。碰撞过程以子弹和木杆组成的系统的角动量守恒。上摆过程以子弹、木杆和地球组成的系统机械能守恒。</a:t>
            </a:r>
          </a:p>
        </p:txBody>
      </p:sp>
      <p:sp>
        <p:nvSpPr>
          <p:cNvPr id="91151" name="Text Box 46"/>
          <p:cNvSpPr txBox="1">
            <a:spLocks noChangeArrowheads="1"/>
          </p:cNvSpPr>
          <p:nvPr/>
        </p:nvSpPr>
        <p:spPr bwMode="auto">
          <a:xfrm>
            <a:off x="2627313" y="1643063"/>
            <a:ext cx="2160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Tx/>
              <a:buAutoNum type="arabicParenBoth"/>
            </a:pPr>
            <a:r>
              <a:rPr lang="zh-CN" altLang="en-US" sz="2800">
                <a:solidFill>
                  <a:srgbClr val="000000"/>
                </a:solidFill>
                <a:latin typeface="+mn-ea"/>
                <a:ea typeface="+mn-ea"/>
              </a:rPr>
              <a:t>碰撞过程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4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041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41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041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41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041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04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autoUpdateAnimBg="0"/>
      <p:bldP spid="304133" grpId="0" autoUpdateAnimBg="0"/>
      <p:bldP spid="30413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Text Box 2"/>
          <p:cNvSpPr txBox="1">
            <a:spLocks noChangeArrowheads="1"/>
          </p:cNvSpPr>
          <p:nvPr/>
        </p:nvSpPr>
        <p:spPr bwMode="auto">
          <a:xfrm>
            <a:off x="2771775" y="260350"/>
            <a:ext cx="5486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400" b="1" dirty="0">
                <a:solidFill>
                  <a:srgbClr val="000000"/>
                </a:solidFill>
                <a:latin typeface="+mn-ea"/>
                <a:ea typeface="+mn-ea"/>
              </a:rPr>
              <a:t>(2) </a:t>
            </a:r>
            <a:r>
              <a:rPr kumimoji="1" lang="zh-CN" altLang="en-US" sz="2400" b="1" dirty="0">
                <a:solidFill>
                  <a:srgbClr val="000000"/>
                </a:solidFill>
                <a:latin typeface="+mn-ea"/>
                <a:ea typeface="+mn-ea"/>
              </a:rPr>
              <a:t>上摆过程：以</a:t>
            </a:r>
            <a:r>
              <a:rPr kumimoji="1" lang="en-US" altLang="zh-CN" sz="2400" b="1" dirty="0">
                <a:solidFill>
                  <a:srgbClr val="000000"/>
                </a:solidFill>
                <a:latin typeface="+mn-ea"/>
                <a:ea typeface="+mn-ea"/>
              </a:rPr>
              <a:t>M</a:t>
            </a:r>
            <a:r>
              <a:rPr kumimoji="1" lang="zh-CN" altLang="en-US" sz="2400" b="1" dirty="0">
                <a:solidFill>
                  <a:srgbClr val="000000"/>
                </a:solidFill>
                <a:latin typeface="+mn-ea"/>
                <a:ea typeface="+mn-ea"/>
              </a:rPr>
              <a:t>、</a:t>
            </a:r>
            <a:r>
              <a:rPr kumimoji="1" lang="en-US" altLang="zh-CN" sz="2400" b="1" dirty="0">
                <a:solidFill>
                  <a:srgbClr val="000000"/>
                </a:solidFill>
                <a:latin typeface="+mn-ea"/>
                <a:ea typeface="+mn-ea"/>
              </a:rPr>
              <a:t>m</a:t>
            </a:r>
            <a:r>
              <a:rPr kumimoji="1" lang="zh-CN" altLang="en-US" sz="2400" b="1" dirty="0">
                <a:solidFill>
                  <a:srgbClr val="000000"/>
                </a:solidFill>
                <a:latin typeface="+mn-ea"/>
                <a:ea typeface="+mn-ea"/>
              </a:rPr>
              <a:t>、地球为研究对象，以</a:t>
            </a:r>
            <a:r>
              <a:rPr kumimoji="1" lang="zh-CN" altLang="en-US" sz="2400" b="1" dirty="0" smtClean="0">
                <a:solidFill>
                  <a:srgbClr val="000000"/>
                </a:solidFill>
                <a:latin typeface="+mn-ea"/>
                <a:ea typeface="+mn-ea"/>
              </a:rPr>
              <a:t>杆下端</a:t>
            </a:r>
            <a:r>
              <a:rPr kumimoji="1" lang="zh-CN" altLang="en-US" sz="2400" b="1" dirty="0">
                <a:solidFill>
                  <a:srgbClr val="000000"/>
                </a:solidFill>
                <a:latin typeface="+mn-ea"/>
                <a:ea typeface="+mn-ea"/>
              </a:rPr>
              <a:t>为势能零点</a:t>
            </a:r>
          </a:p>
        </p:txBody>
      </p:sp>
      <p:grpSp>
        <p:nvGrpSpPr>
          <p:cNvPr id="2" name="Group 3"/>
          <p:cNvGrpSpPr/>
          <p:nvPr/>
        </p:nvGrpSpPr>
        <p:grpSpPr bwMode="auto">
          <a:xfrm>
            <a:off x="3303588" y="1341438"/>
            <a:ext cx="4840287" cy="863600"/>
            <a:chOff x="2109" y="845"/>
            <a:chExt cx="3049" cy="544"/>
          </a:xfrm>
        </p:grpSpPr>
        <p:sp>
          <p:nvSpPr>
            <p:cNvPr id="92235" name="Text Box 4"/>
            <p:cNvSpPr txBox="1">
              <a:spLocks noChangeArrowheads="1"/>
            </p:cNvSpPr>
            <p:nvPr/>
          </p:nvSpPr>
          <p:spPr bwMode="auto">
            <a:xfrm>
              <a:off x="2109" y="890"/>
              <a:ext cx="12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400" b="1">
                  <a:solidFill>
                    <a:srgbClr val="0000FF"/>
                  </a:solidFill>
                  <a:latin typeface="+mn-ea"/>
                  <a:ea typeface="+mn-ea"/>
                </a:rPr>
                <a:t>初态的机械能</a:t>
              </a:r>
            </a:p>
          </p:txBody>
        </p:sp>
        <p:graphicFrame>
          <p:nvGraphicFramePr>
            <p:cNvPr id="92170" name="Object 5"/>
            <p:cNvGraphicFramePr>
              <a:graphicFrameLocks noChangeAspect="1"/>
            </p:cNvGraphicFramePr>
            <p:nvPr/>
          </p:nvGraphicFramePr>
          <p:xfrm>
            <a:off x="3334" y="845"/>
            <a:ext cx="1824" cy="544"/>
          </p:xfrm>
          <a:graphic>
            <a:graphicData uri="http://schemas.openxmlformats.org/presentationml/2006/ole">
              <mc:AlternateContent xmlns:mc="http://schemas.openxmlformats.org/markup-compatibility/2006">
                <mc:Choice xmlns:v="urn:schemas-microsoft-com:vml" Requires="v">
                  <p:oleObj spid="_x0000_s24808" name="公式" r:id="rId3" imgW="1235710" imgH="398780" progId="Equation.3">
                    <p:embed/>
                  </p:oleObj>
                </mc:Choice>
                <mc:Fallback>
                  <p:oleObj name="公式" r:id="rId3" imgW="1235710" imgH="398780" progId="Equation.3">
                    <p:embed/>
                    <p:pic>
                      <p:nvPicPr>
                        <p:cNvPr id="0" name="图片 247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4" y="845"/>
                          <a:ext cx="1824"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6"/>
          <p:cNvGrpSpPr/>
          <p:nvPr/>
        </p:nvGrpSpPr>
        <p:grpSpPr bwMode="auto">
          <a:xfrm>
            <a:off x="3084513" y="2205038"/>
            <a:ext cx="6059487" cy="1357312"/>
            <a:chOff x="1943" y="1389"/>
            <a:chExt cx="3817" cy="855"/>
          </a:xfrm>
        </p:grpSpPr>
        <p:sp>
          <p:nvSpPr>
            <p:cNvPr id="92234" name="Text Box 7"/>
            <p:cNvSpPr txBox="1">
              <a:spLocks noChangeArrowheads="1"/>
            </p:cNvSpPr>
            <p:nvPr/>
          </p:nvSpPr>
          <p:spPr bwMode="auto">
            <a:xfrm>
              <a:off x="2154" y="1389"/>
              <a:ext cx="12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400" b="1">
                  <a:solidFill>
                    <a:srgbClr val="0000FF"/>
                  </a:solidFill>
                  <a:latin typeface="+mn-ea"/>
                  <a:ea typeface="+mn-ea"/>
                </a:rPr>
                <a:t>末态的机械能</a:t>
              </a:r>
            </a:p>
          </p:txBody>
        </p:sp>
        <p:graphicFrame>
          <p:nvGraphicFramePr>
            <p:cNvPr id="92169" name="Object 8"/>
            <p:cNvGraphicFramePr>
              <a:graphicFrameLocks noChangeAspect="1"/>
            </p:cNvGraphicFramePr>
            <p:nvPr/>
          </p:nvGraphicFramePr>
          <p:xfrm>
            <a:off x="1943" y="1706"/>
            <a:ext cx="3817" cy="538"/>
          </p:xfrm>
          <a:graphic>
            <a:graphicData uri="http://schemas.openxmlformats.org/presentationml/2006/ole">
              <mc:AlternateContent xmlns:mc="http://schemas.openxmlformats.org/markup-compatibility/2006">
                <mc:Choice xmlns:v="urn:schemas-microsoft-com:vml" Requires="v">
                  <p:oleObj spid="_x0000_s24809" name="公式" r:id="rId5" imgW="2811145" imgH="398780" progId="Equation.3">
                    <p:embed/>
                  </p:oleObj>
                </mc:Choice>
                <mc:Fallback>
                  <p:oleObj name="公式" r:id="rId5" imgW="2811145" imgH="398780" progId="Equation.3">
                    <p:embed/>
                    <p:pic>
                      <p:nvPicPr>
                        <p:cNvPr id="0" name="图片 247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 y="1706"/>
                          <a:ext cx="3817"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9"/>
          <p:cNvGrpSpPr/>
          <p:nvPr/>
        </p:nvGrpSpPr>
        <p:grpSpPr bwMode="auto">
          <a:xfrm>
            <a:off x="3059113" y="3644900"/>
            <a:ext cx="4681537" cy="546100"/>
            <a:chOff x="1927" y="2296"/>
            <a:chExt cx="2949" cy="344"/>
          </a:xfrm>
        </p:grpSpPr>
        <p:sp>
          <p:nvSpPr>
            <p:cNvPr id="92233" name="Text Box 10"/>
            <p:cNvSpPr txBox="1">
              <a:spLocks noChangeArrowheads="1"/>
            </p:cNvSpPr>
            <p:nvPr/>
          </p:nvSpPr>
          <p:spPr bwMode="auto">
            <a:xfrm>
              <a:off x="1927" y="2296"/>
              <a:ext cx="19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400" b="1" dirty="0">
                  <a:solidFill>
                    <a:srgbClr val="0000FF"/>
                  </a:solidFill>
                  <a:latin typeface="+mn-ea"/>
                  <a:ea typeface="+mn-ea"/>
                </a:rPr>
                <a:t>依机械能守恒：</a:t>
              </a:r>
            </a:p>
          </p:txBody>
        </p:sp>
        <p:graphicFrame>
          <p:nvGraphicFramePr>
            <p:cNvPr id="92168" name="Object 11"/>
            <p:cNvGraphicFramePr>
              <a:graphicFrameLocks noChangeAspect="1"/>
            </p:cNvGraphicFramePr>
            <p:nvPr/>
          </p:nvGraphicFramePr>
          <p:xfrm>
            <a:off x="3606" y="2341"/>
            <a:ext cx="1270" cy="299"/>
          </p:xfrm>
          <a:graphic>
            <a:graphicData uri="http://schemas.openxmlformats.org/presentationml/2006/ole">
              <mc:AlternateContent xmlns:mc="http://schemas.openxmlformats.org/markup-compatibility/2006">
                <mc:Choice xmlns:v="urn:schemas-microsoft-com:vml" Requires="v">
                  <p:oleObj spid="_x0000_s24810" name="公式" r:id="rId7" imgW="865505" imgH="223520" progId="Equation.3">
                    <p:embed/>
                  </p:oleObj>
                </mc:Choice>
                <mc:Fallback>
                  <p:oleObj name="公式" r:id="rId7" imgW="865505" imgH="223520" progId="Equation.3">
                    <p:embed/>
                    <p:pic>
                      <p:nvPicPr>
                        <p:cNvPr id="0" name="图片 2479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6" y="2341"/>
                          <a:ext cx="1270"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05164" name="Object 12"/>
          <p:cNvGraphicFramePr>
            <a:graphicFrameLocks noChangeAspect="1"/>
          </p:cNvGraphicFramePr>
          <p:nvPr/>
        </p:nvGraphicFramePr>
        <p:xfrm>
          <a:off x="3109913" y="4221163"/>
          <a:ext cx="5276850" cy="982662"/>
        </p:xfrm>
        <a:graphic>
          <a:graphicData uri="http://schemas.openxmlformats.org/presentationml/2006/ole">
            <mc:AlternateContent xmlns:mc="http://schemas.openxmlformats.org/markup-compatibility/2006">
              <mc:Choice xmlns:v="urn:schemas-microsoft-com:vml" Requires="v">
                <p:oleObj spid="_x0000_s24811" name="公式" r:id="rId9" imgW="1819275" imgH="457200" progId="Equation.3">
                  <p:embed/>
                </p:oleObj>
              </mc:Choice>
              <mc:Fallback>
                <p:oleObj name="公式" r:id="rId9" imgW="1819275" imgH="457200" progId="Equation.3">
                  <p:embed/>
                  <p:pic>
                    <p:nvPicPr>
                      <p:cNvPr id="0" name="图片 2479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9913" y="4221163"/>
                        <a:ext cx="5276850"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5165" name="Object 13"/>
          <p:cNvGraphicFramePr>
            <a:graphicFrameLocks noChangeAspect="1"/>
          </p:cNvGraphicFramePr>
          <p:nvPr/>
        </p:nvGraphicFramePr>
        <p:xfrm>
          <a:off x="2700338" y="5589588"/>
          <a:ext cx="5602287" cy="1052512"/>
        </p:xfrm>
        <a:graphic>
          <a:graphicData uri="http://schemas.openxmlformats.org/presentationml/2006/ole">
            <mc:AlternateContent xmlns:mc="http://schemas.openxmlformats.org/markup-compatibility/2006">
              <mc:Choice xmlns:v="urn:schemas-microsoft-com:vml" Requires="v">
                <p:oleObj spid="_x0000_s24812" name="公式" r:id="rId11" imgW="2402840" imgH="495935" progId="Equation.3">
                  <p:embed/>
                </p:oleObj>
              </mc:Choice>
              <mc:Fallback>
                <p:oleObj name="公式" r:id="rId11" imgW="2402840" imgH="495935" progId="Equation.3">
                  <p:embed/>
                  <p:pic>
                    <p:nvPicPr>
                      <p:cNvPr id="0" name="图片 247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5589588"/>
                        <a:ext cx="5602287"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5167" name="Text Box 15"/>
          <p:cNvSpPr txBox="1">
            <a:spLocks noChangeArrowheads="1"/>
          </p:cNvSpPr>
          <p:nvPr/>
        </p:nvSpPr>
        <p:spPr bwMode="auto">
          <a:xfrm>
            <a:off x="395288" y="5137150"/>
            <a:ext cx="34323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FF"/>
                </a:solidFill>
                <a:latin typeface="+mn-ea"/>
                <a:ea typeface="+mn-ea"/>
              </a:rPr>
              <a:t>（</a:t>
            </a:r>
            <a:r>
              <a:rPr kumimoji="1" lang="en-US" altLang="zh-CN" sz="2800" b="1">
                <a:solidFill>
                  <a:srgbClr val="0000FF"/>
                </a:solidFill>
                <a:latin typeface="+mn-ea"/>
                <a:ea typeface="+mn-ea"/>
              </a:rPr>
              <a:t>1</a:t>
            </a:r>
            <a:r>
              <a:rPr kumimoji="1" lang="zh-CN" altLang="en-US" sz="2800" b="1">
                <a:solidFill>
                  <a:srgbClr val="0000FF"/>
                </a:solidFill>
                <a:latin typeface="+mn-ea"/>
                <a:ea typeface="+mn-ea"/>
              </a:rPr>
              <a:t>）式代入（</a:t>
            </a:r>
            <a:r>
              <a:rPr kumimoji="1" lang="en-US" altLang="zh-CN" sz="2800" b="1">
                <a:solidFill>
                  <a:srgbClr val="0000FF"/>
                </a:solidFill>
                <a:latin typeface="+mn-ea"/>
                <a:ea typeface="+mn-ea"/>
              </a:rPr>
              <a:t>3</a:t>
            </a:r>
            <a:r>
              <a:rPr kumimoji="1" lang="zh-CN" altLang="en-US" sz="2800" b="1">
                <a:solidFill>
                  <a:srgbClr val="0000FF"/>
                </a:solidFill>
                <a:latin typeface="+mn-ea"/>
                <a:ea typeface="+mn-ea"/>
              </a:rPr>
              <a:t>）式</a:t>
            </a:r>
          </a:p>
        </p:txBody>
      </p:sp>
      <p:grpSp>
        <p:nvGrpSpPr>
          <p:cNvPr id="92177" name="Group 16"/>
          <p:cNvGrpSpPr/>
          <p:nvPr/>
        </p:nvGrpSpPr>
        <p:grpSpPr bwMode="auto">
          <a:xfrm>
            <a:off x="90434" y="297751"/>
            <a:ext cx="2369532" cy="4800600"/>
            <a:chOff x="368" y="-163"/>
            <a:chExt cx="1705" cy="2832"/>
          </a:xfrm>
        </p:grpSpPr>
        <p:sp>
          <p:nvSpPr>
            <p:cNvPr id="92231" name="Freeform 19"/>
            <p:cNvSpPr/>
            <p:nvPr/>
          </p:nvSpPr>
          <p:spPr bwMode="auto">
            <a:xfrm>
              <a:off x="518" y="2405"/>
              <a:ext cx="192" cy="103"/>
            </a:xfrm>
            <a:custGeom>
              <a:avLst/>
              <a:gdLst>
                <a:gd name="T0" fmla="*/ 56 w 1262"/>
                <a:gd name="T1" fmla="*/ 800 h 823"/>
                <a:gd name="T2" fmla="*/ 32 w 1262"/>
                <a:gd name="T3" fmla="*/ 353 h 823"/>
                <a:gd name="T4" fmla="*/ 32 w 1262"/>
                <a:gd name="T5" fmla="*/ 161 h 823"/>
                <a:gd name="T6" fmla="*/ 27 w 1262"/>
                <a:gd name="T7" fmla="*/ 34 h 823"/>
                <a:gd name="T8" fmla="*/ 197 w 1262"/>
                <a:gd name="T9" fmla="*/ 11 h 823"/>
                <a:gd name="T10" fmla="*/ 497 w 1262"/>
                <a:gd name="T11" fmla="*/ 11 h 823"/>
                <a:gd name="T12" fmla="*/ 852 w 1262"/>
                <a:gd name="T13" fmla="*/ 78 h 823"/>
                <a:gd name="T14" fmla="*/ 1074 w 1262"/>
                <a:gd name="T15" fmla="*/ 156 h 823"/>
                <a:gd name="T16" fmla="*/ 1232 w 1262"/>
                <a:gd name="T17" fmla="*/ 278 h 823"/>
                <a:gd name="T18" fmla="*/ 1253 w 1262"/>
                <a:gd name="T19" fmla="*/ 401 h 823"/>
                <a:gd name="T20" fmla="*/ 1217 w 1262"/>
                <a:gd name="T21" fmla="*/ 489 h 823"/>
                <a:gd name="T22" fmla="*/ 1098 w 1262"/>
                <a:gd name="T23" fmla="*/ 600 h 823"/>
                <a:gd name="T24" fmla="*/ 904 w 1262"/>
                <a:gd name="T25" fmla="*/ 689 h 823"/>
                <a:gd name="T26" fmla="*/ 696 w 1262"/>
                <a:gd name="T27" fmla="*/ 745 h 823"/>
                <a:gd name="T28" fmla="*/ 441 w 1262"/>
                <a:gd name="T29" fmla="*/ 800 h 823"/>
                <a:gd name="T30" fmla="*/ 208 w 1262"/>
                <a:gd name="T31" fmla="*/ 823 h 823"/>
                <a:gd name="T32" fmla="*/ 56 w 1262"/>
                <a:gd name="T33" fmla="*/ 800 h 8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2"/>
                <a:gd name="T52" fmla="*/ 0 h 823"/>
                <a:gd name="T53" fmla="*/ 1262 w 1262"/>
                <a:gd name="T54" fmla="*/ 823 h 8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2" h="823">
                  <a:moveTo>
                    <a:pt x="56" y="800"/>
                  </a:moveTo>
                  <a:cubicBezTo>
                    <a:pt x="28" y="724"/>
                    <a:pt x="36" y="459"/>
                    <a:pt x="32" y="353"/>
                  </a:cubicBezTo>
                  <a:cubicBezTo>
                    <a:pt x="28" y="247"/>
                    <a:pt x="33" y="214"/>
                    <a:pt x="32" y="161"/>
                  </a:cubicBezTo>
                  <a:cubicBezTo>
                    <a:pt x="31" y="108"/>
                    <a:pt x="0" y="59"/>
                    <a:pt x="27" y="34"/>
                  </a:cubicBezTo>
                  <a:cubicBezTo>
                    <a:pt x="54" y="9"/>
                    <a:pt x="119" y="15"/>
                    <a:pt x="197" y="11"/>
                  </a:cubicBezTo>
                  <a:cubicBezTo>
                    <a:pt x="275" y="7"/>
                    <a:pt x="388" y="0"/>
                    <a:pt x="497" y="11"/>
                  </a:cubicBezTo>
                  <a:cubicBezTo>
                    <a:pt x="606" y="22"/>
                    <a:pt x="756" y="54"/>
                    <a:pt x="852" y="78"/>
                  </a:cubicBezTo>
                  <a:cubicBezTo>
                    <a:pt x="948" y="102"/>
                    <a:pt x="1011" y="123"/>
                    <a:pt x="1074" y="156"/>
                  </a:cubicBezTo>
                  <a:cubicBezTo>
                    <a:pt x="1137" y="189"/>
                    <a:pt x="1202" y="237"/>
                    <a:pt x="1232" y="278"/>
                  </a:cubicBezTo>
                  <a:cubicBezTo>
                    <a:pt x="1262" y="319"/>
                    <a:pt x="1256" y="366"/>
                    <a:pt x="1253" y="401"/>
                  </a:cubicBezTo>
                  <a:cubicBezTo>
                    <a:pt x="1251" y="436"/>
                    <a:pt x="1243" y="456"/>
                    <a:pt x="1217" y="489"/>
                  </a:cubicBezTo>
                  <a:cubicBezTo>
                    <a:pt x="1192" y="522"/>
                    <a:pt x="1150" y="567"/>
                    <a:pt x="1098" y="600"/>
                  </a:cubicBezTo>
                  <a:cubicBezTo>
                    <a:pt x="1046" y="633"/>
                    <a:pt x="971" y="665"/>
                    <a:pt x="904" y="689"/>
                  </a:cubicBezTo>
                  <a:cubicBezTo>
                    <a:pt x="837" y="713"/>
                    <a:pt x="773" y="727"/>
                    <a:pt x="696" y="745"/>
                  </a:cubicBezTo>
                  <a:cubicBezTo>
                    <a:pt x="619" y="763"/>
                    <a:pt x="522" y="787"/>
                    <a:pt x="441" y="800"/>
                  </a:cubicBezTo>
                  <a:cubicBezTo>
                    <a:pt x="360" y="813"/>
                    <a:pt x="272" y="823"/>
                    <a:pt x="208" y="823"/>
                  </a:cubicBezTo>
                  <a:cubicBezTo>
                    <a:pt x="144" y="823"/>
                    <a:pt x="88" y="805"/>
                    <a:pt x="56" y="800"/>
                  </a:cubicBezTo>
                  <a:close/>
                </a:path>
              </a:pathLst>
            </a:custGeom>
            <a:gradFill rotWithShape="0">
              <a:gsLst>
                <a:gs pos="0">
                  <a:srgbClr val="8F1D00"/>
                </a:gs>
                <a:gs pos="50000">
                  <a:srgbClr val="FF3300"/>
                </a:gs>
                <a:gs pos="100000">
                  <a:srgbClr val="8F1D00"/>
                </a:gs>
              </a:gsLst>
              <a:lin ang="5400000" scaled="1"/>
            </a:gradFill>
            <a:ln w="9525">
              <a:solidFill>
                <a:srgbClr val="FFFF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nvGrpSpPr>
            <p:cNvPr id="92180" name="Group 21"/>
            <p:cNvGrpSpPr/>
            <p:nvPr/>
          </p:nvGrpSpPr>
          <p:grpSpPr bwMode="auto">
            <a:xfrm>
              <a:off x="566" y="725"/>
              <a:ext cx="384" cy="1824"/>
              <a:chOff x="720" y="1008"/>
              <a:chExt cx="384" cy="1824"/>
            </a:xfrm>
          </p:grpSpPr>
          <p:grpSp>
            <p:nvGrpSpPr>
              <p:cNvPr id="92226" name="Group 22"/>
              <p:cNvGrpSpPr/>
              <p:nvPr/>
            </p:nvGrpSpPr>
            <p:grpSpPr bwMode="auto">
              <a:xfrm>
                <a:off x="720" y="1008"/>
                <a:ext cx="384" cy="1824"/>
                <a:chOff x="3072" y="1008"/>
                <a:chExt cx="384" cy="1824"/>
              </a:xfrm>
            </p:grpSpPr>
            <p:sp>
              <p:nvSpPr>
                <p:cNvPr id="92228" name="Rectangle 23"/>
                <p:cNvSpPr>
                  <a:spLocks noChangeArrowheads="1"/>
                </p:cNvSpPr>
                <p:nvPr/>
              </p:nvSpPr>
              <p:spPr bwMode="auto">
                <a:xfrm>
                  <a:off x="3264" y="1200"/>
                  <a:ext cx="144" cy="1632"/>
                </a:xfrm>
                <a:prstGeom prst="rect">
                  <a:avLst/>
                </a:prstGeom>
                <a:solidFill>
                  <a:srgbClr val="FFFF00"/>
                </a:solidFill>
                <a:ln w="9525">
                  <a:miter lim="800000"/>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2229" name="Oval 24"/>
                <p:cNvSpPr>
                  <a:spLocks noChangeArrowheads="1"/>
                </p:cNvSpPr>
                <p:nvPr/>
              </p:nvSpPr>
              <p:spPr bwMode="auto">
                <a:xfrm>
                  <a:off x="3072" y="1200"/>
                  <a:ext cx="192" cy="192"/>
                </a:xfrm>
                <a:prstGeom prst="ellipse">
                  <a:avLst/>
                </a:prstGeom>
                <a:solidFill>
                  <a:srgbClr val="FF9900"/>
                </a:solidFill>
                <a:ln w="9525">
                  <a:round/>
                </a:ln>
                <a:scene3d>
                  <a:camera prst="legacyObliqueTopRight"/>
                  <a:lightRig rig="legacyFlat3" dir="b"/>
                </a:scene3d>
                <a:sp3d extrusionH="1801800" prstMaterial="legacyMatte">
                  <a:bevelT w="13500" h="13500" prst="angle"/>
                  <a:bevelB w="13500" h="13500" prst="angle"/>
                  <a:extrusionClr>
                    <a:srgbClr val="FF9900"/>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2230" name="Freeform 25"/>
                <p:cNvSpPr/>
                <p:nvPr/>
              </p:nvSpPr>
              <p:spPr bwMode="auto">
                <a:xfrm>
                  <a:off x="3216" y="1008"/>
                  <a:ext cx="240" cy="192"/>
                </a:xfrm>
                <a:custGeom>
                  <a:avLst/>
                  <a:gdLst>
                    <a:gd name="T0" fmla="*/ 0 w 1112"/>
                    <a:gd name="T1" fmla="*/ 536 h 1016"/>
                    <a:gd name="T2" fmla="*/ 48 w 1112"/>
                    <a:gd name="T3" fmla="*/ 344 h 1016"/>
                    <a:gd name="T4" fmla="*/ 240 w 1112"/>
                    <a:gd name="T5" fmla="*/ 104 h 1016"/>
                    <a:gd name="T6" fmla="*/ 528 w 1112"/>
                    <a:gd name="T7" fmla="*/ 8 h 1016"/>
                    <a:gd name="T8" fmla="*/ 768 w 1112"/>
                    <a:gd name="T9" fmla="*/ 56 h 1016"/>
                    <a:gd name="T10" fmla="*/ 925 w 1112"/>
                    <a:gd name="T11" fmla="*/ 158 h 1016"/>
                    <a:gd name="T12" fmla="*/ 1036 w 1112"/>
                    <a:gd name="T13" fmla="*/ 292 h 1016"/>
                    <a:gd name="T14" fmla="*/ 1092 w 1112"/>
                    <a:gd name="T15" fmla="*/ 481 h 1016"/>
                    <a:gd name="T16" fmla="*/ 1103 w 1112"/>
                    <a:gd name="T17" fmla="*/ 647 h 1016"/>
                    <a:gd name="T18" fmla="*/ 1036 w 1112"/>
                    <a:gd name="T19" fmla="*/ 803 h 1016"/>
                    <a:gd name="T20" fmla="*/ 959 w 1112"/>
                    <a:gd name="T21" fmla="*/ 936 h 1016"/>
                    <a:gd name="T22" fmla="*/ 816 w 1112"/>
                    <a:gd name="T23" fmla="*/ 1016 h 10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2"/>
                    <a:gd name="T37" fmla="*/ 0 h 1016"/>
                    <a:gd name="T38" fmla="*/ 1112 w 1112"/>
                    <a:gd name="T39" fmla="*/ 1016 h 10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2" h="1016">
                      <a:moveTo>
                        <a:pt x="0" y="536"/>
                      </a:moveTo>
                      <a:cubicBezTo>
                        <a:pt x="4" y="476"/>
                        <a:pt x="8" y="416"/>
                        <a:pt x="48" y="344"/>
                      </a:cubicBezTo>
                      <a:cubicBezTo>
                        <a:pt x="88" y="272"/>
                        <a:pt x="160" y="160"/>
                        <a:pt x="240" y="104"/>
                      </a:cubicBezTo>
                      <a:cubicBezTo>
                        <a:pt x="320" y="48"/>
                        <a:pt x="440" y="16"/>
                        <a:pt x="528" y="8"/>
                      </a:cubicBezTo>
                      <a:cubicBezTo>
                        <a:pt x="616" y="0"/>
                        <a:pt x="702" y="31"/>
                        <a:pt x="768" y="56"/>
                      </a:cubicBezTo>
                      <a:cubicBezTo>
                        <a:pt x="834" y="81"/>
                        <a:pt x="880" y="119"/>
                        <a:pt x="925" y="158"/>
                      </a:cubicBezTo>
                      <a:cubicBezTo>
                        <a:pt x="970" y="197"/>
                        <a:pt x="1008" y="238"/>
                        <a:pt x="1036" y="292"/>
                      </a:cubicBezTo>
                      <a:cubicBezTo>
                        <a:pt x="1064" y="346"/>
                        <a:pt x="1081" y="422"/>
                        <a:pt x="1092" y="481"/>
                      </a:cubicBezTo>
                      <a:cubicBezTo>
                        <a:pt x="1103" y="540"/>
                        <a:pt x="1112" y="593"/>
                        <a:pt x="1103" y="647"/>
                      </a:cubicBezTo>
                      <a:cubicBezTo>
                        <a:pt x="1094" y="701"/>
                        <a:pt x="1060" y="755"/>
                        <a:pt x="1036" y="803"/>
                      </a:cubicBezTo>
                      <a:cubicBezTo>
                        <a:pt x="1012" y="851"/>
                        <a:pt x="996" y="901"/>
                        <a:pt x="959" y="936"/>
                      </a:cubicBezTo>
                      <a:cubicBezTo>
                        <a:pt x="922" y="971"/>
                        <a:pt x="846" y="999"/>
                        <a:pt x="816" y="1016"/>
                      </a:cubicBezTo>
                    </a:path>
                  </a:pathLst>
                </a:custGeom>
                <a:noFill/>
                <a:ln w="38100">
                  <a:solidFill>
                    <a:srgbClr val="99FF33"/>
                  </a:solidFill>
                  <a:round/>
                </a:ln>
                <a:scene3d>
                  <a:camera prst="legacyObliqueTopRight">
                    <a:rot lat="0" lon="300000" rev="0"/>
                  </a:camera>
                  <a:lightRig rig="legacyFlat3" dir="b"/>
                </a:scene3d>
                <a:sp3d extrusionH="430200" prstMaterial="legacyMatte">
                  <a:bevelT w="13500" h="13500" prst="angle"/>
                  <a:bevelB w="13500" h="13500" prst="angle"/>
                  <a:extrusionClr>
                    <a:srgbClr val="99FF33"/>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sp>
            <p:nvSpPr>
              <p:cNvPr id="92227" name="Oval 26"/>
              <p:cNvSpPr>
                <a:spLocks noChangeArrowheads="1"/>
              </p:cNvSpPr>
              <p:nvPr/>
            </p:nvSpPr>
            <p:spPr bwMode="auto">
              <a:xfrm>
                <a:off x="960" y="1968"/>
                <a:ext cx="96" cy="96"/>
              </a:xfrm>
              <a:prstGeom prst="ellipse">
                <a:avLst/>
              </a:prstGeom>
              <a:gradFill rotWithShape="0">
                <a:gsLst>
                  <a:gs pos="0">
                    <a:srgbClr val="FF3300"/>
                  </a:gs>
                  <a:gs pos="100000">
                    <a:srgbClr val="8F1D00"/>
                  </a:gs>
                </a:gsLst>
                <a:path path="shape">
                  <a:fillToRect l="50000" t="50000" r="50000" b="50000"/>
                </a:path>
              </a:gradFill>
              <a:ln w="9525">
                <a:solidFill>
                  <a:srgbClr val="FF33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sp>
          <p:nvSpPr>
            <p:cNvPr id="92181" name="Freeform 27"/>
            <p:cNvSpPr/>
            <p:nvPr/>
          </p:nvSpPr>
          <p:spPr bwMode="auto">
            <a:xfrm>
              <a:off x="758" y="2405"/>
              <a:ext cx="192" cy="103"/>
            </a:xfrm>
            <a:custGeom>
              <a:avLst/>
              <a:gdLst>
                <a:gd name="T0" fmla="*/ 56 w 1262"/>
                <a:gd name="T1" fmla="*/ 800 h 823"/>
                <a:gd name="T2" fmla="*/ 32 w 1262"/>
                <a:gd name="T3" fmla="*/ 353 h 823"/>
                <a:gd name="T4" fmla="*/ 32 w 1262"/>
                <a:gd name="T5" fmla="*/ 161 h 823"/>
                <a:gd name="T6" fmla="*/ 27 w 1262"/>
                <a:gd name="T7" fmla="*/ 34 h 823"/>
                <a:gd name="T8" fmla="*/ 197 w 1262"/>
                <a:gd name="T9" fmla="*/ 11 h 823"/>
                <a:gd name="T10" fmla="*/ 497 w 1262"/>
                <a:gd name="T11" fmla="*/ 11 h 823"/>
                <a:gd name="T12" fmla="*/ 852 w 1262"/>
                <a:gd name="T13" fmla="*/ 78 h 823"/>
                <a:gd name="T14" fmla="*/ 1074 w 1262"/>
                <a:gd name="T15" fmla="*/ 156 h 823"/>
                <a:gd name="T16" fmla="*/ 1232 w 1262"/>
                <a:gd name="T17" fmla="*/ 278 h 823"/>
                <a:gd name="T18" fmla="*/ 1253 w 1262"/>
                <a:gd name="T19" fmla="*/ 401 h 823"/>
                <a:gd name="T20" fmla="*/ 1217 w 1262"/>
                <a:gd name="T21" fmla="*/ 489 h 823"/>
                <a:gd name="T22" fmla="*/ 1098 w 1262"/>
                <a:gd name="T23" fmla="*/ 600 h 823"/>
                <a:gd name="T24" fmla="*/ 904 w 1262"/>
                <a:gd name="T25" fmla="*/ 689 h 823"/>
                <a:gd name="T26" fmla="*/ 696 w 1262"/>
                <a:gd name="T27" fmla="*/ 745 h 823"/>
                <a:gd name="T28" fmla="*/ 441 w 1262"/>
                <a:gd name="T29" fmla="*/ 800 h 823"/>
                <a:gd name="T30" fmla="*/ 208 w 1262"/>
                <a:gd name="T31" fmla="*/ 823 h 823"/>
                <a:gd name="T32" fmla="*/ 56 w 1262"/>
                <a:gd name="T33" fmla="*/ 800 h 8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2"/>
                <a:gd name="T52" fmla="*/ 0 h 823"/>
                <a:gd name="T53" fmla="*/ 1262 w 1262"/>
                <a:gd name="T54" fmla="*/ 823 h 8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2" h="823">
                  <a:moveTo>
                    <a:pt x="56" y="800"/>
                  </a:moveTo>
                  <a:cubicBezTo>
                    <a:pt x="28" y="724"/>
                    <a:pt x="36" y="459"/>
                    <a:pt x="32" y="353"/>
                  </a:cubicBezTo>
                  <a:cubicBezTo>
                    <a:pt x="28" y="247"/>
                    <a:pt x="33" y="214"/>
                    <a:pt x="32" y="161"/>
                  </a:cubicBezTo>
                  <a:cubicBezTo>
                    <a:pt x="31" y="108"/>
                    <a:pt x="0" y="59"/>
                    <a:pt x="27" y="34"/>
                  </a:cubicBezTo>
                  <a:cubicBezTo>
                    <a:pt x="54" y="9"/>
                    <a:pt x="119" y="15"/>
                    <a:pt x="197" y="11"/>
                  </a:cubicBezTo>
                  <a:cubicBezTo>
                    <a:pt x="275" y="7"/>
                    <a:pt x="388" y="0"/>
                    <a:pt x="497" y="11"/>
                  </a:cubicBezTo>
                  <a:cubicBezTo>
                    <a:pt x="606" y="22"/>
                    <a:pt x="756" y="54"/>
                    <a:pt x="852" y="78"/>
                  </a:cubicBezTo>
                  <a:cubicBezTo>
                    <a:pt x="948" y="102"/>
                    <a:pt x="1011" y="123"/>
                    <a:pt x="1074" y="156"/>
                  </a:cubicBezTo>
                  <a:cubicBezTo>
                    <a:pt x="1137" y="189"/>
                    <a:pt x="1202" y="237"/>
                    <a:pt x="1232" y="278"/>
                  </a:cubicBezTo>
                  <a:cubicBezTo>
                    <a:pt x="1262" y="319"/>
                    <a:pt x="1256" y="366"/>
                    <a:pt x="1253" y="401"/>
                  </a:cubicBezTo>
                  <a:cubicBezTo>
                    <a:pt x="1251" y="436"/>
                    <a:pt x="1243" y="456"/>
                    <a:pt x="1217" y="489"/>
                  </a:cubicBezTo>
                  <a:cubicBezTo>
                    <a:pt x="1192" y="522"/>
                    <a:pt x="1150" y="567"/>
                    <a:pt x="1098" y="600"/>
                  </a:cubicBezTo>
                  <a:cubicBezTo>
                    <a:pt x="1046" y="633"/>
                    <a:pt x="971" y="665"/>
                    <a:pt x="904" y="689"/>
                  </a:cubicBezTo>
                  <a:cubicBezTo>
                    <a:pt x="837" y="713"/>
                    <a:pt x="773" y="727"/>
                    <a:pt x="696" y="745"/>
                  </a:cubicBezTo>
                  <a:cubicBezTo>
                    <a:pt x="619" y="763"/>
                    <a:pt x="522" y="787"/>
                    <a:pt x="441" y="800"/>
                  </a:cubicBezTo>
                  <a:cubicBezTo>
                    <a:pt x="360" y="813"/>
                    <a:pt x="272" y="823"/>
                    <a:pt x="208" y="823"/>
                  </a:cubicBezTo>
                  <a:cubicBezTo>
                    <a:pt x="144" y="823"/>
                    <a:pt x="88" y="805"/>
                    <a:pt x="56" y="800"/>
                  </a:cubicBezTo>
                  <a:close/>
                </a:path>
              </a:pathLst>
            </a:custGeom>
            <a:gradFill rotWithShape="0">
              <a:gsLst>
                <a:gs pos="0">
                  <a:srgbClr val="8F1D00"/>
                </a:gs>
                <a:gs pos="50000">
                  <a:srgbClr val="FF3300"/>
                </a:gs>
                <a:gs pos="100000">
                  <a:srgbClr val="8F1D00"/>
                </a:gs>
              </a:gsLst>
              <a:lin ang="5400000" scaled="1"/>
            </a:gradFill>
            <a:ln w="9525">
              <a:solidFill>
                <a:srgbClr val="FFFF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nvGrpSpPr>
            <p:cNvPr id="92182" name="Group 28"/>
            <p:cNvGrpSpPr/>
            <p:nvPr/>
          </p:nvGrpSpPr>
          <p:grpSpPr bwMode="auto">
            <a:xfrm>
              <a:off x="553" y="101"/>
              <a:ext cx="702" cy="576"/>
              <a:chOff x="720" y="1776"/>
              <a:chExt cx="702" cy="576"/>
            </a:xfrm>
          </p:grpSpPr>
          <p:sp>
            <p:nvSpPr>
              <p:cNvPr id="92223" name="Line 29"/>
              <p:cNvSpPr>
                <a:spLocks noChangeShapeType="1"/>
              </p:cNvSpPr>
              <p:nvPr/>
            </p:nvSpPr>
            <p:spPr bwMode="auto">
              <a:xfrm flipH="1" flipV="1">
                <a:off x="1056" y="1776"/>
                <a:ext cx="0" cy="576"/>
              </a:xfrm>
              <a:prstGeom prst="line">
                <a:avLst/>
              </a:prstGeom>
              <a:noFill/>
              <a:ln w="762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92224" name="Text Box 30"/>
              <p:cNvSpPr txBox="1">
                <a:spLocks noChangeArrowheads="1"/>
              </p:cNvSpPr>
              <p:nvPr/>
            </p:nvSpPr>
            <p:spPr bwMode="auto">
              <a:xfrm>
                <a:off x="1152" y="1872"/>
                <a:ext cx="27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a:solidFill>
                      <a:srgbClr val="FFFF00"/>
                    </a:solidFill>
                    <a:latin typeface="+mn-ea"/>
                    <a:ea typeface="+mn-ea"/>
                  </a:rPr>
                  <a:t>N</a:t>
                </a:r>
              </a:p>
            </p:txBody>
          </p:sp>
          <p:sp>
            <p:nvSpPr>
              <p:cNvPr id="92225" name="Text Box 31"/>
              <p:cNvSpPr txBox="1">
                <a:spLocks noChangeArrowheads="1"/>
              </p:cNvSpPr>
              <p:nvPr/>
            </p:nvSpPr>
            <p:spPr bwMode="auto">
              <a:xfrm>
                <a:off x="720" y="2016"/>
                <a:ext cx="25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FFFF00"/>
                    </a:solidFill>
                    <a:latin typeface="+mn-ea"/>
                    <a:ea typeface="+mn-ea"/>
                  </a:rPr>
                  <a:t>O</a:t>
                </a:r>
              </a:p>
            </p:txBody>
          </p:sp>
        </p:grpSp>
        <p:grpSp>
          <p:nvGrpSpPr>
            <p:cNvPr id="92183" name="Group 32"/>
            <p:cNvGrpSpPr/>
            <p:nvPr/>
          </p:nvGrpSpPr>
          <p:grpSpPr bwMode="auto">
            <a:xfrm>
              <a:off x="854" y="1685"/>
              <a:ext cx="509" cy="672"/>
              <a:chOff x="2592" y="3312"/>
              <a:chExt cx="509" cy="672"/>
            </a:xfrm>
          </p:grpSpPr>
          <p:sp>
            <p:nvSpPr>
              <p:cNvPr id="92221" name="Line 33"/>
              <p:cNvSpPr>
                <a:spLocks noChangeShapeType="1"/>
              </p:cNvSpPr>
              <p:nvPr/>
            </p:nvSpPr>
            <p:spPr bwMode="auto">
              <a:xfrm>
                <a:off x="2592" y="3312"/>
                <a:ext cx="0" cy="672"/>
              </a:xfrm>
              <a:prstGeom prst="line">
                <a:avLst/>
              </a:prstGeom>
              <a:noFill/>
              <a:ln w="762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92222" name="Text Box 34"/>
              <p:cNvSpPr txBox="1">
                <a:spLocks noChangeArrowheads="1"/>
              </p:cNvSpPr>
              <p:nvPr/>
            </p:nvSpPr>
            <p:spPr bwMode="auto">
              <a:xfrm>
                <a:off x="2688" y="3312"/>
                <a:ext cx="413"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a:solidFill>
                      <a:srgbClr val="FFFF00"/>
                    </a:solidFill>
                    <a:latin typeface="+mn-ea"/>
                    <a:ea typeface="+mn-ea"/>
                  </a:rPr>
                  <a:t>mg</a:t>
                </a:r>
              </a:p>
            </p:txBody>
          </p:sp>
        </p:grpSp>
        <p:sp>
          <p:nvSpPr>
            <p:cNvPr id="92220" name="Line 36"/>
            <p:cNvSpPr>
              <a:spLocks noChangeShapeType="1"/>
            </p:cNvSpPr>
            <p:nvPr/>
          </p:nvSpPr>
          <p:spPr bwMode="auto">
            <a:xfrm flipH="1">
              <a:off x="374" y="1013"/>
              <a:ext cx="288" cy="240"/>
            </a:xfrm>
            <a:prstGeom prst="line">
              <a:avLst/>
            </a:prstGeom>
            <a:noFill/>
            <a:ln w="38100">
              <a:solidFill>
                <a:srgbClr val="99FF33"/>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92219" name="Line 39"/>
            <p:cNvSpPr>
              <a:spLocks noChangeShapeType="1"/>
            </p:cNvSpPr>
            <p:nvPr/>
          </p:nvSpPr>
          <p:spPr bwMode="auto">
            <a:xfrm flipH="1">
              <a:off x="518" y="984"/>
              <a:ext cx="192" cy="144"/>
            </a:xfrm>
            <a:prstGeom prst="line">
              <a:avLst/>
            </a:prstGeom>
            <a:noFill/>
            <a:ln w="38100">
              <a:solidFill>
                <a:srgbClr val="99FF33"/>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92187" name="Rectangle 42"/>
            <p:cNvSpPr>
              <a:spLocks noChangeArrowheads="1"/>
            </p:cNvSpPr>
            <p:nvPr/>
          </p:nvSpPr>
          <p:spPr bwMode="auto">
            <a:xfrm>
              <a:off x="368" y="-163"/>
              <a:ext cx="1705" cy="2832"/>
            </a:xfrm>
            <a:prstGeom prst="rect">
              <a:avLst/>
            </a:prstGeom>
            <a:solidFill>
              <a:srgbClr val="33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2188" name="Line 43"/>
            <p:cNvSpPr>
              <a:spLocks noChangeShapeType="1"/>
            </p:cNvSpPr>
            <p:nvPr/>
          </p:nvSpPr>
          <p:spPr bwMode="auto">
            <a:xfrm>
              <a:off x="927" y="821"/>
              <a:ext cx="48" cy="1632"/>
            </a:xfrm>
            <a:prstGeom prst="line">
              <a:avLst/>
            </a:prstGeom>
            <a:noFill/>
            <a:ln w="9525">
              <a:solidFill>
                <a:srgbClr val="FFFF00"/>
              </a:solidFill>
              <a:prstDash val="dash"/>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nvGrpSpPr>
            <p:cNvPr id="92189" name="Group 44"/>
            <p:cNvGrpSpPr/>
            <p:nvPr/>
          </p:nvGrpSpPr>
          <p:grpSpPr bwMode="auto">
            <a:xfrm>
              <a:off x="639" y="533"/>
              <a:ext cx="960" cy="1872"/>
              <a:chOff x="1344" y="384"/>
              <a:chExt cx="960" cy="1872"/>
            </a:xfrm>
          </p:grpSpPr>
          <p:sp>
            <p:nvSpPr>
              <p:cNvPr id="92213" name="Oval 45"/>
              <p:cNvSpPr>
                <a:spLocks noChangeArrowheads="1"/>
              </p:cNvSpPr>
              <p:nvPr/>
            </p:nvSpPr>
            <p:spPr bwMode="auto">
              <a:xfrm>
                <a:off x="1584" y="384"/>
                <a:ext cx="192" cy="192"/>
              </a:xfrm>
              <a:prstGeom prst="ellipse">
                <a:avLst/>
              </a:prstGeom>
              <a:solidFill>
                <a:srgbClr val="FF9900"/>
              </a:solidFill>
              <a:ln w="9525">
                <a:round/>
              </a:ln>
              <a:scene3d>
                <a:camera prst="legacyObliqueTopRight">
                  <a:rot lat="0" lon="300000" rev="0"/>
                </a:camera>
                <a:lightRig rig="legacyFlat3" dir="b"/>
              </a:scene3d>
              <a:sp3d extrusionH="633400" prstMaterial="legacyMatte">
                <a:bevelT w="13500" h="13500" prst="angle"/>
                <a:bevelB w="13500" h="13500" prst="angle"/>
                <a:extrusionClr>
                  <a:srgbClr val="FF9900"/>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2214" name="Rectangle 46"/>
              <p:cNvSpPr>
                <a:spLocks noChangeArrowheads="1"/>
              </p:cNvSpPr>
              <p:nvPr/>
            </p:nvSpPr>
            <p:spPr bwMode="auto">
              <a:xfrm rot="-1206838">
                <a:off x="1872" y="624"/>
                <a:ext cx="144" cy="1632"/>
              </a:xfrm>
              <a:prstGeom prst="rect">
                <a:avLst/>
              </a:prstGeom>
              <a:solidFill>
                <a:srgbClr val="FFFF00"/>
              </a:solidFill>
              <a:ln w="9525">
                <a:miter lim="800000"/>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2215" name="Freeform 47"/>
              <p:cNvSpPr/>
              <p:nvPr/>
            </p:nvSpPr>
            <p:spPr bwMode="auto">
              <a:xfrm>
                <a:off x="1488" y="480"/>
                <a:ext cx="240" cy="192"/>
              </a:xfrm>
              <a:custGeom>
                <a:avLst/>
                <a:gdLst>
                  <a:gd name="T0" fmla="*/ 0 w 1112"/>
                  <a:gd name="T1" fmla="*/ 536 h 1016"/>
                  <a:gd name="T2" fmla="*/ 48 w 1112"/>
                  <a:gd name="T3" fmla="*/ 344 h 1016"/>
                  <a:gd name="T4" fmla="*/ 240 w 1112"/>
                  <a:gd name="T5" fmla="*/ 104 h 1016"/>
                  <a:gd name="T6" fmla="*/ 528 w 1112"/>
                  <a:gd name="T7" fmla="*/ 8 h 1016"/>
                  <a:gd name="T8" fmla="*/ 768 w 1112"/>
                  <a:gd name="T9" fmla="*/ 56 h 1016"/>
                  <a:gd name="T10" fmla="*/ 925 w 1112"/>
                  <a:gd name="T11" fmla="*/ 158 h 1016"/>
                  <a:gd name="T12" fmla="*/ 1036 w 1112"/>
                  <a:gd name="T13" fmla="*/ 292 h 1016"/>
                  <a:gd name="T14" fmla="*/ 1092 w 1112"/>
                  <a:gd name="T15" fmla="*/ 481 h 1016"/>
                  <a:gd name="T16" fmla="*/ 1103 w 1112"/>
                  <a:gd name="T17" fmla="*/ 647 h 1016"/>
                  <a:gd name="T18" fmla="*/ 1036 w 1112"/>
                  <a:gd name="T19" fmla="*/ 803 h 1016"/>
                  <a:gd name="T20" fmla="*/ 959 w 1112"/>
                  <a:gd name="T21" fmla="*/ 936 h 1016"/>
                  <a:gd name="T22" fmla="*/ 816 w 1112"/>
                  <a:gd name="T23" fmla="*/ 1016 h 10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2"/>
                  <a:gd name="T37" fmla="*/ 0 h 1016"/>
                  <a:gd name="T38" fmla="*/ 1112 w 1112"/>
                  <a:gd name="T39" fmla="*/ 1016 h 10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2" h="1016">
                    <a:moveTo>
                      <a:pt x="0" y="536"/>
                    </a:moveTo>
                    <a:cubicBezTo>
                      <a:pt x="4" y="476"/>
                      <a:pt x="8" y="416"/>
                      <a:pt x="48" y="344"/>
                    </a:cubicBezTo>
                    <a:cubicBezTo>
                      <a:pt x="88" y="272"/>
                      <a:pt x="160" y="160"/>
                      <a:pt x="240" y="104"/>
                    </a:cubicBezTo>
                    <a:cubicBezTo>
                      <a:pt x="320" y="48"/>
                      <a:pt x="440" y="16"/>
                      <a:pt x="528" y="8"/>
                    </a:cubicBezTo>
                    <a:cubicBezTo>
                      <a:pt x="616" y="0"/>
                      <a:pt x="702" y="31"/>
                      <a:pt x="768" y="56"/>
                    </a:cubicBezTo>
                    <a:cubicBezTo>
                      <a:pt x="834" y="81"/>
                      <a:pt x="880" y="119"/>
                      <a:pt x="925" y="158"/>
                    </a:cubicBezTo>
                    <a:cubicBezTo>
                      <a:pt x="970" y="197"/>
                      <a:pt x="1008" y="238"/>
                      <a:pt x="1036" y="292"/>
                    </a:cubicBezTo>
                    <a:cubicBezTo>
                      <a:pt x="1064" y="346"/>
                      <a:pt x="1081" y="422"/>
                      <a:pt x="1092" y="481"/>
                    </a:cubicBezTo>
                    <a:cubicBezTo>
                      <a:pt x="1103" y="540"/>
                      <a:pt x="1112" y="593"/>
                      <a:pt x="1103" y="647"/>
                    </a:cubicBezTo>
                    <a:cubicBezTo>
                      <a:pt x="1094" y="701"/>
                      <a:pt x="1060" y="755"/>
                      <a:pt x="1036" y="803"/>
                    </a:cubicBezTo>
                    <a:cubicBezTo>
                      <a:pt x="1012" y="851"/>
                      <a:pt x="996" y="901"/>
                      <a:pt x="959" y="936"/>
                    </a:cubicBezTo>
                    <a:cubicBezTo>
                      <a:pt x="922" y="971"/>
                      <a:pt x="846" y="999"/>
                      <a:pt x="816" y="1016"/>
                    </a:cubicBezTo>
                  </a:path>
                </a:pathLst>
              </a:custGeom>
              <a:noFill/>
              <a:ln w="38100">
                <a:solidFill>
                  <a:srgbClr val="99FF33"/>
                </a:solidFill>
                <a:round/>
              </a:ln>
              <a:scene3d>
                <a:camera prst="legacyObliqueTopRight">
                  <a:rot lat="0" lon="300000" rev="0"/>
                </a:camera>
                <a:lightRig rig="legacyFlat3" dir="b"/>
              </a:scene3d>
              <a:sp3d extrusionH="430200" prstMaterial="legacyMatte">
                <a:bevelT w="13500" h="13500" prst="angle"/>
                <a:bevelB w="13500" h="13500" prst="angle"/>
                <a:extrusionClr>
                  <a:srgbClr val="99FF33"/>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2216" name="Freeform 48"/>
              <p:cNvSpPr/>
              <p:nvPr/>
            </p:nvSpPr>
            <p:spPr bwMode="auto">
              <a:xfrm rot="-1038068">
                <a:off x="2112" y="2064"/>
                <a:ext cx="192" cy="103"/>
              </a:xfrm>
              <a:custGeom>
                <a:avLst/>
                <a:gdLst>
                  <a:gd name="T0" fmla="*/ 56 w 1262"/>
                  <a:gd name="T1" fmla="*/ 800 h 823"/>
                  <a:gd name="T2" fmla="*/ 32 w 1262"/>
                  <a:gd name="T3" fmla="*/ 353 h 823"/>
                  <a:gd name="T4" fmla="*/ 32 w 1262"/>
                  <a:gd name="T5" fmla="*/ 161 h 823"/>
                  <a:gd name="T6" fmla="*/ 27 w 1262"/>
                  <a:gd name="T7" fmla="*/ 34 h 823"/>
                  <a:gd name="T8" fmla="*/ 197 w 1262"/>
                  <a:gd name="T9" fmla="*/ 11 h 823"/>
                  <a:gd name="T10" fmla="*/ 497 w 1262"/>
                  <a:gd name="T11" fmla="*/ 11 h 823"/>
                  <a:gd name="T12" fmla="*/ 852 w 1262"/>
                  <a:gd name="T13" fmla="*/ 78 h 823"/>
                  <a:gd name="T14" fmla="*/ 1074 w 1262"/>
                  <a:gd name="T15" fmla="*/ 156 h 823"/>
                  <a:gd name="T16" fmla="*/ 1232 w 1262"/>
                  <a:gd name="T17" fmla="*/ 278 h 823"/>
                  <a:gd name="T18" fmla="*/ 1253 w 1262"/>
                  <a:gd name="T19" fmla="*/ 401 h 823"/>
                  <a:gd name="T20" fmla="*/ 1217 w 1262"/>
                  <a:gd name="T21" fmla="*/ 489 h 823"/>
                  <a:gd name="T22" fmla="*/ 1098 w 1262"/>
                  <a:gd name="T23" fmla="*/ 600 h 823"/>
                  <a:gd name="T24" fmla="*/ 904 w 1262"/>
                  <a:gd name="T25" fmla="*/ 689 h 823"/>
                  <a:gd name="T26" fmla="*/ 696 w 1262"/>
                  <a:gd name="T27" fmla="*/ 745 h 823"/>
                  <a:gd name="T28" fmla="*/ 441 w 1262"/>
                  <a:gd name="T29" fmla="*/ 800 h 823"/>
                  <a:gd name="T30" fmla="*/ 208 w 1262"/>
                  <a:gd name="T31" fmla="*/ 823 h 823"/>
                  <a:gd name="T32" fmla="*/ 56 w 1262"/>
                  <a:gd name="T33" fmla="*/ 800 h 8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2"/>
                  <a:gd name="T52" fmla="*/ 0 h 823"/>
                  <a:gd name="T53" fmla="*/ 1262 w 1262"/>
                  <a:gd name="T54" fmla="*/ 823 h 8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2" h="823">
                    <a:moveTo>
                      <a:pt x="56" y="800"/>
                    </a:moveTo>
                    <a:cubicBezTo>
                      <a:pt x="28" y="724"/>
                      <a:pt x="36" y="459"/>
                      <a:pt x="32" y="353"/>
                    </a:cubicBezTo>
                    <a:cubicBezTo>
                      <a:pt x="28" y="247"/>
                      <a:pt x="33" y="214"/>
                      <a:pt x="32" y="161"/>
                    </a:cubicBezTo>
                    <a:cubicBezTo>
                      <a:pt x="31" y="108"/>
                      <a:pt x="0" y="59"/>
                      <a:pt x="27" y="34"/>
                    </a:cubicBezTo>
                    <a:cubicBezTo>
                      <a:pt x="54" y="9"/>
                      <a:pt x="119" y="15"/>
                      <a:pt x="197" y="11"/>
                    </a:cubicBezTo>
                    <a:cubicBezTo>
                      <a:pt x="275" y="7"/>
                      <a:pt x="388" y="0"/>
                      <a:pt x="497" y="11"/>
                    </a:cubicBezTo>
                    <a:cubicBezTo>
                      <a:pt x="606" y="22"/>
                      <a:pt x="756" y="54"/>
                      <a:pt x="852" y="78"/>
                    </a:cubicBezTo>
                    <a:cubicBezTo>
                      <a:pt x="948" y="102"/>
                      <a:pt x="1011" y="123"/>
                      <a:pt x="1074" y="156"/>
                    </a:cubicBezTo>
                    <a:cubicBezTo>
                      <a:pt x="1137" y="189"/>
                      <a:pt x="1202" y="237"/>
                      <a:pt x="1232" y="278"/>
                    </a:cubicBezTo>
                    <a:cubicBezTo>
                      <a:pt x="1262" y="319"/>
                      <a:pt x="1256" y="366"/>
                      <a:pt x="1253" y="401"/>
                    </a:cubicBezTo>
                    <a:cubicBezTo>
                      <a:pt x="1251" y="436"/>
                      <a:pt x="1243" y="456"/>
                      <a:pt x="1217" y="489"/>
                    </a:cubicBezTo>
                    <a:cubicBezTo>
                      <a:pt x="1192" y="522"/>
                      <a:pt x="1150" y="567"/>
                      <a:pt x="1098" y="600"/>
                    </a:cubicBezTo>
                    <a:cubicBezTo>
                      <a:pt x="1046" y="633"/>
                      <a:pt x="971" y="665"/>
                      <a:pt x="904" y="689"/>
                    </a:cubicBezTo>
                    <a:cubicBezTo>
                      <a:pt x="837" y="713"/>
                      <a:pt x="773" y="727"/>
                      <a:pt x="696" y="745"/>
                    </a:cubicBezTo>
                    <a:cubicBezTo>
                      <a:pt x="619" y="763"/>
                      <a:pt x="522" y="787"/>
                      <a:pt x="441" y="800"/>
                    </a:cubicBezTo>
                    <a:cubicBezTo>
                      <a:pt x="360" y="813"/>
                      <a:pt x="272" y="823"/>
                      <a:pt x="208" y="823"/>
                    </a:cubicBezTo>
                    <a:cubicBezTo>
                      <a:pt x="144" y="823"/>
                      <a:pt x="88" y="805"/>
                      <a:pt x="56" y="800"/>
                    </a:cubicBezTo>
                    <a:close/>
                  </a:path>
                </a:pathLst>
              </a:custGeom>
              <a:gradFill rotWithShape="0">
                <a:gsLst>
                  <a:gs pos="0">
                    <a:srgbClr val="8F1D00"/>
                  </a:gs>
                  <a:gs pos="50000">
                    <a:srgbClr val="FF3300"/>
                  </a:gs>
                  <a:gs pos="100000">
                    <a:srgbClr val="8F1D00"/>
                  </a:gs>
                </a:gsLst>
                <a:lin ang="5400000" scaled="1"/>
              </a:gradFill>
              <a:ln w="9525">
                <a:solidFill>
                  <a:srgbClr val="FFFF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2217" name="Oval 49"/>
              <p:cNvSpPr>
                <a:spLocks noChangeArrowheads="1"/>
              </p:cNvSpPr>
              <p:nvPr/>
            </p:nvSpPr>
            <p:spPr bwMode="auto">
              <a:xfrm>
                <a:off x="1872" y="1296"/>
                <a:ext cx="96" cy="96"/>
              </a:xfrm>
              <a:prstGeom prst="ellipse">
                <a:avLst/>
              </a:prstGeom>
              <a:gradFill rotWithShape="0">
                <a:gsLst>
                  <a:gs pos="0">
                    <a:srgbClr val="FF3300"/>
                  </a:gs>
                  <a:gs pos="100000">
                    <a:srgbClr val="8F1D00"/>
                  </a:gs>
                </a:gsLst>
                <a:path path="shape">
                  <a:fillToRect l="50000" t="50000" r="50000" b="50000"/>
                </a:path>
              </a:gradFill>
              <a:ln w="9525">
                <a:solidFill>
                  <a:srgbClr val="FF33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2218" name="Oval 50"/>
              <p:cNvSpPr>
                <a:spLocks noChangeArrowheads="1"/>
              </p:cNvSpPr>
              <p:nvPr/>
            </p:nvSpPr>
            <p:spPr bwMode="auto">
              <a:xfrm>
                <a:off x="1344" y="624"/>
                <a:ext cx="192" cy="192"/>
              </a:xfrm>
              <a:prstGeom prst="ellipse">
                <a:avLst/>
              </a:prstGeom>
              <a:solidFill>
                <a:srgbClr val="FF9900"/>
              </a:solidFill>
              <a:ln w="9525">
                <a:round/>
              </a:ln>
              <a:scene3d>
                <a:camera prst="legacyObliqueTopRight">
                  <a:rot lat="0" lon="300000" rev="0"/>
                </a:camera>
                <a:lightRig rig="legacyFlat3" dir="b"/>
              </a:scene3d>
              <a:sp3d extrusionH="633400" prstMaterial="legacyMatte">
                <a:bevelT w="13500" h="13500" prst="angle"/>
                <a:bevelB w="13500" h="13500" prst="angle"/>
                <a:extrusionClr>
                  <a:srgbClr val="FF9900"/>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sp>
          <p:nvSpPr>
            <p:cNvPr id="92190" name="Text Box 51"/>
            <p:cNvSpPr txBox="1">
              <a:spLocks noChangeArrowheads="1"/>
            </p:cNvSpPr>
            <p:nvPr/>
          </p:nvSpPr>
          <p:spPr bwMode="auto">
            <a:xfrm>
              <a:off x="1066" y="935"/>
              <a:ext cx="25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000000"/>
                  </a:solidFill>
                  <a:latin typeface="+mn-ea"/>
                  <a:ea typeface="+mn-ea"/>
                </a:rPr>
                <a:t>M</a:t>
              </a:r>
            </a:p>
          </p:txBody>
        </p:sp>
        <p:grpSp>
          <p:nvGrpSpPr>
            <p:cNvPr id="92191" name="Group 52"/>
            <p:cNvGrpSpPr/>
            <p:nvPr/>
          </p:nvGrpSpPr>
          <p:grpSpPr bwMode="auto">
            <a:xfrm>
              <a:off x="689" y="575"/>
              <a:ext cx="384" cy="1824"/>
              <a:chOff x="720" y="1008"/>
              <a:chExt cx="384" cy="1824"/>
            </a:xfrm>
          </p:grpSpPr>
          <p:grpSp>
            <p:nvGrpSpPr>
              <p:cNvPr id="92208" name="Group 53"/>
              <p:cNvGrpSpPr/>
              <p:nvPr/>
            </p:nvGrpSpPr>
            <p:grpSpPr bwMode="auto">
              <a:xfrm>
                <a:off x="720" y="1008"/>
                <a:ext cx="384" cy="1824"/>
                <a:chOff x="3072" y="1008"/>
                <a:chExt cx="384" cy="1824"/>
              </a:xfrm>
            </p:grpSpPr>
            <p:sp>
              <p:nvSpPr>
                <p:cNvPr id="92210" name="Rectangle 54"/>
                <p:cNvSpPr>
                  <a:spLocks noChangeArrowheads="1"/>
                </p:cNvSpPr>
                <p:nvPr/>
              </p:nvSpPr>
              <p:spPr bwMode="auto">
                <a:xfrm>
                  <a:off x="3264" y="1200"/>
                  <a:ext cx="144" cy="1632"/>
                </a:xfrm>
                <a:prstGeom prst="rect">
                  <a:avLst/>
                </a:prstGeom>
                <a:solidFill>
                  <a:srgbClr val="FFFF00"/>
                </a:solidFill>
                <a:ln w="9525">
                  <a:miter lim="800000"/>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2211" name="Oval 55"/>
                <p:cNvSpPr>
                  <a:spLocks noChangeArrowheads="1"/>
                </p:cNvSpPr>
                <p:nvPr/>
              </p:nvSpPr>
              <p:spPr bwMode="auto">
                <a:xfrm>
                  <a:off x="3072" y="1200"/>
                  <a:ext cx="192" cy="192"/>
                </a:xfrm>
                <a:prstGeom prst="ellipse">
                  <a:avLst/>
                </a:prstGeom>
                <a:solidFill>
                  <a:srgbClr val="FF9900"/>
                </a:solidFill>
                <a:ln w="9525">
                  <a:round/>
                </a:ln>
                <a:scene3d>
                  <a:camera prst="legacyObliqueTopRight"/>
                  <a:lightRig rig="legacyFlat3" dir="b"/>
                </a:scene3d>
                <a:sp3d extrusionH="1801800" prstMaterial="legacyMatte">
                  <a:bevelT w="13500" h="13500" prst="angle"/>
                  <a:bevelB w="13500" h="13500" prst="angle"/>
                  <a:extrusionClr>
                    <a:srgbClr val="FF9900"/>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2212" name="Freeform 56"/>
                <p:cNvSpPr/>
                <p:nvPr/>
              </p:nvSpPr>
              <p:spPr bwMode="auto">
                <a:xfrm>
                  <a:off x="3216" y="1008"/>
                  <a:ext cx="240" cy="192"/>
                </a:xfrm>
                <a:custGeom>
                  <a:avLst/>
                  <a:gdLst>
                    <a:gd name="T0" fmla="*/ 0 w 1112"/>
                    <a:gd name="T1" fmla="*/ 536 h 1016"/>
                    <a:gd name="T2" fmla="*/ 48 w 1112"/>
                    <a:gd name="T3" fmla="*/ 344 h 1016"/>
                    <a:gd name="T4" fmla="*/ 240 w 1112"/>
                    <a:gd name="T5" fmla="*/ 104 h 1016"/>
                    <a:gd name="T6" fmla="*/ 528 w 1112"/>
                    <a:gd name="T7" fmla="*/ 8 h 1016"/>
                    <a:gd name="T8" fmla="*/ 768 w 1112"/>
                    <a:gd name="T9" fmla="*/ 56 h 1016"/>
                    <a:gd name="T10" fmla="*/ 925 w 1112"/>
                    <a:gd name="T11" fmla="*/ 158 h 1016"/>
                    <a:gd name="T12" fmla="*/ 1036 w 1112"/>
                    <a:gd name="T13" fmla="*/ 292 h 1016"/>
                    <a:gd name="T14" fmla="*/ 1092 w 1112"/>
                    <a:gd name="T15" fmla="*/ 481 h 1016"/>
                    <a:gd name="T16" fmla="*/ 1103 w 1112"/>
                    <a:gd name="T17" fmla="*/ 647 h 1016"/>
                    <a:gd name="T18" fmla="*/ 1036 w 1112"/>
                    <a:gd name="T19" fmla="*/ 803 h 1016"/>
                    <a:gd name="T20" fmla="*/ 959 w 1112"/>
                    <a:gd name="T21" fmla="*/ 936 h 1016"/>
                    <a:gd name="T22" fmla="*/ 816 w 1112"/>
                    <a:gd name="T23" fmla="*/ 1016 h 10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2"/>
                    <a:gd name="T37" fmla="*/ 0 h 1016"/>
                    <a:gd name="T38" fmla="*/ 1112 w 1112"/>
                    <a:gd name="T39" fmla="*/ 1016 h 10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2" h="1016">
                      <a:moveTo>
                        <a:pt x="0" y="536"/>
                      </a:moveTo>
                      <a:cubicBezTo>
                        <a:pt x="4" y="476"/>
                        <a:pt x="8" y="416"/>
                        <a:pt x="48" y="344"/>
                      </a:cubicBezTo>
                      <a:cubicBezTo>
                        <a:pt x="88" y="272"/>
                        <a:pt x="160" y="160"/>
                        <a:pt x="240" y="104"/>
                      </a:cubicBezTo>
                      <a:cubicBezTo>
                        <a:pt x="320" y="48"/>
                        <a:pt x="440" y="16"/>
                        <a:pt x="528" y="8"/>
                      </a:cubicBezTo>
                      <a:cubicBezTo>
                        <a:pt x="616" y="0"/>
                        <a:pt x="702" y="31"/>
                        <a:pt x="768" y="56"/>
                      </a:cubicBezTo>
                      <a:cubicBezTo>
                        <a:pt x="834" y="81"/>
                        <a:pt x="880" y="119"/>
                        <a:pt x="925" y="158"/>
                      </a:cubicBezTo>
                      <a:cubicBezTo>
                        <a:pt x="970" y="197"/>
                        <a:pt x="1008" y="238"/>
                        <a:pt x="1036" y="292"/>
                      </a:cubicBezTo>
                      <a:cubicBezTo>
                        <a:pt x="1064" y="346"/>
                        <a:pt x="1081" y="422"/>
                        <a:pt x="1092" y="481"/>
                      </a:cubicBezTo>
                      <a:cubicBezTo>
                        <a:pt x="1103" y="540"/>
                        <a:pt x="1112" y="593"/>
                        <a:pt x="1103" y="647"/>
                      </a:cubicBezTo>
                      <a:cubicBezTo>
                        <a:pt x="1094" y="701"/>
                        <a:pt x="1060" y="755"/>
                        <a:pt x="1036" y="803"/>
                      </a:cubicBezTo>
                      <a:cubicBezTo>
                        <a:pt x="1012" y="851"/>
                        <a:pt x="996" y="901"/>
                        <a:pt x="959" y="936"/>
                      </a:cubicBezTo>
                      <a:cubicBezTo>
                        <a:pt x="922" y="971"/>
                        <a:pt x="846" y="999"/>
                        <a:pt x="816" y="1016"/>
                      </a:cubicBezTo>
                    </a:path>
                  </a:pathLst>
                </a:custGeom>
                <a:noFill/>
                <a:ln w="38100">
                  <a:solidFill>
                    <a:srgbClr val="99FF33"/>
                  </a:solidFill>
                  <a:round/>
                </a:ln>
                <a:scene3d>
                  <a:camera prst="legacyObliqueTopRight">
                    <a:rot lat="0" lon="300000" rev="0"/>
                  </a:camera>
                  <a:lightRig rig="legacyFlat3" dir="b"/>
                </a:scene3d>
                <a:sp3d extrusionH="430200" prstMaterial="legacyMatte">
                  <a:bevelT w="13500" h="13500" prst="angle"/>
                  <a:bevelB w="13500" h="13500" prst="angle"/>
                  <a:extrusionClr>
                    <a:srgbClr val="99FF33"/>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sp>
            <p:nvSpPr>
              <p:cNvPr id="92209" name="Oval 57"/>
              <p:cNvSpPr>
                <a:spLocks noChangeArrowheads="1"/>
              </p:cNvSpPr>
              <p:nvPr/>
            </p:nvSpPr>
            <p:spPr bwMode="auto">
              <a:xfrm>
                <a:off x="960" y="1968"/>
                <a:ext cx="96" cy="96"/>
              </a:xfrm>
              <a:prstGeom prst="ellipse">
                <a:avLst/>
              </a:prstGeom>
              <a:gradFill rotWithShape="0">
                <a:gsLst>
                  <a:gs pos="0">
                    <a:srgbClr val="FF3300"/>
                  </a:gs>
                  <a:gs pos="100000">
                    <a:srgbClr val="8F1D00"/>
                  </a:gs>
                </a:gsLst>
                <a:path path="shape">
                  <a:fillToRect l="50000" t="50000" r="50000" b="50000"/>
                </a:path>
              </a:gradFill>
              <a:ln w="9525">
                <a:solidFill>
                  <a:srgbClr val="FF33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grpSp>
          <p:nvGrpSpPr>
            <p:cNvPr id="92192" name="Group 58"/>
            <p:cNvGrpSpPr/>
            <p:nvPr/>
          </p:nvGrpSpPr>
          <p:grpSpPr bwMode="auto">
            <a:xfrm>
              <a:off x="963" y="1541"/>
              <a:ext cx="492" cy="864"/>
              <a:chOff x="1044" y="3312"/>
              <a:chExt cx="444" cy="816"/>
            </a:xfrm>
          </p:grpSpPr>
          <p:sp>
            <p:nvSpPr>
              <p:cNvPr id="92206" name="Freeform 59"/>
              <p:cNvSpPr/>
              <p:nvPr/>
            </p:nvSpPr>
            <p:spPr bwMode="auto">
              <a:xfrm>
                <a:off x="1044" y="4056"/>
                <a:ext cx="444" cy="72"/>
              </a:xfrm>
              <a:custGeom>
                <a:avLst/>
                <a:gdLst>
                  <a:gd name="T0" fmla="*/ 0 w 444"/>
                  <a:gd name="T1" fmla="*/ 45 h 72"/>
                  <a:gd name="T2" fmla="*/ 100 w 444"/>
                  <a:gd name="T3" fmla="*/ 67 h 72"/>
                  <a:gd name="T4" fmla="*/ 222 w 444"/>
                  <a:gd name="T5" fmla="*/ 67 h 72"/>
                  <a:gd name="T6" fmla="*/ 333 w 444"/>
                  <a:gd name="T7" fmla="*/ 34 h 72"/>
                  <a:gd name="T8" fmla="*/ 444 w 444"/>
                  <a:gd name="T9" fmla="*/ 0 h 72"/>
                  <a:gd name="T10" fmla="*/ 0 60000 65536"/>
                  <a:gd name="T11" fmla="*/ 0 60000 65536"/>
                  <a:gd name="T12" fmla="*/ 0 60000 65536"/>
                  <a:gd name="T13" fmla="*/ 0 60000 65536"/>
                  <a:gd name="T14" fmla="*/ 0 60000 65536"/>
                  <a:gd name="T15" fmla="*/ 0 w 444"/>
                  <a:gd name="T16" fmla="*/ 0 h 72"/>
                  <a:gd name="T17" fmla="*/ 444 w 444"/>
                  <a:gd name="T18" fmla="*/ 72 h 72"/>
                </a:gdLst>
                <a:ahLst/>
                <a:cxnLst>
                  <a:cxn ang="T10">
                    <a:pos x="T0" y="T1"/>
                  </a:cxn>
                  <a:cxn ang="T11">
                    <a:pos x="T2" y="T3"/>
                  </a:cxn>
                  <a:cxn ang="T12">
                    <a:pos x="T4" y="T5"/>
                  </a:cxn>
                  <a:cxn ang="T13">
                    <a:pos x="T6" y="T7"/>
                  </a:cxn>
                  <a:cxn ang="T14">
                    <a:pos x="T8" y="T9"/>
                  </a:cxn>
                </a:cxnLst>
                <a:rect l="T15" t="T16" r="T17" b="T18"/>
                <a:pathLst>
                  <a:path w="444" h="72">
                    <a:moveTo>
                      <a:pt x="0" y="45"/>
                    </a:moveTo>
                    <a:cubicBezTo>
                      <a:pt x="17" y="49"/>
                      <a:pt x="63" y="63"/>
                      <a:pt x="100" y="67"/>
                    </a:cubicBezTo>
                    <a:cubicBezTo>
                      <a:pt x="137" y="71"/>
                      <a:pt x="183" y="72"/>
                      <a:pt x="222" y="67"/>
                    </a:cubicBezTo>
                    <a:cubicBezTo>
                      <a:pt x="261" y="62"/>
                      <a:pt x="296" y="45"/>
                      <a:pt x="333" y="34"/>
                    </a:cubicBezTo>
                    <a:cubicBezTo>
                      <a:pt x="370" y="23"/>
                      <a:pt x="421" y="7"/>
                      <a:pt x="444" y="0"/>
                    </a:cubicBezTo>
                  </a:path>
                </a:pathLst>
              </a:custGeom>
              <a:noFill/>
              <a:ln w="9525">
                <a:solidFill>
                  <a:srgbClr val="FFFF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2207" name="Freeform 60"/>
              <p:cNvSpPr/>
              <p:nvPr/>
            </p:nvSpPr>
            <p:spPr bwMode="auto">
              <a:xfrm>
                <a:off x="1044" y="3312"/>
                <a:ext cx="192" cy="51"/>
              </a:xfrm>
              <a:custGeom>
                <a:avLst/>
                <a:gdLst>
                  <a:gd name="T0" fmla="*/ 0 w 192"/>
                  <a:gd name="T1" fmla="*/ 48 h 51"/>
                  <a:gd name="T2" fmla="*/ 89 w 192"/>
                  <a:gd name="T3" fmla="*/ 43 h 51"/>
                  <a:gd name="T4" fmla="*/ 192 w 192"/>
                  <a:gd name="T5" fmla="*/ 0 h 51"/>
                  <a:gd name="T6" fmla="*/ 0 60000 65536"/>
                  <a:gd name="T7" fmla="*/ 0 60000 65536"/>
                  <a:gd name="T8" fmla="*/ 0 60000 65536"/>
                  <a:gd name="T9" fmla="*/ 0 w 192"/>
                  <a:gd name="T10" fmla="*/ 0 h 51"/>
                  <a:gd name="T11" fmla="*/ 192 w 192"/>
                  <a:gd name="T12" fmla="*/ 51 h 51"/>
                </a:gdLst>
                <a:ahLst/>
                <a:cxnLst>
                  <a:cxn ang="T6">
                    <a:pos x="T0" y="T1"/>
                  </a:cxn>
                  <a:cxn ang="T7">
                    <a:pos x="T2" y="T3"/>
                  </a:cxn>
                  <a:cxn ang="T8">
                    <a:pos x="T4" y="T5"/>
                  </a:cxn>
                </a:cxnLst>
                <a:rect l="T9" t="T10" r="T11" b="T12"/>
                <a:pathLst>
                  <a:path w="192" h="51">
                    <a:moveTo>
                      <a:pt x="0" y="48"/>
                    </a:moveTo>
                    <a:cubicBezTo>
                      <a:pt x="15" y="47"/>
                      <a:pt x="57" y="51"/>
                      <a:pt x="89" y="43"/>
                    </a:cubicBezTo>
                    <a:cubicBezTo>
                      <a:pt x="121" y="35"/>
                      <a:pt x="171" y="9"/>
                      <a:pt x="192" y="0"/>
                    </a:cubicBezTo>
                  </a:path>
                </a:pathLst>
              </a:custGeom>
              <a:noFill/>
              <a:ln w="9525">
                <a:solidFill>
                  <a:srgbClr val="FFFF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grpSp>
          <p:nvGrpSpPr>
            <p:cNvPr id="92193" name="Group 61"/>
            <p:cNvGrpSpPr/>
            <p:nvPr/>
          </p:nvGrpSpPr>
          <p:grpSpPr bwMode="auto">
            <a:xfrm>
              <a:off x="432" y="590"/>
              <a:ext cx="454" cy="471"/>
              <a:chOff x="513" y="1017"/>
              <a:chExt cx="454" cy="471"/>
            </a:xfrm>
          </p:grpSpPr>
          <p:sp>
            <p:nvSpPr>
              <p:cNvPr id="92204" name="Text Box 62"/>
              <p:cNvSpPr txBox="1">
                <a:spLocks noChangeArrowheads="1"/>
              </p:cNvSpPr>
              <p:nvPr/>
            </p:nvSpPr>
            <p:spPr bwMode="auto">
              <a:xfrm>
                <a:off x="513" y="1017"/>
                <a:ext cx="45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a:solidFill>
                      <a:srgbClr val="FFFF00"/>
                    </a:solidFill>
                    <a:latin typeface="+mn-ea"/>
                    <a:ea typeface="+mn-ea"/>
                  </a:rPr>
                  <a:t>M</a:t>
                </a:r>
                <a:r>
                  <a:rPr kumimoji="1" lang="en-US" altLang="zh-CN" sz="3200" b="1" baseline="-25000">
                    <a:solidFill>
                      <a:srgbClr val="FFFF00"/>
                    </a:solidFill>
                    <a:latin typeface="+mn-ea"/>
                    <a:ea typeface="+mn-ea"/>
                  </a:rPr>
                  <a:t>+</a:t>
                </a:r>
                <a:endParaRPr kumimoji="1" lang="en-US" altLang="zh-CN" sz="3200" b="1">
                  <a:solidFill>
                    <a:srgbClr val="FFFF00"/>
                  </a:solidFill>
                  <a:latin typeface="+mn-ea"/>
                  <a:ea typeface="+mn-ea"/>
                </a:endParaRPr>
              </a:p>
            </p:txBody>
          </p:sp>
          <p:sp>
            <p:nvSpPr>
              <p:cNvPr id="92205" name="Line 63"/>
              <p:cNvSpPr>
                <a:spLocks noChangeShapeType="1"/>
              </p:cNvSpPr>
              <p:nvPr/>
            </p:nvSpPr>
            <p:spPr bwMode="auto">
              <a:xfrm flipH="1">
                <a:off x="672" y="1296"/>
                <a:ext cx="192" cy="192"/>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sp>
          <p:nvSpPr>
            <p:cNvPr id="92194" name="Freeform 64"/>
            <p:cNvSpPr/>
            <p:nvPr/>
          </p:nvSpPr>
          <p:spPr bwMode="auto">
            <a:xfrm>
              <a:off x="884" y="2251"/>
              <a:ext cx="192" cy="103"/>
            </a:xfrm>
            <a:custGeom>
              <a:avLst/>
              <a:gdLst>
                <a:gd name="T0" fmla="*/ 56 w 1262"/>
                <a:gd name="T1" fmla="*/ 800 h 823"/>
                <a:gd name="T2" fmla="*/ 32 w 1262"/>
                <a:gd name="T3" fmla="*/ 353 h 823"/>
                <a:gd name="T4" fmla="*/ 32 w 1262"/>
                <a:gd name="T5" fmla="*/ 161 h 823"/>
                <a:gd name="T6" fmla="*/ 27 w 1262"/>
                <a:gd name="T7" fmla="*/ 34 h 823"/>
                <a:gd name="T8" fmla="*/ 197 w 1262"/>
                <a:gd name="T9" fmla="*/ 11 h 823"/>
                <a:gd name="T10" fmla="*/ 497 w 1262"/>
                <a:gd name="T11" fmla="*/ 11 h 823"/>
                <a:gd name="T12" fmla="*/ 852 w 1262"/>
                <a:gd name="T13" fmla="*/ 78 h 823"/>
                <a:gd name="T14" fmla="*/ 1074 w 1262"/>
                <a:gd name="T15" fmla="*/ 156 h 823"/>
                <a:gd name="T16" fmla="*/ 1232 w 1262"/>
                <a:gd name="T17" fmla="*/ 278 h 823"/>
                <a:gd name="T18" fmla="*/ 1253 w 1262"/>
                <a:gd name="T19" fmla="*/ 401 h 823"/>
                <a:gd name="T20" fmla="*/ 1217 w 1262"/>
                <a:gd name="T21" fmla="*/ 489 h 823"/>
                <a:gd name="T22" fmla="*/ 1098 w 1262"/>
                <a:gd name="T23" fmla="*/ 600 h 823"/>
                <a:gd name="T24" fmla="*/ 904 w 1262"/>
                <a:gd name="T25" fmla="*/ 689 h 823"/>
                <a:gd name="T26" fmla="*/ 696 w 1262"/>
                <a:gd name="T27" fmla="*/ 745 h 823"/>
                <a:gd name="T28" fmla="*/ 441 w 1262"/>
                <a:gd name="T29" fmla="*/ 800 h 823"/>
                <a:gd name="T30" fmla="*/ 208 w 1262"/>
                <a:gd name="T31" fmla="*/ 823 h 823"/>
                <a:gd name="T32" fmla="*/ 56 w 1262"/>
                <a:gd name="T33" fmla="*/ 800 h 8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2"/>
                <a:gd name="T52" fmla="*/ 0 h 823"/>
                <a:gd name="T53" fmla="*/ 1262 w 1262"/>
                <a:gd name="T54" fmla="*/ 823 h 8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2" h="823">
                  <a:moveTo>
                    <a:pt x="56" y="800"/>
                  </a:moveTo>
                  <a:cubicBezTo>
                    <a:pt x="28" y="724"/>
                    <a:pt x="36" y="459"/>
                    <a:pt x="32" y="353"/>
                  </a:cubicBezTo>
                  <a:cubicBezTo>
                    <a:pt x="28" y="247"/>
                    <a:pt x="33" y="214"/>
                    <a:pt x="32" y="161"/>
                  </a:cubicBezTo>
                  <a:cubicBezTo>
                    <a:pt x="31" y="108"/>
                    <a:pt x="0" y="59"/>
                    <a:pt x="27" y="34"/>
                  </a:cubicBezTo>
                  <a:cubicBezTo>
                    <a:pt x="54" y="9"/>
                    <a:pt x="119" y="15"/>
                    <a:pt x="197" y="11"/>
                  </a:cubicBezTo>
                  <a:cubicBezTo>
                    <a:pt x="275" y="7"/>
                    <a:pt x="388" y="0"/>
                    <a:pt x="497" y="11"/>
                  </a:cubicBezTo>
                  <a:cubicBezTo>
                    <a:pt x="606" y="22"/>
                    <a:pt x="756" y="54"/>
                    <a:pt x="852" y="78"/>
                  </a:cubicBezTo>
                  <a:cubicBezTo>
                    <a:pt x="948" y="102"/>
                    <a:pt x="1011" y="123"/>
                    <a:pt x="1074" y="156"/>
                  </a:cubicBezTo>
                  <a:cubicBezTo>
                    <a:pt x="1137" y="189"/>
                    <a:pt x="1202" y="237"/>
                    <a:pt x="1232" y="278"/>
                  </a:cubicBezTo>
                  <a:cubicBezTo>
                    <a:pt x="1262" y="319"/>
                    <a:pt x="1256" y="366"/>
                    <a:pt x="1253" y="401"/>
                  </a:cubicBezTo>
                  <a:cubicBezTo>
                    <a:pt x="1251" y="436"/>
                    <a:pt x="1243" y="456"/>
                    <a:pt x="1217" y="489"/>
                  </a:cubicBezTo>
                  <a:cubicBezTo>
                    <a:pt x="1192" y="522"/>
                    <a:pt x="1150" y="567"/>
                    <a:pt x="1098" y="600"/>
                  </a:cubicBezTo>
                  <a:cubicBezTo>
                    <a:pt x="1046" y="633"/>
                    <a:pt x="971" y="665"/>
                    <a:pt x="904" y="689"/>
                  </a:cubicBezTo>
                  <a:cubicBezTo>
                    <a:pt x="837" y="713"/>
                    <a:pt x="773" y="727"/>
                    <a:pt x="696" y="745"/>
                  </a:cubicBezTo>
                  <a:cubicBezTo>
                    <a:pt x="619" y="763"/>
                    <a:pt x="522" y="787"/>
                    <a:pt x="441" y="800"/>
                  </a:cubicBezTo>
                  <a:cubicBezTo>
                    <a:pt x="360" y="813"/>
                    <a:pt x="272" y="823"/>
                    <a:pt x="208" y="823"/>
                  </a:cubicBezTo>
                  <a:cubicBezTo>
                    <a:pt x="144" y="823"/>
                    <a:pt x="88" y="805"/>
                    <a:pt x="56" y="800"/>
                  </a:cubicBezTo>
                  <a:close/>
                </a:path>
              </a:pathLst>
            </a:custGeom>
            <a:gradFill rotWithShape="0">
              <a:gsLst>
                <a:gs pos="0">
                  <a:srgbClr val="8F1D00"/>
                </a:gs>
                <a:gs pos="50000">
                  <a:srgbClr val="FF3300"/>
                </a:gs>
                <a:gs pos="100000">
                  <a:srgbClr val="8F1D00"/>
                </a:gs>
              </a:gsLst>
              <a:lin ang="5400000" scaled="1"/>
            </a:gradFill>
            <a:ln w="9525">
              <a:solidFill>
                <a:srgbClr val="FFFF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aphicFrame>
          <p:nvGraphicFramePr>
            <p:cNvPr id="92164" name="Object 65"/>
            <p:cNvGraphicFramePr>
              <a:graphicFrameLocks noChangeAspect="1"/>
            </p:cNvGraphicFramePr>
            <p:nvPr/>
          </p:nvGraphicFramePr>
          <p:xfrm>
            <a:off x="975" y="1253"/>
            <a:ext cx="254" cy="320"/>
          </p:xfrm>
          <a:graphic>
            <a:graphicData uri="http://schemas.openxmlformats.org/presentationml/2006/ole">
              <mc:AlternateContent xmlns:mc="http://schemas.openxmlformats.org/markup-compatibility/2006">
                <mc:Choice xmlns:v="urn:schemas-microsoft-com:vml" Requires="v">
                  <p:oleObj spid="_x0000_s24813" name="公式" r:id="rId13" imgW="146050" imgH="184785" progId="Equation.3">
                    <p:embed/>
                  </p:oleObj>
                </mc:Choice>
                <mc:Fallback>
                  <p:oleObj name="公式" r:id="rId13" imgW="146050" imgH="184785" progId="Equation.3">
                    <p:embed/>
                    <p:pic>
                      <p:nvPicPr>
                        <p:cNvPr id="0" name="图片 2479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5" y="1253"/>
                          <a:ext cx="254"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196" name="Group 67"/>
            <p:cNvGrpSpPr/>
            <p:nvPr/>
          </p:nvGrpSpPr>
          <p:grpSpPr bwMode="auto">
            <a:xfrm>
              <a:off x="1071" y="581"/>
              <a:ext cx="912" cy="1680"/>
              <a:chOff x="1584" y="624"/>
              <a:chExt cx="912" cy="1632"/>
            </a:xfrm>
          </p:grpSpPr>
          <p:graphicFrame>
            <p:nvGraphicFramePr>
              <p:cNvPr id="92165" name="Object 68"/>
              <p:cNvGraphicFramePr>
                <a:graphicFrameLocks noChangeAspect="1"/>
              </p:cNvGraphicFramePr>
              <p:nvPr/>
            </p:nvGraphicFramePr>
            <p:xfrm>
              <a:off x="1968" y="1200"/>
              <a:ext cx="194" cy="391"/>
            </p:xfrm>
            <a:graphic>
              <a:graphicData uri="http://schemas.openxmlformats.org/presentationml/2006/ole">
                <mc:AlternateContent xmlns:mc="http://schemas.openxmlformats.org/markup-compatibility/2006">
                  <mc:Choice xmlns:v="urn:schemas-microsoft-com:vml" Requires="v">
                    <p:oleObj spid="_x0000_s24814" name="公式" r:id="rId15" imgW="87630" imgH="184785" progId="Equation.3">
                      <p:embed/>
                    </p:oleObj>
                  </mc:Choice>
                  <mc:Fallback>
                    <p:oleObj name="公式" r:id="rId15" imgW="87630" imgH="184785" progId="Equation.3">
                      <p:embed/>
                      <p:pic>
                        <p:nvPicPr>
                          <p:cNvPr id="0" name="图片 2479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68" y="1200"/>
                            <a:ext cx="194"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00" name="Line 69"/>
              <p:cNvSpPr>
                <a:spLocks noChangeShapeType="1"/>
              </p:cNvSpPr>
              <p:nvPr/>
            </p:nvSpPr>
            <p:spPr bwMode="auto">
              <a:xfrm flipV="1">
                <a:off x="2160" y="2112"/>
                <a:ext cx="336" cy="144"/>
              </a:xfrm>
              <a:prstGeom prst="line">
                <a:avLst/>
              </a:prstGeom>
              <a:noFill/>
              <a:ln w="9525">
                <a:solidFill>
                  <a:srgbClr val="FFFF00"/>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92201" name="Line 70"/>
              <p:cNvSpPr>
                <a:spLocks noChangeShapeType="1"/>
              </p:cNvSpPr>
              <p:nvPr/>
            </p:nvSpPr>
            <p:spPr bwMode="auto">
              <a:xfrm flipV="1">
                <a:off x="1584" y="624"/>
                <a:ext cx="240" cy="96"/>
              </a:xfrm>
              <a:prstGeom prst="line">
                <a:avLst/>
              </a:prstGeom>
              <a:noFill/>
              <a:ln w="9525">
                <a:solidFill>
                  <a:srgbClr val="FFFF00"/>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92202" name="Line 71"/>
              <p:cNvSpPr>
                <a:spLocks noChangeShapeType="1"/>
              </p:cNvSpPr>
              <p:nvPr/>
            </p:nvSpPr>
            <p:spPr bwMode="auto">
              <a:xfrm>
                <a:off x="2112" y="1584"/>
                <a:ext cx="240" cy="576"/>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92203" name="Line 72"/>
              <p:cNvSpPr>
                <a:spLocks noChangeShapeType="1"/>
              </p:cNvSpPr>
              <p:nvPr/>
            </p:nvSpPr>
            <p:spPr bwMode="auto">
              <a:xfrm flipH="1" flipV="1">
                <a:off x="1728" y="672"/>
                <a:ext cx="240" cy="576"/>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sp>
          <p:nvSpPr>
            <p:cNvPr id="92197" name="Text Box 73"/>
            <p:cNvSpPr txBox="1">
              <a:spLocks noChangeArrowheads="1"/>
            </p:cNvSpPr>
            <p:nvPr/>
          </p:nvSpPr>
          <p:spPr bwMode="auto">
            <a:xfrm>
              <a:off x="783" y="293"/>
              <a:ext cx="25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FFFF00"/>
                  </a:solidFill>
                  <a:latin typeface="+mn-ea"/>
                  <a:ea typeface="+mn-ea"/>
                </a:rPr>
                <a:t>O</a:t>
              </a:r>
            </a:p>
          </p:txBody>
        </p:sp>
        <p:sp>
          <p:nvSpPr>
            <p:cNvPr id="92198" name="Line 74"/>
            <p:cNvSpPr>
              <a:spLocks noChangeShapeType="1"/>
            </p:cNvSpPr>
            <p:nvPr/>
          </p:nvSpPr>
          <p:spPr bwMode="auto">
            <a:xfrm flipH="1">
              <a:off x="975" y="2261"/>
              <a:ext cx="480" cy="0"/>
            </a:xfrm>
            <a:prstGeom prst="line">
              <a:avLst/>
            </a:prstGeom>
            <a:noFill/>
            <a:ln w="9525">
              <a:solidFill>
                <a:srgbClr val="FFFF00"/>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92199" name="Line 75"/>
            <p:cNvSpPr>
              <a:spLocks noChangeShapeType="1"/>
            </p:cNvSpPr>
            <p:nvPr/>
          </p:nvSpPr>
          <p:spPr bwMode="auto">
            <a:xfrm flipH="1">
              <a:off x="927" y="1493"/>
              <a:ext cx="240" cy="0"/>
            </a:xfrm>
            <a:prstGeom prst="line">
              <a:avLst/>
            </a:prstGeom>
            <a:noFill/>
            <a:ln w="9525">
              <a:solidFill>
                <a:srgbClr val="FFFF00"/>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5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3051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3051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05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4" grpId="0" autoUpdateAnimBg="0"/>
      <p:bldP spid="30516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6" name="Text Box 2"/>
          <p:cNvSpPr txBox="1">
            <a:spLocks noChangeArrowheads="1"/>
          </p:cNvSpPr>
          <p:nvPr/>
        </p:nvSpPr>
        <p:spPr bwMode="auto">
          <a:xfrm>
            <a:off x="76200" y="152400"/>
            <a:ext cx="900747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3200" b="1" dirty="0" smtClean="0">
                <a:solidFill>
                  <a:srgbClr val="FF0000"/>
                </a:solidFill>
                <a:latin typeface="+mn-ea"/>
                <a:ea typeface="+mn-ea"/>
              </a:rPr>
              <a:t>例</a:t>
            </a:r>
            <a:r>
              <a:rPr kumimoji="1" lang="zh-CN" altLang="en-US" sz="3200" b="1" dirty="0">
                <a:solidFill>
                  <a:srgbClr val="FF0000"/>
                </a:solidFill>
                <a:latin typeface="+mn-ea"/>
              </a:rPr>
              <a:t>题</a:t>
            </a:r>
            <a:r>
              <a:rPr kumimoji="1" lang="zh-CN" altLang="en-US" sz="3200" b="1" dirty="0" smtClean="0">
                <a:solidFill>
                  <a:srgbClr val="000000"/>
                </a:solidFill>
                <a:latin typeface="+mn-ea"/>
                <a:ea typeface="+mn-ea"/>
              </a:rPr>
              <a:t>）</a:t>
            </a:r>
            <a:r>
              <a:rPr kumimoji="1" lang="zh-CN" altLang="en-US" sz="3200" b="1" dirty="0">
                <a:solidFill>
                  <a:srgbClr val="000000"/>
                </a:solidFill>
                <a:latin typeface="+mn-ea"/>
                <a:ea typeface="+mn-ea"/>
              </a:rPr>
              <a:t>质量为</a:t>
            </a:r>
            <a:r>
              <a:rPr kumimoji="1" lang="en-US" altLang="zh-CN" sz="3200" b="1" dirty="0">
                <a:solidFill>
                  <a:srgbClr val="000000"/>
                </a:solidFill>
                <a:latin typeface="+mn-ea"/>
                <a:ea typeface="+mn-ea"/>
              </a:rPr>
              <a:t>M</a:t>
            </a:r>
            <a:r>
              <a:rPr kumimoji="1" lang="zh-CN" altLang="en-US" sz="3200" b="1" dirty="0">
                <a:solidFill>
                  <a:srgbClr val="000000"/>
                </a:solidFill>
                <a:latin typeface="+mn-ea"/>
                <a:ea typeface="+mn-ea"/>
              </a:rPr>
              <a:t>、半径为</a:t>
            </a:r>
            <a:r>
              <a:rPr kumimoji="1" lang="en-US" altLang="zh-CN" sz="3200" b="1" dirty="0">
                <a:solidFill>
                  <a:srgbClr val="000000"/>
                </a:solidFill>
                <a:latin typeface="+mn-ea"/>
                <a:ea typeface="+mn-ea"/>
              </a:rPr>
              <a:t>R</a:t>
            </a:r>
            <a:r>
              <a:rPr kumimoji="1" lang="zh-CN" altLang="en-US" sz="3200" b="1" dirty="0">
                <a:solidFill>
                  <a:srgbClr val="000000"/>
                </a:solidFill>
                <a:latin typeface="+mn-ea"/>
                <a:ea typeface="+mn-ea"/>
              </a:rPr>
              <a:t>的转台，可绕通过中心</a:t>
            </a:r>
          </a:p>
          <a:p>
            <a:pPr eaLnBrk="1" fontAlgn="base" hangingPunct="1">
              <a:spcBef>
                <a:spcPct val="0"/>
              </a:spcBef>
              <a:spcAft>
                <a:spcPct val="0"/>
              </a:spcAft>
            </a:pPr>
            <a:r>
              <a:rPr kumimoji="1" lang="zh-CN" altLang="en-US" sz="3200" b="1" dirty="0">
                <a:solidFill>
                  <a:srgbClr val="000000"/>
                </a:solidFill>
                <a:latin typeface="+mn-ea"/>
                <a:ea typeface="+mn-ea"/>
              </a:rPr>
              <a:t>的竖直轴转动。质量为</a:t>
            </a:r>
            <a:r>
              <a:rPr kumimoji="1" lang="en-US" altLang="zh-CN" sz="3200" b="1" dirty="0">
                <a:solidFill>
                  <a:srgbClr val="000000"/>
                </a:solidFill>
                <a:latin typeface="+mn-ea"/>
                <a:ea typeface="+mn-ea"/>
              </a:rPr>
              <a:t>m</a:t>
            </a:r>
            <a:r>
              <a:rPr kumimoji="1" lang="zh-CN" altLang="en-US" sz="3200" b="1" dirty="0">
                <a:solidFill>
                  <a:srgbClr val="000000"/>
                </a:solidFill>
                <a:latin typeface="+mn-ea"/>
                <a:ea typeface="+mn-ea"/>
              </a:rPr>
              <a:t>的人站在边沿上，人和转台原来都静止。如果人沿</a:t>
            </a:r>
            <a:r>
              <a:rPr kumimoji="1" lang="zh-CN" altLang="en-US" sz="3200" b="1" dirty="0">
                <a:solidFill>
                  <a:srgbClr val="FF0000"/>
                </a:solidFill>
                <a:latin typeface="+mn-ea"/>
                <a:ea typeface="+mn-ea"/>
              </a:rPr>
              <a:t>台边缘</a:t>
            </a:r>
            <a:r>
              <a:rPr kumimoji="1" lang="zh-CN" altLang="en-US" sz="3200" b="1" dirty="0">
                <a:solidFill>
                  <a:srgbClr val="000000"/>
                </a:solidFill>
                <a:latin typeface="+mn-ea"/>
                <a:ea typeface="+mn-ea"/>
              </a:rPr>
              <a:t>奔跑一周，求对地而言，人和转台各转动了多少角度？</a:t>
            </a:r>
          </a:p>
        </p:txBody>
      </p:sp>
      <p:grpSp>
        <p:nvGrpSpPr>
          <p:cNvPr id="2" name="Group 3"/>
          <p:cNvGrpSpPr/>
          <p:nvPr/>
        </p:nvGrpSpPr>
        <p:grpSpPr bwMode="auto">
          <a:xfrm>
            <a:off x="4022725" y="2286000"/>
            <a:ext cx="4130675" cy="622300"/>
            <a:chOff x="2534" y="1440"/>
            <a:chExt cx="2602" cy="392"/>
          </a:xfrm>
        </p:grpSpPr>
        <p:sp>
          <p:nvSpPr>
            <p:cNvPr id="87068" name="Text Box 4"/>
            <p:cNvSpPr txBox="1">
              <a:spLocks noChangeArrowheads="1"/>
            </p:cNvSpPr>
            <p:nvPr/>
          </p:nvSpPr>
          <p:spPr bwMode="auto">
            <a:xfrm>
              <a:off x="2534" y="1440"/>
              <a:ext cx="11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3200" b="1">
                  <a:solidFill>
                    <a:srgbClr val="000000"/>
                  </a:solidFill>
                  <a:latin typeface="+mn-ea"/>
                  <a:ea typeface="+mn-ea"/>
                </a:rPr>
                <a:t>已知：</a:t>
              </a:r>
            </a:p>
          </p:txBody>
        </p:sp>
        <p:graphicFrame>
          <p:nvGraphicFramePr>
            <p:cNvPr id="87045" name="Object 5"/>
            <p:cNvGraphicFramePr>
              <a:graphicFrameLocks noChangeAspect="1"/>
            </p:cNvGraphicFramePr>
            <p:nvPr/>
          </p:nvGraphicFramePr>
          <p:xfrm>
            <a:off x="3360" y="1440"/>
            <a:ext cx="1776" cy="392"/>
          </p:xfrm>
          <a:graphic>
            <a:graphicData uri="http://schemas.openxmlformats.org/presentationml/2006/ole">
              <mc:AlternateContent xmlns:mc="http://schemas.openxmlformats.org/markup-compatibility/2006">
                <mc:Choice xmlns:v="urn:schemas-microsoft-com:vml" Requires="v">
                  <p:oleObj spid="_x0000_s19568" name="公式" r:id="rId3" imgW="934085" imgH="204470" progId="Equation.3">
                    <p:embed/>
                  </p:oleObj>
                </mc:Choice>
                <mc:Fallback>
                  <p:oleObj name="公式" r:id="rId3" imgW="934085" imgH="204470" progId="Equation.3">
                    <p:embed/>
                    <p:pic>
                      <p:nvPicPr>
                        <p:cNvPr id="0" name="图片 195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1440"/>
                          <a:ext cx="1776"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6"/>
          <p:cNvGrpSpPr/>
          <p:nvPr/>
        </p:nvGrpSpPr>
        <p:grpSpPr bwMode="auto">
          <a:xfrm>
            <a:off x="4191000" y="2819400"/>
            <a:ext cx="2514600" cy="811213"/>
            <a:chOff x="2640" y="1969"/>
            <a:chExt cx="1584" cy="511"/>
          </a:xfrm>
        </p:grpSpPr>
        <p:sp>
          <p:nvSpPr>
            <p:cNvPr id="87067" name="Text Box 7"/>
            <p:cNvSpPr txBox="1">
              <a:spLocks noChangeArrowheads="1"/>
            </p:cNvSpPr>
            <p:nvPr/>
          </p:nvSpPr>
          <p:spPr bwMode="auto">
            <a:xfrm>
              <a:off x="2640" y="2016"/>
              <a:ext cx="6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3200" b="1">
                  <a:solidFill>
                    <a:srgbClr val="000000"/>
                  </a:solidFill>
                  <a:latin typeface="+mn-ea"/>
                  <a:ea typeface="+mn-ea"/>
                </a:rPr>
                <a:t>求：</a:t>
              </a:r>
            </a:p>
          </p:txBody>
        </p:sp>
        <p:graphicFrame>
          <p:nvGraphicFramePr>
            <p:cNvPr id="87044" name="Object 8"/>
            <p:cNvGraphicFramePr>
              <a:graphicFrameLocks noChangeAspect="1"/>
            </p:cNvGraphicFramePr>
            <p:nvPr/>
          </p:nvGraphicFramePr>
          <p:xfrm>
            <a:off x="3264" y="1969"/>
            <a:ext cx="960" cy="511"/>
          </p:xfrm>
          <a:graphic>
            <a:graphicData uri="http://schemas.openxmlformats.org/presentationml/2006/ole">
              <mc:AlternateContent xmlns:mc="http://schemas.openxmlformats.org/markup-compatibility/2006">
                <mc:Choice xmlns:v="urn:schemas-microsoft-com:vml" Requires="v">
                  <p:oleObj spid="_x0000_s19569" name="公式" r:id="rId5" imgW="437515" imgH="233680" progId="Equation.3">
                    <p:embed/>
                  </p:oleObj>
                </mc:Choice>
                <mc:Fallback>
                  <p:oleObj name="公式" r:id="rId5" imgW="437515" imgH="233680" progId="Equation.3">
                    <p:embed/>
                    <p:pic>
                      <p:nvPicPr>
                        <p:cNvPr id="0" name="图片 195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4" y="1969"/>
                          <a:ext cx="960" cy="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0041" name="Text Box 9"/>
          <p:cNvSpPr txBox="1">
            <a:spLocks noChangeArrowheads="1"/>
          </p:cNvSpPr>
          <p:nvPr/>
        </p:nvSpPr>
        <p:spPr bwMode="auto">
          <a:xfrm>
            <a:off x="4094163" y="3581400"/>
            <a:ext cx="43059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3200" b="1">
                <a:solidFill>
                  <a:srgbClr val="000000"/>
                </a:solidFill>
                <a:latin typeface="+mn-ea"/>
                <a:ea typeface="+mn-ea"/>
              </a:rPr>
              <a:t>解：以</a:t>
            </a:r>
            <a:r>
              <a:rPr kumimoji="1" lang="en-US" altLang="zh-CN" sz="3200" b="1">
                <a:solidFill>
                  <a:srgbClr val="000000"/>
                </a:solidFill>
                <a:latin typeface="+mn-ea"/>
                <a:ea typeface="+mn-ea"/>
              </a:rPr>
              <a:t>M</a:t>
            </a:r>
            <a:r>
              <a:rPr kumimoji="1" lang="zh-CN" altLang="en-US" sz="3200" b="1">
                <a:solidFill>
                  <a:srgbClr val="000000"/>
                </a:solidFill>
                <a:latin typeface="+mn-ea"/>
                <a:ea typeface="+mn-ea"/>
              </a:rPr>
              <a:t>、</a:t>
            </a:r>
            <a:r>
              <a:rPr kumimoji="1" lang="en-US" altLang="zh-CN" sz="3200" b="1">
                <a:solidFill>
                  <a:srgbClr val="000000"/>
                </a:solidFill>
                <a:latin typeface="+mn-ea"/>
                <a:ea typeface="+mn-ea"/>
              </a:rPr>
              <a:t>m</a:t>
            </a:r>
            <a:r>
              <a:rPr kumimoji="1" lang="zh-CN" altLang="en-US" sz="3200" b="1">
                <a:solidFill>
                  <a:srgbClr val="000000"/>
                </a:solidFill>
                <a:latin typeface="+mn-ea"/>
                <a:ea typeface="+mn-ea"/>
              </a:rPr>
              <a:t>为研究对象</a:t>
            </a:r>
          </a:p>
        </p:txBody>
      </p:sp>
      <p:graphicFrame>
        <p:nvGraphicFramePr>
          <p:cNvPr id="300042" name="Object 10"/>
          <p:cNvGraphicFramePr>
            <a:graphicFrameLocks noChangeAspect="1"/>
          </p:cNvGraphicFramePr>
          <p:nvPr/>
        </p:nvGraphicFramePr>
        <p:xfrm>
          <a:off x="4787900" y="4292600"/>
          <a:ext cx="3048000" cy="768350"/>
        </p:xfrm>
        <a:graphic>
          <a:graphicData uri="http://schemas.openxmlformats.org/presentationml/2006/ole">
            <mc:AlternateContent xmlns:mc="http://schemas.openxmlformats.org/markup-compatibility/2006">
              <mc:Choice xmlns:v="urn:schemas-microsoft-com:vml" Requires="v">
                <p:oleObj spid="_x0000_s19570" name="公式" r:id="rId7" imgW="1021715" imgH="262890" progId="Equation.3">
                  <p:embed/>
                </p:oleObj>
              </mc:Choice>
              <mc:Fallback>
                <p:oleObj name="公式" r:id="rId7" imgW="1021715" imgH="262890" progId="Equation.3">
                  <p:embed/>
                  <p:pic>
                    <p:nvPicPr>
                      <p:cNvPr id="0" name="图片 195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4292600"/>
                        <a:ext cx="3048000"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0043" name="Text Box 11"/>
          <p:cNvSpPr txBox="1">
            <a:spLocks noChangeArrowheads="1"/>
          </p:cNvSpPr>
          <p:nvPr/>
        </p:nvSpPr>
        <p:spPr bwMode="auto">
          <a:xfrm>
            <a:off x="4716463" y="5373688"/>
            <a:ext cx="3765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3200" b="1">
                <a:solidFill>
                  <a:srgbClr val="000000"/>
                </a:solidFill>
                <a:latin typeface="+mn-ea"/>
                <a:ea typeface="+mn-ea"/>
              </a:rPr>
              <a:t>故角动量守恒</a:t>
            </a:r>
          </a:p>
        </p:txBody>
      </p:sp>
      <p:grpSp>
        <p:nvGrpSpPr>
          <p:cNvPr id="87051" name="Group 12"/>
          <p:cNvGrpSpPr/>
          <p:nvPr/>
        </p:nvGrpSpPr>
        <p:grpSpPr bwMode="auto">
          <a:xfrm>
            <a:off x="76200" y="2316163"/>
            <a:ext cx="3778250" cy="3551237"/>
            <a:chOff x="48" y="1459"/>
            <a:chExt cx="2380" cy="2237"/>
          </a:xfrm>
        </p:grpSpPr>
        <p:sp>
          <p:nvSpPr>
            <p:cNvPr id="87052" name="Line 13"/>
            <p:cNvSpPr>
              <a:spLocks noChangeShapeType="1"/>
            </p:cNvSpPr>
            <p:nvPr/>
          </p:nvSpPr>
          <p:spPr bwMode="auto">
            <a:xfrm flipV="1">
              <a:off x="48" y="3696"/>
              <a:ext cx="1968" cy="0"/>
            </a:xfrm>
            <a:prstGeom prst="line">
              <a:avLst/>
            </a:prstGeom>
            <a:noFill/>
            <a:ln w="9525">
              <a:solidFill>
                <a:srgbClr val="FF3300"/>
              </a:solidFill>
              <a:round/>
            </a:ln>
            <a:scene3d>
              <a:camera prst="legacyObliqueTopRight"/>
              <a:lightRig rig="legacyFlat3" dir="r"/>
            </a:scene3d>
            <a:sp3d extrusionH="2513000" prstMaterial="legacyMatte">
              <a:bevelT w="13500" h="13500" prst="angle"/>
              <a:bevelB w="13500" h="13500" prst="angle"/>
              <a:extrusionClr>
                <a:srgbClr val="FF3300"/>
              </a:extrusionClr>
            </a:sp3d>
            <a:extLst>
              <a:ext uri="{909E8E84-426E-40DD-AFC4-6F175D3DCCD1}">
                <a14:hiddenFill xmlns:a14="http://schemas.microsoft.com/office/drawing/2010/main">
                  <a:noFill/>
                </a14:hiddenFill>
              </a:ext>
            </a:extLst>
          </p:spPr>
          <p:txBody>
            <a:bodyPr wrap="none" anchor="ctr">
              <a:flatTx/>
            </a:bodyPr>
            <a:lstStyle/>
            <a:p>
              <a:pPr fontAlgn="base">
                <a:spcBef>
                  <a:spcPct val="0"/>
                </a:spcBef>
                <a:spcAft>
                  <a:spcPct val="0"/>
                </a:spcAft>
              </a:pPr>
              <a:endParaRPr lang="zh-CN" altLang="en-US">
                <a:solidFill>
                  <a:srgbClr val="000000"/>
                </a:solidFill>
                <a:latin typeface="+mn-ea"/>
              </a:endParaRPr>
            </a:p>
          </p:txBody>
        </p:sp>
        <p:grpSp>
          <p:nvGrpSpPr>
            <p:cNvPr id="87053" name="Group 14"/>
            <p:cNvGrpSpPr/>
            <p:nvPr/>
          </p:nvGrpSpPr>
          <p:grpSpPr bwMode="auto">
            <a:xfrm>
              <a:off x="288" y="1927"/>
              <a:ext cx="2016" cy="1577"/>
              <a:chOff x="384" y="1783"/>
              <a:chExt cx="2016" cy="1577"/>
            </a:xfrm>
          </p:grpSpPr>
          <p:sp>
            <p:nvSpPr>
              <p:cNvPr id="300047" name="Oval 15"/>
              <p:cNvSpPr>
                <a:spLocks noChangeArrowheads="1"/>
              </p:cNvSpPr>
              <p:nvPr/>
            </p:nvSpPr>
            <p:spPr bwMode="auto">
              <a:xfrm>
                <a:off x="780" y="2960"/>
                <a:ext cx="1219" cy="400"/>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rgbClr val="99FF33"/>
                </a:solidFill>
                <a:round/>
              </a:ln>
              <a:effectLst/>
            </p:spPr>
            <p:txBody>
              <a:bodyPr wrap="none" anchor="ctr"/>
              <a:lstStyle/>
              <a:p>
                <a:pPr fontAlgn="base">
                  <a:spcBef>
                    <a:spcPct val="0"/>
                  </a:spcBef>
                  <a:spcAft>
                    <a:spcPct val="0"/>
                  </a:spcAft>
                  <a:defRPr/>
                </a:pPr>
                <a:endParaRPr lang="zh-CN" altLang="en-US">
                  <a:solidFill>
                    <a:srgbClr val="000000"/>
                  </a:solidFill>
                  <a:latin typeface="+mn-ea"/>
                </a:endParaRPr>
              </a:p>
            </p:txBody>
          </p:sp>
          <p:sp>
            <p:nvSpPr>
              <p:cNvPr id="300048" name="Oval 16"/>
              <p:cNvSpPr>
                <a:spLocks noChangeArrowheads="1"/>
              </p:cNvSpPr>
              <p:nvPr/>
            </p:nvSpPr>
            <p:spPr bwMode="auto">
              <a:xfrm>
                <a:off x="954" y="2915"/>
                <a:ext cx="871" cy="267"/>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rgbClr val="99FF33"/>
                </a:solidFill>
                <a:round/>
              </a:ln>
              <a:effectLst/>
            </p:spPr>
            <p:txBody>
              <a:bodyPr wrap="none" anchor="ctr"/>
              <a:lstStyle/>
              <a:p>
                <a:pPr fontAlgn="base">
                  <a:spcBef>
                    <a:spcPct val="0"/>
                  </a:spcBef>
                  <a:spcAft>
                    <a:spcPct val="0"/>
                  </a:spcAft>
                  <a:defRPr/>
                </a:pPr>
                <a:endParaRPr lang="zh-CN" altLang="en-US">
                  <a:solidFill>
                    <a:srgbClr val="000000"/>
                  </a:solidFill>
                  <a:latin typeface="+mn-ea"/>
                </a:endParaRPr>
              </a:p>
            </p:txBody>
          </p:sp>
          <p:sp>
            <p:nvSpPr>
              <p:cNvPr id="300049" name="AutoShape 17"/>
              <p:cNvSpPr>
                <a:spLocks noChangeArrowheads="1"/>
              </p:cNvSpPr>
              <p:nvPr/>
            </p:nvSpPr>
            <p:spPr bwMode="auto">
              <a:xfrm>
                <a:off x="1216" y="2604"/>
                <a:ext cx="304" cy="445"/>
              </a:xfrm>
              <a:prstGeom prst="can">
                <a:avLst>
                  <a:gd name="adj" fmla="val 36595"/>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rgbClr val="99FF33"/>
                </a:solidFill>
                <a:round/>
              </a:ln>
              <a:effectLst/>
            </p:spPr>
            <p:txBody>
              <a:bodyPr wrap="none" anchor="ctr"/>
              <a:lstStyle/>
              <a:p>
                <a:pPr fontAlgn="base">
                  <a:spcBef>
                    <a:spcPct val="0"/>
                  </a:spcBef>
                  <a:spcAft>
                    <a:spcPct val="0"/>
                  </a:spcAft>
                  <a:defRPr/>
                </a:pPr>
                <a:endParaRPr lang="zh-CN" altLang="en-US">
                  <a:solidFill>
                    <a:srgbClr val="000000"/>
                  </a:solidFill>
                  <a:latin typeface="+mn-ea"/>
                </a:endParaRPr>
              </a:p>
            </p:txBody>
          </p:sp>
          <p:sp>
            <p:nvSpPr>
              <p:cNvPr id="87065" name="Rectangle 18"/>
              <p:cNvSpPr>
                <a:spLocks noChangeArrowheads="1"/>
              </p:cNvSpPr>
              <p:nvPr/>
            </p:nvSpPr>
            <p:spPr bwMode="auto">
              <a:xfrm>
                <a:off x="1303" y="2352"/>
                <a:ext cx="130" cy="311"/>
              </a:xfrm>
              <a:prstGeom prst="rect">
                <a:avLst/>
              </a:prstGeom>
              <a:gradFill rotWithShape="0">
                <a:gsLst>
                  <a:gs pos="0">
                    <a:srgbClr val="8F8F00"/>
                  </a:gs>
                  <a:gs pos="50000">
                    <a:srgbClr val="FFFF00"/>
                  </a:gs>
                  <a:gs pos="100000">
                    <a:srgbClr val="8F8F00"/>
                  </a:gs>
                </a:gsLst>
                <a:lin ang="0" scaled="1"/>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87066" name="Oval 19"/>
              <p:cNvSpPr>
                <a:spLocks noChangeArrowheads="1"/>
              </p:cNvSpPr>
              <p:nvPr/>
            </p:nvSpPr>
            <p:spPr bwMode="auto">
              <a:xfrm>
                <a:off x="384" y="1783"/>
                <a:ext cx="2016" cy="574"/>
              </a:xfrm>
              <a:prstGeom prst="ellipse">
                <a:avLst/>
              </a:prstGeom>
              <a:solidFill>
                <a:srgbClr val="FFFF00"/>
              </a:solidFill>
              <a:ln w="9525">
                <a:round/>
              </a:ln>
              <a:scene3d>
                <a:camera prst="legacyPerspectiveBottom">
                  <a:rot lat="19499998" lon="0" rev="0"/>
                </a:camera>
                <a:lightRig rig="legacyFlat3" dir="t"/>
              </a:scene3d>
              <a:sp3d extrusionH="176200" prstMaterial="legacyMatte">
                <a:bevelT w="13500" h="13500" prst="angle"/>
                <a:bevelB w="13500" h="13500" prst="angle"/>
                <a:extrusionClr>
                  <a:srgbClr val="FFFF00"/>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grpSp>
          <p:nvGrpSpPr>
            <p:cNvPr id="87054" name="Group 20"/>
            <p:cNvGrpSpPr/>
            <p:nvPr/>
          </p:nvGrpSpPr>
          <p:grpSpPr bwMode="auto">
            <a:xfrm>
              <a:off x="986" y="1459"/>
              <a:ext cx="310" cy="726"/>
              <a:chOff x="986" y="1459"/>
              <a:chExt cx="310" cy="726"/>
            </a:xfrm>
          </p:grpSpPr>
          <p:sp>
            <p:nvSpPr>
              <p:cNvPr id="87060" name="Line 21"/>
              <p:cNvSpPr>
                <a:spLocks noChangeShapeType="1"/>
              </p:cNvSpPr>
              <p:nvPr/>
            </p:nvSpPr>
            <p:spPr bwMode="auto">
              <a:xfrm flipV="1">
                <a:off x="1296" y="1728"/>
                <a:ext cx="0" cy="457"/>
              </a:xfrm>
              <a:prstGeom prst="line">
                <a:avLst/>
              </a:prstGeom>
              <a:noFill/>
              <a:ln w="76200">
                <a:solidFill>
                  <a:srgbClr val="99FF33"/>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87061" name="Text Box 22"/>
              <p:cNvSpPr txBox="1">
                <a:spLocks noChangeArrowheads="1"/>
              </p:cNvSpPr>
              <p:nvPr/>
            </p:nvSpPr>
            <p:spPr bwMode="auto">
              <a:xfrm>
                <a:off x="986" y="1459"/>
                <a:ext cx="24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a:solidFill>
                      <a:srgbClr val="000000"/>
                    </a:solidFill>
                    <a:latin typeface="+mn-ea"/>
                    <a:ea typeface="+mn-ea"/>
                  </a:rPr>
                  <a:t>+</a:t>
                </a:r>
              </a:p>
            </p:txBody>
          </p:sp>
        </p:grpSp>
        <p:sp>
          <p:nvSpPr>
            <p:cNvPr id="87055" name="Text Box 23"/>
            <p:cNvSpPr txBox="1">
              <a:spLocks noChangeArrowheads="1"/>
            </p:cNvSpPr>
            <p:nvPr/>
          </p:nvSpPr>
          <p:spPr bwMode="auto">
            <a:xfrm>
              <a:off x="1488" y="2112"/>
              <a:ext cx="24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a:solidFill>
                    <a:srgbClr val="000000"/>
                  </a:solidFill>
                  <a:latin typeface="+mn-ea"/>
                  <a:ea typeface="+mn-ea"/>
                </a:rPr>
                <a:t>M</a:t>
              </a:r>
            </a:p>
          </p:txBody>
        </p:sp>
        <p:grpSp>
          <p:nvGrpSpPr>
            <p:cNvPr id="87056" name="Group 24"/>
            <p:cNvGrpSpPr/>
            <p:nvPr/>
          </p:nvGrpSpPr>
          <p:grpSpPr bwMode="auto">
            <a:xfrm>
              <a:off x="1296" y="1770"/>
              <a:ext cx="1132" cy="390"/>
              <a:chOff x="1296" y="1770"/>
              <a:chExt cx="1132" cy="390"/>
            </a:xfrm>
          </p:grpSpPr>
          <p:sp>
            <p:nvSpPr>
              <p:cNvPr id="87058" name="Line 25"/>
              <p:cNvSpPr>
                <a:spLocks noChangeShapeType="1"/>
              </p:cNvSpPr>
              <p:nvPr/>
            </p:nvSpPr>
            <p:spPr bwMode="auto">
              <a:xfrm flipV="1">
                <a:off x="1296" y="1968"/>
                <a:ext cx="912" cy="192"/>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87059" name="Text Box 26"/>
              <p:cNvSpPr txBox="1">
                <a:spLocks noChangeArrowheads="1"/>
              </p:cNvSpPr>
              <p:nvPr/>
            </p:nvSpPr>
            <p:spPr bwMode="auto">
              <a:xfrm>
                <a:off x="2198" y="177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000000"/>
                    </a:solidFill>
                    <a:latin typeface="+mn-ea"/>
                    <a:ea typeface="+mn-ea"/>
                  </a:rPr>
                  <a:t>X</a:t>
                </a:r>
              </a:p>
            </p:txBody>
          </p:sp>
        </p:grpSp>
        <p:graphicFrame>
          <p:nvGraphicFramePr>
            <p:cNvPr id="87043" name="Object 27"/>
            <p:cNvGraphicFramePr>
              <a:graphicFrameLocks noChangeAspect="1"/>
            </p:cNvGraphicFramePr>
            <p:nvPr/>
          </p:nvGraphicFramePr>
          <p:xfrm>
            <a:off x="1344" y="1488"/>
            <a:ext cx="384" cy="624"/>
          </p:xfrm>
          <a:graphic>
            <a:graphicData uri="http://schemas.openxmlformats.org/presentationml/2006/ole">
              <mc:AlternateContent xmlns:mc="http://schemas.openxmlformats.org/markup-compatibility/2006">
                <mc:Choice xmlns:v="urn:schemas-microsoft-com:vml" Requires="v">
                  <p:oleObj spid="_x0000_s19571" name="剪辑" r:id="rId9" imgW="1050290" imgH="1605280" progId="MS_ClipArt_Gallery.2">
                    <p:embed/>
                  </p:oleObj>
                </mc:Choice>
                <mc:Fallback>
                  <p:oleObj name="剪辑" r:id="rId9" imgW="1050290" imgH="1605280" progId="MS_ClipArt_Gallery.2">
                    <p:embed/>
                    <p:pic>
                      <p:nvPicPr>
                        <p:cNvPr id="0" name="图片 195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4" y="1488"/>
                          <a:ext cx="384"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57" name="Text Box 28"/>
            <p:cNvSpPr txBox="1">
              <a:spLocks noChangeArrowheads="1"/>
            </p:cNvSpPr>
            <p:nvPr/>
          </p:nvSpPr>
          <p:spPr bwMode="auto">
            <a:xfrm>
              <a:off x="1632" y="1459"/>
              <a:ext cx="24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a:solidFill>
                    <a:srgbClr val="000000"/>
                  </a:solidFill>
                  <a:latin typeface="+mn-ea"/>
                  <a:ea typeface="+mn-ea"/>
                </a:rPr>
                <a:t>m</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000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3000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00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1" grpId="0" autoUpdateAnimBg="0"/>
      <p:bldP spid="30004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2" name="Rectangle 12"/>
          <p:cNvSpPr>
            <a:spLocks noChangeArrowheads="1"/>
          </p:cNvSpPr>
          <p:nvPr/>
        </p:nvSpPr>
        <p:spPr bwMode="auto">
          <a:xfrm>
            <a:off x="107950" y="115888"/>
            <a:ext cx="4032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dirty="0">
                <a:solidFill>
                  <a:srgbClr val="000000"/>
                </a:solidFill>
                <a:latin typeface="Times New Roman" panose="02020603050405020304" pitchFamily="18" charset="0"/>
              </a:rPr>
              <a:t>二、刚体的转动动能</a:t>
            </a:r>
          </a:p>
        </p:txBody>
      </p:sp>
      <p:graphicFrame>
        <p:nvGraphicFramePr>
          <p:cNvPr id="40973" name="Object 13"/>
          <p:cNvGraphicFramePr>
            <a:graphicFrameLocks noChangeAspect="1"/>
          </p:cNvGraphicFramePr>
          <p:nvPr/>
        </p:nvGraphicFramePr>
        <p:xfrm>
          <a:off x="900113" y="1196975"/>
          <a:ext cx="5562600" cy="1169988"/>
        </p:xfrm>
        <a:graphic>
          <a:graphicData uri="http://schemas.openxmlformats.org/presentationml/2006/ole">
            <mc:AlternateContent xmlns:mc="http://schemas.openxmlformats.org/markup-compatibility/2006">
              <mc:Choice xmlns:v="urn:schemas-microsoft-com:vml" Requires="v">
                <p:oleObj spid="_x0000_s3173" name="Equation" r:id="rId4" imgW="1993900" imgH="419100" progId="Equation.3">
                  <p:embed/>
                </p:oleObj>
              </mc:Choice>
              <mc:Fallback>
                <p:oleObj name="Equation" r:id="rId4" imgW="1993900" imgH="419100" progId="Equation.3">
                  <p:embed/>
                  <p:pic>
                    <p:nvPicPr>
                      <p:cNvPr id="0" name="图片 3162"/>
                      <p:cNvPicPr>
                        <a:picLocks noChangeAspect="1" noChangeArrowheads="1"/>
                      </p:cNvPicPr>
                      <p:nvPr/>
                    </p:nvPicPr>
                    <p:blipFill>
                      <a:blip r:embed="rId5">
                        <a:lum contrast="100000"/>
                        <a:extLst>
                          <a:ext uri="{28A0092B-C50C-407E-A947-70E740481C1C}">
                            <a14:useLocalDpi xmlns:a14="http://schemas.microsoft.com/office/drawing/2010/main" val="0"/>
                          </a:ext>
                        </a:extLst>
                      </a:blip>
                      <a:srcRect/>
                      <a:stretch>
                        <a:fillRect/>
                      </a:stretch>
                    </p:blipFill>
                    <p:spPr bwMode="auto">
                      <a:xfrm>
                        <a:off x="900113" y="1196975"/>
                        <a:ext cx="5562600" cy="116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4" name="Object 14"/>
          <p:cNvGraphicFramePr>
            <a:graphicFrameLocks noChangeAspect="1"/>
          </p:cNvGraphicFramePr>
          <p:nvPr/>
        </p:nvGraphicFramePr>
        <p:xfrm>
          <a:off x="971550" y="3916784"/>
          <a:ext cx="2160588" cy="1168400"/>
        </p:xfrm>
        <a:graphic>
          <a:graphicData uri="http://schemas.openxmlformats.org/presentationml/2006/ole">
            <mc:AlternateContent xmlns:mc="http://schemas.openxmlformats.org/markup-compatibility/2006">
              <mc:Choice xmlns:v="urn:schemas-microsoft-com:vml" Requires="v">
                <p:oleObj spid="_x0000_s3174" name="公式" r:id="rId6" imgW="788035" imgH="427990" progId="Equation.3">
                  <p:embed/>
                </p:oleObj>
              </mc:Choice>
              <mc:Fallback>
                <p:oleObj name="公式" r:id="rId6" imgW="788035" imgH="427990" progId="Equation.3">
                  <p:embed/>
                  <p:pic>
                    <p:nvPicPr>
                      <p:cNvPr id="0" name="图片 3163"/>
                      <p:cNvPicPr>
                        <a:picLocks noChangeAspect="1" noChangeArrowheads="1"/>
                      </p:cNvPicPr>
                      <p:nvPr/>
                    </p:nvPicPr>
                    <p:blipFill>
                      <a:blip r:embed="rId7">
                        <a:lum contrast="100000"/>
                        <a:extLst>
                          <a:ext uri="{28A0092B-C50C-407E-A947-70E740481C1C}">
                            <a14:useLocalDpi xmlns:a14="http://schemas.microsoft.com/office/drawing/2010/main" val="0"/>
                          </a:ext>
                        </a:extLst>
                      </a:blip>
                      <a:srcRect/>
                      <a:stretch>
                        <a:fillRect/>
                      </a:stretch>
                    </p:blipFill>
                    <p:spPr bwMode="auto">
                      <a:xfrm>
                        <a:off x="971550" y="3916784"/>
                        <a:ext cx="2160588"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86" name="Rectangle 26"/>
          <p:cNvSpPr>
            <a:spLocks noChangeArrowheads="1"/>
          </p:cNvSpPr>
          <p:nvPr/>
        </p:nvSpPr>
        <p:spPr bwMode="auto">
          <a:xfrm>
            <a:off x="3995738" y="4205709"/>
            <a:ext cx="3240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FF"/>
                </a:solidFill>
                <a:latin typeface="Times New Roman" panose="02020603050405020304" pitchFamily="18" charset="0"/>
              </a:rPr>
              <a:t>刚体的转动动能</a:t>
            </a:r>
          </a:p>
        </p:txBody>
      </p:sp>
      <p:graphicFrame>
        <p:nvGraphicFramePr>
          <p:cNvPr id="2" name="对象 1"/>
          <p:cNvGraphicFramePr>
            <a:graphicFrameLocks noChangeAspect="1"/>
          </p:cNvGraphicFramePr>
          <p:nvPr/>
        </p:nvGraphicFramePr>
        <p:xfrm>
          <a:off x="2555776" y="2852936"/>
          <a:ext cx="2378075" cy="827087"/>
        </p:xfrm>
        <a:graphic>
          <a:graphicData uri="http://schemas.openxmlformats.org/presentationml/2006/ole">
            <mc:AlternateContent xmlns:mc="http://schemas.openxmlformats.org/markup-compatibility/2006">
              <mc:Choice xmlns:v="urn:schemas-microsoft-com:vml" Requires="v">
                <p:oleObj spid="_x0000_s3175" name="公式" r:id="rId8" imgW="1002030" imgH="340360" progId="Equation.3">
                  <p:embed/>
                </p:oleObj>
              </mc:Choice>
              <mc:Fallback>
                <p:oleObj name="公式" r:id="rId8" imgW="1002030" imgH="34036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55776" y="2852936"/>
                        <a:ext cx="2378075" cy="82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2"/>
          <p:cNvSpPr txBox="1">
            <a:spLocks noChangeArrowheads="1"/>
          </p:cNvSpPr>
          <p:nvPr/>
        </p:nvSpPr>
        <p:spPr bwMode="auto">
          <a:xfrm>
            <a:off x="1843750" y="5502175"/>
            <a:ext cx="1441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u="sng" dirty="0">
                <a:latin typeface="Times New Roman" panose="02020603050405020304" pitchFamily="18" charset="0"/>
              </a:rPr>
              <a:t>比较</a:t>
            </a:r>
            <a:r>
              <a:rPr kumimoji="1" lang="zh-CN" altLang="en-US" sz="2800" b="1" dirty="0">
                <a:latin typeface="Times New Roman" panose="02020603050405020304" pitchFamily="18" charset="0"/>
              </a:rPr>
              <a:t>：</a:t>
            </a:r>
          </a:p>
        </p:txBody>
      </p:sp>
      <p:graphicFrame>
        <p:nvGraphicFramePr>
          <p:cNvPr id="8" name="Object 3"/>
          <p:cNvGraphicFramePr>
            <a:graphicFrameLocks noChangeAspect="1"/>
          </p:cNvGraphicFramePr>
          <p:nvPr/>
        </p:nvGraphicFramePr>
        <p:xfrm>
          <a:off x="3995738" y="5203824"/>
          <a:ext cx="1930400" cy="1035050"/>
        </p:xfrm>
        <a:graphic>
          <a:graphicData uri="http://schemas.openxmlformats.org/presentationml/2006/ole">
            <mc:AlternateContent xmlns:mc="http://schemas.openxmlformats.org/markup-compatibility/2006">
              <mc:Choice xmlns:v="urn:schemas-microsoft-com:vml" Requires="v">
                <p:oleObj spid="_x0000_s3176" name="Equation" r:id="rId10" imgW="817245" imgH="398780" progId="Equation.3">
                  <p:embed/>
                </p:oleObj>
              </mc:Choice>
              <mc:Fallback>
                <p:oleObj name="Equation" r:id="rId10" imgW="817245" imgH="398780" progId="Equation.3">
                  <p:embed/>
                  <p:pic>
                    <p:nvPicPr>
                      <p:cNvPr id="0" name="图片 316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95738" y="5203824"/>
                        <a:ext cx="1930400" cy="10350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972"/>
                                        </p:tgtEl>
                                        <p:attrNameLst>
                                          <p:attrName>style.visibility</p:attrName>
                                        </p:attrNameLst>
                                      </p:cBhvr>
                                      <p:to>
                                        <p:strVal val="visible"/>
                                      </p:to>
                                    </p:set>
                                    <p:animEffect transition="in" filter="wipe(left)">
                                      <p:cBhvr>
                                        <p:cTn id="7" dur="500"/>
                                        <p:tgtEl>
                                          <p:spTgt spid="409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73"/>
                                        </p:tgtEl>
                                        <p:attrNameLst>
                                          <p:attrName>style.visibility</p:attrName>
                                        </p:attrNameLst>
                                      </p:cBhvr>
                                      <p:to>
                                        <p:strVal val="visible"/>
                                      </p:to>
                                    </p:set>
                                    <p:animEffect transition="in" filter="wipe(left)">
                                      <p:cBhvr>
                                        <p:cTn id="12" dur="500"/>
                                        <p:tgtEl>
                                          <p:spTgt spid="4097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974"/>
                                        </p:tgtEl>
                                        <p:attrNameLst>
                                          <p:attrName>style.visibility</p:attrName>
                                        </p:attrNameLst>
                                      </p:cBhvr>
                                      <p:to>
                                        <p:strVal val="visible"/>
                                      </p:to>
                                    </p:set>
                                    <p:animEffect transition="in" filter="wipe(left)">
                                      <p:cBhvr>
                                        <p:cTn id="22" dur="500"/>
                                        <p:tgtEl>
                                          <p:spTgt spid="409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86"/>
                                        </p:tgtEl>
                                        <p:attrNameLst>
                                          <p:attrName>style.visibility</p:attrName>
                                        </p:attrNameLst>
                                      </p:cBhvr>
                                      <p:to>
                                        <p:strVal val="visible"/>
                                      </p:to>
                                    </p:set>
                                    <p:animEffect transition="in" filter="wipe(left)">
                                      <p:cBhvr>
                                        <p:cTn id="27" dur="500"/>
                                        <p:tgtEl>
                                          <p:spTgt spid="409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2" grpId="0"/>
      <p:bldP spid="40986" grpId="0"/>
      <p:bldP spid="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1058" name="Object 2"/>
          <p:cNvGraphicFramePr>
            <a:graphicFrameLocks noChangeAspect="1"/>
          </p:cNvGraphicFramePr>
          <p:nvPr/>
        </p:nvGraphicFramePr>
        <p:xfrm>
          <a:off x="3862388" y="1828800"/>
          <a:ext cx="4538662" cy="704850"/>
        </p:xfrm>
        <a:graphic>
          <a:graphicData uri="http://schemas.openxmlformats.org/presentationml/2006/ole">
            <mc:AlternateContent xmlns:mc="http://schemas.openxmlformats.org/markup-compatibility/2006">
              <mc:Choice xmlns:v="urn:schemas-microsoft-com:vml" Requires="v">
                <p:oleObj spid="_x0000_s20709" name="公式" r:id="rId3" imgW="1507490" imgH="233680" progId="Equation.3">
                  <p:embed/>
                </p:oleObj>
              </mc:Choice>
              <mc:Fallback>
                <p:oleObj name="公式" r:id="rId3" imgW="1507490" imgH="233680" progId="Equation.3">
                  <p:embed/>
                  <p:pic>
                    <p:nvPicPr>
                      <p:cNvPr id="0" name="图片 206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2388" y="1828800"/>
                        <a:ext cx="4538662"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1059" name="Object 3"/>
          <p:cNvGraphicFramePr>
            <a:graphicFrameLocks noChangeAspect="1"/>
          </p:cNvGraphicFramePr>
          <p:nvPr/>
        </p:nvGraphicFramePr>
        <p:xfrm>
          <a:off x="4146550" y="2447925"/>
          <a:ext cx="4540250" cy="1209675"/>
        </p:xfrm>
        <a:graphic>
          <a:graphicData uri="http://schemas.openxmlformats.org/presentationml/2006/ole">
            <mc:AlternateContent xmlns:mc="http://schemas.openxmlformats.org/markup-compatibility/2006">
              <mc:Choice xmlns:v="urn:schemas-microsoft-com:vml" Requires="v">
                <p:oleObj spid="_x0000_s20710" name="公式" r:id="rId5" imgW="1507490" imgH="398780" progId="Equation.3">
                  <p:embed/>
                </p:oleObj>
              </mc:Choice>
              <mc:Fallback>
                <p:oleObj name="公式" r:id="rId5" imgW="1507490" imgH="398780" progId="Equation.3">
                  <p:embed/>
                  <p:pic>
                    <p:nvPicPr>
                      <p:cNvPr id="0" name="图片 206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6550" y="2447925"/>
                        <a:ext cx="4540250"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1060" name="Object 4"/>
          <p:cNvGraphicFramePr>
            <a:graphicFrameLocks noChangeAspect="1"/>
          </p:cNvGraphicFramePr>
          <p:nvPr/>
        </p:nvGraphicFramePr>
        <p:xfrm>
          <a:off x="4276725" y="3657600"/>
          <a:ext cx="3952875" cy="1209675"/>
        </p:xfrm>
        <a:graphic>
          <a:graphicData uri="http://schemas.openxmlformats.org/presentationml/2006/ole">
            <mc:AlternateContent xmlns:mc="http://schemas.openxmlformats.org/markup-compatibility/2006">
              <mc:Choice xmlns:v="urn:schemas-microsoft-com:vml" Requires="v">
                <p:oleObj spid="_x0000_s20711" name="公式" r:id="rId7" imgW="1313180" imgH="398780" progId="Equation.3">
                  <p:embed/>
                </p:oleObj>
              </mc:Choice>
              <mc:Fallback>
                <p:oleObj name="公式" r:id="rId7" imgW="1313180" imgH="398780" progId="Equation.3">
                  <p:embed/>
                  <p:pic>
                    <p:nvPicPr>
                      <p:cNvPr id="0" name="图片 206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6725" y="3657600"/>
                        <a:ext cx="3952875"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1061" name="Object 5"/>
          <p:cNvGraphicFramePr>
            <a:graphicFrameLocks noChangeAspect="1"/>
          </p:cNvGraphicFramePr>
          <p:nvPr/>
        </p:nvGraphicFramePr>
        <p:xfrm>
          <a:off x="3048000" y="4953000"/>
          <a:ext cx="5791200" cy="1504950"/>
        </p:xfrm>
        <a:graphic>
          <a:graphicData uri="http://schemas.openxmlformats.org/presentationml/2006/ole">
            <mc:AlternateContent xmlns:mc="http://schemas.openxmlformats.org/markup-compatibility/2006">
              <mc:Choice xmlns:v="urn:schemas-microsoft-com:vml" Requires="v">
                <p:oleObj spid="_x0000_s20712" name="公式" r:id="rId9" imgW="1546860" imgH="398780" progId="Equation.3">
                  <p:embed/>
                </p:oleObj>
              </mc:Choice>
              <mc:Fallback>
                <p:oleObj name="公式" r:id="rId9" imgW="1546860" imgH="398780" progId="Equation.3">
                  <p:embed/>
                  <p:pic>
                    <p:nvPicPr>
                      <p:cNvPr id="0" name="图片 206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4953000"/>
                        <a:ext cx="5791200" cy="150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1062" name="Text Box 6"/>
          <p:cNvSpPr txBox="1">
            <a:spLocks noChangeArrowheads="1"/>
          </p:cNvSpPr>
          <p:nvPr/>
        </p:nvSpPr>
        <p:spPr bwMode="auto">
          <a:xfrm>
            <a:off x="4114800" y="762000"/>
            <a:ext cx="457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3200" b="1">
                <a:solidFill>
                  <a:srgbClr val="000000"/>
                </a:solidFill>
                <a:latin typeface="+mn-ea"/>
                <a:ea typeface="+mn-ea"/>
              </a:rPr>
              <a:t>因人和台原来都静止故角动量</a:t>
            </a:r>
          </a:p>
        </p:txBody>
      </p:sp>
      <p:graphicFrame>
        <p:nvGraphicFramePr>
          <p:cNvPr id="88070" name="Object 7"/>
          <p:cNvGraphicFramePr>
            <a:graphicFrameLocks noChangeAspect="1"/>
          </p:cNvGraphicFramePr>
          <p:nvPr/>
        </p:nvGraphicFramePr>
        <p:xfrm>
          <a:off x="5702300" y="0"/>
          <a:ext cx="1703388" cy="811213"/>
        </p:xfrm>
        <a:graphic>
          <a:graphicData uri="http://schemas.openxmlformats.org/presentationml/2006/ole">
            <mc:AlternateContent xmlns:mc="http://schemas.openxmlformats.org/markup-compatibility/2006">
              <mc:Choice xmlns:v="urn:schemas-microsoft-com:vml" Requires="v">
                <p:oleObj spid="_x0000_s20713" name="公式" r:id="rId11" imgW="495935" imgH="233680" progId="Equation.3">
                  <p:embed/>
                </p:oleObj>
              </mc:Choice>
              <mc:Fallback>
                <p:oleObj name="公式" r:id="rId11" imgW="495935" imgH="233680" progId="Equation.3">
                  <p:embed/>
                  <p:pic>
                    <p:nvPicPr>
                      <p:cNvPr id="0" name="图片 2069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02300" y="0"/>
                        <a:ext cx="1703388" cy="81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1064" name="Text Box 8"/>
          <p:cNvSpPr txBox="1">
            <a:spLocks noChangeArrowheads="1"/>
          </p:cNvSpPr>
          <p:nvPr/>
        </p:nvSpPr>
        <p:spPr bwMode="auto">
          <a:xfrm>
            <a:off x="152400" y="5334000"/>
            <a:ext cx="23860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3200" b="1">
                <a:solidFill>
                  <a:srgbClr val="000000"/>
                </a:solidFill>
                <a:latin typeface="+mn-ea"/>
                <a:ea typeface="+mn-ea"/>
              </a:rPr>
              <a:t>（</a:t>
            </a:r>
            <a:r>
              <a:rPr kumimoji="1" lang="en-US" altLang="zh-CN" sz="3200" b="1">
                <a:solidFill>
                  <a:srgbClr val="000000"/>
                </a:solidFill>
                <a:latin typeface="+mn-ea"/>
                <a:ea typeface="+mn-ea"/>
              </a:rPr>
              <a:t>2</a:t>
            </a:r>
            <a:r>
              <a:rPr kumimoji="1" lang="zh-CN" altLang="en-US" sz="3200" b="1">
                <a:solidFill>
                  <a:srgbClr val="000000"/>
                </a:solidFill>
                <a:latin typeface="+mn-ea"/>
                <a:ea typeface="+mn-ea"/>
              </a:rPr>
              <a:t>）式</a:t>
            </a:r>
            <a:r>
              <a:rPr kumimoji="1" lang="en-US" altLang="zh-CN" sz="3200" b="1">
                <a:solidFill>
                  <a:srgbClr val="000000"/>
                </a:solidFill>
                <a:latin typeface="+mn-ea"/>
                <a:ea typeface="+mn-ea"/>
              </a:rPr>
              <a:t>×dt</a:t>
            </a:r>
            <a:r>
              <a:rPr kumimoji="1" lang="zh-CN" altLang="zh-CN" sz="3200" b="1">
                <a:solidFill>
                  <a:srgbClr val="000000"/>
                </a:solidFill>
                <a:latin typeface="+mn-ea"/>
                <a:ea typeface="+mn-ea"/>
              </a:rPr>
              <a:t>积分：</a:t>
            </a:r>
            <a:endParaRPr kumimoji="1" lang="zh-CN" altLang="en-US" sz="3200" b="1">
              <a:solidFill>
                <a:srgbClr val="000000"/>
              </a:solidFill>
              <a:latin typeface="+mn-ea"/>
              <a:ea typeface="+mn-ea"/>
            </a:endParaRPr>
          </a:p>
        </p:txBody>
      </p:sp>
      <p:sp>
        <p:nvSpPr>
          <p:cNvPr id="88077" name="Rectangle 9"/>
          <p:cNvSpPr>
            <a:spLocks noChangeArrowheads="1"/>
          </p:cNvSpPr>
          <p:nvPr/>
        </p:nvSpPr>
        <p:spPr bwMode="auto">
          <a:xfrm>
            <a:off x="457200" y="106363"/>
            <a:ext cx="5080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3200" b="1">
                <a:solidFill>
                  <a:srgbClr val="000000"/>
                </a:solidFill>
                <a:latin typeface="+mn-ea"/>
                <a:ea typeface="+mn-ea"/>
              </a:rPr>
              <a:t>若人和转台的角速度分别为</a:t>
            </a:r>
          </a:p>
        </p:txBody>
      </p:sp>
      <p:grpSp>
        <p:nvGrpSpPr>
          <p:cNvPr id="88078" name="Group 10"/>
          <p:cNvGrpSpPr/>
          <p:nvPr/>
        </p:nvGrpSpPr>
        <p:grpSpPr bwMode="auto">
          <a:xfrm>
            <a:off x="0" y="685800"/>
            <a:ext cx="3803650" cy="3886200"/>
            <a:chOff x="0" y="432"/>
            <a:chExt cx="2396" cy="2448"/>
          </a:xfrm>
        </p:grpSpPr>
        <p:sp>
          <p:nvSpPr>
            <p:cNvPr id="88079" name="Line 11"/>
            <p:cNvSpPr>
              <a:spLocks noChangeShapeType="1"/>
            </p:cNvSpPr>
            <p:nvPr/>
          </p:nvSpPr>
          <p:spPr bwMode="auto">
            <a:xfrm flipV="1">
              <a:off x="0" y="2880"/>
              <a:ext cx="1968" cy="0"/>
            </a:xfrm>
            <a:prstGeom prst="line">
              <a:avLst/>
            </a:prstGeom>
            <a:noFill/>
            <a:ln w="9525">
              <a:solidFill>
                <a:srgbClr val="FF3300"/>
              </a:solidFill>
              <a:round/>
            </a:ln>
            <a:scene3d>
              <a:camera prst="legacyObliqueTopRight"/>
              <a:lightRig rig="legacyFlat3" dir="r"/>
            </a:scene3d>
            <a:sp3d extrusionH="2513000" prstMaterial="legacyMatte">
              <a:bevelT w="13500" h="13500" prst="angle"/>
              <a:bevelB w="13500" h="13500" prst="angle"/>
              <a:extrusionClr>
                <a:srgbClr val="FF3300"/>
              </a:extrusionClr>
            </a:sp3d>
            <a:extLst>
              <a:ext uri="{909E8E84-426E-40DD-AFC4-6F175D3DCCD1}">
                <a14:hiddenFill xmlns:a14="http://schemas.microsoft.com/office/drawing/2010/main">
                  <a:noFill/>
                </a14:hiddenFill>
              </a:ext>
            </a:extLst>
          </p:spPr>
          <p:txBody>
            <a:bodyPr wrap="none" anchor="ctr">
              <a:flatTx/>
            </a:bodyPr>
            <a:lstStyle/>
            <a:p>
              <a:pPr fontAlgn="base">
                <a:spcBef>
                  <a:spcPct val="0"/>
                </a:spcBef>
                <a:spcAft>
                  <a:spcPct val="0"/>
                </a:spcAft>
              </a:pPr>
              <a:endParaRPr lang="zh-CN" altLang="en-US">
                <a:solidFill>
                  <a:srgbClr val="000000"/>
                </a:solidFill>
                <a:latin typeface="+mn-ea"/>
              </a:endParaRPr>
            </a:p>
          </p:txBody>
        </p:sp>
        <p:grpSp>
          <p:nvGrpSpPr>
            <p:cNvPr id="88080" name="Group 12"/>
            <p:cNvGrpSpPr/>
            <p:nvPr/>
          </p:nvGrpSpPr>
          <p:grpSpPr bwMode="auto">
            <a:xfrm>
              <a:off x="240" y="1152"/>
              <a:ext cx="2064" cy="1536"/>
              <a:chOff x="384" y="1783"/>
              <a:chExt cx="2016" cy="1577"/>
            </a:xfrm>
          </p:grpSpPr>
          <p:sp>
            <p:nvSpPr>
              <p:cNvPr id="301069" name="Oval 13"/>
              <p:cNvSpPr>
                <a:spLocks noChangeArrowheads="1"/>
              </p:cNvSpPr>
              <p:nvPr/>
            </p:nvSpPr>
            <p:spPr bwMode="auto">
              <a:xfrm>
                <a:off x="780" y="2960"/>
                <a:ext cx="1219" cy="400"/>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rgbClr val="99FF33"/>
                </a:solidFill>
                <a:round/>
              </a:ln>
              <a:effectLst/>
            </p:spPr>
            <p:txBody>
              <a:bodyPr wrap="none" anchor="ctr"/>
              <a:lstStyle/>
              <a:p>
                <a:pPr fontAlgn="base">
                  <a:spcBef>
                    <a:spcPct val="0"/>
                  </a:spcBef>
                  <a:spcAft>
                    <a:spcPct val="0"/>
                  </a:spcAft>
                  <a:defRPr/>
                </a:pPr>
                <a:endParaRPr lang="zh-CN" altLang="en-US">
                  <a:solidFill>
                    <a:srgbClr val="000000"/>
                  </a:solidFill>
                  <a:latin typeface="+mn-ea"/>
                </a:endParaRPr>
              </a:p>
            </p:txBody>
          </p:sp>
          <p:sp>
            <p:nvSpPr>
              <p:cNvPr id="301070" name="Oval 14"/>
              <p:cNvSpPr>
                <a:spLocks noChangeArrowheads="1"/>
              </p:cNvSpPr>
              <p:nvPr/>
            </p:nvSpPr>
            <p:spPr bwMode="auto">
              <a:xfrm>
                <a:off x="954" y="2915"/>
                <a:ext cx="870" cy="267"/>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rgbClr val="99FF33"/>
                </a:solidFill>
                <a:round/>
              </a:ln>
              <a:effectLst/>
            </p:spPr>
            <p:txBody>
              <a:bodyPr wrap="none" anchor="ctr"/>
              <a:lstStyle/>
              <a:p>
                <a:pPr fontAlgn="base">
                  <a:spcBef>
                    <a:spcPct val="0"/>
                  </a:spcBef>
                  <a:spcAft>
                    <a:spcPct val="0"/>
                  </a:spcAft>
                  <a:defRPr/>
                </a:pPr>
                <a:endParaRPr lang="zh-CN" altLang="en-US">
                  <a:solidFill>
                    <a:srgbClr val="000000"/>
                  </a:solidFill>
                  <a:latin typeface="+mn-ea"/>
                </a:endParaRPr>
              </a:p>
            </p:txBody>
          </p:sp>
          <p:sp>
            <p:nvSpPr>
              <p:cNvPr id="301071" name="AutoShape 15"/>
              <p:cNvSpPr>
                <a:spLocks noChangeArrowheads="1"/>
              </p:cNvSpPr>
              <p:nvPr/>
            </p:nvSpPr>
            <p:spPr bwMode="auto">
              <a:xfrm>
                <a:off x="1216" y="2604"/>
                <a:ext cx="304" cy="445"/>
              </a:xfrm>
              <a:prstGeom prst="can">
                <a:avLst>
                  <a:gd name="adj" fmla="val 36595"/>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rgbClr val="99FF33"/>
                </a:solidFill>
                <a:round/>
              </a:ln>
              <a:effectLst/>
            </p:spPr>
            <p:txBody>
              <a:bodyPr wrap="none" anchor="ctr"/>
              <a:lstStyle/>
              <a:p>
                <a:pPr fontAlgn="base">
                  <a:spcBef>
                    <a:spcPct val="0"/>
                  </a:spcBef>
                  <a:spcAft>
                    <a:spcPct val="0"/>
                  </a:spcAft>
                  <a:defRPr/>
                </a:pPr>
                <a:endParaRPr lang="zh-CN" altLang="en-US">
                  <a:solidFill>
                    <a:srgbClr val="000000"/>
                  </a:solidFill>
                  <a:latin typeface="+mn-ea"/>
                </a:endParaRPr>
              </a:p>
            </p:txBody>
          </p:sp>
          <p:sp>
            <p:nvSpPr>
              <p:cNvPr id="88101" name="Rectangle 16"/>
              <p:cNvSpPr>
                <a:spLocks noChangeArrowheads="1"/>
              </p:cNvSpPr>
              <p:nvPr/>
            </p:nvSpPr>
            <p:spPr bwMode="auto">
              <a:xfrm>
                <a:off x="1303" y="2352"/>
                <a:ext cx="130" cy="311"/>
              </a:xfrm>
              <a:prstGeom prst="rect">
                <a:avLst/>
              </a:prstGeom>
              <a:gradFill rotWithShape="0">
                <a:gsLst>
                  <a:gs pos="0">
                    <a:srgbClr val="8F8F00"/>
                  </a:gs>
                  <a:gs pos="50000">
                    <a:srgbClr val="FFFF00"/>
                  </a:gs>
                  <a:gs pos="100000">
                    <a:srgbClr val="8F8F00"/>
                  </a:gs>
                </a:gsLst>
                <a:lin ang="0" scaled="1"/>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88102" name="Oval 17"/>
              <p:cNvSpPr>
                <a:spLocks noChangeArrowheads="1"/>
              </p:cNvSpPr>
              <p:nvPr/>
            </p:nvSpPr>
            <p:spPr bwMode="auto">
              <a:xfrm>
                <a:off x="384" y="1783"/>
                <a:ext cx="2016" cy="574"/>
              </a:xfrm>
              <a:prstGeom prst="ellipse">
                <a:avLst/>
              </a:prstGeom>
              <a:solidFill>
                <a:srgbClr val="FFFF00"/>
              </a:solidFill>
              <a:ln w="9525">
                <a:round/>
              </a:ln>
              <a:scene3d>
                <a:camera prst="legacyPerspectiveBottom">
                  <a:rot lat="19499998" lon="0" rev="0"/>
                </a:camera>
                <a:lightRig rig="legacyFlat3" dir="t"/>
              </a:scene3d>
              <a:sp3d extrusionH="176200" prstMaterial="legacyMatte">
                <a:bevelT w="13500" h="13500" prst="angle"/>
                <a:bevelB w="13500" h="13500" prst="angle"/>
                <a:extrusionClr>
                  <a:srgbClr val="FFFF00"/>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grpSp>
          <p:nvGrpSpPr>
            <p:cNvPr id="88081" name="Group 18"/>
            <p:cNvGrpSpPr/>
            <p:nvPr/>
          </p:nvGrpSpPr>
          <p:grpSpPr bwMode="auto">
            <a:xfrm>
              <a:off x="938" y="643"/>
              <a:ext cx="310" cy="726"/>
              <a:chOff x="986" y="1459"/>
              <a:chExt cx="310" cy="726"/>
            </a:xfrm>
          </p:grpSpPr>
          <p:sp>
            <p:nvSpPr>
              <p:cNvPr id="88096" name="Line 19"/>
              <p:cNvSpPr>
                <a:spLocks noChangeShapeType="1"/>
              </p:cNvSpPr>
              <p:nvPr/>
            </p:nvSpPr>
            <p:spPr bwMode="auto">
              <a:xfrm flipV="1">
                <a:off x="1296" y="1728"/>
                <a:ext cx="0" cy="457"/>
              </a:xfrm>
              <a:prstGeom prst="line">
                <a:avLst/>
              </a:prstGeom>
              <a:noFill/>
              <a:ln w="76200">
                <a:solidFill>
                  <a:srgbClr val="99FF33"/>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88097" name="Text Box 20"/>
              <p:cNvSpPr txBox="1">
                <a:spLocks noChangeArrowheads="1"/>
              </p:cNvSpPr>
              <p:nvPr/>
            </p:nvSpPr>
            <p:spPr bwMode="auto">
              <a:xfrm>
                <a:off x="986" y="1459"/>
                <a:ext cx="24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a:solidFill>
                      <a:srgbClr val="000000"/>
                    </a:solidFill>
                    <a:latin typeface="+mn-ea"/>
                    <a:ea typeface="+mn-ea"/>
                  </a:rPr>
                  <a:t>+</a:t>
                </a:r>
              </a:p>
            </p:txBody>
          </p:sp>
        </p:grpSp>
        <p:sp>
          <p:nvSpPr>
            <p:cNvPr id="88082" name="Text Box 21"/>
            <p:cNvSpPr txBox="1">
              <a:spLocks noChangeArrowheads="1"/>
            </p:cNvSpPr>
            <p:nvPr/>
          </p:nvSpPr>
          <p:spPr bwMode="auto">
            <a:xfrm>
              <a:off x="1440" y="1296"/>
              <a:ext cx="24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a:solidFill>
                    <a:srgbClr val="000000"/>
                  </a:solidFill>
                  <a:latin typeface="+mn-ea"/>
                  <a:ea typeface="+mn-ea"/>
                </a:rPr>
                <a:t>M</a:t>
              </a:r>
            </a:p>
          </p:txBody>
        </p:sp>
        <p:grpSp>
          <p:nvGrpSpPr>
            <p:cNvPr id="88083" name="Group 22"/>
            <p:cNvGrpSpPr/>
            <p:nvPr/>
          </p:nvGrpSpPr>
          <p:grpSpPr bwMode="auto">
            <a:xfrm>
              <a:off x="1248" y="1002"/>
              <a:ext cx="1148" cy="390"/>
              <a:chOff x="1296" y="1770"/>
              <a:chExt cx="1129" cy="390"/>
            </a:xfrm>
          </p:grpSpPr>
          <p:sp>
            <p:nvSpPr>
              <p:cNvPr id="88094" name="Line 23"/>
              <p:cNvSpPr>
                <a:spLocks noChangeShapeType="1"/>
              </p:cNvSpPr>
              <p:nvPr/>
            </p:nvSpPr>
            <p:spPr bwMode="auto">
              <a:xfrm flipV="1">
                <a:off x="1296" y="1968"/>
                <a:ext cx="912" cy="192"/>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88095" name="Text Box 24"/>
              <p:cNvSpPr txBox="1">
                <a:spLocks noChangeArrowheads="1"/>
              </p:cNvSpPr>
              <p:nvPr/>
            </p:nvSpPr>
            <p:spPr bwMode="auto">
              <a:xfrm>
                <a:off x="2198" y="1770"/>
                <a:ext cx="22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000000"/>
                    </a:solidFill>
                    <a:latin typeface="+mn-ea"/>
                    <a:ea typeface="+mn-ea"/>
                  </a:rPr>
                  <a:t>X</a:t>
                </a:r>
              </a:p>
            </p:txBody>
          </p:sp>
        </p:grpSp>
        <p:sp>
          <p:nvSpPr>
            <p:cNvPr id="88084" name="Text Box 25"/>
            <p:cNvSpPr txBox="1">
              <a:spLocks noChangeArrowheads="1"/>
            </p:cNvSpPr>
            <p:nvPr/>
          </p:nvSpPr>
          <p:spPr bwMode="auto">
            <a:xfrm>
              <a:off x="1824" y="595"/>
              <a:ext cx="24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a:solidFill>
                    <a:srgbClr val="000000"/>
                  </a:solidFill>
                  <a:latin typeface="+mn-ea"/>
                  <a:ea typeface="+mn-ea"/>
                </a:rPr>
                <a:t>m</a:t>
              </a:r>
            </a:p>
          </p:txBody>
        </p:sp>
        <p:grpSp>
          <p:nvGrpSpPr>
            <p:cNvPr id="88085" name="Group 26"/>
            <p:cNvGrpSpPr/>
            <p:nvPr/>
          </p:nvGrpSpPr>
          <p:grpSpPr bwMode="auto">
            <a:xfrm>
              <a:off x="1248" y="432"/>
              <a:ext cx="465" cy="912"/>
              <a:chOff x="1248" y="432"/>
              <a:chExt cx="465" cy="912"/>
            </a:xfrm>
          </p:grpSpPr>
          <p:graphicFrame>
            <p:nvGraphicFramePr>
              <p:cNvPr id="88074" name="Object 27"/>
              <p:cNvGraphicFramePr>
                <a:graphicFrameLocks noChangeAspect="1"/>
              </p:cNvGraphicFramePr>
              <p:nvPr/>
            </p:nvGraphicFramePr>
            <p:xfrm>
              <a:off x="1248" y="432"/>
              <a:ext cx="465" cy="444"/>
            </p:xfrm>
            <a:graphic>
              <a:graphicData uri="http://schemas.openxmlformats.org/presentationml/2006/ole">
                <mc:AlternateContent xmlns:mc="http://schemas.openxmlformats.org/markup-compatibility/2006">
                  <mc:Choice xmlns:v="urn:schemas-microsoft-com:vml" Requires="v">
                    <p:oleObj spid="_x0000_s20714" name="公式" r:id="rId13" imgW="243205" imgH="233680" progId="Equation.3">
                      <p:embed/>
                    </p:oleObj>
                  </mc:Choice>
                  <mc:Fallback>
                    <p:oleObj name="公式" r:id="rId13" imgW="243205" imgH="233680" progId="Equation.3">
                      <p:embed/>
                      <p:pic>
                        <p:nvPicPr>
                          <p:cNvPr id="0" name="图片 2069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48" y="432"/>
                            <a:ext cx="465" cy="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93" name="Line 28"/>
              <p:cNvSpPr>
                <a:spLocks noChangeShapeType="1"/>
              </p:cNvSpPr>
              <p:nvPr/>
            </p:nvSpPr>
            <p:spPr bwMode="auto">
              <a:xfrm flipV="1">
                <a:off x="1248" y="672"/>
                <a:ext cx="0" cy="672"/>
              </a:xfrm>
              <a:prstGeom prst="line">
                <a:avLst/>
              </a:prstGeom>
              <a:noFill/>
              <a:ln w="5715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grpSp>
          <p:nvGrpSpPr>
            <p:cNvPr id="88086" name="Group 29"/>
            <p:cNvGrpSpPr/>
            <p:nvPr/>
          </p:nvGrpSpPr>
          <p:grpSpPr bwMode="auto">
            <a:xfrm>
              <a:off x="672" y="1440"/>
              <a:ext cx="576" cy="720"/>
              <a:chOff x="672" y="1440"/>
              <a:chExt cx="576" cy="720"/>
            </a:xfrm>
          </p:grpSpPr>
          <p:grpSp>
            <p:nvGrpSpPr>
              <p:cNvPr id="88090" name="Group 30"/>
              <p:cNvGrpSpPr/>
              <p:nvPr/>
            </p:nvGrpSpPr>
            <p:grpSpPr bwMode="auto">
              <a:xfrm>
                <a:off x="1248" y="1440"/>
                <a:ext cx="0" cy="720"/>
                <a:chOff x="1248" y="1440"/>
                <a:chExt cx="0" cy="720"/>
              </a:xfrm>
            </p:grpSpPr>
            <p:sp>
              <p:nvSpPr>
                <p:cNvPr id="88091" name="Line 31"/>
                <p:cNvSpPr>
                  <a:spLocks noChangeShapeType="1"/>
                </p:cNvSpPr>
                <p:nvPr/>
              </p:nvSpPr>
              <p:spPr bwMode="auto">
                <a:xfrm>
                  <a:off x="1248" y="1680"/>
                  <a:ext cx="0" cy="480"/>
                </a:xfrm>
                <a:prstGeom prst="line">
                  <a:avLst/>
                </a:prstGeom>
                <a:noFill/>
                <a:ln w="5715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sp>
              <p:nvSpPr>
                <p:cNvPr id="88092" name="Line 32"/>
                <p:cNvSpPr>
                  <a:spLocks noChangeShapeType="1"/>
                </p:cNvSpPr>
                <p:nvPr/>
              </p:nvSpPr>
              <p:spPr bwMode="auto">
                <a:xfrm>
                  <a:off x="1248" y="1440"/>
                  <a:ext cx="0" cy="240"/>
                </a:xfrm>
                <a:prstGeom prst="line">
                  <a:avLst/>
                </a:prstGeom>
                <a:noFill/>
                <a:ln w="57150">
                  <a:solidFill>
                    <a:srgbClr val="FF3300"/>
                  </a:solidFill>
                  <a:prstDash val="dash"/>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graphicFrame>
            <p:nvGraphicFramePr>
              <p:cNvPr id="88073" name="Object 33"/>
              <p:cNvGraphicFramePr>
                <a:graphicFrameLocks noChangeAspect="1"/>
              </p:cNvGraphicFramePr>
              <p:nvPr/>
            </p:nvGraphicFramePr>
            <p:xfrm>
              <a:off x="672" y="1680"/>
              <a:ext cx="444" cy="444"/>
            </p:xfrm>
            <a:graphic>
              <a:graphicData uri="http://schemas.openxmlformats.org/presentationml/2006/ole">
                <mc:AlternateContent xmlns:mc="http://schemas.openxmlformats.org/markup-compatibility/2006">
                  <mc:Choice xmlns:v="urn:schemas-microsoft-com:vml" Requires="v">
                    <p:oleObj spid="_x0000_s20715" name="公式" r:id="rId15" imgW="233680" imgH="233680" progId="Equation.3">
                      <p:embed/>
                    </p:oleObj>
                  </mc:Choice>
                  <mc:Fallback>
                    <p:oleObj name="公式" r:id="rId15" imgW="233680" imgH="233680" progId="Equation.3">
                      <p:embed/>
                      <p:pic>
                        <p:nvPicPr>
                          <p:cNvPr id="0" name="图片 2069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2" y="1680"/>
                            <a:ext cx="444" cy="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8087" name="Arc 34"/>
            <p:cNvSpPr/>
            <p:nvPr/>
          </p:nvSpPr>
          <p:spPr bwMode="auto">
            <a:xfrm rot="21366385" flipV="1">
              <a:off x="1634" y="1584"/>
              <a:ext cx="718" cy="192"/>
            </a:xfrm>
            <a:custGeom>
              <a:avLst/>
              <a:gdLst>
                <a:gd name="T0" fmla="*/ 0 w 21600"/>
                <a:gd name="T1" fmla="*/ 0 h 21600"/>
                <a:gd name="T2" fmla="*/ 718 w 21600"/>
                <a:gd name="T3" fmla="*/ 192 h 21600"/>
                <a:gd name="T4" fmla="*/ 0 w 21600"/>
                <a:gd name="T5" fmla="*/ 19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3300"/>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aphicFrame>
          <p:nvGraphicFramePr>
            <p:cNvPr id="88071" name="Object 35"/>
            <p:cNvGraphicFramePr>
              <a:graphicFrameLocks noChangeAspect="1"/>
            </p:cNvGraphicFramePr>
            <p:nvPr/>
          </p:nvGraphicFramePr>
          <p:xfrm>
            <a:off x="1344" y="720"/>
            <a:ext cx="384" cy="624"/>
          </p:xfrm>
          <a:graphic>
            <a:graphicData uri="http://schemas.openxmlformats.org/presentationml/2006/ole">
              <mc:AlternateContent xmlns:mc="http://schemas.openxmlformats.org/markup-compatibility/2006">
                <mc:Choice xmlns:v="urn:schemas-microsoft-com:vml" Requires="v">
                  <p:oleObj spid="_x0000_s20716" name="剪辑" r:id="rId17" imgW="1050290" imgH="1605280" progId="MS_ClipArt_Gallery.2">
                    <p:embed/>
                  </p:oleObj>
                </mc:Choice>
                <mc:Fallback>
                  <p:oleObj name="剪辑" r:id="rId17" imgW="1050290" imgH="1605280" progId="MS_ClipArt_Gallery.2">
                    <p:embed/>
                    <p:pic>
                      <p:nvPicPr>
                        <p:cNvPr id="0" name="图片 2069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44" y="720"/>
                          <a:ext cx="384"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8088" name="Group 36"/>
            <p:cNvGrpSpPr/>
            <p:nvPr/>
          </p:nvGrpSpPr>
          <p:grpSpPr bwMode="auto">
            <a:xfrm>
              <a:off x="384" y="672"/>
              <a:ext cx="351" cy="768"/>
              <a:chOff x="384" y="672"/>
              <a:chExt cx="351" cy="768"/>
            </a:xfrm>
          </p:grpSpPr>
          <p:graphicFrame>
            <p:nvGraphicFramePr>
              <p:cNvPr id="88072" name="Object 37"/>
              <p:cNvGraphicFramePr>
                <a:graphicFrameLocks noChangeAspect="1"/>
              </p:cNvGraphicFramePr>
              <p:nvPr/>
            </p:nvGraphicFramePr>
            <p:xfrm>
              <a:off x="384" y="672"/>
              <a:ext cx="351" cy="768"/>
            </p:xfrm>
            <a:graphic>
              <a:graphicData uri="http://schemas.openxmlformats.org/presentationml/2006/ole">
                <mc:AlternateContent xmlns:mc="http://schemas.openxmlformats.org/markup-compatibility/2006">
                  <mc:Choice xmlns:v="urn:schemas-microsoft-com:vml" Requires="v">
                    <p:oleObj spid="_x0000_s20717" name="剪辑" r:id="rId19" imgW="2821305" imgH="6167120" progId="MS_ClipArt_Gallery.2">
                      <p:embed/>
                    </p:oleObj>
                  </mc:Choice>
                  <mc:Fallback>
                    <p:oleObj name="剪辑" r:id="rId19" imgW="2821305" imgH="6167120" progId="MS_ClipArt_Gallery.2">
                      <p:embed/>
                      <p:pic>
                        <p:nvPicPr>
                          <p:cNvPr id="0" name="图片 2069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4" y="672"/>
                            <a:ext cx="351"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9" name="Line 38"/>
              <p:cNvSpPr>
                <a:spLocks noChangeShapeType="1"/>
              </p:cNvSpPr>
              <p:nvPr/>
            </p:nvSpPr>
            <p:spPr bwMode="auto">
              <a:xfrm flipV="1">
                <a:off x="528" y="720"/>
                <a:ext cx="96" cy="0"/>
              </a:xfrm>
              <a:prstGeom prst="line">
                <a:avLst/>
              </a:prstGeom>
              <a:noFill/>
              <a:ln w="9525">
                <a:solidFill>
                  <a:srgbClr val="FFCC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latin typeface="+mn-ea"/>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10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010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010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010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10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01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2" grpId="0" autoUpdateAnimBg="0"/>
      <p:bldP spid="30106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2082" name="Object 2"/>
          <p:cNvGraphicFramePr>
            <a:graphicFrameLocks noChangeAspect="1"/>
          </p:cNvGraphicFramePr>
          <p:nvPr/>
        </p:nvGraphicFramePr>
        <p:xfrm>
          <a:off x="4191000" y="457200"/>
          <a:ext cx="4953000" cy="1233488"/>
        </p:xfrm>
        <a:graphic>
          <a:graphicData uri="http://schemas.openxmlformats.org/presentationml/2006/ole">
            <mc:AlternateContent xmlns:mc="http://schemas.openxmlformats.org/markup-compatibility/2006">
              <mc:Choice xmlns:v="urn:schemas-microsoft-com:vml" Requires="v">
                <p:oleObj spid="_x0000_s21748" name="公式" r:id="rId3" imgW="1546860" imgH="398780" progId="Equation.3">
                  <p:embed/>
                </p:oleObj>
              </mc:Choice>
              <mc:Fallback>
                <p:oleObj name="公式" r:id="rId3" imgW="1546860" imgH="398780" progId="Equation.3">
                  <p:embed/>
                  <p:pic>
                    <p:nvPicPr>
                      <p:cNvPr id="0" name="图片 217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57200"/>
                        <a:ext cx="4953000" cy="1233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2083" name="Object 3"/>
          <p:cNvGraphicFramePr>
            <a:graphicFrameLocks noChangeAspect="1"/>
          </p:cNvGraphicFramePr>
          <p:nvPr/>
        </p:nvGraphicFramePr>
        <p:xfrm>
          <a:off x="4624388" y="1828800"/>
          <a:ext cx="3757612" cy="1219200"/>
        </p:xfrm>
        <a:graphic>
          <a:graphicData uri="http://schemas.openxmlformats.org/presentationml/2006/ole">
            <mc:AlternateContent xmlns:mc="http://schemas.openxmlformats.org/markup-compatibility/2006">
              <mc:Choice xmlns:v="urn:schemas-microsoft-com:vml" Requires="v">
                <p:oleObj spid="_x0000_s21749" name="公式" r:id="rId5" imgW="1245235" imgH="398780" progId="Equation.3">
                  <p:embed/>
                </p:oleObj>
              </mc:Choice>
              <mc:Fallback>
                <p:oleObj name="公式" r:id="rId5" imgW="1245235" imgH="398780" progId="Equation.3">
                  <p:embed/>
                  <p:pic>
                    <p:nvPicPr>
                      <p:cNvPr id="0" name="图片 217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4388" y="1828800"/>
                        <a:ext cx="3757612"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2084" name="Object 4"/>
          <p:cNvGraphicFramePr>
            <a:graphicFrameLocks noChangeAspect="1"/>
          </p:cNvGraphicFramePr>
          <p:nvPr/>
        </p:nvGraphicFramePr>
        <p:xfrm>
          <a:off x="4267200" y="3294063"/>
          <a:ext cx="4343400" cy="844550"/>
        </p:xfrm>
        <a:graphic>
          <a:graphicData uri="http://schemas.openxmlformats.org/presentationml/2006/ole">
            <mc:AlternateContent xmlns:mc="http://schemas.openxmlformats.org/markup-compatibility/2006">
              <mc:Choice xmlns:v="urn:schemas-microsoft-com:vml" Requires="v">
                <p:oleObj spid="_x0000_s21750" name="公式" r:id="rId7" imgW="1332865" imgH="262890" progId="Equation.3">
                  <p:embed/>
                </p:oleObj>
              </mc:Choice>
              <mc:Fallback>
                <p:oleObj name="公式" r:id="rId7" imgW="1332865" imgH="262890" progId="Equation.3">
                  <p:embed/>
                  <p:pic>
                    <p:nvPicPr>
                      <p:cNvPr id="0" name="图片 217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3294063"/>
                        <a:ext cx="434340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p:nvPr/>
        </p:nvGrpSpPr>
        <p:grpSpPr bwMode="auto">
          <a:xfrm>
            <a:off x="4940300" y="4038600"/>
            <a:ext cx="2908300" cy="2438400"/>
            <a:chOff x="3112" y="2544"/>
            <a:chExt cx="1832" cy="1536"/>
          </a:xfrm>
        </p:grpSpPr>
        <p:graphicFrame>
          <p:nvGraphicFramePr>
            <p:cNvPr id="89098" name="Object 6"/>
            <p:cNvGraphicFramePr>
              <a:graphicFrameLocks noChangeAspect="1"/>
            </p:cNvGraphicFramePr>
            <p:nvPr/>
          </p:nvGraphicFramePr>
          <p:xfrm>
            <a:off x="3448" y="2544"/>
            <a:ext cx="1476" cy="768"/>
          </p:xfrm>
          <a:graphic>
            <a:graphicData uri="http://schemas.openxmlformats.org/presentationml/2006/ole">
              <mc:AlternateContent xmlns:mc="http://schemas.openxmlformats.org/markup-compatibility/2006">
                <mc:Choice xmlns:v="urn:schemas-microsoft-com:vml" Requires="v">
                  <p:oleObj spid="_x0000_s21751" name="公式" r:id="rId9" imgW="817245" imgH="398780" progId="Equation.3">
                    <p:embed/>
                  </p:oleObj>
                </mc:Choice>
                <mc:Fallback>
                  <p:oleObj name="公式" r:id="rId9" imgW="817245" imgH="398780" progId="Equation.3">
                    <p:embed/>
                    <p:pic>
                      <p:nvPicPr>
                        <p:cNvPr id="0" name="图片 217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48" y="2544"/>
                          <a:ext cx="1476"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9" name="Object 7"/>
            <p:cNvGraphicFramePr>
              <a:graphicFrameLocks noChangeAspect="1"/>
            </p:cNvGraphicFramePr>
            <p:nvPr/>
          </p:nvGraphicFramePr>
          <p:xfrm>
            <a:off x="3448" y="3312"/>
            <a:ext cx="1496" cy="768"/>
          </p:xfrm>
          <a:graphic>
            <a:graphicData uri="http://schemas.openxmlformats.org/presentationml/2006/ole">
              <mc:AlternateContent xmlns:mc="http://schemas.openxmlformats.org/markup-compatibility/2006">
                <mc:Choice xmlns:v="urn:schemas-microsoft-com:vml" Requires="v">
                  <p:oleObj spid="_x0000_s21752" name="公式" r:id="rId11" imgW="826770" imgH="398780" progId="Equation.3">
                    <p:embed/>
                  </p:oleObj>
                </mc:Choice>
                <mc:Fallback>
                  <p:oleObj name="公式" r:id="rId11" imgW="826770" imgH="398780" progId="Equation.3">
                    <p:embed/>
                    <p:pic>
                      <p:nvPicPr>
                        <p:cNvPr id="0" name="图片 217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48" y="3312"/>
                          <a:ext cx="1496"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9155" name="Group 8"/>
            <p:cNvGrpSpPr/>
            <p:nvPr/>
          </p:nvGrpSpPr>
          <p:grpSpPr bwMode="auto">
            <a:xfrm>
              <a:off x="3112" y="2880"/>
              <a:ext cx="192" cy="912"/>
              <a:chOff x="2400" y="2880"/>
              <a:chExt cx="192" cy="912"/>
            </a:xfrm>
          </p:grpSpPr>
          <p:sp>
            <p:nvSpPr>
              <p:cNvPr id="89156" name="Line 9"/>
              <p:cNvSpPr>
                <a:spLocks noChangeShapeType="1"/>
              </p:cNvSpPr>
              <p:nvPr/>
            </p:nvSpPr>
            <p:spPr bwMode="auto">
              <a:xfrm>
                <a:off x="2496" y="2928"/>
                <a:ext cx="0" cy="288"/>
              </a:xfrm>
              <a:prstGeom prst="line">
                <a:avLst/>
              </a:prstGeom>
              <a:noFill/>
              <a:ln w="38100">
                <a:solidFill>
                  <a:srgbClr val="99FF33"/>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ndParaRPr>
              </a:p>
            </p:txBody>
          </p:sp>
          <p:sp>
            <p:nvSpPr>
              <p:cNvPr id="89157" name="Line 10"/>
              <p:cNvSpPr>
                <a:spLocks noChangeShapeType="1"/>
              </p:cNvSpPr>
              <p:nvPr/>
            </p:nvSpPr>
            <p:spPr bwMode="auto">
              <a:xfrm>
                <a:off x="2496" y="3408"/>
                <a:ext cx="0" cy="336"/>
              </a:xfrm>
              <a:prstGeom prst="line">
                <a:avLst/>
              </a:prstGeom>
              <a:noFill/>
              <a:ln w="38100">
                <a:solidFill>
                  <a:srgbClr val="99FF33"/>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ndParaRPr>
              </a:p>
            </p:txBody>
          </p:sp>
          <p:sp>
            <p:nvSpPr>
              <p:cNvPr id="89158" name="Line 11"/>
              <p:cNvSpPr>
                <a:spLocks noChangeShapeType="1"/>
              </p:cNvSpPr>
              <p:nvPr/>
            </p:nvSpPr>
            <p:spPr bwMode="auto">
              <a:xfrm flipV="1">
                <a:off x="2496" y="2880"/>
                <a:ext cx="96" cy="48"/>
              </a:xfrm>
              <a:prstGeom prst="line">
                <a:avLst/>
              </a:prstGeom>
              <a:noFill/>
              <a:ln w="38100">
                <a:solidFill>
                  <a:srgbClr val="99FF33"/>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ndParaRPr>
              </a:p>
            </p:txBody>
          </p:sp>
          <p:sp>
            <p:nvSpPr>
              <p:cNvPr id="89159" name="Line 12"/>
              <p:cNvSpPr>
                <a:spLocks noChangeShapeType="1"/>
              </p:cNvSpPr>
              <p:nvPr/>
            </p:nvSpPr>
            <p:spPr bwMode="auto">
              <a:xfrm>
                <a:off x="2496" y="3744"/>
                <a:ext cx="96" cy="48"/>
              </a:xfrm>
              <a:prstGeom prst="line">
                <a:avLst/>
              </a:prstGeom>
              <a:noFill/>
              <a:ln w="38100">
                <a:solidFill>
                  <a:srgbClr val="99FF33"/>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ndParaRPr>
              </a:p>
            </p:txBody>
          </p:sp>
          <p:sp>
            <p:nvSpPr>
              <p:cNvPr id="89160" name="Line 13"/>
              <p:cNvSpPr>
                <a:spLocks noChangeShapeType="1"/>
              </p:cNvSpPr>
              <p:nvPr/>
            </p:nvSpPr>
            <p:spPr bwMode="auto">
              <a:xfrm flipH="1">
                <a:off x="2400" y="3216"/>
                <a:ext cx="96" cy="96"/>
              </a:xfrm>
              <a:prstGeom prst="line">
                <a:avLst/>
              </a:prstGeom>
              <a:noFill/>
              <a:ln w="38100">
                <a:solidFill>
                  <a:srgbClr val="99FF33"/>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ndParaRPr>
              </a:p>
            </p:txBody>
          </p:sp>
          <p:sp>
            <p:nvSpPr>
              <p:cNvPr id="89161" name="Line 14"/>
              <p:cNvSpPr>
                <a:spLocks noChangeShapeType="1"/>
              </p:cNvSpPr>
              <p:nvPr/>
            </p:nvSpPr>
            <p:spPr bwMode="auto">
              <a:xfrm>
                <a:off x="2400" y="3312"/>
                <a:ext cx="96" cy="96"/>
              </a:xfrm>
              <a:prstGeom prst="line">
                <a:avLst/>
              </a:prstGeom>
              <a:noFill/>
              <a:ln w="38100">
                <a:solidFill>
                  <a:srgbClr val="99FF33"/>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ndParaRPr>
              </a:p>
            </p:txBody>
          </p:sp>
        </p:grpSp>
      </p:grpSp>
      <p:sp>
        <p:nvSpPr>
          <p:cNvPr id="302095" name="Oval 15"/>
          <p:cNvSpPr>
            <a:spLocks noChangeArrowheads="1"/>
          </p:cNvSpPr>
          <p:nvPr/>
        </p:nvSpPr>
        <p:spPr bwMode="auto">
          <a:xfrm>
            <a:off x="381000" y="4032250"/>
            <a:ext cx="3048000" cy="2825750"/>
          </a:xfrm>
          <a:prstGeom prst="ellipse">
            <a:avLst/>
          </a:prstGeom>
          <a:solidFill>
            <a:srgbClr val="FFFF00"/>
          </a:solidFill>
          <a:ln w="9525">
            <a:round/>
          </a:ln>
          <a:scene3d>
            <a:camera prst="legacyPerspectiveBottom">
              <a:rot lat="1200000" lon="600000" rev="0"/>
            </a:camera>
            <a:lightRig rig="legacyFlat3" dir="t"/>
          </a:scene3d>
          <a:sp3d extrusionH="176200" prstMaterial="legacyMatte">
            <a:bevelT w="13500" h="13500" prst="angle"/>
            <a:bevelB w="13500" h="13500" prst="angle"/>
            <a:extrusionClr>
              <a:srgbClr val="FFFF00"/>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302096" name="Line 16"/>
          <p:cNvSpPr>
            <a:spLocks noChangeShapeType="1"/>
          </p:cNvSpPr>
          <p:nvPr/>
        </p:nvSpPr>
        <p:spPr bwMode="auto">
          <a:xfrm flipV="1">
            <a:off x="1828800" y="4724400"/>
            <a:ext cx="1828800" cy="60960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ndParaRPr>
          </a:p>
        </p:txBody>
      </p:sp>
      <p:grpSp>
        <p:nvGrpSpPr>
          <p:cNvPr id="89103" name="Group 17"/>
          <p:cNvGrpSpPr/>
          <p:nvPr/>
        </p:nvGrpSpPr>
        <p:grpSpPr bwMode="auto">
          <a:xfrm>
            <a:off x="179388" y="0"/>
            <a:ext cx="3702050" cy="4465638"/>
            <a:chOff x="96" y="96"/>
            <a:chExt cx="2332" cy="2813"/>
          </a:xfrm>
        </p:grpSpPr>
        <p:sp>
          <p:nvSpPr>
            <p:cNvPr id="89132" name="Line 18"/>
            <p:cNvSpPr>
              <a:spLocks noChangeShapeType="1"/>
            </p:cNvSpPr>
            <p:nvPr/>
          </p:nvSpPr>
          <p:spPr bwMode="auto">
            <a:xfrm flipV="1">
              <a:off x="96" y="2494"/>
              <a:ext cx="1968" cy="0"/>
            </a:xfrm>
            <a:prstGeom prst="line">
              <a:avLst/>
            </a:prstGeom>
            <a:noFill/>
            <a:ln w="9525">
              <a:solidFill>
                <a:srgbClr val="FF3300"/>
              </a:solidFill>
              <a:round/>
            </a:ln>
            <a:scene3d>
              <a:camera prst="legacyObliqueTopRight"/>
              <a:lightRig rig="legacyFlat3" dir="r"/>
            </a:scene3d>
            <a:sp3d extrusionH="2513000" prstMaterial="legacyMatte">
              <a:bevelT w="13500" h="13500" prst="angle"/>
              <a:bevelB w="13500" h="13500" prst="angle"/>
              <a:extrusionClr>
                <a:srgbClr val="FF3300"/>
              </a:extrusionClr>
            </a:sp3d>
            <a:extLst>
              <a:ext uri="{909E8E84-426E-40DD-AFC4-6F175D3DCCD1}">
                <a14:hiddenFill xmlns:a14="http://schemas.microsoft.com/office/drawing/2010/main">
                  <a:noFill/>
                </a14:hiddenFill>
              </a:ext>
            </a:extLst>
          </p:spPr>
          <p:txBody>
            <a:bodyPr wrap="none" anchor="ctr">
              <a:flatTx/>
            </a:bodyPr>
            <a:lstStyle/>
            <a:p>
              <a:pPr fontAlgn="base">
                <a:spcBef>
                  <a:spcPct val="0"/>
                </a:spcBef>
                <a:spcAft>
                  <a:spcPct val="0"/>
                </a:spcAft>
              </a:pPr>
              <a:endParaRPr lang="zh-CN" altLang="en-US">
                <a:solidFill>
                  <a:srgbClr val="000000"/>
                </a:solidFill>
              </a:endParaRPr>
            </a:p>
          </p:txBody>
        </p:sp>
        <p:grpSp>
          <p:nvGrpSpPr>
            <p:cNvPr id="89133" name="Group 19"/>
            <p:cNvGrpSpPr/>
            <p:nvPr/>
          </p:nvGrpSpPr>
          <p:grpSpPr bwMode="auto">
            <a:xfrm>
              <a:off x="240" y="816"/>
              <a:ext cx="2064" cy="1536"/>
              <a:chOff x="384" y="1783"/>
              <a:chExt cx="2016" cy="1577"/>
            </a:xfrm>
          </p:grpSpPr>
          <p:sp>
            <p:nvSpPr>
              <p:cNvPr id="302100" name="Oval 20"/>
              <p:cNvSpPr>
                <a:spLocks noChangeArrowheads="1"/>
              </p:cNvSpPr>
              <p:nvPr/>
            </p:nvSpPr>
            <p:spPr bwMode="auto">
              <a:xfrm>
                <a:off x="780" y="2960"/>
                <a:ext cx="1219" cy="400"/>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rgbClr val="99FF33"/>
                </a:solidFill>
                <a:round/>
              </a:ln>
              <a:effectLst/>
            </p:spPr>
            <p:txBody>
              <a:bodyPr wrap="none" anchor="ctr"/>
              <a:lstStyle/>
              <a:p>
                <a:pPr fontAlgn="base">
                  <a:spcBef>
                    <a:spcPct val="0"/>
                  </a:spcBef>
                  <a:spcAft>
                    <a:spcPct val="0"/>
                  </a:spcAft>
                  <a:defRPr/>
                </a:pPr>
                <a:endParaRPr lang="zh-CN" altLang="en-US">
                  <a:solidFill>
                    <a:srgbClr val="000000"/>
                  </a:solidFill>
                </a:endParaRPr>
              </a:p>
            </p:txBody>
          </p:sp>
          <p:sp>
            <p:nvSpPr>
              <p:cNvPr id="302101" name="Oval 21"/>
              <p:cNvSpPr>
                <a:spLocks noChangeArrowheads="1"/>
              </p:cNvSpPr>
              <p:nvPr/>
            </p:nvSpPr>
            <p:spPr bwMode="auto">
              <a:xfrm>
                <a:off x="954" y="2915"/>
                <a:ext cx="870" cy="267"/>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rgbClr val="99FF33"/>
                </a:solidFill>
                <a:round/>
              </a:ln>
              <a:effectLst/>
            </p:spPr>
            <p:txBody>
              <a:bodyPr wrap="none" anchor="ctr"/>
              <a:lstStyle/>
              <a:p>
                <a:pPr fontAlgn="base">
                  <a:spcBef>
                    <a:spcPct val="0"/>
                  </a:spcBef>
                  <a:spcAft>
                    <a:spcPct val="0"/>
                  </a:spcAft>
                  <a:defRPr/>
                </a:pPr>
                <a:endParaRPr lang="zh-CN" altLang="en-US">
                  <a:solidFill>
                    <a:srgbClr val="000000"/>
                  </a:solidFill>
                </a:endParaRPr>
              </a:p>
            </p:txBody>
          </p:sp>
          <p:sp>
            <p:nvSpPr>
              <p:cNvPr id="302102" name="AutoShape 22"/>
              <p:cNvSpPr>
                <a:spLocks noChangeArrowheads="1"/>
              </p:cNvSpPr>
              <p:nvPr/>
            </p:nvSpPr>
            <p:spPr bwMode="auto">
              <a:xfrm>
                <a:off x="1216" y="2604"/>
                <a:ext cx="304" cy="445"/>
              </a:xfrm>
              <a:prstGeom prst="can">
                <a:avLst>
                  <a:gd name="adj" fmla="val 36595"/>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rgbClr val="99FF33"/>
                </a:solidFill>
                <a:round/>
              </a:ln>
              <a:effectLst/>
            </p:spPr>
            <p:txBody>
              <a:bodyPr wrap="none" anchor="ctr"/>
              <a:lstStyle/>
              <a:p>
                <a:pPr fontAlgn="base">
                  <a:spcBef>
                    <a:spcPct val="0"/>
                  </a:spcBef>
                  <a:spcAft>
                    <a:spcPct val="0"/>
                  </a:spcAft>
                  <a:defRPr/>
                </a:pPr>
                <a:endParaRPr lang="zh-CN" altLang="en-US">
                  <a:solidFill>
                    <a:srgbClr val="000000"/>
                  </a:solidFill>
                </a:endParaRPr>
              </a:p>
            </p:txBody>
          </p:sp>
          <p:sp>
            <p:nvSpPr>
              <p:cNvPr id="89153" name="Rectangle 23"/>
              <p:cNvSpPr>
                <a:spLocks noChangeArrowheads="1"/>
              </p:cNvSpPr>
              <p:nvPr/>
            </p:nvSpPr>
            <p:spPr bwMode="auto">
              <a:xfrm>
                <a:off x="1303" y="2352"/>
                <a:ext cx="130" cy="311"/>
              </a:xfrm>
              <a:prstGeom prst="rect">
                <a:avLst/>
              </a:prstGeom>
              <a:gradFill rotWithShape="0">
                <a:gsLst>
                  <a:gs pos="0">
                    <a:srgbClr val="8F8F00"/>
                  </a:gs>
                  <a:gs pos="50000">
                    <a:srgbClr val="FFFF00"/>
                  </a:gs>
                  <a:gs pos="100000">
                    <a:srgbClr val="8F8F00"/>
                  </a:gs>
                </a:gsLst>
                <a:lin ang="0" scaled="1"/>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89154" name="Oval 24"/>
              <p:cNvSpPr>
                <a:spLocks noChangeArrowheads="1"/>
              </p:cNvSpPr>
              <p:nvPr/>
            </p:nvSpPr>
            <p:spPr bwMode="auto">
              <a:xfrm>
                <a:off x="384" y="1783"/>
                <a:ext cx="2016" cy="574"/>
              </a:xfrm>
              <a:prstGeom prst="ellipse">
                <a:avLst/>
              </a:prstGeom>
              <a:solidFill>
                <a:srgbClr val="FFFF00"/>
              </a:solidFill>
              <a:ln w="9525">
                <a:round/>
              </a:ln>
              <a:scene3d>
                <a:camera prst="legacyPerspectiveBottom">
                  <a:rot lat="19499998" lon="0" rev="0"/>
                </a:camera>
                <a:lightRig rig="legacyFlat3" dir="t"/>
              </a:scene3d>
              <a:sp3d extrusionH="176200" prstMaterial="legacyMatte">
                <a:bevelT w="13500" h="13500" prst="angle"/>
                <a:bevelB w="13500" h="13500" prst="angle"/>
                <a:extrusionClr>
                  <a:srgbClr val="FFFF00"/>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pSp>
        <p:grpSp>
          <p:nvGrpSpPr>
            <p:cNvPr id="89134" name="Group 25"/>
            <p:cNvGrpSpPr/>
            <p:nvPr/>
          </p:nvGrpSpPr>
          <p:grpSpPr bwMode="auto">
            <a:xfrm>
              <a:off x="938" y="290"/>
              <a:ext cx="310" cy="743"/>
              <a:chOff x="986" y="1442"/>
              <a:chExt cx="310" cy="743"/>
            </a:xfrm>
          </p:grpSpPr>
          <p:sp>
            <p:nvSpPr>
              <p:cNvPr id="89148" name="Line 26"/>
              <p:cNvSpPr>
                <a:spLocks noChangeShapeType="1"/>
              </p:cNvSpPr>
              <p:nvPr/>
            </p:nvSpPr>
            <p:spPr bwMode="auto">
              <a:xfrm flipV="1">
                <a:off x="1296" y="1728"/>
                <a:ext cx="0" cy="457"/>
              </a:xfrm>
              <a:prstGeom prst="line">
                <a:avLst/>
              </a:prstGeom>
              <a:noFill/>
              <a:ln w="76200">
                <a:solidFill>
                  <a:srgbClr val="99FF33"/>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ndParaRPr>
              </a:p>
            </p:txBody>
          </p:sp>
          <p:sp>
            <p:nvSpPr>
              <p:cNvPr id="89149" name="Text Box 27"/>
              <p:cNvSpPr txBox="1">
                <a:spLocks noChangeArrowheads="1"/>
              </p:cNvSpPr>
              <p:nvPr/>
            </p:nvSpPr>
            <p:spPr bwMode="auto">
              <a:xfrm>
                <a:off x="986" y="1442"/>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kumimoji="1" lang="zh-CN" altLang="zh-CN" sz="3200" b="1">
                  <a:solidFill>
                    <a:srgbClr val="FFFF00"/>
                  </a:solidFill>
                  <a:latin typeface="Times New Roman" panose="02020603050405020304" pitchFamily="18" charset="0"/>
                </a:endParaRPr>
              </a:p>
            </p:txBody>
          </p:sp>
        </p:grpSp>
        <p:sp>
          <p:nvSpPr>
            <p:cNvPr id="89135" name="Text Box 28"/>
            <p:cNvSpPr txBox="1">
              <a:spLocks noChangeArrowheads="1"/>
            </p:cNvSpPr>
            <p:nvPr/>
          </p:nvSpPr>
          <p:spPr bwMode="auto">
            <a:xfrm>
              <a:off x="1440" y="960"/>
              <a:ext cx="3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a:solidFill>
                    <a:srgbClr val="000000"/>
                  </a:solidFill>
                  <a:latin typeface="Times New Roman" panose="02020603050405020304" pitchFamily="18" charset="0"/>
                </a:rPr>
                <a:t>M</a:t>
              </a:r>
            </a:p>
          </p:txBody>
        </p:sp>
        <p:grpSp>
          <p:nvGrpSpPr>
            <p:cNvPr id="89136" name="Group 29"/>
            <p:cNvGrpSpPr/>
            <p:nvPr/>
          </p:nvGrpSpPr>
          <p:grpSpPr bwMode="auto">
            <a:xfrm>
              <a:off x="1248" y="618"/>
              <a:ext cx="1180" cy="390"/>
              <a:chOff x="1296" y="1770"/>
              <a:chExt cx="1180" cy="390"/>
            </a:xfrm>
          </p:grpSpPr>
          <p:sp>
            <p:nvSpPr>
              <p:cNvPr id="89146" name="Line 30"/>
              <p:cNvSpPr>
                <a:spLocks noChangeShapeType="1"/>
              </p:cNvSpPr>
              <p:nvPr/>
            </p:nvSpPr>
            <p:spPr bwMode="auto">
              <a:xfrm flipV="1">
                <a:off x="1296" y="1968"/>
                <a:ext cx="912" cy="192"/>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ndParaRPr>
              </a:p>
            </p:txBody>
          </p:sp>
          <p:sp>
            <p:nvSpPr>
              <p:cNvPr id="89147" name="Text Box 31"/>
              <p:cNvSpPr txBox="1">
                <a:spLocks noChangeArrowheads="1"/>
              </p:cNvSpPr>
              <p:nvPr/>
            </p:nvSpPr>
            <p:spPr bwMode="auto">
              <a:xfrm>
                <a:off x="2198" y="177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000000"/>
                    </a:solidFill>
                    <a:latin typeface="Times New Roman" panose="02020603050405020304" pitchFamily="18" charset="0"/>
                    <a:ea typeface="幼圆" panose="02010509060101010101" pitchFamily="49" charset="-122"/>
                  </a:rPr>
                  <a:t>X</a:t>
                </a:r>
              </a:p>
            </p:txBody>
          </p:sp>
        </p:grpSp>
        <p:grpSp>
          <p:nvGrpSpPr>
            <p:cNvPr id="89137" name="Group 32"/>
            <p:cNvGrpSpPr/>
            <p:nvPr/>
          </p:nvGrpSpPr>
          <p:grpSpPr bwMode="auto">
            <a:xfrm>
              <a:off x="1248" y="96"/>
              <a:ext cx="465" cy="912"/>
              <a:chOff x="1248" y="432"/>
              <a:chExt cx="465" cy="912"/>
            </a:xfrm>
          </p:grpSpPr>
          <p:graphicFrame>
            <p:nvGraphicFramePr>
              <p:cNvPr id="89097" name="Object 33"/>
              <p:cNvGraphicFramePr>
                <a:graphicFrameLocks noChangeAspect="1"/>
              </p:cNvGraphicFramePr>
              <p:nvPr/>
            </p:nvGraphicFramePr>
            <p:xfrm>
              <a:off x="1248" y="432"/>
              <a:ext cx="465" cy="444"/>
            </p:xfrm>
            <a:graphic>
              <a:graphicData uri="http://schemas.openxmlformats.org/presentationml/2006/ole">
                <mc:AlternateContent xmlns:mc="http://schemas.openxmlformats.org/markup-compatibility/2006">
                  <mc:Choice xmlns:v="urn:schemas-microsoft-com:vml" Requires="v">
                    <p:oleObj spid="_x0000_s21753" name="公式" r:id="rId13" imgW="243205" imgH="233680" progId="Equation.3">
                      <p:embed/>
                    </p:oleObj>
                  </mc:Choice>
                  <mc:Fallback>
                    <p:oleObj name="公式" r:id="rId13" imgW="243205" imgH="233680" progId="Equation.3">
                      <p:embed/>
                      <p:pic>
                        <p:nvPicPr>
                          <p:cNvPr id="0" name="图片 217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48" y="432"/>
                            <a:ext cx="465" cy="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45" name="Line 34"/>
              <p:cNvSpPr>
                <a:spLocks noChangeShapeType="1"/>
              </p:cNvSpPr>
              <p:nvPr/>
            </p:nvSpPr>
            <p:spPr bwMode="auto">
              <a:xfrm flipV="1">
                <a:off x="1248" y="672"/>
                <a:ext cx="0" cy="672"/>
              </a:xfrm>
              <a:prstGeom prst="line">
                <a:avLst/>
              </a:prstGeom>
              <a:noFill/>
              <a:ln w="5715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ndParaRPr>
              </a:p>
            </p:txBody>
          </p:sp>
        </p:grpSp>
        <p:grpSp>
          <p:nvGrpSpPr>
            <p:cNvPr id="89138" name="Group 35"/>
            <p:cNvGrpSpPr/>
            <p:nvPr/>
          </p:nvGrpSpPr>
          <p:grpSpPr bwMode="auto">
            <a:xfrm>
              <a:off x="703" y="1071"/>
              <a:ext cx="576" cy="720"/>
              <a:chOff x="672" y="1440"/>
              <a:chExt cx="576" cy="720"/>
            </a:xfrm>
          </p:grpSpPr>
          <p:grpSp>
            <p:nvGrpSpPr>
              <p:cNvPr id="89142" name="Group 36"/>
              <p:cNvGrpSpPr/>
              <p:nvPr/>
            </p:nvGrpSpPr>
            <p:grpSpPr bwMode="auto">
              <a:xfrm>
                <a:off x="1248" y="1440"/>
                <a:ext cx="0" cy="720"/>
                <a:chOff x="1248" y="1440"/>
                <a:chExt cx="0" cy="720"/>
              </a:xfrm>
            </p:grpSpPr>
            <p:sp>
              <p:nvSpPr>
                <p:cNvPr id="89143" name="Line 37"/>
                <p:cNvSpPr>
                  <a:spLocks noChangeShapeType="1"/>
                </p:cNvSpPr>
                <p:nvPr/>
              </p:nvSpPr>
              <p:spPr bwMode="auto">
                <a:xfrm>
                  <a:off x="1248" y="1680"/>
                  <a:ext cx="0" cy="480"/>
                </a:xfrm>
                <a:prstGeom prst="line">
                  <a:avLst/>
                </a:prstGeom>
                <a:noFill/>
                <a:ln w="5715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ndParaRPr>
                </a:p>
              </p:txBody>
            </p:sp>
            <p:sp>
              <p:nvSpPr>
                <p:cNvPr id="89144" name="Line 38"/>
                <p:cNvSpPr>
                  <a:spLocks noChangeShapeType="1"/>
                </p:cNvSpPr>
                <p:nvPr/>
              </p:nvSpPr>
              <p:spPr bwMode="auto">
                <a:xfrm>
                  <a:off x="1248" y="1440"/>
                  <a:ext cx="0" cy="240"/>
                </a:xfrm>
                <a:prstGeom prst="line">
                  <a:avLst/>
                </a:prstGeom>
                <a:noFill/>
                <a:ln w="57150">
                  <a:solidFill>
                    <a:srgbClr val="FF3300"/>
                  </a:solidFill>
                  <a:prstDash val="dash"/>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ndParaRPr>
                </a:p>
              </p:txBody>
            </p:sp>
          </p:grpSp>
          <p:graphicFrame>
            <p:nvGraphicFramePr>
              <p:cNvPr id="89096" name="Object 39"/>
              <p:cNvGraphicFramePr>
                <a:graphicFrameLocks noChangeAspect="1"/>
              </p:cNvGraphicFramePr>
              <p:nvPr/>
            </p:nvGraphicFramePr>
            <p:xfrm>
              <a:off x="672" y="1680"/>
              <a:ext cx="444" cy="444"/>
            </p:xfrm>
            <a:graphic>
              <a:graphicData uri="http://schemas.openxmlformats.org/presentationml/2006/ole">
                <mc:AlternateContent xmlns:mc="http://schemas.openxmlformats.org/markup-compatibility/2006">
                  <mc:Choice xmlns:v="urn:schemas-microsoft-com:vml" Requires="v">
                    <p:oleObj spid="_x0000_s21754" name="公式" r:id="rId15" imgW="233680" imgH="233680" progId="Equation.3">
                      <p:embed/>
                    </p:oleObj>
                  </mc:Choice>
                  <mc:Fallback>
                    <p:oleObj name="公式" r:id="rId15" imgW="233680" imgH="233680" progId="Equation.3">
                      <p:embed/>
                      <p:pic>
                        <p:nvPicPr>
                          <p:cNvPr id="0" name="图片 217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2" y="1680"/>
                            <a:ext cx="444" cy="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9139" name="Arc 40"/>
            <p:cNvSpPr/>
            <p:nvPr/>
          </p:nvSpPr>
          <p:spPr bwMode="auto">
            <a:xfrm rot="21366385" flipV="1">
              <a:off x="1634" y="1248"/>
              <a:ext cx="718" cy="192"/>
            </a:xfrm>
            <a:custGeom>
              <a:avLst/>
              <a:gdLst>
                <a:gd name="T0" fmla="*/ 0 w 21600"/>
                <a:gd name="T1" fmla="*/ 0 h 21600"/>
                <a:gd name="T2" fmla="*/ 718 w 21600"/>
                <a:gd name="T3" fmla="*/ 192 h 21600"/>
                <a:gd name="T4" fmla="*/ 0 w 21600"/>
                <a:gd name="T5" fmla="*/ 19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3300"/>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89140" name="Text Box 41"/>
            <p:cNvSpPr txBox="1">
              <a:spLocks noChangeArrowheads="1"/>
            </p:cNvSpPr>
            <p:nvPr/>
          </p:nvSpPr>
          <p:spPr bwMode="auto">
            <a:xfrm>
              <a:off x="1680" y="288"/>
              <a:ext cx="32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a:solidFill>
                    <a:srgbClr val="000000"/>
                  </a:solidFill>
                  <a:latin typeface="Times New Roman" panose="02020603050405020304" pitchFamily="18" charset="0"/>
                </a:rPr>
                <a:t>m</a:t>
              </a:r>
            </a:p>
          </p:txBody>
        </p:sp>
        <p:graphicFrame>
          <p:nvGraphicFramePr>
            <p:cNvPr id="89095" name="Object 42"/>
            <p:cNvGraphicFramePr>
              <a:graphicFrameLocks noChangeAspect="1"/>
            </p:cNvGraphicFramePr>
            <p:nvPr/>
          </p:nvGraphicFramePr>
          <p:xfrm>
            <a:off x="1200" y="413"/>
            <a:ext cx="384" cy="624"/>
          </p:xfrm>
          <a:graphic>
            <a:graphicData uri="http://schemas.openxmlformats.org/presentationml/2006/ole">
              <mc:AlternateContent xmlns:mc="http://schemas.openxmlformats.org/markup-compatibility/2006">
                <mc:Choice xmlns:v="urn:schemas-microsoft-com:vml" Requires="v">
                  <p:oleObj spid="_x0000_s21755" name="剪辑" r:id="rId17" imgW="1050290" imgH="1605280" progId="MS_ClipArt_Gallery.2">
                    <p:embed/>
                  </p:oleObj>
                </mc:Choice>
                <mc:Fallback>
                  <p:oleObj name="剪辑" r:id="rId17" imgW="1050290" imgH="1605280" progId="MS_ClipArt_Gallery.2">
                    <p:embed/>
                    <p:pic>
                      <p:nvPicPr>
                        <p:cNvPr id="0" name="图片 217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00" y="413"/>
                          <a:ext cx="384"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41" name="Text Box 43"/>
            <p:cNvSpPr txBox="1">
              <a:spLocks noChangeArrowheads="1"/>
            </p:cNvSpPr>
            <p:nvPr/>
          </p:nvSpPr>
          <p:spPr bwMode="auto">
            <a:xfrm>
              <a:off x="2016" y="2544"/>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a:solidFill>
                    <a:srgbClr val="000000"/>
                  </a:solidFill>
                  <a:latin typeface="Times New Roman" panose="02020603050405020304" pitchFamily="18" charset="0"/>
                </a:rPr>
                <a:t>A</a:t>
              </a:r>
            </a:p>
          </p:txBody>
        </p:sp>
      </p:grpSp>
      <p:sp>
        <p:nvSpPr>
          <p:cNvPr id="302124" name="Line 44"/>
          <p:cNvSpPr>
            <a:spLocks noChangeShapeType="1"/>
          </p:cNvSpPr>
          <p:nvPr/>
        </p:nvSpPr>
        <p:spPr bwMode="auto">
          <a:xfrm>
            <a:off x="1905000" y="5334000"/>
            <a:ext cx="1219200" cy="1143000"/>
          </a:xfrm>
          <a:prstGeom prst="line">
            <a:avLst/>
          </a:prstGeom>
          <a:noFill/>
          <a:ln w="38100">
            <a:solidFill>
              <a:srgbClr val="FF3300"/>
            </a:solidFill>
            <a:prstDash val="sysDot"/>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ndParaRPr>
          </a:p>
        </p:txBody>
      </p:sp>
      <p:sp>
        <p:nvSpPr>
          <p:cNvPr id="302125" name="Text Box 45"/>
          <p:cNvSpPr txBox="1">
            <a:spLocks noChangeArrowheads="1"/>
          </p:cNvSpPr>
          <p:nvPr/>
        </p:nvSpPr>
        <p:spPr bwMode="auto">
          <a:xfrm>
            <a:off x="2722563" y="5638800"/>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a:solidFill>
                  <a:srgbClr val="000000"/>
                </a:solidFill>
                <a:latin typeface="Times New Roman" panose="02020603050405020304" pitchFamily="18" charset="0"/>
              </a:rPr>
              <a:t>A</a:t>
            </a:r>
          </a:p>
        </p:txBody>
      </p:sp>
      <p:grpSp>
        <p:nvGrpSpPr>
          <p:cNvPr id="11" name="Group 46"/>
          <p:cNvGrpSpPr/>
          <p:nvPr/>
        </p:nvGrpSpPr>
        <p:grpSpPr bwMode="auto">
          <a:xfrm>
            <a:off x="3124200" y="4724400"/>
            <a:ext cx="228600" cy="304800"/>
            <a:chOff x="4368" y="1296"/>
            <a:chExt cx="144" cy="192"/>
          </a:xfrm>
        </p:grpSpPr>
        <p:sp>
          <p:nvSpPr>
            <p:cNvPr id="89130" name="Oval 47"/>
            <p:cNvSpPr>
              <a:spLocks noChangeArrowheads="1"/>
            </p:cNvSpPr>
            <p:nvPr/>
          </p:nvSpPr>
          <p:spPr bwMode="auto">
            <a:xfrm>
              <a:off x="4368" y="1296"/>
              <a:ext cx="96" cy="96"/>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89131" name="Oval 48"/>
            <p:cNvSpPr>
              <a:spLocks noChangeArrowheads="1"/>
            </p:cNvSpPr>
            <p:nvPr/>
          </p:nvSpPr>
          <p:spPr bwMode="auto">
            <a:xfrm>
              <a:off x="4416" y="1392"/>
              <a:ext cx="96" cy="96"/>
            </a:xfrm>
            <a:prstGeom prst="ellipse">
              <a:avLst/>
            </a:prstGeom>
            <a:solidFill>
              <a:srgbClr val="FF33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pSp>
      <p:sp>
        <p:nvSpPr>
          <p:cNvPr id="302129" name="Text Box 49"/>
          <p:cNvSpPr txBox="1">
            <a:spLocks noChangeArrowheads="1"/>
          </p:cNvSpPr>
          <p:nvPr/>
        </p:nvSpPr>
        <p:spPr bwMode="auto">
          <a:xfrm>
            <a:off x="2286000" y="6172200"/>
            <a:ext cx="481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000000"/>
                </a:solidFill>
                <a:latin typeface="Times New Roman" panose="02020603050405020304" pitchFamily="18" charset="0"/>
                <a:ea typeface="幼圆" panose="02010509060101010101" pitchFamily="49" charset="-122"/>
              </a:rPr>
              <a:t>m</a:t>
            </a:r>
          </a:p>
        </p:txBody>
      </p:sp>
      <p:grpSp>
        <p:nvGrpSpPr>
          <p:cNvPr id="12" name="Group 50"/>
          <p:cNvGrpSpPr/>
          <p:nvPr/>
        </p:nvGrpSpPr>
        <p:grpSpPr bwMode="auto">
          <a:xfrm>
            <a:off x="1042988" y="4949825"/>
            <a:ext cx="2289175" cy="914400"/>
            <a:chOff x="766" y="3024"/>
            <a:chExt cx="1442" cy="576"/>
          </a:xfrm>
        </p:grpSpPr>
        <p:grpSp>
          <p:nvGrpSpPr>
            <p:cNvPr id="89127" name="Group 51"/>
            <p:cNvGrpSpPr/>
            <p:nvPr/>
          </p:nvGrpSpPr>
          <p:grpSpPr bwMode="auto">
            <a:xfrm>
              <a:off x="960" y="3024"/>
              <a:ext cx="864" cy="576"/>
              <a:chOff x="960" y="2976"/>
              <a:chExt cx="864" cy="576"/>
            </a:xfrm>
          </p:grpSpPr>
          <p:sp>
            <p:nvSpPr>
              <p:cNvPr id="89128" name="AutoShape 52"/>
              <p:cNvSpPr>
                <a:spLocks noChangeArrowheads="1"/>
              </p:cNvSpPr>
              <p:nvPr/>
            </p:nvSpPr>
            <p:spPr bwMode="auto">
              <a:xfrm>
                <a:off x="1632" y="3072"/>
                <a:ext cx="192" cy="480"/>
              </a:xfrm>
              <a:prstGeom prst="curvedLeftArrow">
                <a:avLst>
                  <a:gd name="adj1" fmla="val 50000"/>
                  <a:gd name="adj2" fmla="val 100000"/>
                  <a:gd name="adj3" fmla="val 33333"/>
                </a:avLst>
              </a:prstGeom>
              <a:solidFill>
                <a:srgbClr val="FF3300"/>
              </a:solidFill>
              <a:ln w="9525">
                <a:solidFill>
                  <a:srgbClr val="FFFF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89129" name="AutoShape 53"/>
              <p:cNvSpPr>
                <a:spLocks noChangeArrowheads="1"/>
              </p:cNvSpPr>
              <p:nvPr/>
            </p:nvSpPr>
            <p:spPr bwMode="auto">
              <a:xfrm>
                <a:off x="960" y="2976"/>
                <a:ext cx="336" cy="528"/>
              </a:xfrm>
              <a:prstGeom prst="curvedRightArrow">
                <a:avLst>
                  <a:gd name="adj1" fmla="val 31429"/>
                  <a:gd name="adj2" fmla="val 62857"/>
                  <a:gd name="adj3" fmla="val 33333"/>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pSp>
        <p:graphicFrame>
          <p:nvGraphicFramePr>
            <p:cNvPr id="89093" name="Object 54"/>
            <p:cNvGraphicFramePr>
              <a:graphicFrameLocks noChangeAspect="1"/>
            </p:cNvGraphicFramePr>
            <p:nvPr/>
          </p:nvGraphicFramePr>
          <p:xfrm>
            <a:off x="766" y="3041"/>
            <a:ext cx="434" cy="463"/>
          </p:xfrm>
          <a:graphic>
            <a:graphicData uri="http://schemas.openxmlformats.org/presentationml/2006/ole">
              <mc:AlternateContent xmlns:mc="http://schemas.openxmlformats.org/markup-compatibility/2006">
                <mc:Choice xmlns:v="urn:schemas-microsoft-com:vml" Requires="v">
                  <p:oleObj spid="_x0000_s21756" name="公式" r:id="rId19" imgW="223520" imgH="233680" progId="Equation.3">
                    <p:embed/>
                  </p:oleObj>
                </mc:Choice>
                <mc:Fallback>
                  <p:oleObj name="公式" r:id="rId19" imgW="223520" imgH="233680" progId="Equation.3">
                    <p:embed/>
                    <p:pic>
                      <p:nvPicPr>
                        <p:cNvPr id="0" name="图片 217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6" y="3041"/>
                          <a:ext cx="434" cy="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4" name="Object 55"/>
            <p:cNvGraphicFramePr>
              <a:graphicFrameLocks noChangeAspect="1"/>
            </p:cNvGraphicFramePr>
            <p:nvPr/>
          </p:nvGraphicFramePr>
          <p:xfrm>
            <a:off x="1800" y="3120"/>
            <a:ext cx="408" cy="463"/>
          </p:xfrm>
          <a:graphic>
            <a:graphicData uri="http://schemas.openxmlformats.org/presentationml/2006/ole">
              <mc:AlternateContent xmlns:mc="http://schemas.openxmlformats.org/markup-compatibility/2006">
                <mc:Choice xmlns:v="urn:schemas-microsoft-com:vml" Requires="v">
                  <p:oleObj spid="_x0000_s21757" name="公式" r:id="rId21" imgW="204470" imgH="233680" progId="Equation.3">
                    <p:embed/>
                  </p:oleObj>
                </mc:Choice>
                <mc:Fallback>
                  <p:oleObj name="公式" r:id="rId21" imgW="204470" imgH="233680" progId="Equation.3">
                    <p:embed/>
                    <p:pic>
                      <p:nvPicPr>
                        <p:cNvPr id="0" name="图片 217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00" y="3120"/>
                          <a:ext cx="408" cy="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 name="Group 56"/>
          <p:cNvGrpSpPr/>
          <p:nvPr/>
        </p:nvGrpSpPr>
        <p:grpSpPr bwMode="auto">
          <a:xfrm>
            <a:off x="2362200" y="4038600"/>
            <a:ext cx="1066800" cy="1219200"/>
            <a:chOff x="3888" y="864"/>
            <a:chExt cx="672" cy="768"/>
          </a:xfrm>
        </p:grpSpPr>
        <p:sp>
          <p:nvSpPr>
            <p:cNvPr id="89125" name="Oval 57"/>
            <p:cNvSpPr>
              <a:spLocks noChangeArrowheads="1"/>
            </p:cNvSpPr>
            <p:nvPr/>
          </p:nvSpPr>
          <p:spPr bwMode="auto">
            <a:xfrm>
              <a:off x="3888" y="864"/>
              <a:ext cx="96" cy="96"/>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89126" name="Oval 58"/>
            <p:cNvSpPr>
              <a:spLocks noChangeArrowheads="1"/>
            </p:cNvSpPr>
            <p:nvPr/>
          </p:nvSpPr>
          <p:spPr bwMode="auto">
            <a:xfrm>
              <a:off x="4464" y="1536"/>
              <a:ext cx="96" cy="96"/>
            </a:xfrm>
            <a:prstGeom prst="ellipse">
              <a:avLst/>
            </a:prstGeom>
            <a:solidFill>
              <a:srgbClr val="FF33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pSp>
      <p:grpSp>
        <p:nvGrpSpPr>
          <p:cNvPr id="15" name="Group 59"/>
          <p:cNvGrpSpPr/>
          <p:nvPr/>
        </p:nvGrpSpPr>
        <p:grpSpPr bwMode="auto">
          <a:xfrm>
            <a:off x="1219200" y="4038600"/>
            <a:ext cx="2209800" cy="1524000"/>
            <a:chOff x="3168" y="864"/>
            <a:chExt cx="1392" cy="960"/>
          </a:xfrm>
        </p:grpSpPr>
        <p:sp>
          <p:nvSpPr>
            <p:cNvPr id="89123" name="Oval 60"/>
            <p:cNvSpPr>
              <a:spLocks noChangeArrowheads="1"/>
            </p:cNvSpPr>
            <p:nvPr/>
          </p:nvSpPr>
          <p:spPr bwMode="auto">
            <a:xfrm>
              <a:off x="3168" y="864"/>
              <a:ext cx="96" cy="96"/>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89124" name="Oval 61"/>
            <p:cNvSpPr>
              <a:spLocks noChangeArrowheads="1"/>
            </p:cNvSpPr>
            <p:nvPr/>
          </p:nvSpPr>
          <p:spPr bwMode="auto">
            <a:xfrm>
              <a:off x="4464" y="1728"/>
              <a:ext cx="96" cy="96"/>
            </a:xfrm>
            <a:prstGeom prst="ellipse">
              <a:avLst/>
            </a:prstGeom>
            <a:solidFill>
              <a:srgbClr val="FF33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pSp>
      <p:grpSp>
        <p:nvGrpSpPr>
          <p:cNvPr id="16" name="Group 62"/>
          <p:cNvGrpSpPr/>
          <p:nvPr/>
        </p:nvGrpSpPr>
        <p:grpSpPr bwMode="auto">
          <a:xfrm>
            <a:off x="457200" y="4953000"/>
            <a:ext cx="2971800" cy="838200"/>
            <a:chOff x="2688" y="1488"/>
            <a:chExt cx="1872" cy="528"/>
          </a:xfrm>
        </p:grpSpPr>
        <p:sp>
          <p:nvSpPr>
            <p:cNvPr id="89121" name="Oval 63"/>
            <p:cNvSpPr>
              <a:spLocks noChangeArrowheads="1"/>
            </p:cNvSpPr>
            <p:nvPr/>
          </p:nvSpPr>
          <p:spPr bwMode="auto">
            <a:xfrm>
              <a:off x="2688" y="1488"/>
              <a:ext cx="96" cy="96"/>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89122" name="Oval 64"/>
            <p:cNvSpPr>
              <a:spLocks noChangeArrowheads="1"/>
            </p:cNvSpPr>
            <p:nvPr/>
          </p:nvSpPr>
          <p:spPr bwMode="auto">
            <a:xfrm>
              <a:off x="4464" y="1920"/>
              <a:ext cx="96" cy="96"/>
            </a:xfrm>
            <a:prstGeom prst="ellipse">
              <a:avLst/>
            </a:prstGeom>
            <a:solidFill>
              <a:srgbClr val="FF33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pSp>
      <p:grpSp>
        <p:nvGrpSpPr>
          <p:cNvPr id="17" name="Group 65"/>
          <p:cNvGrpSpPr/>
          <p:nvPr/>
        </p:nvGrpSpPr>
        <p:grpSpPr bwMode="auto">
          <a:xfrm>
            <a:off x="685800" y="5867400"/>
            <a:ext cx="2667000" cy="304800"/>
            <a:chOff x="2832" y="2016"/>
            <a:chExt cx="1680" cy="192"/>
          </a:xfrm>
        </p:grpSpPr>
        <p:sp>
          <p:nvSpPr>
            <p:cNvPr id="89119" name="Oval 66"/>
            <p:cNvSpPr>
              <a:spLocks noChangeArrowheads="1"/>
            </p:cNvSpPr>
            <p:nvPr/>
          </p:nvSpPr>
          <p:spPr bwMode="auto">
            <a:xfrm>
              <a:off x="2832" y="2112"/>
              <a:ext cx="96" cy="96"/>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89120" name="Oval 67"/>
            <p:cNvSpPr>
              <a:spLocks noChangeArrowheads="1"/>
            </p:cNvSpPr>
            <p:nvPr/>
          </p:nvSpPr>
          <p:spPr bwMode="auto">
            <a:xfrm>
              <a:off x="4416" y="2016"/>
              <a:ext cx="96" cy="96"/>
            </a:xfrm>
            <a:prstGeom prst="ellipse">
              <a:avLst/>
            </a:prstGeom>
            <a:solidFill>
              <a:srgbClr val="FF33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pSp>
      <p:grpSp>
        <p:nvGrpSpPr>
          <p:cNvPr id="18" name="Group 68"/>
          <p:cNvGrpSpPr/>
          <p:nvPr/>
        </p:nvGrpSpPr>
        <p:grpSpPr bwMode="auto">
          <a:xfrm>
            <a:off x="2819400" y="6172200"/>
            <a:ext cx="304800" cy="304800"/>
            <a:chOff x="4176" y="2208"/>
            <a:chExt cx="192" cy="192"/>
          </a:xfrm>
        </p:grpSpPr>
        <p:sp>
          <p:nvSpPr>
            <p:cNvPr id="89117" name="Oval 69"/>
            <p:cNvSpPr>
              <a:spLocks noChangeArrowheads="1"/>
            </p:cNvSpPr>
            <p:nvPr/>
          </p:nvSpPr>
          <p:spPr bwMode="auto">
            <a:xfrm>
              <a:off x="4272" y="2208"/>
              <a:ext cx="96" cy="96"/>
            </a:xfrm>
            <a:prstGeom prst="ellipse">
              <a:avLst/>
            </a:prstGeom>
            <a:solidFill>
              <a:srgbClr val="FF33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89118" name="Oval 70"/>
            <p:cNvSpPr>
              <a:spLocks noChangeArrowheads="1"/>
            </p:cNvSpPr>
            <p:nvPr/>
          </p:nvSpPr>
          <p:spPr bwMode="auto">
            <a:xfrm>
              <a:off x="4176" y="2304"/>
              <a:ext cx="96" cy="96"/>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pSp>
      <p:grpSp>
        <p:nvGrpSpPr>
          <p:cNvPr id="19" name="Group 71"/>
          <p:cNvGrpSpPr/>
          <p:nvPr/>
        </p:nvGrpSpPr>
        <p:grpSpPr bwMode="auto">
          <a:xfrm>
            <a:off x="1600200" y="6019800"/>
            <a:ext cx="1676400" cy="762000"/>
            <a:chOff x="3408" y="2112"/>
            <a:chExt cx="1056" cy="480"/>
          </a:xfrm>
        </p:grpSpPr>
        <p:sp>
          <p:nvSpPr>
            <p:cNvPr id="89115" name="Oval 72"/>
            <p:cNvSpPr>
              <a:spLocks noChangeArrowheads="1"/>
            </p:cNvSpPr>
            <p:nvPr/>
          </p:nvSpPr>
          <p:spPr bwMode="auto">
            <a:xfrm>
              <a:off x="3408" y="2496"/>
              <a:ext cx="96" cy="96"/>
            </a:xfrm>
            <a:prstGeom prst="ellipse">
              <a:avLst/>
            </a:prstGeom>
            <a:solidFill>
              <a:schemeClr val="accent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89116" name="Oval 73"/>
            <p:cNvSpPr>
              <a:spLocks noChangeArrowheads="1"/>
            </p:cNvSpPr>
            <p:nvPr/>
          </p:nvSpPr>
          <p:spPr bwMode="auto">
            <a:xfrm>
              <a:off x="4368" y="2112"/>
              <a:ext cx="96" cy="96"/>
            </a:xfrm>
            <a:prstGeom prst="ellipse">
              <a:avLst/>
            </a:prstGeom>
            <a:solidFill>
              <a:srgbClr val="FF3300"/>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020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020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20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2096"/>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02124"/>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3021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3021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up)">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499"/>
                                          </p:stCondLst>
                                        </p:cTn>
                                        <p:tgtEl>
                                          <p:spTgt spid="30208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box(in)">
                                      <p:cBhvr>
                                        <p:cTn id="7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95" grpId="0" animBg="1"/>
      <p:bldP spid="302096" grpId="0" animBg="1"/>
      <p:bldP spid="302124" grpId="0" animBg="1"/>
      <p:bldP spid="302125" grpId="0" autoUpdateAnimBg="0"/>
      <p:bldP spid="30212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90" name="Object 6"/>
          <p:cNvGraphicFramePr>
            <a:graphicFrameLocks noChangeAspect="1"/>
          </p:cNvGraphicFramePr>
          <p:nvPr/>
        </p:nvGraphicFramePr>
        <p:xfrm>
          <a:off x="814387" y="3264740"/>
          <a:ext cx="7515225" cy="1149350"/>
        </p:xfrm>
        <a:graphic>
          <a:graphicData uri="http://schemas.openxmlformats.org/presentationml/2006/ole">
            <mc:AlternateContent xmlns:mc="http://schemas.openxmlformats.org/markup-compatibility/2006">
              <mc:Choice xmlns:v="urn:schemas-microsoft-com:vml" Requires="v">
                <p:oleObj spid="_x0000_s4203" name="公式" r:id="rId3" imgW="2616835" imgH="398780" progId="Equation.3">
                  <p:embed/>
                </p:oleObj>
              </mc:Choice>
              <mc:Fallback>
                <p:oleObj name="公式" r:id="rId3" imgW="2616835" imgH="398780" progId="Equation.3">
                  <p:embed/>
                  <p:pic>
                    <p:nvPicPr>
                      <p:cNvPr id="0" name="图片 4192"/>
                      <p:cNvPicPr>
                        <a:picLocks noChangeAspect="1" noChangeArrowheads="1"/>
                      </p:cNvPicPr>
                      <p:nvPr/>
                    </p:nvPicPr>
                    <p:blipFill>
                      <a:blip r:embed="rId4">
                        <a:lum contrast="100000"/>
                        <a:extLst>
                          <a:ext uri="{28A0092B-C50C-407E-A947-70E740481C1C}">
                            <a14:useLocalDpi xmlns:a14="http://schemas.microsoft.com/office/drawing/2010/main" val="0"/>
                          </a:ext>
                        </a:extLst>
                      </a:blip>
                      <a:srcRect/>
                      <a:stretch>
                        <a:fillRect/>
                      </a:stretch>
                    </p:blipFill>
                    <p:spPr bwMode="auto">
                      <a:xfrm>
                        <a:off x="814387" y="3264740"/>
                        <a:ext cx="7515225" cy="114935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1" name="Text Box 7"/>
          <p:cNvSpPr txBox="1">
            <a:spLocks noChangeArrowheads="1"/>
          </p:cNvSpPr>
          <p:nvPr/>
        </p:nvSpPr>
        <p:spPr bwMode="auto">
          <a:xfrm>
            <a:off x="323528" y="4502373"/>
            <a:ext cx="84963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5000"/>
              </a:lnSpc>
              <a:spcBef>
                <a:spcPct val="0"/>
              </a:spcBef>
              <a:spcAft>
                <a:spcPct val="0"/>
              </a:spcAft>
            </a:pPr>
            <a:r>
              <a:rPr kumimoji="1" lang="zh-CN" altLang="en-US" sz="2800" b="1" dirty="0">
                <a:solidFill>
                  <a:srgbClr val="0000FF"/>
                </a:solidFill>
                <a:latin typeface="Times New Roman" panose="02020603050405020304" pitchFamily="18" charset="0"/>
              </a:rPr>
              <a:t>刚体定轴转动的动能定理</a:t>
            </a:r>
            <a:r>
              <a:rPr kumimoji="1" lang="zh-CN" altLang="en-US" sz="2800" b="1" dirty="0">
                <a:solidFill>
                  <a:srgbClr val="000000"/>
                </a:solidFill>
                <a:latin typeface="Times New Roman" panose="02020603050405020304" pitchFamily="18" charset="0"/>
              </a:rPr>
              <a:t>：总外力矩对刚体所做的功等于刚体转动动能的增量。</a:t>
            </a:r>
          </a:p>
        </p:txBody>
      </p:sp>
      <p:sp>
        <p:nvSpPr>
          <p:cNvPr id="41992" name="Text Box 8"/>
          <p:cNvSpPr txBox="1">
            <a:spLocks noChangeArrowheads="1"/>
          </p:cNvSpPr>
          <p:nvPr/>
        </p:nvSpPr>
        <p:spPr bwMode="auto">
          <a:xfrm>
            <a:off x="107950" y="101600"/>
            <a:ext cx="4826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三、定轴转动的动能定理</a:t>
            </a:r>
          </a:p>
        </p:txBody>
      </p:sp>
      <p:sp>
        <p:nvSpPr>
          <p:cNvPr id="41993" name="Text Box 9"/>
          <p:cNvSpPr txBox="1">
            <a:spLocks noChangeArrowheads="1"/>
          </p:cNvSpPr>
          <p:nvPr/>
        </p:nvSpPr>
        <p:spPr bwMode="auto">
          <a:xfrm>
            <a:off x="368300" y="962025"/>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zh-CN" sz="2800">
              <a:solidFill>
                <a:srgbClr val="000000"/>
              </a:solidFill>
              <a:latin typeface="Times New Roman" panose="02020603050405020304" pitchFamily="18" charset="0"/>
            </a:endParaRPr>
          </a:p>
        </p:txBody>
      </p:sp>
      <p:sp>
        <p:nvSpPr>
          <p:cNvPr id="41994" name="Text Box 10"/>
          <p:cNvSpPr txBox="1">
            <a:spLocks noChangeArrowheads="1"/>
          </p:cNvSpPr>
          <p:nvPr/>
        </p:nvSpPr>
        <p:spPr bwMode="auto">
          <a:xfrm>
            <a:off x="323850" y="880269"/>
            <a:ext cx="5040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dirty="0">
                <a:solidFill>
                  <a:srgbClr val="000000"/>
                </a:solidFill>
                <a:latin typeface="Times New Roman" panose="02020603050405020304" pitchFamily="18" charset="0"/>
              </a:rPr>
              <a:t>由定轴转动</a:t>
            </a:r>
            <a:r>
              <a:rPr kumimoji="1" lang="zh-CN" altLang="en-US" sz="2800" b="1" dirty="0" smtClean="0">
                <a:solidFill>
                  <a:srgbClr val="000000"/>
                </a:solidFill>
                <a:latin typeface="Times New Roman" panose="02020603050405020304" pitchFamily="18" charset="0"/>
              </a:rPr>
              <a:t>定律</a:t>
            </a:r>
            <a:endParaRPr kumimoji="1" lang="zh-CN" altLang="en-US" sz="2800" b="1" dirty="0">
              <a:solidFill>
                <a:srgbClr val="000000"/>
              </a:solidFill>
              <a:latin typeface="Times New Roman" panose="02020603050405020304" pitchFamily="18" charset="0"/>
            </a:endParaRPr>
          </a:p>
        </p:txBody>
      </p:sp>
      <p:graphicFrame>
        <p:nvGraphicFramePr>
          <p:cNvPr id="41996" name="Object 12"/>
          <p:cNvGraphicFramePr>
            <a:graphicFrameLocks noChangeAspect="1"/>
          </p:cNvGraphicFramePr>
          <p:nvPr/>
        </p:nvGraphicFramePr>
        <p:xfrm>
          <a:off x="3213893" y="2708920"/>
          <a:ext cx="2716213" cy="549275"/>
        </p:xfrm>
        <a:graphic>
          <a:graphicData uri="http://schemas.openxmlformats.org/presentationml/2006/ole">
            <mc:AlternateContent xmlns:mc="http://schemas.openxmlformats.org/markup-compatibility/2006">
              <mc:Choice xmlns:v="urn:schemas-microsoft-com:vml" Requires="v">
                <p:oleObj spid="_x0000_s4204" name="Equation" r:id="rId5" imgW="22555200" imgH="4572000" progId="Equation.DSMT4">
                  <p:embed/>
                </p:oleObj>
              </mc:Choice>
              <mc:Fallback>
                <p:oleObj name="Equation" r:id="rId5" imgW="22555200" imgH="4572000" progId="Equation.DSMT4">
                  <p:embed/>
                  <p:pic>
                    <p:nvPicPr>
                      <p:cNvPr id="0" name="图片 4193"/>
                      <p:cNvPicPr>
                        <a:picLocks noChangeAspect="1" noChangeArrowheads="1"/>
                      </p:cNvPicPr>
                      <p:nvPr/>
                    </p:nvPicPr>
                    <p:blipFill>
                      <a:blip r:embed="rId6"/>
                      <a:srcRect/>
                      <a:stretch>
                        <a:fillRect/>
                      </a:stretch>
                    </p:blipFill>
                    <p:spPr bwMode="auto">
                      <a:xfrm>
                        <a:off x="3213893" y="2708920"/>
                        <a:ext cx="271621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nvGraphicFramePr>
        <p:xfrm>
          <a:off x="2874963" y="5578475"/>
          <a:ext cx="3544887" cy="1035050"/>
        </p:xfrm>
        <a:graphic>
          <a:graphicData uri="http://schemas.openxmlformats.org/presentationml/2006/ole">
            <mc:AlternateContent xmlns:mc="http://schemas.openxmlformats.org/markup-compatibility/2006">
              <mc:Choice xmlns:v="urn:schemas-microsoft-com:vml" Requires="v">
                <p:oleObj spid="_x0000_s4205" name="Equation" r:id="rId7" imgW="32308800" imgH="9753600" progId="Equation.DSMT4">
                  <p:embed/>
                </p:oleObj>
              </mc:Choice>
              <mc:Fallback>
                <p:oleObj name="Equation" r:id="rId7" imgW="32308800" imgH="9753600" progId="Equation.DSMT4">
                  <p:embed/>
                  <p:pic>
                    <p:nvPicPr>
                      <p:cNvPr id="0" name="图片 4194"/>
                      <p:cNvPicPr>
                        <a:picLocks noChangeAspect="1" noChangeArrowheads="1"/>
                      </p:cNvPicPr>
                      <p:nvPr/>
                    </p:nvPicPr>
                    <p:blipFill>
                      <a:blip r:embed="rId8"/>
                      <a:srcRect/>
                      <a:stretch>
                        <a:fillRect/>
                      </a:stretch>
                    </p:blipFill>
                    <p:spPr bwMode="auto">
                      <a:xfrm>
                        <a:off x="2874963" y="5578475"/>
                        <a:ext cx="3544887"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0"/>
          <p:cNvSpPr txBox="1">
            <a:spLocks noChangeArrowheads="1"/>
          </p:cNvSpPr>
          <p:nvPr/>
        </p:nvSpPr>
        <p:spPr bwMode="auto">
          <a:xfrm>
            <a:off x="1835150" y="5868689"/>
            <a:ext cx="1441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latin typeface="Tahoma" panose="020B0604030504040204" pitchFamily="34" charset="0"/>
              </a:rPr>
              <a:t>对比：</a:t>
            </a:r>
          </a:p>
        </p:txBody>
      </p:sp>
      <p:graphicFrame>
        <p:nvGraphicFramePr>
          <p:cNvPr id="2" name="对象 1"/>
          <p:cNvGraphicFramePr>
            <a:graphicFrameLocks noChangeAspect="1"/>
          </p:cNvGraphicFramePr>
          <p:nvPr/>
        </p:nvGraphicFramePr>
        <p:xfrm>
          <a:off x="512763" y="1441450"/>
          <a:ext cx="7537450" cy="1201738"/>
        </p:xfrm>
        <a:graphic>
          <a:graphicData uri="http://schemas.openxmlformats.org/presentationml/2006/ole">
            <mc:AlternateContent xmlns:mc="http://schemas.openxmlformats.org/markup-compatibility/2006">
              <mc:Choice xmlns:v="urn:schemas-microsoft-com:vml" Requires="v">
                <p:oleObj spid="_x0000_s4206" name="Equation" r:id="rId9" imgW="70104000" imgH="9753600" progId="Equation.DSMT4">
                  <p:embed/>
                </p:oleObj>
              </mc:Choice>
              <mc:Fallback>
                <p:oleObj name="Equation" r:id="rId9" imgW="70104000" imgH="9753600" progId="Equation.DSMT4">
                  <p:embed/>
                  <p:pic>
                    <p:nvPicPr>
                      <p:cNvPr id="0" name="Object 3"/>
                      <p:cNvPicPr>
                        <a:picLocks noChangeAspect="1" noChangeArrowheads="1"/>
                      </p:cNvPicPr>
                      <p:nvPr/>
                    </p:nvPicPr>
                    <p:blipFill>
                      <a:blip r:embed="rId10"/>
                      <a:srcRect/>
                      <a:stretch>
                        <a:fillRect/>
                      </a:stretch>
                    </p:blipFill>
                    <p:spPr bwMode="auto">
                      <a:xfrm>
                        <a:off x="512763" y="1441450"/>
                        <a:ext cx="7537450" cy="1201738"/>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992"/>
                                        </p:tgtEl>
                                        <p:attrNameLst>
                                          <p:attrName>style.visibility</p:attrName>
                                        </p:attrNameLst>
                                      </p:cBhvr>
                                      <p:to>
                                        <p:strVal val="visible"/>
                                      </p:to>
                                    </p:set>
                                    <p:animEffect transition="in" filter="wipe(left)">
                                      <p:cBhvr>
                                        <p:cTn id="7" dur="500"/>
                                        <p:tgtEl>
                                          <p:spTgt spid="419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94"/>
                                        </p:tgtEl>
                                        <p:attrNameLst>
                                          <p:attrName>style.visibility</p:attrName>
                                        </p:attrNameLst>
                                      </p:cBhvr>
                                      <p:to>
                                        <p:strVal val="visible"/>
                                      </p:to>
                                    </p:set>
                                    <p:animEffect transition="in" filter="wipe(left)">
                                      <p:cBhvr>
                                        <p:cTn id="12" dur="500"/>
                                        <p:tgtEl>
                                          <p:spTgt spid="419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996"/>
                                        </p:tgtEl>
                                        <p:attrNameLst>
                                          <p:attrName>style.visibility</p:attrName>
                                        </p:attrNameLst>
                                      </p:cBhvr>
                                      <p:to>
                                        <p:strVal val="visible"/>
                                      </p:to>
                                    </p:set>
                                    <p:animEffect transition="in" filter="wipe(left)">
                                      <p:cBhvr>
                                        <p:cTn id="22" dur="500"/>
                                        <p:tgtEl>
                                          <p:spTgt spid="419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990"/>
                                        </p:tgtEl>
                                        <p:attrNameLst>
                                          <p:attrName>style.visibility</p:attrName>
                                        </p:attrNameLst>
                                      </p:cBhvr>
                                      <p:to>
                                        <p:strVal val="visible"/>
                                      </p:to>
                                    </p:set>
                                    <p:animEffect transition="in" filter="wipe(left)">
                                      <p:cBhvr>
                                        <p:cTn id="27" dur="500"/>
                                        <p:tgtEl>
                                          <p:spTgt spid="4199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991"/>
                                        </p:tgtEl>
                                        <p:attrNameLst>
                                          <p:attrName>style.visibility</p:attrName>
                                        </p:attrNameLst>
                                      </p:cBhvr>
                                      <p:to>
                                        <p:strVal val="visible"/>
                                      </p:to>
                                    </p:set>
                                    <p:animEffect transition="in" filter="wipe(left)">
                                      <p:cBhvr>
                                        <p:cTn id="32" dur="500"/>
                                        <p:tgtEl>
                                          <p:spTgt spid="4199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lide(fromBottom)">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1" grpId="0" autoUpdateAnimBg="0"/>
      <p:bldP spid="41992" grpId="0" autoUpdateAnimBg="0"/>
      <p:bldP spid="41994" grpId="0" autoUpdateAnimBg="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Text Box 6"/>
          <p:cNvSpPr txBox="1">
            <a:spLocks noChangeArrowheads="1"/>
          </p:cNvSpPr>
          <p:nvPr/>
        </p:nvSpPr>
        <p:spPr bwMode="auto">
          <a:xfrm>
            <a:off x="165100" y="317500"/>
            <a:ext cx="44069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四、刚体的重力势能</a:t>
            </a:r>
          </a:p>
        </p:txBody>
      </p:sp>
      <p:sp>
        <p:nvSpPr>
          <p:cNvPr id="43015" name="Text Box 7"/>
          <p:cNvSpPr txBox="1">
            <a:spLocks noChangeArrowheads="1"/>
          </p:cNvSpPr>
          <p:nvPr/>
        </p:nvSpPr>
        <p:spPr bwMode="auto">
          <a:xfrm>
            <a:off x="684213" y="980728"/>
            <a:ext cx="51054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dirty="0">
                <a:solidFill>
                  <a:srgbClr val="000000"/>
                </a:solidFill>
                <a:latin typeface="Times New Roman" panose="02020603050405020304" pitchFamily="18" charset="0"/>
              </a:rPr>
              <a:t>以地面为势能零点，刚体和地球系统的重力势能：</a:t>
            </a:r>
          </a:p>
        </p:txBody>
      </p:sp>
      <p:sp>
        <p:nvSpPr>
          <p:cNvPr id="2" name="矩形 1"/>
          <p:cNvSpPr/>
          <p:nvPr/>
        </p:nvSpPr>
        <p:spPr>
          <a:xfrm>
            <a:off x="429709" y="4917144"/>
            <a:ext cx="8496943" cy="1815882"/>
          </a:xfrm>
          <a:prstGeom prst="rect">
            <a:avLst/>
          </a:prstGeom>
        </p:spPr>
        <p:txBody>
          <a:bodyPr wrap="square">
            <a:spAutoFit/>
          </a:bodyPr>
          <a:lstStyle/>
          <a:p>
            <a:r>
              <a:rPr kumimoji="1" lang="zh-CN" altLang="en-US" sz="2800" b="1" dirty="0">
                <a:solidFill>
                  <a:srgbClr val="000000"/>
                </a:solidFill>
                <a:latin typeface="Times New Roman" panose="02020603050405020304" pitchFamily="18" charset="0"/>
              </a:rPr>
              <a:t>结论：刚体的重力势能决定于刚体质心距势能零点的高度，与刚体的方位无关。即计算刚体的重力势能只要把刚体的质量全部集中于质心处，当一个质点处理即可（无论平动或转动）</a:t>
            </a:r>
          </a:p>
        </p:txBody>
      </p:sp>
      <p:graphicFrame>
        <p:nvGraphicFramePr>
          <p:cNvPr id="20" name="Object 2"/>
          <p:cNvGraphicFramePr>
            <a:graphicFrameLocks noChangeAspect="1"/>
          </p:cNvGraphicFramePr>
          <p:nvPr/>
        </p:nvGraphicFramePr>
        <p:xfrm>
          <a:off x="906463" y="2199853"/>
          <a:ext cx="3989387" cy="606425"/>
        </p:xfrm>
        <a:graphic>
          <a:graphicData uri="http://schemas.openxmlformats.org/presentationml/2006/ole">
            <mc:AlternateContent xmlns:mc="http://schemas.openxmlformats.org/markup-compatibility/2006">
              <mc:Choice xmlns:v="urn:schemas-microsoft-com:vml" Requires="v">
                <p:oleObj spid="_x0000_s5391" name="Equation" r:id="rId3" imgW="1906905" imgH="262890" progId="Equation.3">
                  <p:embed/>
                </p:oleObj>
              </mc:Choice>
              <mc:Fallback>
                <p:oleObj name="Equation" r:id="rId3" imgW="1906905" imgH="262890" progId="Equation.3">
                  <p:embed/>
                  <p:pic>
                    <p:nvPicPr>
                      <p:cNvPr id="0" name="图片 53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2199853"/>
                        <a:ext cx="3989387"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4"/>
          <p:cNvGraphicFramePr>
            <a:graphicFrameLocks noChangeAspect="1"/>
          </p:cNvGraphicFramePr>
          <p:nvPr/>
        </p:nvGraphicFramePr>
        <p:xfrm>
          <a:off x="906463" y="2834506"/>
          <a:ext cx="2779712" cy="1098550"/>
        </p:xfrm>
        <a:graphic>
          <a:graphicData uri="http://schemas.openxmlformats.org/presentationml/2006/ole">
            <mc:AlternateContent xmlns:mc="http://schemas.openxmlformats.org/markup-compatibility/2006">
              <mc:Choice xmlns:v="urn:schemas-microsoft-com:vml" Requires="v">
                <p:oleObj spid="_x0000_s5392" name="Equation" r:id="rId5" imgW="1245235" imgH="437515" progId="Equation.3">
                  <p:embed/>
                </p:oleObj>
              </mc:Choice>
              <mc:Fallback>
                <p:oleObj name="Equation" r:id="rId5" imgW="1245235" imgH="437515" progId="Equation.3">
                  <p:embed/>
                  <p:pic>
                    <p:nvPicPr>
                      <p:cNvPr id="0" name="图片 53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6463" y="2834506"/>
                        <a:ext cx="2779712"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5"/>
          <p:cNvGraphicFramePr>
            <a:graphicFrameLocks noChangeAspect="1"/>
          </p:cNvGraphicFramePr>
          <p:nvPr/>
        </p:nvGraphicFramePr>
        <p:xfrm>
          <a:off x="2387600" y="3871491"/>
          <a:ext cx="2184400" cy="800100"/>
        </p:xfrm>
        <a:graphic>
          <a:graphicData uri="http://schemas.openxmlformats.org/presentationml/2006/ole">
            <mc:AlternateContent xmlns:mc="http://schemas.openxmlformats.org/markup-compatibility/2006">
              <mc:Choice xmlns:v="urn:schemas-microsoft-com:vml" Requires="v">
                <p:oleObj spid="_x0000_s5393" name="Equation" r:id="rId7" imgW="749300" imgH="243205" progId="Equation.3">
                  <p:embed/>
                </p:oleObj>
              </mc:Choice>
              <mc:Fallback>
                <p:oleObj name="Equation" r:id="rId7" imgW="749300" imgH="243205" progId="Equation.3">
                  <p:embed/>
                  <p:pic>
                    <p:nvPicPr>
                      <p:cNvPr id="0" name="图片 53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7600" y="3871491"/>
                        <a:ext cx="21844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6"/>
          <p:cNvGraphicFramePr>
            <a:graphicFrameLocks noChangeAspect="1"/>
          </p:cNvGraphicFramePr>
          <p:nvPr/>
        </p:nvGraphicFramePr>
        <p:xfrm>
          <a:off x="4019550" y="2812628"/>
          <a:ext cx="2025650" cy="1098550"/>
        </p:xfrm>
        <a:graphic>
          <a:graphicData uri="http://schemas.openxmlformats.org/presentationml/2006/ole">
            <mc:AlternateContent xmlns:mc="http://schemas.openxmlformats.org/markup-compatibility/2006">
              <mc:Choice xmlns:v="urn:schemas-microsoft-com:vml" Requires="v">
                <p:oleObj spid="_x0000_s5394" name="公式" r:id="rId9" imgW="904875" imgH="437515" progId="Equation.3">
                  <p:embed/>
                </p:oleObj>
              </mc:Choice>
              <mc:Fallback>
                <p:oleObj name="公式" r:id="rId9" imgW="904875" imgH="437515" progId="Equation.3">
                  <p:embed/>
                  <p:pic>
                    <p:nvPicPr>
                      <p:cNvPr id="0" name="图片 53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9550" y="2812628"/>
                        <a:ext cx="2025650"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 name="Group 7"/>
          <p:cNvGrpSpPr/>
          <p:nvPr/>
        </p:nvGrpSpPr>
        <p:grpSpPr bwMode="auto">
          <a:xfrm>
            <a:off x="6319838" y="1772816"/>
            <a:ext cx="2284412" cy="2138362"/>
            <a:chOff x="3981" y="1243"/>
            <a:chExt cx="1439" cy="1347"/>
          </a:xfrm>
        </p:grpSpPr>
        <p:graphicFrame>
          <p:nvGraphicFramePr>
            <p:cNvPr id="25" name="Object 8"/>
            <p:cNvGraphicFramePr>
              <a:graphicFrameLocks noChangeAspect="1"/>
            </p:cNvGraphicFramePr>
            <p:nvPr/>
          </p:nvGraphicFramePr>
          <p:xfrm>
            <a:off x="4782" y="1831"/>
            <a:ext cx="165" cy="179"/>
          </p:xfrm>
          <a:graphic>
            <a:graphicData uri="http://schemas.openxmlformats.org/presentationml/2006/ole">
              <mc:AlternateContent xmlns:mc="http://schemas.openxmlformats.org/markup-compatibility/2006">
                <mc:Choice xmlns:v="urn:schemas-microsoft-com:vml" Requires="v">
                  <p:oleObj spid="_x0000_s5395" name="公式" r:id="rId11" imgW="165100" imgH="184785" progId="Equation.3">
                    <p:embed/>
                  </p:oleObj>
                </mc:Choice>
                <mc:Fallback>
                  <p:oleObj name="公式" r:id="rId11" imgW="165100" imgH="184785" progId="Equation.3">
                    <p:embed/>
                    <p:pic>
                      <p:nvPicPr>
                        <p:cNvPr id="0" name="图片 53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2" y="1831"/>
                          <a:ext cx="165"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9"/>
            <p:cNvGraphicFramePr>
              <a:graphicFrameLocks noChangeAspect="1"/>
            </p:cNvGraphicFramePr>
            <p:nvPr/>
          </p:nvGraphicFramePr>
          <p:xfrm>
            <a:off x="4825" y="2119"/>
            <a:ext cx="253" cy="306"/>
          </p:xfrm>
          <a:graphic>
            <a:graphicData uri="http://schemas.openxmlformats.org/presentationml/2006/ole">
              <mc:AlternateContent xmlns:mc="http://schemas.openxmlformats.org/markup-compatibility/2006">
                <mc:Choice xmlns:v="urn:schemas-microsoft-com:vml" Requires="v">
                  <p:oleObj spid="_x0000_s5396" name="Equation" r:id="rId13" imgW="194310" imgH="233680" progId="Equation.3">
                    <p:embed/>
                  </p:oleObj>
                </mc:Choice>
                <mc:Fallback>
                  <p:oleObj name="Equation" r:id="rId13" imgW="194310" imgH="233680" progId="Equation.3">
                    <p:embed/>
                    <p:pic>
                      <p:nvPicPr>
                        <p:cNvPr id="0" name="图片 53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25" y="2119"/>
                          <a:ext cx="253"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10"/>
            <p:cNvGraphicFramePr>
              <a:graphicFrameLocks noChangeAspect="1"/>
            </p:cNvGraphicFramePr>
            <p:nvPr/>
          </p:nvGraphicFramePr>
          <p:xfrm>
            <a:off x="4443" y="1601"/>
            <a:ext cx="351" cy="266"/>
          </p:xfrm>
          <a:graphic>
            <a:graphicData uri="http://schemas.openxmlformats.org/presentationml/2006/ole">
              <mc:AlternateContent xmlns:mc="http://schemas.openxmlformats.org/markup-compatibility/2006">
                <mc:Choice xmlns:v="urn:schemas-microsoft-com:vml" Requires="v">
                  <p:oleObj spid="_x0000_s5397" name="公式" r:id="rId15" imgW="311150" imgH="233680" progId="Equation.3">
                    <p:embed/>
                  </p:oleObj>
                </mc:Choice>
                <mc:Fallback>
                  <p:oleObj name="公式" r:id="rId15" imgW="311150" imgH="233680" progId="Equation.3">
                    <p:embed/>
                    <p:pic>
                      <p:nvPicPr>
                        <p:cNvPr id="0" name="图片 537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43" y="1601"/>
                          <a:ext cx="351"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Line 11"/>
            <p:cNvSpPr>
              <a:spLocks noChangeShapeType="1"/>
            </p:cNvSpPr>
            <p:nvPr/>
          </p:nvSpPr>
          <p:spPr bwMode="auto">
            <a:xfrm flipV="1">
              <a:off x="4160" y="1325"/>
              <a:ext cx="0" cy="11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endParaRPr>
            </a:p>
          </p:txBody>
        </p:sp>
        <p:graphicFrame>
          <p:nvGraphicFramePr>
            <p:cNvPr id="29" name="Object 12"/>
            <p:cNvGraphicFramePr>
              <a:graphicFrameLocks noChangeAspect="1"/>
            </p:cNvGraphicFramePr>
            <p:nvPr/>
          </p:nvGraphicFramePr>
          <p:xfrm>
            <a:off x="4397" y="1800"/>
            <a:ext cx="168" cy="168"/>
          </p:xfrm>
          <a:graphic>
            <a:graphicData uri="http://schemas.openxmlformats.org/presentationml/2006/ole">
              <mc:AlternateContent xmlns:mc="http://schemas.openxmlformats.org/markup-compatibility/2006">
                <mc:Choice xmlns:v="urn:schemas-microsoft-com:vml" Requires="v">
                  <p:oleObj spid="_x0000_s5398" name="公式" r:id="rId17" imgW="165100" imgH="165100" progId="Equation.3">
                    <p:embed/>
                  </p:oleObj>
                </mc:Choice>
                <mc:Fallback>
                  <p:oleObj name="公式" r:id="rId17" imgW="165100" imgH="165100" progId="Equation.3">
                    <p:embed/>
                    <p:pic>
                      <p:nvPicPr>
                        <p:cNvPr id="0" name="图片 537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97" y="1800"/>
                          <a:ext cx="16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13"/>
            <p:cNvGraphicFramePr>
              <a:graphicFrameLocks noChangeAspect="1"/>
            </p:cNvGraphicFramePr>
            <p:nvPr/>
          </p:nvGraphicFramePr>
          <p:xfrm>
            <a:off x="3981" y="2384"/>
            <a:ext cx="190" cy="206"/>
          </p:xfrm>
          <a:graphic>
            <a:graphicData uri="http://schemas.openxmlformats.org/presentationml/2006/ole">
              <mc:AlternateContent xmlns:mc="http://schemas.openxmlformats.org/markup-compatibility/2006">
                <mc:Choice xmlns:v="urn:schemas-microsoft-com:vml" Requires="v">
                  <p:oleObj spid="_x0000_s5399" name="公式" r:id="rId19" imgW="165100" imgH="184785" progId="Equation.3">
                    <p:embed/>
                  </p:oleObj>
                </mc:Choice>
                <mc:Fallback>
                  <p:oleObj name="公式" r:id="rId19" imgW="165100" imgH="184785" progId="Equation.3">
                    <p:embed/>
                    <p:pic>
                      <p:nvPicPr>
                        <p:cNvPr id="0" name="图片 537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81" y="2384"/>
                          <a:ext cx="190"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14"/>
            <p:cNvGraphicFramePr>
              <a:graphicFrameLocks noChangeAspect="1"/>
            </p:cNvGraphicFramePr>
            <p:nvPr/>
          </p:nvGraphicFramePr>
          <p:xfrm>
            <a:off x="4292" y="2070"/>
            <a:ext cx="252" cy="303"/>
          </p:xfrm>
          <a:graphic>
            <a:graphicData uri="http://schemas.openxmlformats.org/presentationml/2006/ole">
              <mc:AlternateContent xmlns:mc="http://schemas.openxmlformats.org/markup-compatibility/2006">
                <mc:Choice xmlns:v="urn:schemas-microsoft-com:vml" Requires="v">
                  <p:oleObj spid="_x0000_s5400" name="Equation" r:id="rId21" imgW="155575" imgH="233680" progId="Equation.3">
                    <p:embed/>
                  </p:oleObj>
                </mc:Choice>
                <mc:Fallback>
                  <p:oleObj name="Equation" r:id="rId21" imgW="155575" imgH="233680" progId="Equation.3">
                    <p:embed/>
                    <p:pic>
                      <p:nvPicPr>
                        <p:cNvPr id="0" name="图片 537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92" y="2070"/>
                          <a:ext cx="252"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5"/>
            <p:cNvGraphicFramePr>
              <a:graphicFrameLocks noChangeAspect="1"/>
            </p:cNvGraphicFramePr>
            <p:nvPr/>
          </p:nvGraphicFramePr>
          <p:xfrm>
            <a:off x="4196" y="1243"/>
            <a:ext cx="191" cy="269"/>
          </p:xfrm>
          <a:graphic>
            <a:graphicData uri="http://schemas.openxmlformats.org/presentationml/2006/ole">
              <mc:AlternateContent xmlns:mc="http://schemas.openxmlformats.org/markup-compatibility/2006">
                <mc:Choice xmlns:v="urn:schemas-microsoft-com:vml" Requires="v">
                  <p:oleObj spid="_x0000_s5401" name="Equation" r:id="rId23" imgW="126365" imgH="184785" progId="Equation.3">
                    <p:embed/>
                  </p:oleObj>
                </mc:Choice>
                <mc:Fallback>
                  <p:oleObj name="Equation" r:id="rId23" imgW="126365" imgH="184785" progId="Equation.3">
                    <p:embed/>
                    <p:pic>
                      <p:nvPicPr>
                        <p:cNvPr id="0" name="图片 537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96" y="1243"/>
                          <a:ext cx="191"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Freeform 16"/>
            <p:cNvSpPr/>
            <p:nvPr/>
          </p:nvSpPr>
          <p:spPr bwMode="auto">
            <a:xfrm>
              <a:off x="4377" y="1560"/>
              <a:ext cx="710" cy="657"/>
            </a:xfrm>
            <a:custGeom>
              <a:avLst/>
              <a:gdLst>
                <a:gd name="T0" fmla="*/ 242 w 710"/>
                <a:gd name="T1" fmla="*/ 14 h 657"/>
                <a:gd name="T2" fmla="*/ 426 w 710"/>
                <a:gd name="T3" fmla="*/ 22 h 657"/>
                <a:gd name="T4" fmla="*/ 526 w 710"/>
                <a:gd name="T5" fmla="*/ 56 h 657"/>
                <a:gd name="T6" fmla="*/ 601 w 710"/>
                <a:gd name="T7" fmla="*/ 97 h 657"/>
                <a:gd name="T8" fmla="*/ 618 w 710"/>
                <a:gd name="T9" fmla="*/ 147 h 657"/>
                <a:gd name="T10" fmla="*/ 609 w 710"/>
                <a:gd name="T11" fmla="*/ 239 h 657"/>
                <a:gd name="T12" fmla="*/ 568 w 710"/>
                <a:gd name="T13" fmla="*/ 406 h 657"/>
                <a:gd name="T14" fmla="*/ 634 w 710"/>
                <a:gd name="T15" fmla="*/ 448 h 657"/>
                <a:gd name="T16" fmla="*/ 659 w 710"/>
                <a:gd name="T17" fmla="*/ 465 h 657"/>
                <a:gd name="T18" fmla="*/ 710 w 710"/>
                <a:gd name="T19" fmla="*/ 481 h 657"/>
                <a:gd name="T20" fmla="*/ 534 w 710"/>
                <a:gd name="T21" fmla="*/ 590 h 657"/>
                <a:gd name="T22" fmla="*/ 442 w 710"/>
                <a:gd name="T23" fmla="*/ 632 h 657"/>
                <a:gd name="T24" fmla="*/ 392 w 710"/>
                <a:gd name="T25" fmla="*/ 648 h 657"/>
                <a:gd name="T26" fmla="*/ 209 w 710"/>
                <a:gd name="T27" fmla="*/ 640 h 657"/>
                <a:gd name="T28" fmla="*/ 125 w 710"/>
                <a:gd name="T29" fmla="*/ 657 h 657"/>
                <a:gd name="T30" fmla="*/ 33 w 710"/>
                <a:gd name="T31" fmla="*/ 573 h 657"/>
                <a:gd name="T32" fmla="*/ 8 w 710"/>
                <a:gd name="T33" fmla="*/ 481 h 657"/>
                <a:gd name="T34" fmla="*/ 0 w 710"/>
                <a:gd name="T35" fmla="*/ 448 h 657"/>
                <a:gd name="T36" fmla="*/ 33 w 710"/>
                <a:gd name="T37" fmla="*/ 331 h 657"/>
                <a:gd name="T38" fmla="*/ 58 w 710"/>
                <a:gd name="T39" fmla="*/ 256 h 657"/>
                <a:gd name="T40" fmla="*/ 62 w 710"/>
                <a:gd name="T41" fmla="*/ 214 h 657"/>
                <a:gd name="T42" fmla="*/ 58 w 710"/>
                <a:gd name="T43" fmla="*/ 189 h 657"/>
                <a:gd name="T44" fmla="*/ 92 w 710"/>
                <a:gd name="T45" fmla="*/ 139 h 657"/>
                <a:gd name="T46" fmla="*/ 125 w 710"/>
                <a:gd name="T47" fmla="*/ 97 h 657"/>
                <a:gd name="T48" fmla="*/ 134 w 710"/>
                <a:gd name="T49" fmla="*/ 72 h 657"/>
                <a:gd name="T50" fmla="*/ 242 w 710"/>
                <a:gd name="T51" fmla="*/ 31 h 657"/>
                <a:gd name="T52" fmla="*/ 242 w 710"/>
                <a:gd name="T53" fmla="*/ 14 h 65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10"/>
                <a:gd name="T82" fmla="*/ 0 h 657"/>
                <a:gd name="T83" fmla="*/ 710 w 710"/>
                <a:gd name="T84" fmla="*/ 657 h 65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10" h="657">
                  <a:moveTo>
                    <a:pt x="242" y="14"/>
                  </a:moveTo>
                  <a:cubicBezTo>
                    <a:pt x="303" y="17"/>
                    <a:pt x="365" y="18"/>
                    <a:pt x="426" y="22"/>
                  </a:cubicBezTo>
                  <a:cubicBezTo>
                    <a:pt x="434" y="23"/>
                    <a:pt x="526" y="19"/>
                    <a:pt x="526" y="56"/>
                  </a:cubicBezTo>
                  <a:cubicBezTo>
                    <a:pt x="551" y="72"/>
                    <a:pt x="576" y="81"/>
                    <a:pt x="601" y="97"/>
                  </a:cubicBezTo>
                  <a:cubicBezTo>
                    <a:pt x="606" y="114"/>
                    <a:pt x="618" y="129"/>
                    <a:pt x="618" y="147"/>
                  </a:cubicBezTo>
                  <a:cubicBezTo>
                    <a:pt x="618" y="178"/>
                    <a:pt x="609" y="208"/>
                    <a:pt x="609" y="239"/>
                  </a:cubicBezTo>
                  <a:cubicBezTo>
                    <a:pt x="600" y="296"/>
                    <a:pt x="586" y="351"/>
                    <a:pt x="568" y="406"/>
                  </a:cubicBezTo>
                  <a:cubicBezTo>
                    <a:pt x="588" y="437"/>
                    <a:pt x="600" y="437"/>
                    <a:pt x="634" y="448"/>
                  </a:cubicBezTo>
                  <a:cubicBezTo>
                    <a:pt x="642" y="454"/>
                    <a:pt x="650" y="461"/>
                    <a:pt x="659" y="465"/>
                  </a:cubicBezTo>
                  <a:cubicBezTo>
                    <a:pt x="675" y="472"/>
                    <a:pt x="710" y="481"/>
                    <a:pt x="710" y="481"/>
                  </a:cubicBezTo>
                  <a:cubicBezTo>
                    <a:pt x="683" y="555"/>
                    <a:pt x="598" y="561"/>
                    <a:pt x="534" y="590"/>
                  </a:cubicBezTo>
                  <a:cubicBezTo>
                    <a:pt x="460" y="623"/>
                    <a:pt x="490" y="616"/>
                    <a:pt x="442" y="632"/>
                  </a:cubicBezTo>
                  <a:cubicBezTo>
                    <a:pt x="425" y="638"/>
                    <a:pt x="392" y="648"/>
                    <a:pt x="392" y="648"/>
                  </a:cubicBezTo>
                  <a:cubicBezTo>
                    <a:pt x="320" y="641"/>
                    <a:pt x="279" y="632"/>
                    <a:pt x="209" y="640"/>
                  </a:cubicBezTo>
                  <a:cubicBezTo>
                    <a:pt x="178" y="650"/>
                    <a:pt x="158" y="657"/>
                    <a:pt x="125" y="657"/>
                  </a:cubicBezTo>
                  <a:cubicBezTo>
                    <a:pt x="59" y="620"/>
                    <a:pt x="68" y="624"/>
                    <a:pt x="33" y="573"/>
                  </a:cubicBezTo>
                  <a:cubicBezTo>
                    <a:pt x="18" y="528"/>
                    <a:pt x="26" y="552"/>
                    <a:pt x="8" y="481"/>
                  </a:cubicBezTo>
                  <a:cubicBezTo>
                    <a:pt x="5" y="470"/>
                    <a:pt x="0" y="448"/>
                    <a:pt x="0" y="448"/>
                  </a:cubicBezTo>
                  <a:cubicBezTo>
                    <a:pt x="8" y="407"/>
                    <a:pt x="20" y="371"/>
                    <a:pt x="33" y="331"/>
                  </a:cubicBezTo>
                  <a:cubicBezTo>
                    <a:pt x="41" y="306"/>
                    <a:pt x="58" y="256"/>
                    <a:pt x="58" y="256"/>
                  </a:cubicBezTo>
                  <a:cubicBezTo>
                    <a:pt x="59" y="242"/>
                    <a:pt x="62" y="228"/>
                    <a:pt x="62" y="214"/>
                  </a:cubicBezTo>
                  <a:cubicBezTo>
                    <a:pt x="62" y="206"/>
                    <a:pt x="55" y="197"/>
                    <a:pt x="58" y="189"/>
                  </a:cubicBezTo>
                  <a:cubicBezTo>
                    <a:pt x="65" y="170"/>
                    <a:pt x="92" y="139"/>
                    <a:pt x="92" y="139"/>
                  </a:cubicBezTo>
                  <a:cubicBezTo>
                    <a:pt x="111" y="79"/>
                    <a:pt x="83" y="149"/>
                    <a:pt x="125" y="97"/>
                  </a:cubicBezTo>
                  <a:cubicBezTo>
                    <a:pt x="131" y="90"/>
                    <a:pt x="128" y="78"/>
                    <a:pt x="134" y="72"/>
                  </a:cubicBezTo>
                  <a:cubicBezTo>
                    <a:pt x="175" y="32"/>
                    <a:pt x="189" y="38"/>
                    <a:pt x="242" y="31"/>
                  </a:cubicBezTo>
                  <a:cubicBezTo>
                    <a:pt x="251" y="2"/>
                    <a:pt x="256" y="0"/>
                    <a:pt x="242" y="14"/>
                  </a:cubicBez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34" name="Line 17"/>
            <p:cNvSpPr>
              <a:spLocks noChangeShapeType="1"/>
            </p:cNvSpPr>
            <p:nvPr/>
          </p:nvSpPr>
          <p:spPr bwMode="auto">
            <a:xfrm>
              <a:off x="4577" y="1850"/>
              <a:ext cx="14" cy="60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35" name="Line 18"/>
            <p:cNvSpPr>
              <a:spLocks noChangeShapeType="1"/>
            </p:cNvSpPr>
            <p:nvPr/>
          </p:nvSpPr>
          <p:spPr bwMode="auto">
            <a:xfrm>
              <a:off x="4794" y="1968"/>
              <a:ext cx="0" cy="4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36" name="Line 19"/>
            <p:cNvSpPr>
              <a:spLocks noChangeShapeType="1"/>
            </p:cNvSpPr>
            <p:nvPr/>
          </p:nvSpPr>
          <p:spPr bwMode="auto">
            <a:xfrm>
              <a:off x="4160" y="2421"/>
              <a:ext cx="1260"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37" name="Oval 20"/>
            <p:cNvSpPr>
              <a:spLocks noChangeArrowheads="1"/>
            </p:cNvSpPr>
            <p:nvPr/>
          </p:nvSpPr>
          <p:spPr bwMode="auto">
            <a:xfrm>
              <a:off x="4543" y="1819"/>
              <a:ext cx="48" cy="48"/>
            </a:xfrm>
            <a:prstGeom prst="ellipse">
              <a:avLst/>
            </a:prstGeom>
            <a:solidFill>
              <a:srgbClr val="000000"/>
            </a:solidFill>
            <a:ln w="9525">
              <a:solidFill>
                <a:srgbClr val="00FF00"/>
              </a:solidFill>
              <a:round/>
            </a:ln>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4" name="椭圆 3"/>
          <p:cNvSpPr/>
          <p:nvPr/>
        </p:nvSpPr>
        <p:spPr bwMode="auto">
          <a:xfrm>
            <a:off x="2123728" y="2725316"/>
            <a:ext cx="1512168" cy="130145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14"/>
                                        </p:tgtEl>
                                        <p:attrNameLst>
                                          <p:attrName>style.visibility</p:attrName>
                                        </p:attrNameLst>
                                      </p:cBhvr>
                                      <p:to>
                                        <p:strVal val="visible"/>
                                      </p:to>
                                    </p:set>
                                    <p:animEffect transition="in" filter="wipe(left)">
                                      <p:cBhvr>
                                        <p:cTn id="7" dur="500"/>
                                        <p:tgtEl>
                                          <p:spTgt spid="430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3015"/>
                                        </p:tgtEl>
                                        <p:attrNameLst>
                                          <p:attrName>style.visibility</p:attrName>
                                        </p:attrNameLst>
                                      </p:cBhvr>
                                      <p:to>
                                        <p:strVal val="visible"/>
                                      </p:to>
                                    </p:set>
                                    <p:animEffect transition="in" filter="wipe(left)">
                                      <p:cBhvr>
                                        <p:cTn id="16" dur="500"/>
                                        <p:tgtEl>
                                          <p:spTgt spid="430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left)">
                                      <p:cBhvr>
                                        <p:cTn id="4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autoUpdateAnimBg="0"/>
      <p:bldP spid="43015" grpId="0" autoUpdateAnimBg="0"/>
      <p:bldP spid="2"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ext Box 2"/>
          <p:cNvSpPr txBox="1">
            <a:spLocks noChangeArrowheads="1"/>
          </p:cNvSpPr>
          <p:nvPr/>
        </p:nvSpPr>
        <p:spPr bwMode="auto">
          <a:xfrm>
            <a:off x="560388" y="3933825"/>
            <a:ext cx="784225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ct val="120000"/>
              </a:lnSpc>
              <a:spcBef>
                <a:spcPct val="0"/>
              </a:spcBef>
              <a:spcAft>
                <a:spcPct val="0"/>
              </a:spcAft>
            </a:pPr>
            <a:r>
              <a:rPr kumimoji="1" lang="zh-CN" altLang="en-US" sz="2800" b="1" dirty="0">
                <a:solidFill>
                  <a:srgbClr val="000000"/>
                </a:solidFill>
                <a:latin typeface="Times New Roman" panose="02020603050405020304" pitchFamily="18" charset="0"/>
              </a:rPr>
              <a:t>若在刚体转动过程中</a:t>
            </a:r>
            <a:r>
              <a:rPr kumimoji="1" lang="en-US" altLang="zh-CN" sz="2800" b="1" dirty="0">
                <a:solidFill>
                  <a:srgbClr val="000000"/>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只有重力做功</a:t>
            </a:r>
            <a:r>
              <a:rPr kumimoji="1" lang="en-US" altLang="zh-CN" sz="2800" b="1" dirty="0">
                <a:solidFill>
                  <a:srgbClr val="000000"/>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其他非保守内力不做功</a:t>
            </a:r>
            <a:r>
              <a:rPr kumimoji="1" lang="en-US" altLang="zh-CN" sz="2800" b="1" dirty="0">
                <a:solidFill>
                  <a:srgbClr val="000000"/>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则刚体在重力场中机械能守恒</a:t>
            </a:r>
            <a:r>
              <a:rPr kumimoji="1" lang="en-US" altLang="zh-CN" sz="2800" b="1" dirty="0">
                <a:solidFill>
                  <a:srgbClr val="000000"/>
                </a:solidFill>
                <a:latin typeface="Times New Roman" panose="02020603050405020304" pitchFamily="18" charset="0"/>
              </a:rPr>
              <a:t>.</a:t>
            </a:r>
          </a:p>
        </p:txBody>
      </p:sp>
      <p:graphicFrame>
        <p:nvGraphicFramePr>
          <p:cNvPr id="286723" name="Object 3"/>
          <p:cNvGraphicFramePr>
            <a:graphicFrameLocks noChangeAspect="1"/>
          </p:cNvGraphicFramePr>
          <p:nvPr/>
        </p:nvGraphicFramePr>
        <p:xfrm>
          <a:off x="2693988" y="4959350"/>
          <a:ext cx="2878137" cy="969963"/>
        </p:xfrm>
        <a:graphic>
          <a:graphicData uri="http://schemas.openxmlformats.org/presentationml/2006/ole">
            <mc:AlternateContent xmlns:mc="http://schemas.openxmlformats.org/markup-compatibility/2006">
              <mc:Choice xmlns:v="urn:schemas-microsoft-com:vml" Requires="v">
                <p:oleObj spid="_x0000_s6174" name="Equation" r:id="rId3" imgW="32308800" imgH="9753600" progId="Equation.DSMT4">
                  <p:embed/>
                </p:oleObj>
              </mc:Choice>
              <mc:Fallback>
                <p:oleObj name="Equation" r:id="rId3" imgW="32308800" imgH="9753600" progId="Equation.DSMT4">
                  <p:embed/>
                  <p:pic>
                    <p:nvPicPr>
                      <p:cNvPr id="0" name="图片 6169"/>
                      <p:cNvPicPr>
                        <a:picLocks noChangeAspect="1" noChangeArrowheads="1"/>
                      </p:cNvPicPr>
                      <p:nvPr/>
                    </p:nvPicPr>
                    <p:blipFill>
                      <a:blip r:embed="rId4"/>
                      <a:srcRect/>
                      <a:stretch>
                        <a:fillRect/>
                      </a:stretch>
                    </p:blipFill>
                    <p:spPr bwMode="auto">
                      <a:xfrm>
                        <a:off x="2693988" y="4959350"/>
                        <a:ext cx="2878137"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24" name="Rectangle 4"/>
          <p:cNvSpPr>
            <a:spLocks noChangeArrowheads="1"/>
          </p:cNvSpPr>
          <p:nvPr/>
        </p:nvSpPr>
        <p:spPr bwMode="auto">
          <a:xfrm>
            <a:off x="866775" y="2852738"/>
            <a:ext cx="71437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dirty="0">
                <a:solidFill>
                  <a:srgbClr val="000000"/>
                </a:solidFill>
                <a:latin typeface="Times New Roman" panose="02020603050405020304" pitchFamily="18" charset="0"/>
              </a:rPr>
              <a:t>即如果合外力不做功，非保守内力也不做功，</a:t>
            </a:r>
          </a:p>
          <a:p>
            <a:pPr eaLnBrk="1" fontAlgn="base" hangingPunct="1">
              <a:spcBef>
                <a:spcPct val="0"/>
              </a:spcBef>
              <a:spcAft>
                <a:spcPct val="0"/>
              </a:spcAft>
            </a:pPr>
            <a:r>
              <a:rPr kumimoji="1" lang="zh-CN" altLang="en-US" sz="2800" b="1" dirty="0">
                <a:solidFill>
                  <a:srgbClr val="000000"/>
                </a:solidFill>
                <a:latin typeface="Times New Roman" panose="02020603050405020304" pitchFamily="18" charset="0"/>
              </a:rPr>
              <a:t>或二者的功的代数和为零，机械能守恒定律</a:t>
            </a:r>
            <a:r>
              <a:rPr kumimoji="1" lang="en-US" altLang="zh-CN" sz="2800" b="1" dirty="0">
                <a:solidFill>
                  <a:srgbClr val="000000"/>
                </a:solidFill>
                <a:latin typeface="Times New Roman" panose="02020603050405020304" pitchFamily="18" charset="0"/>
              </a:rPr>
              <a:t>.</a:t>
            </a:r>
          </a:p>
        </p:txBody>
      </p:sp>
      <p:sp>
        <p:nvSpPr>
          <p:cNvPr id="76805" name="Rectangle 5"/>
          <p:cNvSpPr>
            <a:spLocks noChangeArrowheads="1"/>
          </p:cNvSpPr>
          <p:nvPr/>
        </p:nvSpPr>
        <p:spPr bwMode="auto">
          <a:xfrm>
            <a:off x="336550" y="274638"/>
            <a:ext cx="7620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dirty="0">
                <a:solidFill>
                  <a:srgbClr val="000000"/>
                </a:solidFill>
                <a:latin typeface="宋体" panose="02010600030101010101" pitchFamily="2" charset="-122"/>
              </a:rPr>
              <a:t>4</a:t>
            </a:r>
            <a:r>
              <a:rPr kumimoji="1" lang="zh-CN" altLang="en-US" sz="2800" b="1" dirty="0">
                <a:solidFill>
                  <a:srgbClr val="000000"/>
                </a:solidFill>
                <a:latin typeface="宋体" panose="02010600030101010101" pitchFamily="2" charset="-122"/>
              </a:rPr>
              <a:t>、定轴转动的功能原理和机械能守恒定律</a:t>
            </a:r>
            <a:endParaRPr kumimoji="1" lang="zh-CN" altLang="en-US" sz="2800" b="1" dirty="0">
              <a:solidFill>
                <a:srgbClr val="000000"/>
              </a:solidFill>
              <a:latin typeface="Times New Roman" panose="02020603050405020304" pitchFamily="18" charset="0"/>
            </a:endParaRPr>
          </a:p>
        </p:txBody>
      </p:sp>
      <p:sp>
        <p:nvSpPr>
          <p:cNvPr id="286726" name="Rectangle 6"/>
          <p:cNvSpPr>
            <a:spLocks noChangeArrowheads="1"/>
          </p:cNvSpPr>
          <p:nvPr/>
        </p:nvSpPr>
        <p:spPr bwMode="auto">
          <a:xfrm>
            <a:off x="866775" y="854075"/>
            <a:ext cx="50006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dirty="0">
                <a:solidFill>
                  <a:srgbClr val="000000"/>
                </a:solidFill>
                <a:latin typeface="宋体" panose="02010600030101010101" pitchFamily="2" charset="-122"/>
              </a:rPr>
              <a:t>质点系功能原理对刚体仍成立：</a:t>
            </a:r>
            <a:endParaRPr kumimoji="1" lang="zh-CN" altLang="en-US" sz="2800" b="1" dirty="0">
              <a:solidFill>
                <a:srgbClr val="000000"/>
              </a:solidFill>
              <a:latin typeface="Times New Roman" panose="02020603050405020304" pitchFamily="18" charset="0"/>
            </a:endParaRPr>
          </a:p>
        </p:txBody>
      </p:sp>
      <p:grpSp>
        <p:nvGrpSpPr>
          <p:cNvPr id="2" name="Group 7"/>
          <p:cNvGrpSpPr/>
          <p:nvPr/>
        </p:nvGrpSpPr>
        <p:grpSpPr bwMode="auto">
          <a:xfrm>
            <a:off x="1204913" y="1600200"/>
            <a:ext cx="5638800" cy="457200"/>
            <a:chOff x="864" y="1296"/>
            <a:chExt cx="3552" cy="288"/>
          </a:xfrm>
        </p:grpSpPr>
        <p:sp>
          <p:nvSpPr>
            <p:cNvPr id="76811" name="Rectangle 8"/>
            <p:cNvSpPr>
              <a:spLocks noChangeArrowheads="1"/>
            </p:cNvSpPr>
            <p:nvPr/>
          </p:nvSpPr>
          <p:spPr bwMode="auto">
            <a:xfrm>
              <a:off x="864" y="1296"/>
              <a:ext cx="1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400" b="1" i="1">
                  <a:solidFill>
                    <a:srgbClr val="000000"/>
                  </a:solidFill>
                  <a:latin typeface="Times New Roman" panose="02020603050405020304" pitchFamily="18" charset="0"/>
                </a:rPr>
                <a:t>W</a:t>
              </a:r>
              <a:endParaRPr kumimoji="1" lang="en-US" altLang="zh-CN" sz="2400" b="1">
                <a:solidFill>
                  <a:srgbClr val="000000"/>
                </a:solidFill>
                <a:latin typeface="Times New Roman" panose="02020603050405020304" pitchFamily="18" charset="0"/>
              </a:endParaRPr>
            </a:p>
          </p:txBody>
        </p:sp>
        <p:sp>
          <p:nvSpPr>
            <p:cNvPr id="76812" name="Rectangle 9"/>
            <p:cNvSpPr>
              <a:spLocks noChangeArrowheads="1"/>
            </p:cNvSpPr>
            <p:nvPr/>
          </p:nvSpPr>
          <p:spPr bwMode="auto">
            <a:xfrm>
              <a:off x="1042" y="1390"/>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1600" b="1" dirty="0">
                  <a:solidFill>
                    <a:srgbClr val="000000"/>
                  </a:solidFill>
                  <a:latin typeface="宋体" panose="02010600030101010101" pitchFamily="2" charset="-122"/>
                </a:rPr>
                <a:t>外</a:t>
              </a:r>
              <a:endParaRPr kumimoji="1" lang="zh-CN" altLang="en-US" sz="2400" b="1" dirty="0">
                <a:solidFill>
                  <a:srgbClr val="000000"/>
                </a:solidFill>
                <a:latin typeface="Times New Roman" panose="02020603050405020304" pitchFamily="18" charset="0"/>
              </a:endParaRPr>
            </a:p>
          </p:txBody>
        </p:sp>
        <p:sp>
          <p:nvSpPr>
            <p:cNvPr id="76813" name="Rectangle 10"/>
            <p:cNvSpPr>
              <a:spLocks noChangeArrowheads="1"/>
            </p:cNvSpPr>
            <p:nvPr/>
          </p:nvSpPr>
          <p:spPr bwMode="auto">
            <a:xfrm>
              <a:off x="1200" y="1296"/>
              <a:ext cx="10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400" b="1">
                  <a:solidFill>
                    <a:srgbClr val="000000"/>
                  </a:solidFill>
                  <a:latin typeface="Times New Roman" panose="02020603050405020304" pitchFamily="18" charset="0"/>
                </a:rPr>
                <a:t>+</a:t>
              </a:r>
            </a:p>
          </p:txBody>
        </p:sp>
        <p:sp>
          <p:nvSpPr>
            <p:cNvPr id="76814" name="Rectangle 11"/>
            <p:cNvSpPr>
              <a:spLocks noChangeArrowheads="1"/>
            </p:cNvSpPr>
            <p:nvPr/>
          </p:nvSpPr>
          <p:spPr bwMode="auto">
            <a:xfrm>
              <a:off x="1364" y="1296"/>
              <a:ext cx="1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400" b="1" i="1">
                  <a:solidFill>
                    <a:srgbClr val="000000"/>
                  </a:solidFill>
                  <a:latin typeface="Times New Roman" panose="02020603050405020304" pitchFamily="18" charset="0"/>
                </a:rPr>
                <a:t>W</a:t>
              </a:r>
              <a:endParaRPr kumimoji="1" lang="en-US" altLang="zh-CN" sz="2400" b="1">
                <a:solidFill>
                  <a:srgbClr val="000000"/>
                </a:solidFill>
                <a:latin typeface="Times New Roman" panose="02020603050405020304" pitchFamily="18" charset="0"/>
              </a:endParaRPr>
            </a:p>
          </p:txBody>
        </p:sp>
        <p:sp>
          <p:nvSpPr>
            <p:cNvPr id="76815" name="Rectangle 12"/>
            <p:cNvSpPr>
              <a:spLocks noChangeArrowheads="1"/>
            </p:cNvSpPr>
            <p:nvPr/>
          </p:nvSpPr>
          <p:spPr bwMode="auto">
            <a:xfrm>
              <a:off x="1543" y="1390"/>
              <a:ext cx="2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b="1">
                  <a:solidFill>
                    <a:srgbClr val="000000"/>
                  </a:solidFill>
                  <a:latin typeface="宋体" panose="02010600030101010101" pitchFamily="2" charset="-122"/>
                </a:rPr>
                <a:t>内非</a:t>
              </a:r>
              <a:endParaRPr kumimoji="1" lang="zh-CN" altLang="en-US" sz="2400" b="1">
                <a:solidFill>
                  <a:srgbClr val="000000"/>
                </a:solidFill>
                <a:latin typeface="Times New Roman" panose="02020603050405020304" pitchFamily="18" charset="0"/>
              </a:endParaRPr>
            </a:p>
          </p:txBody>
        </p:sp>
        <p:sp>
          <p:nvSpPr>
            <p:cNvPr id="76816" name="Rectangle 13"/>
            <p:cNvSpPr>
              <a:spLocks noChangeArrowheads="1"/>
            </p:cNvSpPr>
            <p:nvPr/>
          </p:nvSpPr>
          <p:spPr bwMode="auto">
            <a:xfrm>
              <a:off x="1872" y="1296"/>
              <a:ext cx="10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400" b="1">
                  <a:solidFill>
                    <a:srgbClr val="000000"/>
                  </a:solidFill>
                  <a:latin typeface="Times New Roman" panose="02020603050405020304" pitchFamily="18" charset="0"/>
                </a:rPr>
                <a:t>=</a:t>
              </a:r>
            </a:p>
          </p:txBody>
        </p:sp>
        <p:sp>
          <p:nvSpPr>
            <p:cNvPr id="76817" name="Rectangle 14"/>
            <p:cNvSpPr>
              <a:spLocks noChangeArrowheads="1"/>
            </p:cNvSpPr>
            <p:nvPr/>
          </p:nvSpPr>
          <p:spPr bwMode="auto">
            <a:xfrm>
              <a:off x="1966" y="1302"/>
              <a:ext cx="19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400" b="1">
                  <a:solidFill>
                    <a:srgbClr val="000000"/>
                  </a:solidFill>
                  <a:latin typeface="宋体" panose="02010600030101010101" pitchFamily="2" charset="-122"/>
                </a:rPr>
                <a:t>（</a:t>
              </a:r>
              <a:endParaRPr kumimoji="1" lang="zh-CN" altLang="en-US" sz="2400" b="1">
                <a:solidFill>
                  <a:srgbClr val="000000"/>
                </a:solidFill>
                <a:latin typeface="Times New Roman" panose="02020603050405020304" pitchFamily="18" charset="0"/>
              </a:endParaRPr>
            </a:p>
          </p:txBody>
        </p:sp>
        <p:sp>
          <p:nvSpPr>
            <p:cNvPr id="76818" name="Rectangle 15"/>
            <p:cNvSpPr>
              <a:spLocks noChangeArrowheads="1"/>
            </p:cNvSpPr>
            <p:nvPr/>
          </p:nvSpPr>
          <p:spPr bwMode="auto">
            <a:xfrm>
              <a:off x="2189" y="1296"/>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400" b="1" i="1">
                  <a:solidFill>
                    <a:srgbClr val="000000"/>
                  </a:solidFill>
                  <a:latin typeface="Times New Roman" panose="02020603050405020304" pitchFamily="18" charset="0"/>
                </a:rPr>
                <a:t>E</a:t>
              </a:r>
              <a:endParaRPr kumimoji="1" lang="en-US" altLang="zh-CN" sz="2400" b="1">
                <a:solidFill>
                  <a:srgbClr val="000000"/>
                </a:solidFill>
                <a:latin typeface="Times New Roman" panose="02020603050405020304" pitchFamily="18" charset="0"/>
              </a:endParaRPr>
            </a:p>
          </p:txBody>
        </p:sp>
        <p:sp>
          <p:nvSpPr>
            <p:cNvPr id="76819" name="Rectangle 16"/>
            <p:cNvSpPr>
              <a:spLocks noChangeArrowheads="1"/>
            </p:cNvSpPr>
            <p:nvPr/>
          </p:nvSpPr>
          <p:spPr bwMode="auto">
            <a:xfrm>
              <a:off x="2291" y="1379"/>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b="1" i="1">
                  <a:solidFill>
                    <a:srgbClr val="000000"/>
                  </a:solidFill>
                  <a:latin typeface="Times New Roman" panose="02020603050405020304" pitchFamily="18" charset="0"/>
                </a:rPr>
                <a:t>k</a:t>
              </a:r>
              <a:endParaRPr kumimoji="1" lang="en-US" altLang="zh-CN" sz="2400" b="1">
                <a:solidFill>
                  <a:srgbClr val="000000"/>
                </a:solidFill>
                <a:latin typeface="Times New Roman" panose="02020603050405020304" pitchFamily="18" charset="0"/>
              </a:endParaRPr>
            </a:p>
          </p:txBody>
        </p:sp>
        <p:sp>
          <p:nvSpPr>
            <p:cNvPr id="76820" name="Rectangle 17"/>
            <p:cNvSpPr>
              <a:spLocks noChangeArrowheads="1"/>
            </p:cNvSpPr>
            <p:nvPr/>
          </p:nvSpPr>
          <p:spPr bwMode="auto">
            <a:xfrm>
              <a:off x="2376" y="139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b="1">
                  <a:solidFill>
                    <a:srgbClr val="000000"/>
                  </a:solidFill>
                  <a:latin typeface="Times New Roman" panose="02020603050405020304" pitchFamily="18" charset="0"/>
                </a:rPr>
                <a:t>2</a:t>
              </a:r>
            </a:p>
          </p:txBody>
        </p:sp>
        <p:sp>
          <p:nvSpPr>
            <p:cNvPr id="76821" name="Rectangle 18"/>
            <p:cNvSpPr>
              <a:spLocks noChangeArrowheads="1"/>
            </p:cNvSpPr>
            <p:nvPr/>
          </p:nvSpPr>
          <p:spPr bwMode="auto">
            <a:xfrm>
              <a:off x="2535" y="1296"/>
              <a:ext cx="10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400" b="1">
                  <a:solidFill>
                    <a:srgbClr val="000000"/>
                  </a:solidFill>
                  <a:latin typeface="Times New Roman" panose="02020603050405020304" pitchFamily="18" charset="0"/>
                </a:rPr>
                <a:t>+</a:t>
              </a:r>
            </a:p>
          </p:txBody>
        </p:sp>
        <p:sp>
          <p:nvSpPr>
            <p:cNvPr id="76822" name="Rectangle 19"/>
            <p:cNvSpPr>
              <a:spLocks noChangeArrowheads="1"/>
            </p:cNvSpPr>
            <p:nvPr/>
          </p:nvSpPr>
          <p:spPr bwMode="auto">
            <a:xfrm>
              <a:off x="2629" y="1296"/>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400" b="1" i="1">
                  <a:solidFill>
                    <a:srgbClr val="000000"/>
                  </a:solidFill>
                  <a:latin typeface="Times New Roman" panose="02020603050405020304" pitchFamily="18" charset="0"/>
                </a:rPr>
                <a:t>E</a:t>
              </a:r>
              <a:endParaRPr kumimoji="1" lang="en-US" altLang="zh-CN" sz="2400" b="1">
                <a:solidFill>
                  <a:srgbClr val="000000"/>
                </a:solidFill>
                <a:latin typeface="Times New Roman" panose="02020603050405020304" pitchFamily="18" charset="0"/>
              </a:endParaRPr>
            </a:p>
          </p:txBody>
        </p:sp>
        <p:sp>
          <p:nvSpPr>
            <p:cNvPr id="76823" name="Rectangle 20"/>
            <p:cNvSpPr>
              <a:spLocks noChangeArrowheads="1"/>
            </p:cNvSpPr>
            <p:nvPr/>
          </p:nvSpPr>
          <p:spPr bwMode="auto">
            <a:xfrm>
              <a:off x="2731" y="1379"/>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b="1" i="1">
                  <a:solidFill>
                    <a:srgbClr val="000000"/>
                  </a:solidFill>
                  <a:latin typeface="Times New Roman" panose="02020603050405020304" pitchFamily="18" charset="0"/>
                </a:rPr>
                <a:t>p</a:t>
              </a:r>
              <a:endParaRPr kumimoji="1" lang="en-US" altLang="zh-CN" sz="2400" b="1">
                <a:solidFill>
                  <a:srgbClr val="000000"/>
                </a:solidFill>
                <a:latin typeface="Times New Roman" panose="02020603050405020304" pitchFamily="18" charset="0"/>
              </a:endParaRPr>
            </a:p>
          </p:txBody>
        </p:sp>
        <p:sp>
          <p:nvSpPr>
            <p:cNvPr id="76824" name="Rectangle 21"/>
            <p:cNvSpPr>
              <a:spLocks noChangeArrowheads="1"/>
            </p:cNvSpPr>
            <p:nvPr/>
          </p:nvSpPr>
          <p:spPr bwMode="auto">
            <a:xfrm>
              <a:off x="2808" y="1411"/>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b="1">
                  <a:solidFill>
                    <a:srgbClr val="000000"/>
                  </a:solidFill>
                  <a:latin typeface="Times New Roman" panose="02020603050405020304" pitchFamily="18" charset="0"/>
                </a:rPr>
                <a:t>2</a:t>
              </a:r>
              <a:endParaRPr kumimoji="1" lang="en-US" altLang="zh-CN" sz="2400" b="1">
                <a:solidFill>
                  <a:srgbClr val="000000"/>
                </a:solidFill>
                <a:latin typeface="Times New Roman" panose="02020603050405020304" pitchFamily="18" charset="0"/>
              </a:endParaRPr>
            </a:p>
          </p:txBody>
        </p:sp>
        <p:sp>
          <p:nvSpPr>
            <p:cNvPr id="76825" name="Rectangle 22"/>
            <p:cNvSpPr>
              <a:spLocks noChangeArrowheads="1"/>
            </p:cNvSpPr>
            <p:nvPr/>
          </p:nvSpPr>
          <p:spPr bwMode="auto">
            <a:xfrm>
              <a:off x="2928" y="1302"/>
              <a:ext cx="48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400" b="1">
                  <a:solidFill>
                    <a:srgbClr val="000000"/>
                  </a:solidFill>
                  <a:latin typeface="宋体" panose="02010600030101010101" pitchFamily="2" charset="-122"/>
                </a:rPr>
                <a:t>）</a:t>
              </a:r>
              <a:r>
                <a:rPr kumimoji="1" lang="en-US" altLang="zh-CN" sz="2400" b="1">
                  <a:solidFill>
                    <a:srgbClr val="000000"/>
                  </a:solidFill>
                  <a:latin typeface="Times New Roman" panose="02020603050405020304" pitchFamily="18" charset="0"/>
                </a:rPr>
                <a:t>—</a:t>
              </a:r>
              <a:r>
                <a:rPr kumimoji="1" lang="en-US" altLang="zh-CN" sz="2400" b="1">
                  <a:solidFill>
                    <a:srgbClr val="000000"/>
                  </a:solidFill>
                  <a:latin typeface="宋体" panose="02010600030101010101" pitchFamily="2" charset="-122"/>
                </a:rPr>
                <a:t> </a:t>
              </a:r>
              <a:endParaRPr kumimoji="1" lang="en-US" altLang="zh-CN" sz="2400" b="1">
                <a:solidFill>
                  <a:srgbClr val="000000"/>
                </a:solidFill>
                <a:latin typeface="Times New Roman" panose="02020603050405020304" pitchFamily="18" charset="0"/>
              </a:endParaRPr>
            </a:p>
          </p:txBody>
        </p:sp>
        <p:sp>
          <p:nvSpPr>
            <p:cNvPr id="76826" name="Rectangle 23"/>
            <p:cNvSpPr>
              <a:spLocks noChangeArrowheads="1"/>
            </p:cNvSpPr>
            <p:nvPr/>
          </p:nvSpPr>
          <p:spPr bwMode="auto">
            <a:xfrm>
              <a:off x="3262" y="1302"/>
              <a:ext cx="19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400" b="1">
                  <a:solidFill>
                    <a:srgbClr val="000000"/>
                  </a:solidFill>
                  <a:latin typeface="宋体" panose="02010600030101010101" pitchFamily="2" charset="-122"/>
                </a:rPr>
                <a:t>（</a:t>
              </a:r>
              <a:endParaRPr kumimoji="1" lang="zh-CN" altLang="en-US" sz="2400" b="1">
                <a:solidFill>
                  <a:srgbClr val="000000"/>
                </a:solidFill>
                <a:latin typeface="Times New Roman" panose="02020603050405020304" pitchFamily="18" charset="0"/>
              </a:endParaRPr>
            </a:p>
          </p:txBody>
        </p:sp>
        <p:sp>
          <p:nvSpPr>
            <p:cNvPr id="76827" name="Rectangle 24"/>
            <p:cNvSpPr>
              <a:spLocks noChangeArrowheads="1"/>
            </p:cNvSpPr>
            <p:nvPr/>
          </p:nvSpPr>
          <p:spPr bwMode="auto">
            <a:xfrm>
              <a:off x="3456" y="1296"/>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400" b="1" i="1">
                  <a:solidFill>
                    <a:srgbClr val="000000"/>
                  </a:solidFill>
                  <a:latin typeface="Times New Roman" panose="02020603050405020304" pitchFamily="18" charset="0"/>
                </a:rPr>
                <a:t>E</a:t>
              </a:r>
              <a:endParaRPr kumimoji="1" lang="en-US" altLang="zh-CN" sz="2400" b="1">
                <a:solidFill>
                  <a:srgbClr val="000000"/>
                </a:solidFill>
                <a:latin typeface="Times New Roman" panose="02020603050405020304" pitchFamily="18" charset="0"/>
              </a:endParaRPr>
            </a:p>
          </p:txBody>
        </p:sp>
        <p:sp>
          <p:nvSpPr>
            <p:cNvPr id="76828" name="Rectangle 25"/>
            <p:cNvSpPr>
              <a:spLocks noChangeArrowheads="1"/>
            </p:cNvSpPr>
            <p:nvPr/>
          </p:nvSpPr>
          <p:spPr bwMode="auto">
            <a:xfrm>
              <a:off x="3628" y="1379"/>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b="1" i="1">
                  <a:solidFill>
                    <a:srgbClr val="000000"/>
                  </a:solidFill>
                  <a:latin typeface="Times New Roman" panose="02020603050405020304" pitchFamily="18" charset="0"/>
                </a:rPr>
                <a:t>k</a:t>
              </a:r>
              <a:endParaRPr kumimoji="1" lang="en-US" altLang="zh-CN" b="1">
                <a:solidFill>
                  <a:srgbClr val="000000"/>
                </a:solidFill>
                <a:latin typeface="Times New Roman" panose="02020603050405020304" pitchFamily="18" charset="0"/>
              </a:endParaRPr>
            </a:p>
          </p:txBody>
        </p:sp>
        <p:sp>
          <p:nvSpPr>
            <p:cNvPr id="76829" name="Rectangle 26"/>
            <p:cNvSpPr>
              <a:spLocks noChangeArrowheads="1"/>
            </p:cNvSpPr>
            <p:nvPr/>
          </p:nvSpPr>
          <p:spPr bwMode="auto">
            <a:xfrm>
              <a:off x="3675" y="1379"/>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b="1">
                  <a:solidFill>
                    <a:srgbClr val="000000"/>
                  </a:solidFill>
                  <a:latin typeface="Times New Roman" panose="02020603050405020304" pitchFamily="18" charset="0"/>
                </a:rPr>
                <a:t>1</a:t>
              </a:r>
              <a:endParaRPr kumimoji="1" lang="en-US" altLang="zh-CN" sz="2400" b="1">
                <a:solidFill>
                  <a:srgbClr val="000000"/>
                </a:solidFill>
                <a:latin typeface="Times New Roman" panose="02020603050405020304" pitchFamily="18" charset="0"/>
              </a:endParaRPr>
            </a:p>
          </p:txBody>
        </p:sp>
        <p:sp>
          <p:nvSpPr>
            <p:cNvPr id="76830" name="Rectangle 27"/>
            <p:cNvSpPr>
              <a:spLocks noChangeArrowheads="1"/>
            </p:cNvSpPr>
            <p:nvPr/>
          </p:nvSpPr>
          <p:spPr bwMode="auto">
            <a:xfrm>
              <a:off x="3728" y="1296"/>
              <a:ext cx="10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400" b="1">
                  <a:solidFill>
                    <a:srgbClr val="000000"/>
                  </a:solidFill>
                  <a:latin typeface="Times New Roman" panose="02020603050405020304" pitchFamily="18" charset="0"/>
                </a:rPr>
                <a:t>+</a:t>
              </a:r>
            </a:p>
          </p:txBody>
        </p:sp>
        <p:sp>
          <p:nvSpPr>
            <p:cNvPr id="76831" name="Rectangle 28"/>
            <p:cNvSpPr>
              <a:spLocks noChangeArrowheads="1"/>
            </p:cNvSpPr>
            <p:nvPr/>
          </p:nvSpPr>
          <p:spPr bwMode="auto">
            <a:xfrm>
              <a:off x="3888" y="1296"/>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400" b="1" i="1">
                  <a:solidFill>
                    <a:srgbClr val="000000"/>
                  </a:solidFill>
                  <a:latin typeface="Times New Roman" panose="02020603050405020304" pitchFamily="18" charset="0"/>
                </a:rPr>
                <a:t>E</a:t>
              </a:r>
              <a:endParaRPr kumimoji="1" lang="en-US" altLang="zh-CN" sz="2400" b="1">
                <a:solidFill>
                  <a:srgbClr val="000000"/>
                </a:solidFill>
                <a:latin typeface="Times New Roman" panose="02020603050405020304" pitchFamily="18" charset="0"/>
              </a:endParaRPr>
            </a:p>
          </p:txBody>
        </p:sp>
        <p:sp>
          <p:nvSpPr>
            <p:cNvPr id="76832" name="Rectangle 29"/>
            <p:cNvSpPr>
              <a:spLocks noChangeArrowheads="1"/>
            </p:cNvSpPr>
            <p:nvPr/>
          </p:nvSpPr>
          <p:spPr bwMode="auto">
            <a:xfrm>
              <a:off x="4068" y="1379"/>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b="1" i="1">
                  <a:solidFill>
                    <a:srgbClr val="000000"/>
                  </a:solidFill>
                  <a:latin typeface="Times New Roman" panose="02020603050405020304" pitchFamily="18" charset="0"/>
                </a:rPr>
                <a:t>p</a:t>
              </a:r>
              <a:endParaRPr kumimoji="1" lang="en-US" altLang="zh-CN" sz="2400" b="1">
                <a:solidFill>
                  <a:srgbClr val="000000"/>
                </a:solidFill>
                <a:latin typeface="Times New Roman" panose="02020603050405020304" pitchFamily="18" charset="0"/>
              </a:endParaRPr>
            </a:p>
          </p:txBody>
        </p:sp>
        <p:sp>
          <p:nvSpPr>
            <p:cNvPr id="76833" name="Rectangle 30"/>
            <p:cNvSpPr>
              <a:spLocks noChangeArrowheads="1"/>
            </p:cNvSpPr>
            <p:nvPr/>
          </p:nvSpPr>
          <p:spPr bwMode="auto">
            <a:xfrm>
              <a:off x="4121" y="1411"/>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b="1">
                  <a:solidFill>
                    <a:srgbClr val="000000"/>
                  </a:solidFill>
                  <a:latin typeface="Times New Roman" panose="02020603050405020304" pitchFamily="18" charset="0"/>
                </a:rPr>
                <a:t>1</a:t>
              </a:r>
              <a:endParaRPr kumimoji="1" lang="en-US" altLang="zh-CN" sz="2400" b="1">
                <a:solidFill>
                  <a:srgbClr val="000000"/>
                </a:solidFill>
                <a:latin typeface="Times New Roman" panose="02020603050405020304" pitchFamily="18" charset="0"/>
              </a:endParaRPr>
            </a:p>
          </p:txBody>
        </p:sp>
        <p:sp>
          <p:nvSpPr>
            <p:cNvPr id="76834" name="Rectangle 31"/>
            <p:cNvSpPr>
              <a:spLocks noChangeArrowheads="1"/>
            </p:cNvSpPr>
            <p:nvPr/>
          </p:nvSpPr>
          <p:spPr bwMode="auto">
            <a:xfrm>
              <a:off x="4222" y="1302"/>
              <a:ext cx="19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400" b="1">
                  <a:solidFill>
                    <a:srgbClr val="000000"/>
                  </a:solidFill>
                  <a:latin typeface="宋体" panose="02010600030101010101" pitchFamily="2" charset="-122"/>
                </a:rPr>
                <a:t>）</a:t>
              </a:r>
              <a:endParaRPr kumimoji="1" lang="zh-CN" altLang="en-US" sz="2400" b="1">
                <a:solidFill>
                  <a:srgbClr val="000000"/>
                </a:solidFill>
                <a:latin typeface="Times New Roman" panose="02020603050405020304" pitchFamily="18" charset="0"/>
              </a:endParaRPr>
            </a:p>
          </p:txBody>
        </p:sp>
      </p:grpSp>
      <p:sp>
        <p:nvSpPr>
          <p:cNvPr id="286752" name="Text Box 32"/>
          <p:cNvSpPr txBox="1">
            <a:spLocks noChangeArrowheads="1"/>
          </p:cNvSpPr>
          <p:nvPr/>
        </p:nvSpPr>
        <p:spPr bwMode="auto">
          <a:xfrm>
            <a:off x="1204913" y="2192338"/>
            <a:ext cx="2528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400" b="1" dirty="0">
                <a:solidFill>
                  <a:srgbClr val="000000"/>
                </a:solidFill>
                <a:latin typeface="Times New Roman" panose="02020603050405020304" pitchFamily="18" charset="0"/>
              </a:rPr>
              <a:t>若</a:t>
            </a:r>
            <a:r>
              <a:rPr kumimoji="1" lang="en-US" altLang="zh-CN" sz="2400" b="1" i="1" dirty="0">
                <a:solidFill>
                  <a:srgbClr val="000000"/>
                </a:solidFill>
                <a:latin typeface="Times New Roman" panose="02020603050405020304" pitchFamily="18" charset="0"/>
              </a:rPr>
              <a:t>W</a:t>
            </a:r>
            <a:r>
              <a:rPr kumimoji="1" lang="zh-CN" altLang="en-US" sz="2400" b="1" baseline="-25000" dirty="0">
                <a:solidFill>
                  <a:srgbClr val="000000"/>
                </a:solidFill>
                <a:latin typeface="Times New Roman" panose="02020603050405020304" pitchFamily="18" charset="0"/>
              </a:rPr>
              <a:t>外</a:t>
            </a:r>
            <a:r>
              <a:rPr kumimoji="1" lang="en-US" altLang="zh-CN" sz="2400" b="1" dirty="0">
                <a:solidFill>
                  <a:srgbClr val="000000"/>
                </a:solidFill>
                <a:latin typeface="Times New Roman" panose="02020603050405020304" pitchFamily="18" charset="0"/>
              </a:rPr>
              <a:t>+ </a:t>
            </a:r>
            <a:r>
              <a:rPr kumimoji="1" lang="en-US" altLang="zh-CN" sz="2400" b="1" i="1" dirty="0">
                <a:solidFill>
                  <a:srgbClr val="000000"/>
                </a:solidFill>
                <a:latin typeface="Times New Roman" panose="02020603050405020304" pitchFamily="18" charset="0"/>
              </a:rPr>
              <a:t>W</a:t>
            </a:r>
            <a:r>
              <a:rPr kumimoji="1" lang="zh-CN" altLang="en-US" sz="2400" b="1" baseline="-25000" dirty="0">
                <a:solidFill>
                  <a:srgbClr val="000000"/>
                </a:solidFill>
                <a:latin typeface="Times New Roman" panose="02020603050405020304" pitchFamily="18" charset="0"/>
              </a:rPr>
              <a:t>内非</a:t>
            </a:r>
            <a:r>
              <a:rPr kumimoji="1" lang="en-US" altLang="zh-CN" sz="2400" b="1" dirty="0">
                <a:solidFill>
                  <a:srgbClr val="000000"/>
                </a:solidFill>
                <a:latin typeface="Times New Roman" panose="02020603050405020304" pitchFamily="18" charset="0"/>
              </a:rPr>
              <a:t>=0</a:t>
            </a:r>
            <a:r>
              <a:rPr kumimoji="1" lang="zh-CN" altLang="en-US" sz="2400" b="1" dirty="0">
                <a:solidFill>
                  <a:srgbClr val="000000"/>
                </a:solidFill>
                <a:latin typeface="Times New Roman" panose="02020603050405020304" pitchFamily="18" charset="0"/>
              </a:rPr>
              <a:t>，</a:t>
            </a:r>
          </a:p>
        </p:txBody>
      </p:sp>
      <p:sp>
        <p:nvSpPr>
          <p:cNvPr id="286753" name="Text Box 33"/>
          <p:cNvSpPr txBox="1">
            <a:spLocks noChangeArrowheads="1"/>
          </p:cNvSpPr>
          <p:nvPr/>
        </p:nvSpPr>
        <p:spPr bwMode="auto">
          <a:xfrm>
            <a:off x="3997325" y="2284413"/>
            <a:ext cx="35671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2400" dirty="0">
                <a:solidFill>
                  <a:srgbClr val="000000"/>
                </a:solidFill>
                <a:latin typeface="Tahoma" panose="020B0604030504040204" pitchFamily="34" charset="0"/>
              </a:rPr>
              <a:t> </a:t>
            </a:r>
            <a:r>
              <a:rPr kumimoji="1" lang="zh-CN" altLang="en-US" sz="2400" b="1" dirty="0">
                <a:solidFill>
                  <a:srgbClr val="000000"/>
                </a:solidFill>
                <a:latin typeface="Tahoma" panose="020B0604030504040204" pitchFamily="34" charset="0"/>
              </a:rPr>
              <a:t>则　　</a:t>
            </a:r>
            <a:r>
              <a:rPr kumimoji="1" lang="en-US" altLang="zh-CN" sz="2400" b="1" i="1" dirty="0" err="1">
                <a:solidFill>
                  <a:srgbClr val="000000"/>
                </a:solidFill>
                <a:latin typeface="Tahoma" panose="020B0604030504040204" pitchFamily="34" charset="0"/>
              </a:rPr>
              <a:t>E</a:t>
            </a:r>
            <a:r>
              <a:rPr kumimoji="1" lang="en-US" altLang="zh-CN" sz="2400" b="1" i="1" baseline="-25000" dirty="0" err="1">
                <a:solidFill>
                  <a:srgbClr val="000000"/>
                </a:solidFill>
                <a:latin typeface="Tahoma" panose="020B0604030504040204" pitchFamily="34" charset="0"/>
              </a:rPr>
              <a:t>k</a:t>
            </a:r>
            <a:r>
              <a:rPr kumimoji="1" lang="en-US" altLang="zh-CN" sz="2400" b="1" i="1" baseline="-25000" dirty="0">
                <a:solidFill>
                  <a:srgbClr val="000000"/>
                </a:solidFill>
                <a:latin typeface="Tahoma" panose="020B0604030504040204" pitchFamily="34" charset="0"/>
              </a:rPr>
              <a:t> </a:t>
            </a:r>
            <a:r>
              <a:rPr kumimoji="1" lang="en-US" altLang="zh-CN" sz="2400" b="1" dirty="0">
                <a:solidFill>
                  <a:srgbClr val="000000"/>
                </a:solidFill>
                <a:latin typeface="Tahoma" panose="020B0604030504040204" pitchFamily="34" charset="0"/>
              </a:rPr>
              <a:t>+</a:t>
            </a:r>
            <a:r>
              <a:rPr kumimoji="1" lang="en-US" altLang="zh-CN" sz="2400" b="1" i="1" dirty="0">
                <a:solidFill>
                  <a:srgbClr val="000000"/>
                </a:solidFill>
                <a:latin typeface="Tahoma" panose="020B0604030504040204" pitchFamily="34" charset="0"/>
              </a:rPr>
              <a:t>E</a:t>
            </a:r>
            <a:r>
              <a:rPr kumimoji="1" lang="en-US" altLang="zh-CN" sz="2400" b="1" i="1" baseline="-25000" dirty="0">
                <a:solidFill>
                  <a:srgbClr val="000000"/>
                </a:solidFill>
                <a:latin typeface="Tahoma" panose="020B0604030504040204" pitchFamily="34" charset="0"/>
              </a:rPr>
              <a:t>p </a:t>
            </a:r>
            <a:r>
              <a:rPr kumimoji="1" lang="en-US" altLang="zh-CN" sz="2400" b="1" dirty="0">
                <a:solidFill>
                  <a:srgbClr val="000000"/>
                </a:solidFill>
                <a:latin typeface="Tahoma" panose="020B0604030504040204" pitchFamily="34" charset="0"/>
              </a:rPr>
              <a:t>=</a:t>
            </a:r>
            <a:r>
              <a:rPr kumimoji="1" lang="zh-CN" altLang="en-US" sz="2400" b="1" dirty="0">
                <a:solidFill>
                  <a:srgbClr val="000000"/>
                </a:solidFill>
                <a:latin typeface="Tahoma" panose="020B0604030504040204" pitchFamily="34" charset="0"/>
              </a:rPr>
              <a:t>常量。</a:t>
            </a:r>
          </a:p>
        </p:txBody>
      </p:sp>
      <p:sp>
        <p:nvSpPr>
          <p:cNvPr id="286754" name="Text Box 34"/>
          <p:cNvSpPr txBox="1">
            <a:spLocks noChangeArrowheads="1"/>
          </p:cNvSpPr>
          <p:nvPr/>
        </p:nvSpPr>
        <p:spPr bwMode="auto">
          <a:xfrm>
            <a:off x="560388" y="5959475"/>
            <a:ext cx="8043862"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zh-CN" altLang="en-US" sz="2800" b="1" dirty="0">
                <a:solidFill>
                  <a:srgbClr val="FF0000"/>
                </a:solidFill>
                <a:latin typeface="Tahoma" panose="020B0604030504040204" pitchFamily="34" charset="0"/>
              </a:rPr>
              <a:t>即刚体的重力势能和刚体的转动动能相互转化、总和不变。</a:t>
            </a:r>
          </a:p>
        </p:txBody>
      </p:sp>
      <p:sp>
        <p:nvSpPr>
          <p:cNvPr id="3" name="TextBox 2"/>
          <p:cNvSpPr txBox="1"/>
          <p:nvPr/>
        </p:nvSpPr>
        <p:spPr>
          <a:xfrm>
            <a:off x="5649913" y="5229200"/>
            <a:ext cx="1111202" cy="523220"/>
          </a:xfrm>
          <a:prstGeom prst="rect">
            <a:avLst/>
          </a:prstGeom>
          <a:noFill/>
        </p:spPr>
        <p:txBody>
          <a:bodyPr wrap="none" rtlCol="0">
            <a:spAutoFit/>
          </a:bodyPr>
          <a:lstStyle/>
          <a:p>
            <a:pPr fontAlgn="base">
              <a:spcBef>
                <a:spcPct val="0"/>
              </a:spcBef>
              <a:spcAft>
                <a:spcPct val="0"/>
              </a:spcAft>
            </a:pPr>
            <a:r>
              <a:rPr lang="en-US" altLang="zh-CN" sz="2800" b="1" dirty="0">
                <a:solidFill>
                  <a:srgbClr val="0000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26"/>
                                        </p:tgtEl>
                                        <p:attrNameLst>
                                          <p:attrName>style.visibility</p:attrName>
                                        </p:attrNameLst>
                                      </p:cBhvr>
                                      <p:to>
                                        <p:strVal val="visible"/>
                                      </p:to>
                                    </p:set>
                                    <p:anim calcmode="lin" valueType="num">
                                      <p:cBhvr additive="base">
                                        <p:cTn id="7" dur="500" fill="hold"/>
                                        <p:tgtEl>
                                          <p:spTgt spid="286726"/>
                                        </p:tgtEl>
                                        <p:attrNameLst>
                                          <p:attrName>ppt_x</p:attrName>
                                        </p:attrNameLst>
                                      </p:cBhvr>
                                      <p:tavLst>
                                        <p:tav tm="0">
                                          <p:val>
                                            <p:strVal val="0-#ppt_w/2"/>
                                          </p:val>
                                        </p:tav>
                                        <p:tav tm="100000">
                                          <p:val>
                                            <p:strVal val="#ppt_x"/>
                                          </p:val>
                                        </p:tav>
                                      </p:tavLst>
                                    </p:anim>
                                    <p:anim calcmode="lin" valueType="num">
                                      <p:cBhvr additive="base">
                                        <p:cTn id="8" dur="500" fill="hold"/>
                                        <p:tgtEl>
                                          <p:spTgt spid="2867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6752"/>
                                        </p:tgtEl>
                                        <p:attrNameLst>
                                          <p:attrName>style.visibility</p:attrName>
                                        </p:attrNameLst>
                                      </p:cBhvr>
                                      <p:to>
                                        <p:strVal val="visible"/>
                                      </p:to>
                                    </p:set>
                                    <p:animEffect transition="in" filter="wipe(left)">
                                      <p:cBhvr>
                                        <p:cTn id="18" dur="500"/>
                                        <p:tgtEl>
                                          <p:spTgt spid="28675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86753"/>
                                        </p:tgtEl>
                                        <p:attrNameLst>
                                          <p:attrName>style.visibility</p:attrName>
                                        </p:attrNameLst>
                                      </p:cBhvr>
                                      <p:to>
                                        <p:strVal val="visible"/>
                                      </p:to>
                                    </p:set>
                                    <p:animEffect transition="in" filter="wipe(left)">
                                      <p:cBhvr>
                                        <p:cTn id="23" dur="500"/>
                                        <p:tgtEl>
                                          <p:spTgt spid="28675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86724"/>
                                        </p:tgtEl>
                                        <p:attrNameLst>
                                          <p:attrName>style.visibility</p:attrName>
                                        </p:attrNameLst>
                                      </p:cBhvr>
                                      <p:to>
                                        <p:strVal val="visible"/>
                                      </p:to>
                                    </p:set>
                                    <p:animEffect transition="in" filter="wipe(left)">
                                      <p:cBhvr>
                                        <p:cTn id="28" dur="500"/>
                                        <p:tgtEl>
                                          <p:spTgt spid="28672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86722"/>
                                        </p:tgtEl>
                                        <p:attrNameLst>
                                          <p:attrName>style.visibility</p:attrName>
                                        </p:attrNameLst>
                                      </p:cBhvr>
                                      <p:to>
                                        <p:strVal val="visible"/>
                                      </p:to>
                                    </p:set>
                                    <p:animEffect transition="in" filter="wipe(left)">
                                      <p:cBhvr>
                                        <p:cTn id="33" dur="500"/>
                                        <p:tgtEl>
                                          <p:spTgt spid="2867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86723"/>
                                        </p:tgtEl>
                                        <p:attrNameLst>
                                          <p:attrName>style.visibility</p:attrName>
                                        </p:attrNameLst>
                                      </p:cBhvr>
                                      <p:to>
                                        <p:strVal val="visible"/>
                                      </p:to>
                                    </p:set>
                                    <p:animEffect transition="in" filter="wipe(left)">
                                      <p:cBhvr>
                                        <p:cTn id="38" dur="500"/>
                                        <p:tgtEl>
                                          <p:spTgt spid="2867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86754"/>
                                        </p:tgtEl>
                                        <p:attrNameLst>
                                          <p:attrName>style.visibility</p:attrName>
                                        </p:attrNameLst>
                                      </p:cBhvr>
                                      <p:to>
                                        <p:strVal val="visible"/>
                                      </p:to>
                                    </p:set>
                                    <p:animEffect transition="in" filter="wipe(left)">
                                      <p:cBhvr>
                                        <p:cTn id="48" dur="500"/>
                                        <p:tgtEl>
                                          <p:spTgt spid="286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autoUpdateAnimBg="0"/>
      <p:bldP spid="286724" grpId="0"/>
      <p:bldP spid="286726" grpId="0" autoUpdateAnimBg="0"/>
      <p:bldP spid="286752" grpId="0"/>
      <p:bldP spid="286753" grpId="0"/>
      <p:bldP spid="286754"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67544" y="276066"/>
            <a:ext cx="8424936" cy="2332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30000"/>
              </a:lnSpc>
              <a:spcBef>
                <a:spcPct val="50000"/>
              </a:spcBef>
              <a:spcAft>
                <a:spcPct val="0"/>
              </a:spcAft>
            </a:pPr>
            <a:r>
              <a:rPr kumimoji="1" lang="zh-CN" altLang="en-US" sz="2800" b="1" dirty="0">
                <a:solidFill>
                  <a:srgbClr val="0066FF"/>
                </a:solidFill>
                <a:effectLst>
                  <a:outerShdw blurRad="38100" dist="38100" dir="2700000" algn="tl">
                    <a:srgbClr val="C0C0C0"/>
                  </a:outerShdw>
                </a:effectLst>
                <a:latin typeface="宋体" panose="02010600030101010101" pitchFamily="2" charset="-122"/>
              </a:rPr>
              <a:t>例</a:t>
            </a:r>
            <a:r>
              <a:rPr kumimoji="1" lang="zh-CN" altLang="en-US" sz="2800" b="1" dirty="0">
                <a:solidFill>
                  <a:srgbClr val="0066FF"/>
                </a:solidFill>
                <a:latin typeface="宋体" panose="02010600030101010101" pitchFamily="2" charset="-122"/>
              </a:rPr>
              <a:t>：</a:t>
            </a:r>
            <a:r>
              <a:rPr kumimoji="1" lang="zh-CN" altLang="en-US" sz="2800" b="1" dirty="0" smtClean="0">
                <a:solidFill>
                  <a:srgbClr val="000000"/>
                </a:solidFill>
                <a:latin typeface="+mn-ea"/>
              </a:rPr>
              <a:t>装置如图所示，均质圆柱体质量为</a:t>
            </a:r>
            <a:r>
              <a:rPr kumimoji="1" lang="en-US" altLang="zh-CN" sz="2800" b="1" i="1" dirty="0" smtClean="0">
                <a:solidFill>
                  <a:srgbClr val="000000"/>
                </a:solidFill>
                <a:latin typeface="+mn-ea"/>
              </a:rPr>
              <a:t>m</a:t>
            </a:r>
            <a:r>
              <a:rPr kumimoji="1" lang="en-US" altLang="zh-CN" sz="2800" b="1" baseline="-25000" dirty="0" smtClean="0">
                <a:solidFill>
                  <a:srgbClr val="000000"/>
                </a:solidFill>
                <a:latin typeface="+mn-ea"/>
              </a:rPr>
              <a:t>1</a:t>
            </a:r>
            <a:r>
              <a:rPr kumimoji="1" lang="zh-CN" altLang="en-US" sz="2800" b="1" dirty="0" smtClean="0">
                <a:solidFill>
                  <a:srgbClr val="000000"/>
                </a:solidFill>
                <a:latin typeface="+mn-ea"/>
              </a:rPr>
              <a:t>，半径为</a:t>
            </a:r>
            <a:r>
              <a:rPr kumimoji="1" lang="en-US" altLang="zh-CN" sz="2800" b="1" i="1" dirty="0" smtClean="0">
                <a:solidFill>
                  <a:srgbClr val="000000"/>
                </a:solidFill>
                <a:latin typeface="+mn-ea"/>
              </a:rPr>
              <a:t>R</a:t>
            </a:r>
            <a:r>
              <a:rPr kumimoji="1" lang="zh-CN" altLang="en-US" sz="2800" b="1" dirty="0" smtClean="0">
                <a:solidFill>
                  <a:srgbClr val="000000"/>
                </a:solidFill>
                <a:latin typeface="+mn-ea"/>
              </a:rPr>
              <a:t>，重锤质量为</a:t>
            </a:r>
            <a:r>
              <a:rPr kumimoji="1" lang="en-US" altLang="zh-CN" sz="2800" b="1" i="1" dirty="0" smtClean="0">
                <a:solidFill>
                  <a:srgbClr val="000000"/>
                </a:solidFill>
                <a:latin typeface="+mn-ea"/>
              </a:rPr>
              <a:t>m</a:t>
            </a:r>
            <a:r>
              <a:rPr kumimoji="1" lang="en-US" altLang="zh-CN" sz="2800" b="1" baseline="-25000" dirty="0" smtClean="0">
                <a:solidFill>
                  <a:srgbClr val="000000"/>
                </a:solidFill>
                <a:latin typeface="+mn-ea"/>
              </a:rPr>
              <a:t>2</a:t>
            </a:r>
            <a:r>
              <a:rPr kumimoji="1" lang="en-US" altLang="zh-CN" sz="2800" b="1" dirty="0" smtClean="0">
                <a:solidFill>
                  <a:srgbClr val="000000"/>
                </a:solidFill>
                <a:latin typeface="+mn-ea"/>
              </a:rPr>
              <a:t> </a:t>
            </a:r>
            <a:r>
              <a:rPr kumimoji="1" lang="zh-CN" altLang="en-US" sz="2800" b="1" dirty="0" smtClean="0">
                <a:solidFill>
                  <a:srgbClr val="000000"/>
                </a:solidFill>
                <a:latin typeface="+mn-ea"/>
              </a:rPr>
              <a:t>，最初静止，后将重锤释放下落并带动柱体旋转，求重锤下落 </a:t>
            </a:r>
            <a:r>
              <a:rPr kumimoji="1" lang="en-US" altLang="zh-CN" sz="2800" b="1" i="1" dirty="0" smtClean="0">
                <a:solidFill>
                  <a:srgbClr val="000000"/>
                </a:solidFill>
                <a:latin typeface="+mn-ea"/>
              </a:rPr>
              <a:t>h </a:t>
            </a:r>
            <a:r>
              <a:rPr kumimoji="1" lang="zh-CN" altLang="en-US" sz="2800" b="1" dirty="0" smtClean="0">
                <a:solidFill>
                  <a:srgbClr val="000000"/>
                </a:solidFill>
                <a:latin typeface="+mn-ea"/>
              </a:rPr>
              <a:t>高度时的速率</a:t>
            </a:r>
            <a:r>
              <a:rPr kumimoji="1" lang="en-US" altLang="zh-CN" sz="2800" b="1" i="1" dirty="0" smtClean="0">
                <a:solidFill>
                  <a:srgbClr val="000000"/>
                </a:solidFill>
                <a:latin typeface="+mn-ea"/>
              </a:rPr>
              <a:t>v</a:t>
            </a:r>
            <a:r>
              <a:rPr kumimoji="1" lang="zh-CN" altLang="en-US" sz="2800" b="1" dirty="0" smtClean="0">
                <a:solidFill>
                  <a:srgbClr val="000000"/>
                </a:solidFill>
                <a:latin typeface="+mn-ea"/>
              </a:rPr>
              <a:t>，不计阻力，不计绳的质量及伸长</a:t>
            </a:r>
            <a:r>
              <a:rPr kumimoji="1" lang="en-US" altLang="zh-CN" sz="2800" b="1" dirty="0" smtClean="0">
                <a:solidFill>
                  <a:srgbClr val="000000"/>
                </a:solidFill>
                <a:latin typeface="+mn-ea"/>
              </a:rPr>
              <a:t>.</a:t>
            </a:r>
          </a:p>
        </p:txBody>
      </p:sp>
      <p:grpSp>
        <p:nvGrpSpPr>
          <p:cNvPr id="3" name="Group 42"/>
          <p:cNvGrpSpPr/>
          <p:nvPr/>
        </p:nvGrpSpPr>
        <p:grpSpPr bwMode="auto">
          <a:xfrm>
            <a:off x="5462589" y="2187575"/>
            <a:ext cx="2457450" cy="2279650"/>
            <a:chOff x="3441" y="1378"/>
            <a:chExt cx="1548" cy="1436"/>
          </a:xfrm>
        </p:grpSpPr>
        <p:grpSp>
          <p:nvGrpSpPr>
            <p:cNvPr id="4" name="Group 40"/>
            <p:cNvGrpSpPr/>
            <p:nvPr/>
          </p:nvGrpSpPr>
          <p:grpSpPr bwMode="auto">
            <a:xfrm>
              <a:off x="3441" y="1378"/>
              <a:ext cx="1548" cy="1436"/>
              <a:chOff x="3486" y="1879"/>
              <a:chExt cx="1548" cy="1436"/>
            </a:xfrm>
          </p:grpSpPr>
          <p:sp>
            <p:nvSpPr>
              <p:cNvPr id="6" name="Rectangle 27"/>
              <p:cNvSpPr>
                <a:spLocks noChangeArrowheads="1"/>
              </p:cNvSpPr>
              <p:nvPr/>
            </p:nvSpPr>
            <p:spPr bwMode="auto">
              <a:xfrm>
                <a:off x="3568" y="2566"/>
                <a:ext cx="890" cy="90"/>
              </a:xfrm>
              <a:prstGeom prst="rect">
                <a:avLst/>
              </a:prstGeom>
              <a:noFill/>
              <a:ln w="1905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graphicFrame>
            <p:nvGraphicFramePr>
              <p:cNvPr id="7" name="Object 3"/>
              <p:cNvGraphicFramePr>
                <a:graphicFrameLocks noChangeAspect="1"/>
              </p:cNvGraphicFramePr>
              <p:nvPr/>
            </p:nvGraphicFramePr>
            <p:xfrm>
              <a:off x="3799" y="2192"/>
              <a:ext cx="269" cy="288"/>
            </p:xfrm>
            <a:graphic>
              <a:graphicData uri="http://schemas.openxmlformats.org/presentationml/2006/ole">
                <mc:AlternateContent xmlns:mc="http://schemas.openxmlformats.org/markup-compatibility/2006">
                  <mc:Choice xmlns:v="urn:schemas-microsoft-com:vml" Requires="v">
                    <p:oleObj spid="_x0000_s34900" name="公式" r:id="rId4" imgW="177800" imgH="190500" progId="Equation.3">
                      <p:embed/>
                    </p:oleObj>
                  </mc:Choice>
                  <mc:Fallback>
                    <p:oleObj name="公式" r:id="rId4" imgW="177800" imgH="190500" progId="Equation.3">
                      <p:embed/>
                      <p:pic>
                        <p:nvPicPr>
                          <p:cNvPr id="0" name="图片 348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9" y="2192"/>
                            <a:ext cx="2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nvGraphicFramePr>
            <p:xfrm>
              <a:off x="4233" y="2914"/>
              <a:ext cx="288" cy="288"/>
            </p:xfrm>
            <a:graphic>
              <a:graphicData uri="http://schemas.openxmlformats.org/presentationml/2006/ole">
                <mc:AlternateContent xmlns:mc="http://schemas.openxmlformats.org/markup-compatibility/2006">
                  <mc:Choice xmlns:v="urn:schemas-microsoft-com:vml" Requires="v">
                    <p:oleObj spid="_x0000_s34901" name="公式" r:id="rId6" imgW="190500" imgH="190500" progId="Equation.3">
                      <p:embed/>
                    </p:oleObj>
                  </mc:Choice>
                  <mc:Fallback>
                    <p:oleObj name="公式" r:id="rId6" imgW="190500" imgH="190500" progId="Equation.3">
                      <p:embed/>
                      <p:pic>
                        <p:nvPicPr>
                          <p:cNvPr id="0" name="图片 348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3" y="2914"/>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20"/>
              <p:cNvGrpSpPr/>
              <p:nvPr/>
            </p:nvGrpSpPr>
            <p:grpSpPr bwMode="auto">
              <a:xfrm>
                <a:off x="3978" y="1879"/>
                <a:ext cx="601" cy="582"/>
                <a:chOff x="3978" y="1609"/>
                <a:chExt cx="900" cy="852"/>
              </a:xfrm>
            </p:grpSpPr>
            <p:sp>
              <p:nvSpPr>
                <p:cNvPr id="28" name="Oval 6"/>
                <p:cNvSpPr>
                  <a:spLocks noChangeArrowheads="1"/>
                </p:cNvSpPr>
                <p:nvPr/>
              </p:nvSpPr>
              <p:spPr bwMode="auto">
                <a:xfrm>
                  <a:off x="3978" y="1609"/>
                  <a:ext cx="900" cy="852"/>
                </a:xfrm>
                <a:prstGeom prst="ellipse">
                  <a:avLst/>
                </a:prstGeom>
                <a:noFill/>
                <a:ln w="1905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29" name="Freeform 7"/>
                <p:cNvSpPr/>
                <p:nvPr/>
              </p:nvSpPr>
              <p:spPr bwMode="auto">
                <a:xfrm>
                  <a:off x="4368" y="1680"/>
                  <a:ext cx="145" cy="337"/>
                </a:xfrm>
                <a:custGeom>
                  <a:avLst/>
                  <a:gdLst>
                    <a:gd name="T0" fmla="*/ 187 w 382"/>
                    <a:gd name="T1" fmla="*/ 523 h 523"/>
                    <a:gd name="T2" fmla="*/ 1 w 382"/>
                    <a:gd name="T3" fmla="*/ 144 h 523"/>
                    <a:gd name="T4" fmla="*/ 193 w 382"/>
                    <a:gd name="T5" fmla="*/ 0 h 523"/>
                    <a:gd name="T6" fmla="*/ 381 w 382"/>
                    <a:gd name="T7" fmla="*/ 142 h 523"/>
                    <a:gd name="T8" fmla="*/ 187 w 382"/>
                    <a:gd name="T9" fmla="*/ 523 h 523"/>
                  </a:gdLst>
                  <a:ahLst/>
                  <a:cxnLst>
                    <a:cxn ang="0">
                      <a:pos x="T0" y="T1"/>
                    </a:cxn>
                    <a:cxn ang="0">
                      <a:pos x="T2" y="T3"/>
                    </a:cxn>
                    <a:cxn ang="0">
                      <a:pos x="T4" y="T5"/>
                    </a:cxn>
                    <a:cxn ang="0">
                      <a:pos x="T6" y="T7"/>
                    </a:cxn>
                    <a:cxn ang="0">
                      <a:pos x="T8" y="T9"/>
                    </a:cxn>
                  </a:cxnLst>
                  <a:rect l="0" t="0" r="r" b="b"/>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30" name="Freeform 8"/>
                <p:cNvSpPr/>
                <p:nvPr/>
              </p:nvSpPr>
              <p:spPr bwMode="auto">
                <a:xfrm rot="5400000">
                  <a:off x="4560" y="1872"/>
                  <a:ext cx="145" cy="337"/>
                </a:xfrm>
                <a:custGeom>
                  <a:avLst/>
                  <a:gdLst>
                    <a:gd name="T0" fmla="*/ 187 w 382"/>
                    <a:gd name="T1" fmla="*/ 523 h 523"/>
                    <a:gd name="T2" fmla="*/ 1 w 382"/>
                    <a:gd name="T3" fmla="*/ 144 h 523"/>
                    <a:gd name="T4" fmla="*/ 193 w 382"/>
                    <a:gd name="T5" fmla="*/ 0 h 523"/>
                    <a:gd name="T6" fmla="*/ 381 w 382"/>
                    <a:gd name="T7" fmla="*/ 142 h 523"/>
                    <a:gd name="T8" fmla="*/ 187 w 382"/>
                    <a:gd name="T9" fmla="*/ 523 h 523"/>
                  </a:gdLst>
                  <a:ahLst/>
                  <a:cxnLst>
                    <a:cxn ang="0">
                      <a:pos x="T0" y="T1"/>
                    </a:cxn>
                    <a:cxn ang="0">
                      <a:pos x="T2" y="T3"/>
                    </a:cxn>
                    <a:cxn ang="0">
                      <a:pos x="T4" y="T5"/>
                    </a:cxn>
                    <a:cxn ang="0">
                      <a:pos x="T6" y="T7"/>
                    </a:cxn>
                    <a:cxn ang="0">
                      <a:pos x="T8" y="T9"/>
                    </a:cxn>
                  </a:cxnLst>
                  <a:rect l="0" t="0" r="r" b="b"/>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31" name="Freeform 9"/>
                <p:cNvSpPr/>
                <p:nvPr/>
              </p:nvSpPr>
              <p:spPr bwMode="auto">
                <a:xfrm rot="-5400000">
                  <a:off x="4175" y="1872"/>
                  <a:ext cx="145" cy="337"/>
                </a:xfrm>
                <a:custGeom>
                  <a:avLst/>
                  <a:gdLst>
                    <a:gd name="T0" fmla="*/ 187 w 382"/>
                    <a:gd name="T1" fmla="*/ 523 h 523"/>
                    <a:gd name="T2" fmla="*/ 1 w 382"/>
                    <a:gd name="T3" fmla="*/ 144 h 523"/>
                    <a:gd name="T4" fmla="*/ 193 w 382"/>
                    <a:gd name="T5" fmla="*/ 0 h 523"/>
                    <a:gd name="T6" fmla="*/ 381 w 382"/>
                    <a:gd name="T7" fmla="*/ 142 h 523"/>
                    <a:gd name="T8" fmla="*/ 187 w 382"/>
                    <a:gd name="T9" fmla="*/ 523 h 523"/>
                  </a:gdLst>
                  <a:ahLst/>
                  <a:cxnLst>
                    <a:cxn ang="0">
                      <a:pos x="T0" y="T1"/>
                    </a:cxn>
                    <a:cxn ang="0">
                      <a:pos x="T2" y="T3"/>
                    </a:cxn>
                    <a:cxn ang="0">
                      <a:pos x="T4" y="T5"/>
                    </a:cxn>
                    <a:cxn ang="0">
                      <a:pos x="T6" y="T7"/>
                    </a:cxn>
                    <a:cxn ang="0">
                      <a:pos x="T8" y="T9"/>
                    </a:cxn>
                  </a:cxnLst>
                  <a:rect l="0" t="0" r="r" b="b"/>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32" name="Freeform 12"/>
                <p:cNvSpPr/>
                <p:nvPr/>
              </p:nvSpPr>
              <p:spPr bwMode="auto">
                <a:xfrm flipV="1">
                  <a:off x="4368" y="2064"/>
                  <a:ext cx="145" cy="337"/>
                </a:xfrm>
                <a:custGeom>
                  <a:avLst/>
                  <a:gdLst>
                    <a:gd name="T0" fmla="*/ 187 w 382"/>
                    <a:gd name="T1" fmla="*/ 523 h 523"/>
                    <a:gd name="T2" fmla="*/ 1 w 382"/>
                    <a:gd name="T3" fmla="*/ 144 h 523"/>
                    <a:gd name="T4" fmla="*/ 193 w 382"/>
                    <a:gd name="T5" fmla="*/ 0 h 523"/>
                    <a:gd name="T6" fmla="*/ 381 w 382"/>
                    <a:gd name="T7" fmla="*/ 142 h 523"/>
                    <a:gd name="T8" fmla="*/ 187 w 382"/>
                    <a:gd name="T9" fmla="*/ 523 h 523"/>
                  </a:gdLst>
                  <a:ahLst/>
                  <a:cxnLst>
                    <a:cxn ang="0">
                      <a:pos x="T0" y="T1"/>
                    </a:cxn>
                    <a:cxn ang="0">
                      <a:pos x="T2" y="T3"/>
                    </a:cxn>
                    <a:cxn ang="0">
                      <a:pos x="T4" y="T5"/>
                    </a:cxn>
                    <a:cxn ang="0">
                      <a:pos x="T6" y="T7"/>
                    </a:cxn>
                    <a:cxn ang="0">
                      <a:pos x="T8" y="T9"/>
                    </a:cxn>
                  </a:cxnLst>
                  <a:rect l="0" t="0" r="r" b="b"/>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33" name="Freeform 14"/>
                <p:cNvSpPr/>
                <p:nvPr/>
              </p:nvSpPr>
              <p:spPr bwMode="auto">
                <a:xfrm rot="-2545457">
                  <a:off x="4224" y="1728"/>
                  <a:ext cx="145" cy="337"/>
                </a:xfrm>
                <a:custGeom>
                  <a:avLst/>
                  <a:gdLst>
                    <a:gd name="T0" fmla="*/ 187 w 382"/>
                    <a:gd name="T1" fmla="*/ 523 h 523"/>
                    <a:gd name="T2" fmla="*/ 1 w 382"/>
                    <a:gd name="T3" fmla="*/ 144 h 523"/>
                    <a:gd name="T4" fmla="*/ 193 w 382"/>
                    <a:gd name="T5" fmla="*/ 0 h 523"/>
                    <a:gd name="T6" fmla="*/ 381 w 382"/>
                    <a:gd name="T7" fmla="*/ 142 h 523"/>
                    <a:gd name="T8" fmla="*/ 187 w 382"/>
                    <a:gd name="T9" fmla="*/ 523 h 523"/>
                  </a:gdLst>
                  <a:ahLst/>
                  <a:cxnLst>
                    <a:cxn ang="0">
                      <a:pos x="T0" y="T1"/>
                    </a:cxn>
                    <a:cxn ang="0">
                      <a:pos x="T2" y="T3"/>
                    </a:cxn>
                    <a:cxn ang="0">
                      <a:pos x="T4" y="T5"/>
                    </a:cxn>
                    <a:cxn ang="0">
                      <a:pos x="T6" y="T7"/>
                    </a:cxn>
                    <a:cxn ang="0">
                      <a:pos x="T8" y="T9"/>
                    </a:cxn>
                  </a:cxnLst>
                  <a:rect l="0" t="0" r="r" b="b"/>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34" name="Freeform 16"/>
                <p:cNvSpPr/>
                <p:nvPr/>
              </p:nvSpPr>
              <p:spPr bwMode="auto">
                <a:xfrm rot="-7945457">
                  <a:off x="4224" y="2016"/>
                  <a:ext cx="145" cy="337"/>
                </a:xfrm>
                <a:custGeom>
                  <a:avLst/>
                  <a:gdLst>
                    <a:gd name="T0" fmla="*/ 187 w 382"/>
                    <a:gd name="T1" fmla="*/ 523 h 523"/>
                    <a:gd name="T2" fmla="*/ 1 w 382"/>
                    <a:gd name="T3" fmla="*/ 144 h 523"/>
                    <a:gd name="T4" fmla="*/ 193 w 382"/>
                    <a:gd name="T5" fmla="*/ 0 h 523"/>
                    <a:gd name="T6" fmla="*/ 381 w 382"/>
                    <a:gd name="T7" fmla="*/ 142 h 523"/>
                    <a:gd name="T8" fmla="*/ 187 w 382"/>
                    <a:gd name="T9" fmla="*/ 523 h 523"/>
                  </a:gdLst>
                  <a:ahLst/>
                  <a:cxnLst>
                    <a:cxn ang="0">
                      <a:pos x="T0" y="T1"/>
                    </a:cxn>
                    <a:cxn ang="0">
                      <a:pos x="T2" y="T3"/>
                    </a:cxn>
                    <a:cxn ang="0">
                      <a:pos x="T4" y="T5"/>
                    </a:cxn>
                    <a:cxn ang="0">
                      <a:pos x="T6" y="T7"/>
                    </a:cxn>
                    <a:cxn ang="0">
                      <a:pos x="T8" y="T9"/>
                    </a:cxn>
                  </a:cxnLst>
                  <a:rect l="0" t="0" r="r" b="b"/>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35" name="Freeform 17"/>
                <p:cNvSpPr/>
                <p:nvPr/>
              </p:nvSpPr>
              <p:spPr bwMode="auto">
                <a:xfrm rot="-7945457" flipH="1" flipV="1">
                  <a:off x="4512" y="1728"/>
                  <a:ext cx="145" cy="337"/>
                </a:xfrm>
                <a:custGeom>
                  <a:avLst/>
                  <a:gdLst>
                    <a:gd name="T0" fmla="*/ 187 w 382"/>
                    <a:gd name="T1" fmla="*/ 523 h 523"/>
                    <a:gd name="T2" fmla="*/ 1 w 382"/>
                    <a:gd name="T3" fmla="*/ 144 h 523"/>
                    <a:gd name="T4" fmla="*/ 193 w 382"/>
                    <a:gd name="T5" fmla="*/ 0 h 523"/>
                    <a:gd name="T6" fmla="*/ 381 w 382"/>
                    <a:gd name="T7" fmla="*/ 142 h 523"/>
                    <a:gd name="T8" fmla="*/ 187 w 382"/>
                    <a:gd name="T9" fmla="*/ 523 h 523"/>
                  </a:gdLst>
                  <a:ahLst/>
                  <a:cxnLst>
                    <a:cxn ang="0">
                      <a:pos x="T0" y="T1"/>
                    </a:cxn>
                    <a:cxn ang="0">
                      <a:pos x="T2" y="T3"/>
                    </a:cxn>
                    <a:cxn ang="0">
                      <a:pos x="T4" y="T5"/>
                    </a:cxn>
                    <a:cxn ang="0">
                      <a:pos x="T6" y="T7"/>
                    </a:cxn>
                    <a:cxn ang="0">
                      <a:pos x="T8" y="T9"/>
                    </a:cxn>
                  </a:cxnLst>
                  <a:rect l="0" t="0" r="r" b="b"/>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36" name="Freeform 18"/>
                <p:cNvSpPr/>
                <p:nvPr/>
              </p:nvSpPr>
              <p:spPr bwMode="auto">
                <a:xfrm rot="-2545457" flipH="1" flipV="1">
                  <a:off x="4512" y="2016"/>
                  <a:ext cx="145" cy="337"/>
                </a:xfrm>
                <a:custGeom>
                  <a:avLst/>
                  <a:gdLst>
                    <a:gd name="T0" fmla="*/ 187 w 382"/>
                    <a:gd name="T1" fmla="*/ 523 h 523"/>
                    <a:gd name="T2" fmla="*/ 1 w 382"/>
                    <a:gd name="T3" fmla="*/ 144 h 523"/>
                    <a:gd name="T4" fmla="*/ 193 w 382"/>
                    <a:gd name="T5" fmla="*/ 0 h 523"/>
                    <a:gd name="T6" fmla="*/ 381 w 382"/>
                    <a:gd name="T7" fmla="*/ 142 h 523"/>
                    <a:gd name="T8" fmla="*/ 187 w 382"/>
                    <a:gd name="T9" fmla="*/ 523 h 523"/>
                  </a:gdLst>
                  <a:ahLst/>
                  <a:cxnLst>
                    <a:cxn ang="0">
                      <a:pos x="T0" y="T1"/>
                    </a:cxn>
                    <a:cxn ang="0">
                      <a:pos x="T2" y="T3"/>
                    </a:cxn>
                    <a:cxn ang="0">
                      <a:pos x="T4" y="T5"/>
                    </a:cxn>
                    <a:cxn ang="0">
                      <a:pos x="T6" y="T7"/>
                    </a:cxn>
                    <a:cxn ang="0">
                      <a:pos x="T8" y="T9"/>
                    </a:cxn>
                  </a:cxnLst>
                  <a:rect l="0" t="0" r="r" b="b"/>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37" name="Oval 19"/>
                <p:cNvSpPr>
                  <a:spLocks noChangeArrowheads="1"/>
                </p:cNvSpPr>
                <p:nvPr/>
              </p:nvSpPr>
              <p:spPr bwMode="auto">
                <a:xfrm>
                  <a:off x="4052" y="1673"/>
                  <a:ext cx="768" cy="720"/>
                </a:xfrm>
                <a:prstGeom prst="ellipse">
                  <a:avLst/>
                </a:prstGeom>
                <a:noFill/>
                <a:ln w="1905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grpSp>
          <p:grpSp>
            <p:nvGrpSpPr>
              <p:cNvPr id="10" name="Group 26"/>
              <p:cNvGrpSpPr/>
              <p:nvPr/>
            </p:nvGrpSpPr>
            <p:grpSpPr bwMode="auto">
              <a:xfrm>
                <a:off x="4233" y="2145"/>
                <a:ext cx="128" cy="672"/>
                <a:chOff x="4076" y="2783"/>
                <a:chExt cx="121" cy="627"/>
              </a:xfrm>
            </p:grpSpPr>
            <p:sp>
              <p:nvSpPr>
                <p:cNvPr id="23" name="Rectangle 21"/>
                <p:cNvSpPr>
                  <a:spLocks noChangeArrowheads="1"/>
                </p:cNvSpPr>
                <p:nvPr/>
              </p:nvSpPr>
              <p:spPr bwMode="auto">
                <a:xfrm>
                  <a:off x="4107" y="2783"/>
                  <a:ext cx="56" cy="299"/>
                </a:xfrm>
                <a:prstGeom prst="rect">
                  <a:avLst/>
                </a:prstGeom>
                <a:gradFill rotWithShape="0">
                  <a:gsLst>
                    <a:gs pos="0">
                      <a:srgbClr val="B2B2B2"/>
                    </a:gs>
                    <a:gs pos="50000">
                      <a:srgbClr val="B2B2B2">
                        <a:gamma/>
                        <a:tint val="0"/>
                        <a:invGamma/>
                      </a:srgbClr>
                    </a:gs>
                    <a:gs pos="100000">
                      <a:srgbClr val="B2B2B2"/>
                    </a:gs>
                  </a:gsLst>
                  <a:lin ang="0" scaled="1"/>
                </a:gra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24" name="Oval 22"/>
                <p:cNvSpPr>
                  <a:spLocks noChangeArrowheads="1"/>
                </p:cNvSpPr>
                <p:nvPr/>
              </p:nvSpPr>
              <p:spPr bwMode="auto">
                <a:xfrm>
                  <a:off x="4122" y="2798"/>
                  <a:ext cx="27" cy="33"/>
                </a:xfrm>
                <a:prstGeom prst="ellipse">
                  <a:avLst/>
                </a:prstGeom>
                <a:gradFill rotWithShape="0">
                  <a:gsLst>
                    <a:gs pos="0">
                      <a:srgbClr val="B2B2B2"/>
                    </a:gs>
                    <a:gs pos="50000">
                      <a:srgbClr val="B2B2B2">
                        <a:gamma/>
                        <a:tint val="0"/>
                        <a:invGamma/>
                      </a:srgbClr>
                    </a:gs>
                    <a:gs pos="100000">
                      <a:srgbClr val="B2B2B2"/>
                    </a:gs>
                  </a:gsLst>
                  <a:lin ang="0" scaled="1"/>
                </a:gra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25" name="AutoShape 23"/>
                <p:cNvSpPr>
                  <a:spLocks noChangeArrowheads="1"/>
                </p:cNvSpPr>
                <p:nvPr/>
              </p:nvSpPr>
              <p:spPr bwMode="auto">
                <a:xfrm flipV="1">
                  <a:off x="4077" y="3081"/>
                  <a:ext cx="120" cy="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0">
                  <a:gsLst>
                    <a:gs pos="0">
                      <a:srgbClr val="B2B2B2"/>
                    </a:gs>
                    <a:gs pos="50000">
                      <a:srgbClr val="B2B2B2">
                        <a:gamma/>
                        <a:tint val="0"/>
                        <a:invGamma/>
                      </a:srgbClr>
                    </a:gs>
                    <a:gs pos="100000">
                      <a:srgbClr val="B2B2B2"/>
                    </a:gs>
                  </a:gsLst>
                  <a:lin ang="0" scaled="1"/>
                </a:gra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26" name="Rectangle 24"/>
                <p:cNvSpPr>
                  <a:spLocks noChangeArrowheads="1"/>
                </p:cNvSpPr>
                <p:nvPr/>
              </p:nvSpPr>
              <p:spPr bwMode="auto">
                <a:xfrm>
                  <a:off x="4076" y="3157"/>
                  <a:ext cx="119" cy="187"/>
                </a:xfrm>
                <a:prstGeom prst="rect">
                  <a:avLst/>
                </a:prstGeom>
                <a:gradFill rotWithShape="0">
                  <a:gsLst>
                    <a:gs pos="0">
                      <a:srgbClr val="B2B2B2"/>
                    </a:gs>
                    <a:gs pos="50000">
                      <a:srgbClr val="B2B2B2">
                        <a:gamma/>
                        <a:tint val="0"/>
                        <a:invGamma/>
                      </a:srgbClr>
                    </a:gs>
                    <a:gs pos="100000">
                      <a:srgbClr val="B2B2B2"/>
                    </a:gs>
                  </a:gsLst>
                  <a:lin ang="0" scaled="1"/>
                </a:gra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27" name="Rectangle 25"/>
                <p:cNvSpPr>
                  <a:spLocks noChangeArrowheads="1"/>
                </p:cNvSpPr>
                <p:nvPr/>
              </p:nvSpPr>
              <p:spPr bwMode="auto">
                <a:xfrm>
                  <a:off x="4107" y="3343"/>
                  <a:ext cx="56" cy="67"/>
                </a:xfrm>
                <a:prstGeom prst="rect">
                  <a:avLst/>
                </a:prstGeom>
                <a:gradFill rotWithShape="0">
                  <a:gsLst>
                    <a:gs pos="0">
                      <a:srgbClr val="B2B2B2"/>
                    </a:gs>
                    <a:gs pos="50000">
                      <a:srgbClr val="B2B2B2">
                        <a:gamma/>
                        <a:tint val="0"/>
                        <a:invGamma/>
                      </a:srgbClr>
                    </a:gs>
                    <a:gs pos="100000">
                      <a:srgbClr val="B2B2B2"/>
                    </a:gs>
                  </a:gsLst>
                  <a:lin ang="0" scaled="1"/>
                </a:gra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grpSp>
          <p:sp>
            <p:nvSpPr>
              <p:cNvPr id="11" name="Rectangle 28"/>
              <p:cNvSpPr>
                <a:spLocks noChangeArrowheads="1"/>
              </p:cNvSpPr>
              <p:nvPr/>
            </p:nvSpPr>
            <p:spPr bwMode="auto">
              <a:xfrm>
                <a:off x="3980" y="2655"/>
                <a:ext cx="142" cy="643"/>
              </a:xfrm>
              <a:prstGeom prst="rect">
                <a:avLst/>
              </a:prstGeom>
              <a:noFill/>
              <a:ln w="1905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12" name="Rectangle 29"/>
              <p:cNvSpPr>
                <a:spLocks noChangeArrowheads="1"/>
              </p:cNvSpPr>
              <p:nvPr/>
            </p:nvSpPr>
            <p:spPr bwMode="auto">
              <a:xfrm>
                <a:off x="3530" y="2887"/>
                <a:ext cx="449" cy="105"/>
              </a:xfrm>
              <a:prstGeom prst="rect">
                <a:avLst/>
              </a:prstGeom>
              <a:noFill/>
              <a:ln w="1905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13" name="Freeform 30"/>
              <p:cNvSpPr/>
              <p:nvPr/>
            </p:nvSpPr>
            <p:spPr bwMode="auto">
              <a:xfrm>
                <a:off x="3523" y="2519"/>
                <a:ext cx="49" cy="180"/>
              </a:xfrm>
              <a:custGeom>
                <a:avLst/>
                <a:gdLst>
                  <a:gd name="T0" fmla="*/ 0 w 49"/>
                  <a:gd name="T1" fmla="*/ 0 h 180"/>
                  <a:gd name="T2" fmla="*/ 45 w 49"/>
                  <a:gd name="T3" fmla="*/ 75 h 180"/>
                  <a:gd name="T4" fmla="*/ 23 w 49"/>
                  <a:gd name="T5" fmla="*/ 180 h 180"/>
                </a:gdLst>
                <a:ahLst/>
                <a:cxnLst>
                  <a:cxn ang="0">
                    <a:pos x="T0" y="T1"/>
                  </a:cxn>
                  <a:cxn ang="0">
                    <a:pos x="T2" y="T3"/>
                  </a:cxn>
                  <a:cxn ang="0">
                    <a:pos x="T4" y="T5"/>
                  </a:cxn>
                </a:cxnLst>
                <a:rect l="0" t="0" r="r" b="b"/>
                <a:pathLst>
                  <a:path w="49" h="180">
                    <a:moveTo>
                      <a:pt x="0" y="0"/>
                    </a:moveTo>
                    <a:cubicBezTo>
                      <a:pt x="20" y="22"/>
                      <a:pt x="41" y="45"/>
                      <a:pt x="45" y="75"/>
                    </a:cubicBezTo>
                    <a:cubicBezTo>
                      <a:pt x="49" y="105"/>
                      <a:pt x="24" y="159"/>
                      <a:pt x="23" y="180"/>
                    </a:cubicBezTo>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14" name="Freeform 31"/>
              <p:cNvSpPr/>
              <p:nvPr/>
            </p:nvSpPr>
            <p:spPr bwMode="auto">
              <a:xfrm>
                <a:off x="3486" y="2828"/>
                <a:ext cx="60" cy="239"/>
              </a:xfrm>
              <a:custGeom>
                <a:avLst/>
                <a:gdLst>
                  <a:gd name="T0" fmla="*/ 0 w 60"/>
                  <a:gd name="T1" fmla="*/ 0 h 239"/>
                  <a:gd name="T2" fmla="*/ 45 w 60"/>
                  <a:gd name="T3" fmla="*/ 60 h 239"/>
                  <a:gd name="T4" fmla="*/ 38 w 60"/>
                  <a:gd name="T5" fmla="*/ 135 h 239"/>
                  <a:gd name="T6" fmla="*/ 8 w 60"/>
                  <a:gd name="T7" fmla="*/ 202 h 239"/>
                  <a:gd name="T8" fmla="*/ 60 w 60"/>
                  <a:gd name="T9" fmla="*/ 239 h 239"/>
                </a:gdLst>
                <a:ahLst/>
                <a:cxnLst>
                  <a:cxn ang="0">
                    <a:pos x="T0" y="T1"/>
                  </a:cxn>
                  <a:cxn ang="0">
                    <a:pos x="T2" y="T3"/>
                  </a:cxn>
                  <a:cxn ang="0">
                    <a:pos x="T4" y="T5"/>
                  </a:cxn>
                  <a:cxn ang="0">
                    <a:pos x="T6" y="T7"/>
                  </a:cxn>
                  <a:cxn ang="0">
                    <a:pos x="T8" y="T9"/>
                  </a:cxn>
                </a:cxnLst>
                <a:rect l="0" t="0" r="r" b="b"/>
                <a:pathLst>
                  <a:path w="60" h="239">
                    <a:moveTo>
                      <a:pt x="0" y="0"/>
                    </a:moveTo>
                    <a:cubicBezTo>
                      <a:pt x="19" y="19"/>
                      <a:pt x="39" y="38"/>
                      <a:pt x="45" y="60"/>
                    </a:cubicBezTo>
                    <a:cubicBezTo>
                      <a:pt x="51" y="82"/>
                      <a:pt x="44" y="111"/>
                      <a:pt x="38" y="135"/>
                    </a:cubicBezTo>
                    <a:cubicBezTo>
                      <a:pt x="32" y="159"/>
                      <a:pt x="4" y="185"/>
                      <a:pt x="8" y="202"/>
                    </a:cubicBezTo>
                    <a:cubicBezTo>
                      <a:pt x="12" y="219"/>
                      <a:pt x="53" y="232"/>
                      <a:pt x="60" y="239"/>
                    </a:cubicBezTo>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15" name="Freeform 32"/>
              <p:cNvSpPr/>
              <p:nvPr/>
            </p:nvSpPr>
            <p:spPr bwMode="auto">
              <a:xfrm>
                <a:off x="3920" y="3266"/>
                <a:ext cx="247" cy="49"/>
              </a:xfrm>
              <a:custGeom>
                <a:avLst/>
                <a:gdLst>
                  <a:gd name="T0" fmla="*/ 0 w 247"/>
                  <a:gd name="T1" fmla="*/ 26 h 49"/>
                  <a:gd name="T2" fmla="*/ 60 w 247"/>
                  <a:gd name="T3" fmla="*/ 4 h 49"/>
                  <a:gd name="T4" fmla="*/ 134 w 247"/>
                  <a:gd name="T5" fmla="*/ 49 h 49"/>
                  <a:gd name="T6" fmla="*/ 194 w 247"/>
                  <a:gd name="T7" fmla="*/ 4 h 49"/>
                  <a:gd name="T8" fmla="*/ 247 w 247"/>
                  <a:gd name="T9" fmla="*/ 26 h 49"/>
                </a:gdLst>
                <a:ahLst/>
                <a:cxnLst>
                  <a:cxn ang="0">
                    <a:pos x="T0" y="T1"/>
                  </a:cxn>
                  <a:cxn ang="0">
                    <a:pos x="T2" y="T3"/>
                  </a:cxn>
                  <a:cxn ang="0">
                    <a:pos x="T4" y="T5"/>
                  </a:cxn>
                  <a:cxn ang="0">
                    <a:pos x="T6" y="T7"/>
                  </a:cxn>
                  <a:cxn ang="0">
                    <a:pos x="T8" y="T9"/>
                  </a:cxn>
                </a:cxnLst>
                <a:rect l="0" t="0" r="r" b="b"/>
                <a:pathLst>
                  <a:path w="247" h="49">
                    <a:moveTo>
                      <a:pt x="0" y="26"/>
                    </a:moveTo>
                    <a:cubicBezTo>
                      <a:pt x="19" y="13"/>
                      <a:pt x="38" y="0"/>
                      <a:pt x="60" y="4"/>
                    </a:cubicBezTo>
                    <a:cubicBezTo>
                      <a:pt x="82" y="8"/>
                      <a:pt x="112" y="49"/>
                      <a:pt x="134" y="49"/>
                    </a:cubicBezTo>
                    <a:cubicBezTo>
                      <a:pt x="156" y="49"/>
                      <a:pt x="175" y="8"/>
                      <a:pt x="194" y="4"/>
                    </a:cubicBezTo>
                    <a:cubicBezTo>
                      <a:pt x="213" y="0"/>
                      <a:pt x="230" y="13"/>
                      <a:pt x="247" y="26"/>
                    </a:cubicBezTo>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16" name="Line 33"/>
              <p:cNvSpPr>
                <a:spLocks noChangeShapeType="1"/>
              </p:cNvSpPr>
              <p:nvPr/>
            </p:nvSpPr>
            <p:spPr bwMode="auto">
              <a:xfrm>
                <a:off x="4578" y="2124"/>
                <a:ext cx="0" cy="83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17" name="Rectangle 34"/>
              <p:cNvSpPr>
                <a:spLocks noChangeArrowheads="1"/>
              </p:cNvSpPr>
              <p:nvPr/>
            </p:nvSpPr>
            <p:spPr bwMode="auto">
              <a:xfrm>
                <a:off x="4511" y="2953"/>
                <a:ext cx="142" cy="247"/>
              </a:xfrm>
              <a:prstGeom prst="rect">
                <a:avLst/>
              </a:prstGeom>
              <a:gradFill rotWithShape="0">
                <a:gsLst>
                  <a:gs pos="0">
                    <a:srgbClr val="B2B2B2"/>
                  </a:gs>
                  <a:gs pos="50000">
                    <a:srgbClr val="B2B2B2">
                      <a:gamma/>
                      <a:tint val="0"/>
                      <a:invGamma/>
                    </a:srgbClr>
                  </a:gs>
                  <a:gs pos="100000">
                    <a:srgbClr val="B2B2B2"/>
                  </a:gs>
                </a:gsLst>
                <a:lin ang="0" scaled="1"/>
              </a:gra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18" name="Rectangle 35"/>
              <p:cNvSpPr>
                <a:spLocks noChangeArrowheads="1"/>
              </p:cNvSpPr>
              <p:nvPr/>
            </p:nvSpPr>
            <p:spPr bwMode="auto">
              <a:xfrm>
                <a:off x="4510" y="2518"/>
                <a:ext cx="142" cy="247"/>
              </a:xfrm>
              <a:prstGeom prst="rect">
                <a:avLst/>
              </a:prstGeom>
              <a:noFill/>
              <a:ln w="19050">
                <a:solidFill>
                  <a:srgbClr val="000000"/>
                </a:solidFill>
                <a:prstDash val="sysDot"/>
                <a:miter lim="800000"/>
              </a:ln>
              <a:effectLst/>
              <a:extLst>
                <a:ext uri="{909E8E84-426E-40DD-AFC4-6F175D3DCCD1}">
                  <a14:hiddenFill xmlns:a14="http://schemas.microsoft.com/office/drawing/2010/main">
                    <a:gradFill rotWithShape="0">
                      <a:gsLst>
                        <a:gs pos="0">
                          <a:schemeClr val="folHlink"/>
                        </a:gs>
                        <a:gs pos="50000">
                          <a:schemeClr val="folHlink">
                            <a:gamma/>
                            <a:tint val="0"/>
                            <a:invGamma/>
                          </a:schemeClr>
                        </a:gs>
                        <a:gs pos="100000">
                          <a:schemeClr val="folHlink"/>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19" name="Line 36"/>
              <p:cNvSpPr>
                <a:spLocks noChangeShapeType="1"/>
              </p:cNvSpPr>
              <p:nvPr/>
            </p:nvSpPr>
            <p:spPr bwMode="auto">
              <a:xfrm>
                <a:off x="4653" y="2760"/>
                <a:ext cx="232"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20" name="Line 37"/>
              <p:cNvSpPr>
                <a:spLocks noChangeShapeType="1"/>
              </p:cNvSpPr>
              <p:nvPr/>
            </p:nvSpPr>
            <p:spPr bwMode="auto">
              <a:xfrm>
                <a:off x="4653" y="3202"/>
                <a:ext cx="239"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21" name="Line 38"/>
              <p:cNvSpPr>
                <a:spLocks noChangeShapeType="1"/>
              </p:cNvSpPr>
              <p:nvPr/>
            </p:nvSpPr>
            <p:spPr bwMode="auto">
              <a:xfrm>
                <a:off x="4802" y="2760"/>
                <a:ext cx="0" cy="434"/>
              </a:xfrm>
              <a:prstGeom prst="line">
                <a:avLst/>
              </a:prstGeom>
              <a:noFill/>
              <a:ln w="19050">
                <a:solidFill>
                  <a:srgbClr val="00000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22" name="Text Box 39"/>
              <p:cNvSpPr txBox="1">
                <a:spLocks noChangeArrowheads="1"/>
              </p:cNvSpPr>
              <p:nvPr/>
            </p:nvSpPr>
            <p:spPr bwMode="auto">
              <a:xfrm>
                <a:off x="4804" y="2808"/>
                <a:ext cx="2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800" b="1" i="1" u="none" strike="noStrike" kern="0" cap="none" spc="0" normalizeH="0" baseline="0" noProof="0" smtClean="0">
                    <a:ln>
                      <a:noFill/>
                    </a:ln>
                    <a:solidFill>
                      <a:srgbClr val="000000"/>
                    </a:solidFill>
                    <a:effectLst/>
                    <a:uLnTx/>
                    <a:uFillTx/>
                    <a:latin typeface="+mn-ea"/>
                  </a:rPr>
                  <a:t>h</a:t>
                </a:r>
              </a:p>
            </p:txBody>
          </p:sp>
        </p:grpSp>
        <p:sp>
          <p:nvSpPr>
            <p:cNvPr id="5" name="Text Box 41"/>
            <p:cNvSpPr txBox="1">
              <a:spLocks noChangeArrowheads="1"/>
            </p:cNvSpPr>
            <p:nvPr/>
          </p:nvSpPr>
          <p:spPr bwMode="auto">
            <a:xfrm>
              <a:off x="3720" y="1401"/>
              <a:ext cx="2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800" b="1" i="1" u="none" strike="noStrike" kern="0" cap="none" spc="0" normalizeH="0" baseline="0" noProof="0" smtClean="0">
                  <a:ln>
                    <a:noFill/>
                  </a:ln>
                  <a:solidFill>
                    <a:srgbClr val="000000"/>
                  </a:solidFill>
                  <a:effectLst/>
                  <a:uLnTx/>
                  <a:uFillTx/>
                  <a:latin typeface="+mn-ea"/>
                </a:rPr>
                <a:t>R</a:t>
              </a:r>
            </a:p>
          </p:txBody>
        </p:sp>
      </p:grpSp>
      <p:sp>
        <p:nvSpPr>
          <p:cNvPr id="38" name="Text Box 43"/>
          <p:cNvSpPr txBox="1">
            <a:spLocks noChangeArrowheads="1"/>
          </p:cNvSpPr>
          <p:nvPr/>
        </p:nvSpPr>
        <p:spPr bwMode="auto">
          <a:xfrm>
            <a:off x="323528" y="2555875"/>
            <a:ext cx="4900935" cy="121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30000"/>
              </a:lnSpc>
              <a:spcBef>
                <a:spcPct val="50000"/>
              </a:spcBef>
              <a:spcAft>
                <a:spcPct val="0"/>
              </a:spcAft>
            </a:pPr>
            <a:r>
              <a:rPr kumimoji="1" lang="en-US" altLang="zh-CN" sz="2800" b="1" dirty="0" smtClean="0">
                <a:solidFill>
                  <a:srgbClr val="FF0000"/>
                </a:solidFill>
                <a:latin typeface="+mn-ea"/>
              </a:rPr>
              <a:t>[</a:t>
            </a:r>
            <a:r>
              <a:rPr kumimoji="1" lang="zh-CN" altLang="en-US" sz="2800" b="1" dirty="0" smtClean="0">
                <a:solidFill>
                  <a:srgbClr val="FF0000"/>
                </a:solidFill>
                <a:latin typeface="+mn-ea"/>
              </a:rPr>
              <a:t>解</a:t>
            </a:r>
            <a:r>
              <a:rPr kumimoji="1" lang="en-US" altLang="zh-CN" sz="2800" b="1" dirty="0" smtClean="0">
                <a:solidFill>
                  <a:srgbClr val="FF0000"/>
                </a:solidFill>
                <a:latin typeface="+mn-ea"/>
              </a:rPr>
              <a:t>] </a:t>
            </a:r>
            <a:r>
              <a:rPr kumimoji="1" lang="zh-CN" altLang="en-US" sz="2800" b="1" dirty="0" smtClean="0">
                <a:solidFill>
                  <a:srgbClr val="FF0000"/>
                </a:solidFill>
                <a:latin typeface="+mn-ea"/>
              </a:rPr>
              <a:t>方法</a:t>
            </a:r>
            <a:r>
              <a:rPr kumimoji="1" lang="en-US" altLang="zh-CN" sz="2800" b="1" dirty="0" smtClean="0">
                <a:solidFill>
                  <a:srgbClr val="FF0000"/>
                </a:solidFill>
                <a:latin typeface="+mn-ea"/>
              </a:rPr>
              <a:t>1. </a:t>
            </a:r>
            <a:r>
              <a:rPr kumimoji="1" lang="zh-CN" altLang="en-US" sz="2800" b="1" dirty="0" smtClean="0">
                <a:solidFill>
                  <a:srgbClr val="000000"/>
                </a:solidFill>
                <a:latin typeface="+mn-ea"/>
              </a:rPr>
              <a:t>利用质点和刚体转动的动能定理求解</a:t>
            </a:r>
            <a:r>
              <a:rPr kumimoji="1" lang="en-US" altLang="zh-CN" sz="2800" b="1" dirty="0" smtClean="0">
                <a:solidFill>
                  <a:srgbClr val="000000"/>
                </a:solidFill>
                <a:latin typeface="+mn-ea"/>
              </a:rPr>
              <a:t>.</a:t>
            </a:r>
          </a:p>
        </p:txBody>
      </p:sp>
      <p:graphicFrame>
        <p:nvGraphicFramePr>
          <p:cNvPr id="39" name="Object 44"/>
          <p:cNvGraphicFramePr>
            <a:graphicFrameLocks noChangeAspect="1"/>
          </p:cNvGraphicFramePr>
          <p:nvPr/>
        </p:nvGraphicFramePr>
        <p:xfrm>
          <a:off x="2348506" y="4242221"/>
          <a:ext cx="3008312" cy="842963"/>
        </p:xfrm>
        <a:graphic>
          <a:graphicData uri="http://schemas.openxmlformats.org/presentationml/2006/ole">
            <mc:AlternateContent xmlns:mc="http://schemas.openxmlformats.org/markup-compatibility/2006">
              <mc:Choice xmlns:v="urn:schemas-microsoft-com:vml" Requires="v">
                <p:oleObj spid="_x0000_s34902" name="Equation" r:id="rId8" imgW="34747200" imgH="9753600" progId="Equation.DSMT4">
                  <p:embed/>
                </p:oleObj>
              </mc:Choice>
              <mc:Fallback>
                <p:oleObj name="Equation" r:id="rId8" imgW="34747200" imgH="9753600" progId="Equation.DSMT4">
                  <p:embed/>
                  <p:pic>
                    <p:nvPicPr>
                      <p:cNvPr id="0" name="图片 34891"/>
                      <p:cNvPicPr>
                        <a:picLocks noChangeAspect="1" noChangeArrowheads="1"/>
                      </p:cNvPicPr>
                      <p:nvPr/>
                    </p:nvPicPr>
                    <p:blipFill>
                      <a:blip r:embed="rId9"/>
                      <a:srcRect/>
                      <a:stretch>
                        <a:fillRect/>
                      </a:stretch>
                    </p:blipFill>
                    <p:spPr bwMode="auto">
                      <a:xfrm>
                        <a:off x="2348506" y="4242221"/>
                        <a:ext cx="3008312"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45"/>
          <p:cNvGraphicFramePr>
            <a:graphicFrameLocks noChangeAspect="1"/>
          </p:cNvGraphicFramePr>
          <p:nvPr/>
        </p:nvGraphicFramePr>
        <p:xfrm>
          <a:off x="2443163" y="5589588"/>
          <a:ext cx="3759200" cy="812800"/>
        </p:xfrm>
        <a:graphic>
          <a:graphicData uri="http://schemas.openxmlformats.org/presentationml/2006/ole">
            <mc:AlternateContent xmlns:mc="http://schemas.openxmlformats.org/markup-compatibility/2006">
              <mc:Choice xmlns:v="urn:schemas-microsoft-com:vml" Requires="v">
                <p:oleObj spid="_x0000_s34903" name="Equation" r:id="rId10" imgW="45110400" imgH="9753600" progId="Equation.DSMT4">
                  <p:embed/>
                </p:oleObj>
              </mc:Choice>
              <mc:Fallback>
                <p:oleObj name="Equation" r:id="rId10" imgW="45110400" imgH="9753600" progId="Equation.DSMT4">
                  <p:embed/>
                  <p:pic>
                    <p:nvPicPr>
                      <p:cNvPr id="0" name="图片 34892"/>
                      <p:cNvPicPr>
                        <a:picLocks noChangeAspect="1" noChangeArrowheads="1"/>
                      </p:cNvPicPr>
                      <p:nvPr/>
                    </p:nvPicPr>
                    <p:blipFill>
                      <a:blip r:embed="rId11"/>
                      <a:srcRect/>
                      <a:stretch>
                        <a:fillRect/>
                      </a:stretch>
                    </p:blipFill>
                    <p:spPr bwMode="auto">
                      <a:xfrm>
                        <a:off x="2443163" y="5589588"/>
                        <a:ext cx="37592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Text Box 46"/>
          <p:cNvSpPr txBox="1">
            <a:spLocks noChangeArrowheads="1"/>
          </p:cNvSpPr>
          <p:nvPr/>
        </p:nvSpPr>
        <p:spPr bwMode="auto">
          <a:xfrm>
            <a:off x="872608" y="3861048"/>
            <a:ext cx="30716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dirty="0" smtClean="0">
                <a:solidFill>
                  <a:srgbClr val="000000"/>
                </a:solidFill>
                <a:latin typeface="+mn-ea"/>
              </a:rPr>
              <a:t>由质点动能定理  </a:t>
            </a:r>
          </a:p>
        </p:txBody>
      </p:sp>
      <p:sp>
        <p:nvSpPr>
          <p:cNvPr id="42" name="Text Box 47"/>
          <p:cNvSpPr txBox="1">
            <a:spLocks noChangeArrowheads="1"/>
          </p:cNvSpPr>
          <p:nvPr/>
        </p:nvSpPr>
        <p:spPr bwMode="auto">
          <a:xfrm>
            <a:off x="755568" y="5079244"/>
            <a:ext cx="32528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dirty="0" smtClean="0">
                <a:solidFill>
                  <a:srgbClr val="000000"/>
                </a:solidFill>
                <a:latin typeface="+mn-ea"/>
              </a:rPr>
              <a:t>由刚体动能定理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wipe(left)">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
                                            <p:txEl>
                                              <p:pRg st="0" end="0"/>
                                            </p:txEl>
                                          </p:spTgt>
                                        </p:tgtEl>
                                        <p:attrNameLst>
                                          <p:attrName>style.visibility</p:attrName>
                                        </p:attrNameLst>
                                      </p:cBhvr>
                                      <p:to>
                                        <p:strVal val="visible"/>
                                      </p:to>
                                    </p:set>
                                    <p:animEffect transition="in" filter="wipe(left)">
                                      <p:cBhvr>
                                        <p:cTn id="12" dur="500"/>
                                        <p:tgtEl>
                                          <p:spTgt spid="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2">
                                            <p:txEl>
                                              <p:pRg st="0" end="0"/>
                                            </p:txEl>
                                          </p:spTgt>
                                        </p:tgtEl>
                                        <p:attrNameLst>
                                          <p:attrName>style.visibility</p:attrName>
                                        </p:attrNameLst>
                                      </p:cBhvr>
                                      <p:to>
                                        <p:strVal val="visible"/>
                                      </p:to>
                                    </p:set>
                                    <p:animEffect transition="in" filter="wipe(left)">
                                      <p:cBhvr>
                                        <p:cTn id="22" dur="500"/>
                                        <p:tgtEl>
                                          <p:spTgt spid="4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autoUpdateAnimBg="0"/>
      <p:bldP spid="41" grpId="0" build="p" autoUpdateAnimBg="0"/>
      <p:bldP spid="42"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262063" y="633413"/>
            <a:ext cx="2170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smtClean="0">
                <a:solidFill>
                  <a:srgbClr val="000000"/>
                </a:solidFill>
                <a:latin typeface="+mn-ea"/>
              </a:rPr>
              <a:t>约束关系   </a:t>
            </a:r>
          </a:p>
        </p:txBody>
      </p:sp>
      <p:graphicFrame>
        <p:nvGraphicFramePr>
          <p:cNvPr id="3" name="Object 3"/>
          <p:cNvGraphicFramePr>
            <a:graphicFrameLocks noChangeAspect="1"/>
          </p:cNvGraphicFramePr>
          <p:nvPr/>
        </p:nvGraphicFramePr>
        <p:xfrm>
          <a:off x="4986338" y="614363"/>
          <a:ext cx="1246187" cy="436562"/>
        </p:xfrm>
        <a:graphic>
          <a:graphicData uri="http://schemas.openxmlformats.org/presentationml/2006/ole">
            <mc:AlternateContent xmlns:mc="http://schemas.openxmlformats.org/markup-compatibility/2006">
              <mc:Choice xmlns:v="urn:schemas-microsoft-com:vml" Requires="v">
                <p:oleObj spid="_x0000_s35994" name="Equation" r:id="rId3" imgW="508000" imgH="177800" progId="Equation.3">
                  <p:embed/>
                </p:oleObj>
              </mc:Choice>
              <mc:Fallback>
                <p:oleObj name="Equation" r:id="rId3" imgW="508000" imgH="177800" progId="Equation.3">
                  <p:embed/>
                  <p:pic>
                    <p:nvPicPr>
                      <p:cNvPr id="0" name="图片 359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6338" y="614363"/>
                        <a:ext cx="1246187"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3276600" y="609600"/>
          <a:ext cx="1122363" cy="403225"/>
        </p:xfrm>
        <a:graphic>
          <a:graphicData uri="http://schemas.openxmlformats.org/presentationml/2006/ole">
            <mc:AlternateContent xmlns:mc="http://schemas.openxmlformats.org/markup-compatibility/2006">
              <mc:Choice xmlns:v="urn:schemas-microsoft-com:vml" Requires="v">
                <p:oleObj spid="_x0000_s35995" name="Equation" r:id="rId5" imgW="494665" imgH="177800" progId="Equation.3">
                  <p:embed/>
                </p:oleObj>
              </mc:Choice>
              <mc:Fallback>
                <p:oleObj name="Equation" r:id="rId5" imgW="494665" imgH="177800" progId="Equation.3">
                  <p:embed/>
                  <p:pic>
                    <p:nvPicPr>
                      <p:cNvPr id="0" name="图片 359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609600"/>
                        <a:ext cx="112236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5"/>
          <p:cNvSpPr txBox="1">
            <a:spLocks noChangeArrowheads="1"/>
          </p:cNvSpPr>
          <p:nvPr/>
        </p:nvSpPr>
        <p:spPr bwMode="auto">
          <a:xfrm>
            <a:off x="1309688" y="1392238"/>
            <a:ext cx="18101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smtClean="0">
                <a:solidFill>
                  <a:srgbClr val="000000"/>
                </a:solidFill>
                <a:latin typeface="+mn-ea"/>
              </a:rPr>
              <a:t>联立得   </a:t>
            </a:r>
          </a:p>
        </p:txBody>
      </p:sp>
      <p:graphicFrame>
        <p:nvGraphicFramePr>
          <p:cNvPr id="6" name="Object 6"/>
          <p:cNvGraphicFramePr>
            <a:graphicFrameLocks noChangeAspect="1"/>
          </p:cNvGraphicFramePr>
          <p:nvPr/>
        </p:nvGraphicFramePr>
        <p:xfrm>
          <a:off x="3810000" y="1196975"/>
          <a:ext cx="2163763" cy="966788"/>
        </p:xfrm>
        <a:graphic>
          <a:graphicData uri="http://schemas.openxmlformats.org/presentationml/2006/ole">
            <mc:AlternateContent xmlns:mc="http://schemas.openxmlformats.org/markup-compatibility/2006">
              <mc:Choice xmlns:v="urn:schemas-microsoft-com:vml" Requires="v">
                <p:oleObj spid="_x0000_s35996" name="Equation" r:id="rId7" imgW="1078865" imgH="482600" progId="Equation.3">
                  <p:embed/>
                </p:oleObj>
              </mc:Choice>
              <mc:Fallback>
                <p:oleObj name="Equation" r:id="rId7" imgW="1078865" imgH="482600" progId="Equation.3">
                  <p:embed/>
                  <p:pic>
                    <p:nvPicPr>
                      <p:cNvPr id="0" name="图片 359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1196975"/>
                        <a:ext cx="2163763"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7"/>
          <p:cNvSpPr txBox="1">
            <a:spLocks noChangeArrowheads="1"/>
          </p:cNvSpPr>
          <p:nvPr/>
        </p:nvSpPr>
        <p:spPr bwMode="auto">
          <a:xfrm>
            <a:off x="-74662" y="2286000"/>
            <a:ext cx="59766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zh-CN" altLang="en-US" sz="2800" b="1" dirty="0" smtClean="0">
                <a:solidFill>
                  <a:srgbClr val="FF0000"/>
                </a:solidFill>
                <a:latin typeface="+mn-ea"/>
              </a:rPr>
              <a:t>方法</a:t>
            </a:r>
            <a:r>
              <a:rPr kumimoji="1" lang="en-US" altLang="zh-CN" sz="2800" b="1" dirty="0" smtClean="0">
                <a:solidFill>
                  <a:srgbClr val="FF0000"/>
                </a:solidFill>
                <a:latin typeface="+mn-ea"/>
              </a:rPr>
              <a:t>2. </a:t>
            </a:r>
            <a:r>
              <a:rPr kumimoji="1" lang="zh-CN" altLang="en-US" sz="2800" b="1" dirty="0" smtClean="0">
                <a:solidFill>
                  <a:srgbClr val="000000"/>
                </a:solidFill>
                <a:latin typeface="+mn-ea"/>
              </a:rPr>
              <a:t>利用质点系动能定理求解   </a:t>
            </a:r>
          </a:p>
        </p:txBody>
      </p:sp>
      <p:sp>
        <p:nvSpPr>
          <p:cNvPr id="8" name="Text Box 8"/>
          <p:cNvSpPr txBox="1">
            <a:spLocks noChangeArrowheads="1"/>
          </p:cNvSpPr>
          <p:nvPr/>
        </p:nvSpPr>
        <p:spPr bwMode="auto">
          <a:xfrm>
            <a:off x="1117426" y="2840038"/>
            <a:ext cx="63193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dirty="0" smtClean="0">
                <a:solidFill>
                  <a:srgbClr val="000000"/>
                </a:solidFill>
                <a:latin typeface="+mn-ea"/>
              </a:rPr>
              <a:t>将转动柱体、下落物体视作质点系    </a:t>
            </a:r>
          </a:p>
        </p:txBody>
      </p:sp>
      <p:sp>
        <p:nvSpPr>
          <p:cNvPr id="9" name="Text Box 9"/>
          <p:cNvSpPr txBox="1">
            <a:spLocks noChangeArrowheads="1"/>
          </p:cNvSpPr>
          <p:nvPr/>
        </p:nvSpPr>
        <p:spPr bwMode="auto">
          <a:xfrm>
            <a:off x="1101551" y="3481844"/>
            <a:ext cx="36134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dirty="0" smtClean="0">
                <a:solidFill>
                  <a:srgbClr val="000000"/>
                </a:solidFill>
                <a:latin typeface="+mn-ea"/>
              </a:rPr>
              <a:t>由质点系动能定理   </a:t>
            </a:r>
          </a:p>
        </p:txBody>
      </p:sp>
      <p:graphicFrame>
        <p:nvGraphicFramePr>
          <p:cNvPr id="10" name="Object 10"/>
          <p:cNvGraphicFramePr>
            <a:graphicFrameLocks noChangeAspect="1"/>
          </p:cNvGraphicFramePr>
          <p:nvPr/>
        </p:nvGraphicFramePr>
        <p:xfrm>
          <a:off x="985664" y="3981450"/>
          <a:ext cx="6970712" cy="828675"/>
        </p:xfrm>
        <a:graphic>
          <a:graphicData uri="http://schemas.openxmlformats.org/presentationml/2006/ole">
            <mc:AlternateContent xmlns:mc="http://schemas.openxmlformats.org/markup-compatibility/2006">
              <mc:Choice xmlns:v="urn:schemas-microsoft-com:vml" Requires="v">
                <p:oleObj spid="_x0000_s35997" name="Equation" r:id="rId9" imgW="81991200" imgH="9753600" progId="Equation.DSMT4">
                  <p:embed/>
                </p:oleObj>
              </mc:Choice>
              <mc:Fallback>
                <p:oleObj name="Equation" r:id="rId9" imgW="81991200" imgH="9753600" progId="Equation.DSMT4">
                  <p:embed/>
                  <p:pic>
                    <p:nvPicPr>
                      <p:cNvPr id="0" name="图片 35978"/>
                      <p:cNvPicPr>
                        <a:picLocks noChangeAspect="1" noChangeArrowheads="1"/>
                      </p:cNvPicPr>
                      <p:nvPr/>
                    </p:nvPicPr>
                    <p:blipFill>
                      <a:blip r:embed="rId10"/>
                      <a:srcRect/>
                      <a:stretch>
                        <a:fillRect/>
                      </a:stretch>
                    </p:blipFill>
                    <p:spPr bwMode="auto">
                      <a:xfrm>
                        <a:off x="985664" y="3981450"/>
                        <a:ext cx="6970712"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1"/>
          <p:cNvSpPr txBox="1">
            <a:spLocks noChangeArrowheads="1"/>
          </p:cNvSpPr>
          <p:nvPr/>
        </p:nvSpPr>
        <p:spPr bwMode="auto">
          <a:xfrm>
            <a:off x="1193626" y="4922004"/>
            <a:ext cx="19896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dirty="0" smtClean="0">
                <a:solidFill>
                  <a:srgbClr val="000000"/>
                </a:solidFill>
                <a:latin typeface="+mn-ea"/>
              </a:rPr>
              <a:t>约束关系  </a:t>
            </a:r>
          </a:p>
        </p:txBody>
      </p:sp>
      <p:graphicFrame>
        <p:nvGraphicFramePr>
          <p:cNvPr id="12" name="Object 12"/>
          <p:cNvGraphicFramePr>
            <a:graphicFrameLocks noChangeAspect="1"/>
          </p:cNvGraphicFramePr>
          <p:nvPr/>
        </p:nvGraphicFramePr>
        <p:xfrm>
          <a:off x="3132359" y="5008661"/>
          <a:ext cx="1246188" cy="436563"/>
        </p:xfrm>
        <a:graphic>
          <a:graphicData uri="http://schemas.openxmlformats.org/presentationml/2006/ole">
            <mc:AlternateContent xmlns:mc="http://schemas.openxmlformats.org/markup-compatibility/2006">
              <mc:Choice xmlns:v="urn:schemas-microsoft-com:vml" Requires="v">
                <p:oleObj spid="_x0000_s35998" name="Equation" r:id="rId11" imgW="508000" imgH="177800" progId="Equation.3">
                  <p:embed/>
                </p:oleObj>
              </mc:Choice>
              <mc:Fallback>
                <p:oleObj name="Equation" r:id="rId11" imgW="508000" imgH="177800" progId="Equation.3">
                  <p:embed/>
                  <p:pic>
                    <p:nvPicPr>
                      <p:cNvPr id="0" name="图片 359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359" y="5008661"/>
                        <a:ext cx="1246188"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4"/>
          <p:cNvSpPr txBox="1">
            <a:spLocks noChangeArrowheads="1"/>
          </p:cNvSpPr>
          <p:nvPr/>
        </p:nvSpPr>
        <p:spPr bwMode="auto">
          <a:xfrm>
            <a:off x="1193626" y="5763344"/>
            <a:ext cx="18101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dirty="0" smtClean="0">
                <a:solidFill>
                  <a:srgbClr val="000000"/>
                </a:solidFill>
                <a:latin typeface="+mn-ea"/>
              </a:rPr>
              <a:t>联立得   </a:t>
            </a:r>
          </a:p>
        </p:txBody>
      </p:sp>
      <p:graphicFrame>
        <p:nvGraphicFramePr>
          <p:cNvPr id="15" name="Object 15"/>
          <p:cNvGraphicFramePr>
            <a:graphicFrameLocks noChangeAspect="1"/>
          </p:cNvGraphicFramePr>
          <p:nvPr/>
        </p:nvGraphicFramePr>
        <p:xfrm>
          <a:off x="3344689" y="5558557"/>
          <a:ext cx="2163762" cy="966787"/>
        </p:xfrm>
        <a:graphic>
          <a:graphicData uri="http://schemas.openxmlformats.org/presentationml/2006/ole">
            <mc:AlternateContent xmlns:mc="http://schemas.openxmlformats.org/markup-compatibility/2006">
              <mc:Choice xmlns:v="urn:schemas-microsoft-com:vml" Requires="v">
                <p:oleObj spid="_x0000_s35999" name="Equation" r:id="rId12" imgW="1078865" imgH="482600" progId="Equation.3">
                  <p:embed/>
                </p:oleObj>
              </mc:Choice>
              <mc:Fallback>
                <p:oleObj name="Equation" r:id="rId12" imgW="1078865" imgH="482600" progId="Equation.3">
                  <p:embed/>
                  <p:pic>
                    <p:nvPicPr>
                      <p:cNvPr id="0" name="图片 359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4689" y="5558557"/>
                        <a:ext cx="2163762"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42"/>
          <p:cNvGrpSpPr/>
          <p:nvPr/>
        </p:nvGrpSpPr>
        <p:grpSpPr bwMode="auto">
          <a:xfrm>
            <a:off x="6668644" y="1653848"/>
            <a:ext cx="2457450" cy="2279650"/>
            <a:chOff x="3441" y="1378"/>
            <a:chExt cx="1548" cy="1436"/>
          </a:xfrm>
        </p:grpSpPr>
        <p:grpSp>
          <p:nvGrpSpPr>
            <p:cNvPr id="17" name="Group 40"/>
            <p:cNvGrpSpPr/>
            <p:nvPr/>
          </p:nvGrpSpPr>
          <p:grpSpPr bwMode="auto">
            <a:xfrm>
              <a:off x="3441" y="1378"/>
              <a:ext cx="1548" cy="1436"/>
              <a:chOff x="3486" y="1879"/>
              <a:chExt cx="1548" cy="1436"/>
            </a:xfrm>
          </p:grpSpPr>
          <p:sp>
            <p:nvSpPr>
              <p:cNvPr id="19" name="Rectangle 27"/>
              <p:cNvSpPr>
                <a:spLocks noChangeArrowheads="1"/>
              </p:cNvSpPr>
              <p:nvPr/>
            </p:nvSpPr>
            <p:spPr bwMode="auto">
              <a:xfrm>
                <a:off x="3568" y="2566"/>
                <a:ext cx="890" cy="90"/>
              </a:xfrm>
              <a:prstGeom prst="rect">
                <a:avLst/>
              </a:prstGeom>
              <a:noFill/>
              <a:ln w="1905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graphicFrame>
            <p:nvGraphicFramePr>
              <p:cNvPr id="20" name="Object 3"/>
              <p:cNvGraphicFramePr>
                <a:graphicFrameLocks noChangeAspect="1"/>
              </p:cNvGraphicFramePr>
              <p:nvPr/>
            </p:nvGraphicFramePr>
            <p:xfrm>
              <a:off x="3799" y="2192"/>
              <a:ext cx="269" cy="288"/>
            </p:xfrm>
            <a:graphic>
              <a:graphicData uri="http://schemas.openxmlformats.org/presentationml/2006/ole">
                <mc:AlternateContent xmlns:mc="http://schemas.openxmlformats.org/markup-compatibility/2006">
                  <mc:Choice xmlns:v="urn:schemas-microsoft-com:vml" Requires="v">
                    <p:oleObj spid="_x0000_s36000" name="公式" r:id="rId13" imgW="177800" imgH="190500" progId="Equation.3">
                      <p:embed/>
                    </p:oleObj>
                  </mc:Choice>
                  <mc:Fallback>
                    <p:oleObj name="公式" r:id="rId13" imgW="177800" imgH="190500" progId="Equation.3">
                      <p:embed/>
                      <p:pic>
                        <p:nvPicPr>
                          <p:cNvPr id="0" name="图片 3598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9" y="2192"/>
                            <a:ext cx="2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4"/>
              <p:cNvGraphicFramePr>
                <a:graphicFrameLocks noChangeAspect="1"/>
              </p:cNvGraphicFramePr>
              <p:nvPr/>
            </p:nvGraphicFramePr>
            <p:xfrm>
              <a:off x="4233" y="2914"/>
              <a:ext cx="288" cy="288"/>
            </p:xfrm>
            <a:graphic>
              <a:graphicData uri="http://schemas.openxmlformats.org/presentationml/2006/ole">
                <mc:AlternateContent xmlns:mc="http://schemas.openxmlformats.org/markup-compatibility/2006">
                  <mc:Choice xmlns:v="urn:schemas-microsoft-com:vml" Requires="v">
                    <p:oleObj spid="_x0000_s36001" name="公式" r:id="rId15" imgW="190500" imgH="190500" progId="Equation.3">
                      <p:embed/>
                    </p:oleObj>
                  </mc:Choice>
                  <mc:Fallback>
                    <p:oleObj name="公式" r:id="rId15" imgW="190500" imgH="190500" progId="Equation.3">
                      <p:embed/>
                      <p:pic>
                        <p:nvPicPr>
                          <p:cNvPr id="0" name="图片 3598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33" y="2914"/>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 name="Group 20"/>
              <p:cNvGrpSpPr/>
              <p:nvPr/>
            </p:nvGrpSpPr>
            <p:grpSpPr bwMode="auto">
              <a:xfrm>
                <a:off x="3978" y="1879"/>
                <a:ext cx="601" cy="582"/>
                <a:chOff x="3978" y="1609"/>
                <a:chExt cx="900" cy="852"/>
              </a:xfrm>
            </p:grpSpPr>
            <p:sp>
              <p:nvSpPr>
                <p:cNvPr id="41" name="Oval 6"/>
                <p:cNvSpPr>
                  <a:spLocks noChangeArrowheads="1"/>
                </p:cNvSpPr>
                <p:nvPr/>
              </p:nvSpPr>
              <p:spPr bwMode="auto">
                <a:xfrm>
                  <a:off x="3978" y="1609"/>
                  <a:ext cx="900" cy="852"/>
                </a:xfrm>
                <a:prstGeom prst="ellipse">
                  <a:avLst/>
                </a:prstGeom>
                <a:noFill/>
                <a:ln w="1905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42" name="Freeform 7"/>
                <p:cNvSpPr/>
                <p:nvPr/>
              </p:nvSpPr>
              <p:spPr bwMode="auto">
                <a:xfrm>
                  <a:off x="4368" y="1680"/>
                  <a:ext cx="145" cy="337"/>
                </a:xfrm>
                <a:custGeom>
                  <a:avLst/>
                  <a:gdLst>
                    <a:gd name="T0" fmla="*/ 187 w 382"/>
                    <a:gd name="T1" fmla="*/ 523 h 523"/>
                    <a:gd name="T2" fmla="*/ 1 w 382"/>
                    <a:gd name="T3" fmla="*/ 144 h 523"/>
                    <a:gd name="T4" fmla="*/ 193 w 382"/>
                    <a:gd name="T5" fmla="*/ 0 h 523"/>
                    <a:gd name="T6" fmla="*/ 381 w 382"/>
                    <a:gd name="T7" fmla="*/ 142 h 523"/>
                    <a:gd name="T8" fmla="*/ 187 w 382"/>
                    <a:gd name="T9" fmla="*/ 523 h 523"/>
                  </a:gdLst>
                  <a:ahLst/>
                  <a:cxnLst>
                    <a:cxn ang="0">
                      <a:pos x="T0" y="T1"/>
                    </a:cxn>
                    <a:cxn ang="0">
                      <a:pos x="T2" y="T3"/>
                    </a:cxn>
                    <a:cxn ang="0">
                      <a:pos x="T4" y="T5"/>
                    </a:cxn>
                    <a:cxn ang="0">
                      <a:pos x="T6" y="T7"/>
                    </a:cxn>
                    <a:cxn ang="0">
                      <a:pos x="T8" y="T9"/>
                    </a:cxn>
                  </a:cxnLst>
                  <a:rect l="0" t="0" r="r" b="b"/>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43" name="Freeform 8"/>
                <p:cNvSpPr/>
                <p:nvPr/>
              </p:nvSpPr>
              <p:spPr bwMode="auto">
                <a:xfrm rot="5400000">
                  <a:off x="4560" y="1872"/>
                  <a:ext cx="145" cy="337"/>
                </a:xfrm>
                <a:custGeom>
                  <a:avLst/>
                  <a:gdLst>
                    <a:gd name="T0" fmla="*/ 187 w 382"/>
                    <a:gd name="T1" fmla="*/ 523 h 523"/>
                    <a:gd name="T2" fmla="*/ 1 w 382"/>
                    <a:gd name="T3" fmla="*/ 144 h 523"/>
                    <a:gd name="T4" fmla="*/ 193 w 382"/>
                    <a:gd name="T5" fmla="*/ 0 h 523"/>
                    <a:gd name="T6" fmla="*/ 381 w 382"/>
                    <a:gd name="T7" fmla="*/ 142 h 523"/>
                    <a:gd name="T8" fmla="*/ 187 w 382"/>
                    <a:gd name="T9" fmla="*/ 523 h 523"/>
                  </a:gdLst>
                  <a:ahLst/>
                  <a:cxnLst>
                    <a:cxn ang="0">
                      <a:pos x="T0" y="T1"/>
                    </a:cxn>
                    <a:cxn ang="0">
                      <a:pos x="T2" y="T3"/>
                    </a:cxn>
                    <a:cxn ang="0">
                      <a:pos x="T4" y="T5"/>
                    </a:cxn>
                    <a:cxn ang="0">
                      <a:pos x="T6" y="T7"/>
                    </a:cxn>
                    <a:cxn ang="0">
                      <a:pos x="T8" y="T9"/>
                    </a:cxn>
                  </a:cxnLst>
                  <a:rect l="0" t="0" r="r" b="b"/>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44" name="Freeform 9"/>
                <p:cNvSpPr/>
                <p:nvPr/>
              </p:nvSpPr>
              <p:spPr bwMode="auto">
                <a:xfrm rot="-5400000">
                  <a:off x="4175" y="1872"/>
                  <a:ext cx="145" cy="337"/>
                </a:xfrm>
                <a:custGeom>
                  <a:avLst/>
                  <a:gdLst>
                    <a:gd name="T0" fmla="*/ 187 w 382"/>
                    <a:gd name="T1" fmla="*/ 523 h 523"/>
                    <a:gd name="T2" fmla="*/ 1 w 382"/>
                    <a:gd name="T3" fmla="*/ 144 h 523"/>
                    <a:gd name="T4" fmla="*/ 193 w 382"/>
                    <a:gd name="T5" fmla="*/ 0 h 523"/>
                    <a:gd name="T6" fmla="*/ 381 w 382"/>
                    <a:gd name="T7" fmla="*/ 142 h 523"/>
                    <a:gd name="T8" fmla="*/ 187 w 382"/>
                    <a:gd name="T9" fmla="*/ 523 h 523"/>
                  </a:gdLst>
                  <a:ahLst/>
                  <a:cxnLst>
                    <a:cxn ang="0">
                      <a:pos x="T0" y="T1"/>
                    </a:cxn>
                    <a:cxn ang="0">
                      <a:pos x="T2" y="T3"/>
                    </a:cxn>
                    <a:cxn ang="0">
                      <a:pos x="T4" y="T5"/>
                    </a:cxn>
                    <a:cxn ang="0">
                      <a:pos x="T6" y="T7"/>
                    </a:cxn>
                    <a:cxn ang="0">
                      <a:pos x="T8" y="T9"/>
                    </a:cxn>
                  </a:cxnLst>
                  <a:rect l="0" t="0" r="r" b="b"/>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45" name="Freeform 12"/>
                <p:cNvSpPr/>
                <p:nvPr/>
              </p:nvSpPr>
              <p:spPr bwMode="auto">
                <a:xfrm flipV="1">
                  <a:off x="4368" y="2064"/>
                  <a:ext cx="145" cy="337"/>
                </a:xfrm>
                <a:custGeom>
                  <a:avLst/>
                  <a:gdLst>
                    <a:gd name="T0" fmla="*/ 187 w 382"/>
                    <a:gd name="T1" fmla="*/ 523 h 523"/>
                    <a:gd name="T2" fmla="*/ 1 w 382"/>
                    <a:gd name="T3" fmla="*/ 144 h 523"/>
                    <a:gd name="T4" fmla="*/ 193 w 382"/>
                    <a:gd name="T5" fmla="*/ 0 h 523"/>
                    <a:gd name="T6" fmla="*/ 381 w 382"/>
                    <a:gd name="T7" fmla="*/ 142 h 523"/>
                    <a:gd name="T8" fmla="*/ 187 w 382"/>
                    <a:gd name="T9" fmla="*/ 523 h 523"/>
                  </a:gdLst>
                  <a:ahLst/>
                  <a:cxnLst>
                    <a:cxn ang="0">
                      <a:pos x="T0" y="T1"/>
                    </a:cxn>
                    <a:cxn ang="0">
                      <a:pos x="T2" y="T3"/>
                    </a:cxn>
                    <a:cxn ang="0">
                      <a:pos x="T4" y="T5"/>
                    </a:cxn>
                    <a:cxn ang="0">
                      <a:pos x="T6" y="T7"/>
                    </a:cxn>
                    <a:cxn ang="0">
                      <a:pos x="T8" y="T9"/>
                    </a:cxn>
                  </a:cxnLst>
                  <a:rect l="0" t="0" r="r" b="b"/>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46" name="Freeform 14"/>
                <p:cNvSpPr/>
                <p:nvPr/>
              </p:nvSpPr>
              <p:spPr bwMode="auto">
                <a:xfrm rot="-2545457">
                  <a:off x="4224" y="1728"/>
                  <a:ext cx="145" cy="337"/>
                </a:xfrm>
                <a:custGeom>
                  <a:avLst/>
                  <a:gdLst>
                    <a:gd name="T0" fmla="*/ 187 w 382"/>
                    <a:gd name="T1" fmla="*/ 523 h 523"/>
                    <a:gd name="T2" fmla="*/ 1 w 382"/>
                    <a:gd name="T3" fmla="*/ 144 h 523"/>
                    <a:gd name="T4" fmla="*/ 193 w 382"/>
                    <a:gd name="T5" fmla="*/ 0 h 523"/>
                    <a:gd name="T6" fmla="*/ 381 w 382"/>
                    <a:gd name="T7" fmla="*/ 142 h 523"/>
                    <a:gd name="T8" fmla="*/ 187 w 382"/>
                    <a:gd name="T9" fmla="*/ 523 h 523"/>
                  </a:gdLst>
                  <a:ahLst/>
                  <a:cxnLst>
                    <a:cxn ang="0">
                      <a:pos x="T0" y="T1"/>
                    </a:cxn>
                    <a:cxn ang="0">
                      <a:pos x="T2" y="T3"/>
                    </a:cxn>
                    <a:cxn ang="0">
                      <a:pos x="T4" y="T5"/>
                    </a:cxn>
                    <a:cxn ang="0">
                      <a:pos x="T6" y="T7"/>
                    </a:cxn>
                    <a:cxn ang="0">
                      <a:pos x="T8" y="T9"/>
                    </a:cxn>
                  </a:cxnLst>
                  <a:rect l="0" t="0" r="r" b="b"/>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47" name="Freeform 16"/>
                <p:cNvSpPr/>
                <p:nvPr/>
              </p:nvSpPr>
              <p:spPr bwMode="auto">
                <a:xfrm rot="-7945457">
                  <a:off x="4224" y="2016"/>
                  <a:ext cx="145" cy="337"/>
                </a:xfrm>
                <a:custGeom>
                  <a:avLst/>
                  <a:gdLst>
                    <a:gd name="T0" fmla="*/ 187 w 382"/>
                    <a:gd name="T1" fmla="*/ 523 h 523"/>
                    <a:gd name="T2" fmla="*/ 1 w 382"/>
                    <a:gd name="T3" fmla="*/ 144 h 523"/>
                    <a:gd name="T4" fmla="*/ 193 w 382"/>
                    <a:gd name="T5" fmla="*/ 0 h 523"/>
                    <a:gd name="T6" fmla="*/ 381 w 382"/>
                    <a:gd name="T7" fmla="*/ 142 h 523"/>
                    <a:gd name="T8" fmla="*/ 187 w 382"/>
                    <a:gd name="T9" fmla="*/ 523 h 523"/>
                  </a:gdLst>
                  <a:ahLst/>
                  <a:cxnLst>
                    <a:cxn ang="0">
                      <a:pos x="T0" y="T1"/>
                    </a:cxn>
                    <a:cxn ang="0">
                      <a:pos x="T2" y="T3"/>
                    </a:cxn>
                    <a:cxn ang="0">
                      <a:pos x="T4" y="T5"/>
                    </a:cxn>
                    <a:cxn ang="0">
                      <a:pos x="T6" y="T7"/>
                    </a:cxn>
                    <a:cxn ang="0">
                      <a:pos x="T8" y="T9"/>
                    </a:cxn>
                  </a:cxnLst>
                  <a:rect l="0" t="0" r="r" b="b"/>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48" name="Freeform 17"/>
                <p:cNvSpPr/>
                <p:nvPr/>
              </p:nvSpPr>
              <p:spPr bwMode="auto">
                <a:xfrm rot="-7945457" flipH="1" flipV="1">
                  <a:off x="4512" y="1728"/>
                  <a:ext cx="145" cy="337"/>
                </a:xfrm>
                <a:custGeom>
                  <a:avLst/>
                  <a:gdLst>
                    <a:gd name="T0" fmla="*/ 187 w 382"/>
                    <a:gd name="T1" fmla="*/ 523 h 523"/>
                    <a:gd name="T2" fmla="*/ 1 w 382"/>
                    <a:gd name="T3" fmla="*/ 144 h 523"/>
                    <a:gd name="T4" fmla="*/ 193 w 382"/>
                    <a:gd name="T5" fmla="*/ 0 h 523"/>
                    <a:gd name="T6" fmla="*/ 381 w 382"/>
                    <a:gd name="T7" fmla="*/ 142 h 523"/>
                    <a:gd name="T8" fmla="*/ 187 w 382"/>
                    <a:gd name="T9" fmla="*/ 523 h 523"/>
                  </a:gdLst>
                  <a:ahLst/>
                  <a:cxnLst>
                    <a:cxn ang="0">
                      <a:pos x="T0" y="T1"/>
                    </a:cxn>
                    <a:cxn ang="0">
                      <a:pos x="T2" y="T3"/>
                    </a:cxn>
                    <a:cxn ang="0">
                      <a:pos x="T4" y="T5"/>
                    </a:cxn>
                    <a:cxn ang="0">
                      <a:pos x="T6" y="T7"/>
                    </a:cxn>
                    <a:cxn ang="0">
                      <a:pos x="T8" y="T9"/>
                    </a:cxn>
                  </a:cxnLst>
                  <a:rect l="0" t="0" r="r" b="b"/>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49" name="Freeform 18"/>
                <p:cNvSpPr/>
                <p:nvPr/>
              </p:nvSpPr>
              <p:spPr bwMode="auto">
                <a:xfrm rot="-2545457" flipH="1" flipV="1">
                  <a:off x="4512" y="2016"/>
                  <a:ext cx="145" cy="337"/>
                </a:xfrm>
                <a:custGeom>
                  <a:avLst/>
                  <a:gdLst>
                    <a:gd name="T0" fmla="*/ 187 w 382"/>
                    <a:gd name="T1" fmla="*/ 523 h 523"/>
                    <a:gd name="T2" fmla="*/ 1 w 382"/>
                    <a:gd name="T3" fmla="*/ 144 h 523"/>
                    <a:gd name="T4" fmla="*/ 193 w 382"/>
                    <a:gd name="T5" fmla="*/ 0 h 523"/>
                    <a:gd name="T6" fmla="*/ 381 w 382"/>
                    <a:gd name="T7" fmla="*/ 142 h 523"/>
                    <a:gd name="T8" fmla="*/ 187 w 382"/>
                    <a:gd name="T9" fmla="*/ 523 h 523"/>
                  </a:gdLst>
                  <a:ahLst/>
                  <a:cxnLst>
                    <a:cxn ang="0">
                      <a:pos x="T0" y="T1"/>
                    </a:cxn>
                    <a:cxn ang="0">
                      <a:pos x="T2" y="T3"/>
                    </a:cxn>
                    <a:cxn ang="0">
                      <a:pos x="T4" y="T5"/>
                    </a:cxn>
                    <a:cxn ang="0">
                      <a:pos x="T6" y="T7"/>
                    </a:cxn>
                    <a:cxn ang="0">
                      <a:pos x="T8" y="T9"/>
                    </a:cxn>
                  </a:cxnLst>
                  <a:rect l="0" t="0" r="r" b="b"/>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50" name="Oval 19"/>
                <p:cNvSpPr>
                  <a:spLocks noChangeArrowheads="1"/>
                </p:cNvSpPr>
                <p:nvPr/>
              </p:nvSpPr>
              <p:spPr bwMode="auto">
                <a:xfrm>
                  <a:off x="4052" y="1673"/>
                  <a:ext cx="768" cy="720"/>
                </a:xfrm>
                <a:prstGeom prst="ellipse">
                  <a:avLst/>
                </a:prstGeom>
                <a:noFill/>
                <a:ln w="1905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grpSp>
          <p:grpSp>
            <p:nvGrpSpPr>
              <p:cNvPr id="23" name="Group 26"/>
              <p:cNvGrpSpPr/>
              <p:nvPr/>
            </p:nvGrpSpPr>
            <p:grpSpPr bwMode="auto">
              <a:xfrm>
                <a:off x="4233" y="2145"/>
                <a:ext cx="128" cy="672"/>
                <a:chOff x="4076" y="2783"/>
                <a:chExt cx="121" cy="627"/>
              </a:xfrm>
            </p:grpSpPr>
            <p:sp>
              <p:nvSpPr>
                <p:cNvPr id="36" name="Rectangle 21"/>
                <p:cNvSpPr>
                  <a:spLocks noChangeArrowheads="1"/>
                </p:cNvSpPr>
                <p:nvPr/>
              </p:nvSpPr>
              <p:spPr bwMode="auto">
                <a:xfrm>
                  <a:off x="4107" y="2783"/>
                  <a:ext cx="56" cy="299"/>
                </a:xfrm>
                <a:prstGeom prst="rect">
                  <a:avLst/>
                </a:prstGeom>
                <a:gradFill rotWithShape="0">
                  <a:gsLst>
                    <a:gs pos="0">
                      <a:srgbClr val="B2B2B2"/>
                    </a:gs>
                    <a:gs pos="50000">
                      <a:srgbClr val="B2B2B2">
                        <a:gamma/>
                        <a:tint val="0"/>
                        <a:invGamma/>
                      </a:srgbClr>
                    </a:gs>
                    <a:gs pos="100000">
                      <a:srgbClr val="B2B2B2"/>
                    </a:gs>
                  </a:gsLst>
                  <a:lin ang="0" scaled="1"/>
                </a:gra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37" name="Oval 22"/>
                <p:cNvSpPr>
                  <a:spLocks noChangeArrowheads="1"/>
                </p:cNvSpPr>
                <p:nvPr/>
              </p:nvSpPr>
              <p:spPr bwMode="auto">
                <a:xfrm>
                  <a:off x="4122" y="2798"/>
                  <a:ext cx="27" cy="33"/>
                </a:xfrm>
                <a:prstGeom prst="ellipse">
                  <a:avLst/>
                </a:prstGeom>
                <a:gradFill rotWithShape="0">
                  <a:gsLst>
                    <a:gs pos="0">
                      <a:srgbClr val="B2B2B2"/>
                    </a:gs>
                    <a:gs pos="50000">
                      <a:srgbClr val="B2B2B2">
                        <a:gamma/>
                        <a:tint val="0"/>
                        <a:invGamma/>
                      </a:srgbClr>
                    </a:gs>
                    <a:gs pos="100000">
                      <a:srgbClr val="B2B2B2"/>
                    </a:gs>
                  </a:gsLst>
                  <a:lin ang="0" scaled="1"/>
                </a:gra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38" name="AutoShape 23"/>
                <p:cNvSpPr>
                  <a:spLocks noChangeArrowheads="1"/>
                </p:cNvSpPr>
                <p:nvPr/>
              </p:nvSpPr>
              <p:spPr bwMode="auto">
                <a:xfrm flipV="1">
                  <a:off x="4077" y="3081"/>
                  <a:ext cx="120" cy="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0">
                  <a:gsLst>
                    <a:gs pos="0">
                      <a:srgbClr val="B2B2B2"/>
                    </a:gs>
                    <a:gs pos="50000">
                      <a:srgbClr val="B2B2B2">
                        <a:gamma/>
                        <a:tint val="0"/>
                        <a:invGamma/>
                      </a:srgbClr>
                    </a:gs>
                    <a:gs pos="100000">
                      <a:srgbClr val="B2B2B2"/>
                    </a:gs>
                  </a:gsLst>
                  <a:lin ang="0" scaled="1"/>
                </a:gra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39" name="Rectangle 24"/>
                <p:cNvSpPr>
                  <a:spLocks noChangeArrowheads="1"/>
                </p:cNvSpPr>
                <p:nvPr/>
              </p:nvSpPr>
              <p:spPr bwMode="auto">
                <a:xfrm>
                  <a:off x="4076" y="3157"/>
                  <a:ext cx="119" cy="187"/>
                </a:xfrm>
                <a:prstGeom prst="rect">
                  <a:avLst/>
                </a:prstGeom>
                <a:gradFill rotWithShape="0">
                  <a:gsLst>
                    <a:gs pos="0">
                      <a:srgbClr val="B2B2B2"/>
                    </a:gs>
                    <a:gs pos="50000">
                      <a:srgbClr val="B2B2B2">
                        <a:gamma/>
                        <a:tint val="0"/>
                        <a:invGamma/>
                      </a:srgbClr>
                    </a:gs>
                    <a:gs pos="100000">
                      <a:srgbClr val="B2B2B2"/>
                    </a:gs>
                  </a:gsLst>
                  <a:lin ang="0" scaled="1"/>
                </a:gra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40" name="Rectangle 25"/>
                <p:cNvSpPr>
                  <a:spLocks noChangeArrowheads="1"/>
                </p:cNvSpPr>
                <p:nvPr/>
              </p:nvSpPr>
              <p:spPr bwMode="auto">
                <a:xfrm>
                  <a:off x="4107" y="3343"/>
                  <a:ext cx="56" cy="67"/>
                </a:xfrm>
                <a:prstGeom prst="rect">
                  <a:avLst/>
                </a:prstGeom>
                <a:gradFill rotWithShape="0">
                  <a:gsLst>
                    <a:gs pos="0">
                      <a:srgbClr val="B2B2B2"/>
                    </a:gs>
                    <a:gs pos="50000">
                      <a:srgbClr val="B2B2B2">
                        <a:gamma/>
                        <a:tint val="0"/>
                        <a:invGamma/>
                      </a:srgbClr>
                    </a:gs>
                    <a:gs pos="100000">
                      <a:srgbClr val="B2B2B2"/>
                    </a:gs>
                  </a:gsLst>
                  <a:lin ang="0" scaled="1"/>
                </a:gra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grpSp>
          <p:sp>
            <p:nvSpPr>
              <p:cNvPr id="24" name="Rectangle 28"/>
              <p:cNvSpPr>
                <a:spLocks noChangeArrowheads="1"/>
              </p:cNvSpPr>
              <p:nvPr/>
            </p:nvSpPr>
            <p:spPr bwMode="auto">
              <a:xfrm>
                <a:off x="3980" y="2655"/>
                <a:ext cx="142" cy="643"/>
              </a:xfrm>
              <a:prstGeom prst="rect">
                <a:avLst/>
              </a:prstGeom>
              <a:noFill/>
              <a:ln w="1905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25" name="Rectangle 29"/>
              <p:cNvSpPr>
                <a:spLocks noChangeArrowheads="1"/>
              </p:cNvSpPr>
              <p:nvPr/>
            </p:nvSpPr>
            <p:spPr bwMode="auto">
              <a:xfrm>
                <a:off x="3530" y="2887"/>
                <a:ext cx="449" cy="105"/>
              </a:xfrm>
              <a:prstGeom prst="rect">
                <a:avLst/>
              </a:prstGeom>
              <a:noFill/>
              <a:ln w="1905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26" name="Freeform 30"/>
              <p:cNvSpPr/>
              <p:nvPr/>
            </p:nvSpPr>
            <p:spPr bwMode="auto">
              <a:xfrm>
                <a:off x="3523" y="2519"/>
                <a:ext cx="49" cy="180"/>
              </a:xfrm>
              <a:custGeom>
                <a:avLst/>
                <a:gdLst>
                  <a:gd name="T0" fmla="*/ 0 w 49"/>
                  <a:gd name="T1" fmla="*/ 0 h 180"/>
                  <a:gd name="T2" fmla="*/ 45 w 49"/>
                  <a:gd name="T3" fmla="*/ 75 h 180"/>
                  <a:gd name="T4" fmla="*/ 23 w 49"/>
                  <a:gd name="T5" fmla="*/ 180 h 180"/>
                </a:gdLst>
                <a:ahLst/>
                <a:cxnLst>
                  <a:cxn ang="0">
                    <a:pos x="T0" y="T1"/>
                  </a:cxn>
                  <a:cxn ang="0">
                    <a:pos x="T2" y="T3"/>
                  </a:cxn>
                  <a:cxn ang="0">
                    <a:pos x="T4" y="T5"/>
                  </a:cxn>
                </a:cxnLst>
                <a:rect l="0" t="0" r="r" b="b"/>
                <a:pathLst>
                  <a:path w="49" h="180">
                    <a:moveTo>
                      <a:pt x="0" y="0"/>
                    </a:moveTo>
                    <a:cubicBezTo>
                      <a:pt x="20" y="22"/>
                      <a:pt x="41" y="45"/>
                      <a:pt x="45" y="75"/>
                    </a:cubicBezTo>
                    <a:cubicBezTo>
                      <a:pt x="49" y="105"/>
                      <a:pt x="24" y="159"/>
                      <a:pt x="23" y="180"/>
                    </a:cubicBezTo>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27" name="Freeform 31"/>
              <p:cNvSpPr/>
              <p:nvPr/>
            </p:nvSpPr>
            <p:spPr bwMode="auto">
              <a:xfrm>
                <a:off x="3486" y="2828"/>
                <a:ext cx="60" cy="239"/>
              </a:xfrm>
              <a:custGeom>
                <a:avLst/>
                <a:gdLst>
                  <a:gd name="T0" fmla="*/ 0 w 60"/>
                  <a:gd name="T1" fmla="*/ 0 h 239"/>
                  <a:gd name="T2" fmla="*/ 45 w 60"/>
                  <a:gd name="T3" fmla="*/ 60 h 239"/>
                  <a:gd name="T4" fmla="*/ 38 w 60"/>
                  <a:gd name="T5" fmla="*/ 135 h 239"/>
                  <a:gd name="T6" fmla="*/ 8 w 60"/>
                  <a:gd name="T7" fmla="*/ 202 h 239"/>
                  <a:gd name="T8" fmla="*/ 60 w 60"/>
                  <a:gd name="T9" fmla="*/ 239 h 239"/>
                </a:gdLst>
                <a:ahLst/>
                <a:cxnLst>
                  <a:cxn ang="0">
                    <a:pos x="T0" y="T1"/>
                  </a:cxn>
                  <a:cxn ang="0">
                    <a:pos x="T2" y="T3"/>
                  </a:cxn>
                  <a:cxn ang="0">
                    <a:pos x="T4" y="T5"/>
                  </a:cxn>
                  <a:cxn ang="0">
                    <a:pos x="T6" y="T7"/>
                  </a:cxn>
                  <a:cxn ang="0">
                    <a:pos x="T8" y="T9"/>
                  </a:cxn>
                </a:cxnLst>
                <a:rect l="0" t="0" r="r" b="b"/>
                <a:pathLst>
                  <a:path w="60" h="239">
                    <a:moveTo>
                      <a:pt x="0" y="0"/>
                    </a:moveTo>
                    <a:cubicBezTo>
                      <a:pt x="19" y="19"/>
                      <a:pt x="39" y="38"/>
                      <a:pt x="45" y="60"/>
                    </a:cubicBezTo>
                    <a:cubicBezTo>
                      <a:pt x="51" y="82"/>
                      <a:pt x="44" y="111"/>
                      <a:pt x="38" y="135"/>
                    </a:cubicBezTo>
                    <a:cubicBezTo>
                      <a:pt x="32" y="159"/>
                      <a:pt x="4" y="185"/>
                      <a:pt x="8" y="202"/>
                    </a:cubicBezTo>
                    <a:cubicBezTo>
                      <a:pt x="12" y="219"/>
                      <a:pt x="53" y="232"/>
                      <a:pt x="60" y="239"/>
                    </a:cubicBezTo>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28" name="Freeform 32"/>
              <p:cNvSpPr/>
              <p:nvPr/>
            </p:nvSpPr>
            <p:spPr bwMode="auto">
              <a:xfrm>
                <a:off x="3920" y="3266"/>
                <a:ext cx="247" cy="49"/>
              </a:xfrm>
              <a:custGeom>
                <a:avLst/>
                <a:gdLst>
                  <a:gd name="T0" fmla="*/ 0 w 247"/>
                  <a:gd name="T1" fmla="*/ 26 h 49"/>
                  <a:gd name="T2" fmla="*/ 60 w 247"/>
                  <a:gd name="T3" fmla="*/ 4 h 49"/>
                  <a:gd name="T4" fmla="*/ 134 w 247"/>
                  <a:gd name="T5" fmla="*/ 49 h 49"/>
                  <a:gd name="T6" fmla="*/ 194 w 247"/>
                  <a:gd name="T7" fmla="*/ 4 h 49"/>
                  <a:gd name="T8" fmla="*/ 247 w 247"/>
                  <a:gd name="T9" fmla="*/ 26 h 49"/>
                </a:gdLst>
                <a:ahLst/>
                <a:cxnLst>
                  <a:cxn ang="0">
                    <a:pos x="T0" y="T1"/>
                  </a:cxn>
                  <a:cxn ang="0">
                    <a:pos x="T2" y="T3"/>
                  </a:cxn>
                  <a:cxn ang="0">
                    <a:pos x="T4" y="T5"/>
                  </a:cxn>
                  <a:cxn ang="0">
                    <a:pos x="T6" y="T7"/>
                  </a:cxn>
                  <a:cxn ang="0">
                    <a:pos x="T8" y="T9"/>
                  </a:cxn>
                </a:cxnLst>
                <a:rect l="0" t="0" r="r" b="b"/>
                <a:pathLst>
                  <a:path w="247" h="49">
                    <a:moveTo>
                      <a:pt x="0" y="26"/>
                    </a:moveTo>
                    <a:cubicBezTo>
                      <a:pt x="19" y="13"/>
                      <a:pt x="38" y="0"/>
                      <a:pt x="60" y="4"/>
                    </a:cubicBezTo>
                    <a:cubicBezTo>
                      <a:pt x="82" y="8"/>
                      <a:pt x="112" y="49"/>
                      <a:pt x="134" y="49"/>
                    </a:cubicBezTo>
                    <a:cubicBezTo>
                      <a:pt x="156" y="49"/>
                      <a:pt x="175" y="8"/>
                      <a:pt x="194" y="4"/>
                    </a:cubicBezTo>
                    <a:cubicBezTo>
                      <a:pt x="213" y="0"/>
                      <a:pt x="230" y="13"/>
                      <a:pt x="247" y="26"/>
                    </a:cubicBezTo>
                  </a:path>
                </a:pathLst>
              </a:custGeom>
              <a:noFill/>
              <a:ln w="19050" cap="flat"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29" name="Line 33"/>
              <p:cNvSpPr>
                <a:spLocks noChangeShapeType="1"/>
              </p:cNvSpPr>
              <p:nvPr/>
            </p:nvSpPr>
            <p:spPr bwMode="auto">
              <a:xfrm>
                <a:off x="4578" y="2124"/>
                <a:ext cx="0" cy="83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30" name="Rectangle 34"/>
              <p:cNvSpPr>
                <a:spLocks noChangeArrowheads="1"/>
              </p:cNvSpPr>
              <p:nvPr/>
            </p:nvSpPr>
            <p:spPr bwMode="auto">
              <a:xfrm>
                <a:off x="4511" y="2953"/>
                <a:ext cx="142" cy="247"/>
              </a:xfrm>
              <a:prstGeom prst="rect">
                <a:avLst/>
              </a:prstGeom>
              <a:gradFill rotWithShape="0">
                <a:gsLst>
                  <a:gs pos="0">
                    <a:srgbClr val="B2B2B2"/>
                  </a:gs>
                  <a:gs pos="50000">
                    <a:srgbClr val="B2B2B2">
                      <a:gamma/>
                      <a:tint val="0"/>
                      <a:invGamma/>
                    </a:srgbClr>
                  </a:gs>
                  <a:gs pos="100000">
                    <a:srgbClr val="B2B2B2"/>
                  </a:gs>
                </a:gsLst>
                <a:lin ang="0" scaled="1"/>
              </a:gra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31" name="Rectangle 35"/>
              <p:cNvSpPr>
                <a:spLocks noChangeArrowheads="1"/>
              </p:cNvSpPr>
              <p:nvPr/>
            </p:nvSpPr>
            <p:spPr bwMode="auto">
              <a:xfrm>
                <a:off x="4510" y="2518"/>
                <a:ext cx="142" cy="247"/>
              </a:xfrm>
              <a:prstGeom prst="rect">
                <a:avLst/>
              </a:prstGeom>
              <a:noFill/>
              <a:ln w="19050">
                <a:solidFill>
                  <a:srgbClr val="000000"/>
                </a:solidFill>
                <a:prstDash val="sysDot"/>
                <a:miter lim="800000"/>
              </a:ln>
              <a:effectLst/>
              <a:extLst>
                <a:ext uri="{909E8E84-426E-40DD-AFC4-6F175D3DCCD1}">
                  <a14:hiddenFill xmlns:a14="http://schemas.microsoft.com/office/drawing/2010/main">
                    <a:gradFill rotWithShape="0">
                      <a:gsLst>
                        <a:gs pos="0">
                          <a:schemeClr val="folHlink"/>
                        </a:gs>
                        <a:gs pos="50000">
                          <a:schemeClr val="folHlink">
                            <a:gamma/>
                            <a:tint val="0"/>
                            <a:invGamma/>
                          </a:schemeClr>
                        </a:gs>
                        <a:gs pos="100000">
                          <a:schemeClr val="folHlink"/>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32" name="Line 36"/>
              <p:cNvSpPr>
                <a:spLocks noChangeShapeType="1"/>
              </p:cNvSpPr>
              <p:nvPr/>
            </p:nvSpPr>
            <p:spPr bwMode="auto">
              <a:xfrm>
                <a:off x="4653" y="2760"/>
                <a:ext cx="232"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33" name="Line 37"/>
              <p:cNvSpPr>
                <a:spLocks noChangeShapeType="1"/>
              </p:cNvSpPr>
              <p:nvPr/>
            </p:nvSpPr>
            <p:spPr bwMode="auto">
              <a:xfrm>
                <a:off x="4653" y="3202"/>
                <a:ext cx="239"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34" name="Line 38"/>
              <p:cNvSpPr>
                <a:spLocks noChangeShapeType="1"/>
              </p:cNvSpPr>
              <p:nvPr/>
            </p:nvSpPr>
            <p:spPr bwMode="auto">
              <a:xfrm>
                <a:off x="4802" y="2760"/>
                <a:ext cx="0" cy="434"/>
              </a:xfrm>
              <a:prstGeom prst="line">
                <a:avLst/>
              </a:prstGeom>
              <a:noFill/>
              <a:ln w="19050">
                <a:solidFill>
                  <a:srgbClr val="00000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800" b="1" i="0" u="none" strike="noStrike" kern="0" cap="none" spc="0" normalizeH="0" baseline="0" noProof="0" smtClean="0">
                  <a:ln>
                    <a:noFill/>
                  </a:ln>
                  <a:solidFill>
                    <a:srgbClr val="000000"/>
                  </a:solidFill>
                  <a:effectLst/>
                  <a:uLnTx/>
                  <a:uFillTx/>
                  <a:latin typeface="+mn-ea"/>
                </a:endParaRPr>
              </a:p>
            </p:txBody>
          </p:sp>
          <p:sp>
            <p:nvSpPr>
              <p:cNvPr id="35" name="Text Box 39"/>
              <p:cNvSpPr txBox="1">
                <a:spLocks noChangeArrowheads="1"/>
              </p:cNvSpPr>
              <p:nvPr/>
            </p:nvSpPr>
            <p:spPr bwMode="auto">
              <a:xfrm>
                <a:off x="4804" y="2808"/>
                <a:ext cx="2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800" b="1" i="1" u="none" strike="noStrike" kern="0" cap="none" spc="0" normalizeH="0" baseline="0" noProof="0" smtClean="0">
                    <a:ln>
                      <a:noFill/>
                    </a:ln>
                    <a:solidFill>
                      <a:srgbClr val="000000"/>
                    </a:solidFill>
                    <a:effectLst/>
                    <a:uLnTx/>
                    <a:uFillTx/>
                    <a:latin typeface="+mn-ea"/>
                  </a:rPr>
                  <a:t>h</a:t>
                </a:r>
              </a:p>
            </p:txBody>
          </p:sp>
        </p:grpSp>
        <p:sp>
          <p:nvSpPr>
            <p:cNvPr id="18" name="Text Box 41"/>
            <p:cNvSpPr txBox="1">
              <a:spLocks noChangeArrowheads="1"/>
            </p:cNvSpPr>
            <p:nvPr/>
          </p:nvSpPr>
          <p:spPr bwMode="auto">
            <a:xfrm>
              <a:off x="3720" y="1401"/>
              <a:ext cx="2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800" b="1" i="1" u="none" strike="noStrike" kern="0" cap="none" spc="0" normalizeH="0" baseline="0" noProof="0" smtClean="0">
                  <a:ln>
                    <a:noFill/>
                  </a:ln>
                  <a:solidFill>
                    <a:srgbClr val="000000"/>
                  </a:solidFill>
                  <a:effectLst/>
                  <a:uLnTx/>
                  <a:uFillTx/>
                  <a:latin typeface="+mn-ea"/>
                </a:rPr>
                <a:t>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wipe(left)">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wipe(left)">
                                      <p:cBhvr>
                                        <p:cTn id="42" dur="500"/>
                                        <p:tgtEl>
                                          <p:spTgt spid="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wipe(left)">
                                      <p:cBhvr>
                                        <p:cTn id="62" dur="500"/>
                                        <p:tgtEl>
                                          <p:spTgt spid="1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5" grpId="0" build="p" autoUpdateAnimBg="0"/>
      <p:bldP spid="7" grpId="0" build="p" autoUpdateAnimBg="0"/>
      <p:bldP spid="8" grpId="0" build="p" autoUpdateAnimBg="0"/>
      <p:bldP spid="9" grpId="0" build="p" autoUpdateAnimBg="0"/>
      <p:bldP spid="11" grpId="0" build="p" autoUpdateAnimBg="0"/>
      <p:bldP spid="1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304800" y="2438877"/>
            <a:ext cx="4295140" cy="518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mn-ea"/>
                <a:ea typeface="+mn-ea"/>
              </a:rPr>
              <a:t>（</a:t>
            </a:r>
            <a:r>
              <a:rPr kumimoji="1" lang="en-US" altLang="zh-CN" sz="2800" b="1">
                <a:solidFill>
                  <a:srgbClr val="000000"/>
                </a:solidFill>
                <a:latin typeface="+mn-ea"/>
                <a:ea typeface="+mn-ea"/>
              </a:rPr>
              <a:t>1</a:t>
            </a:r>
            <a:r>
              <a:rPr kumimoji="1" lang="zh-CN" altLang="en-US" sz="2800" b="1">
                <a:solidFill>
                  <a:srgbClr val="000000"/>
                </a:solidFill>
                <a:latin typeface="+mn-ea"/>
                <a:ea typeface="+mn-ea"/>
              </a:rPr>
              <a:t>）应用机械能守恒定律</a:t>
            </a:r>
          </a:p>
        </p:txBody>
      </p:sp>
      <p:graphicFrame>
        <p:nvGraphicFramePr>
          <p:cNvPr id="176131" name="Object 3"/>
          <p:cNvGraphicFramePr>
            <a:graphicFrameLocks noChangeAspect="1"/>
          </p:cNvGraphicFramePr>
          <p:nvPr/>
        </p:nvGraphicFramePr>
        <p:xfrm>
          <a:off x="1143000" y="5486400"/>
          <a:ext cx="2005013" cy="874713"/>
        </p:xfrm>
        <a:graphic>
          <a:graphicData uri="http://schemas.openxmlformats.org/presentationml/2006/ole">
            <mc:AlternateContent xmlns:mc="http://schemas.openxmlformats.org/markup-compatibility/2006">
              <mc:Choice xmlns:v="urn:schemas-microsoft-com:vml" Requires="v">
                <p:oleObj spid="_x0000_s7452" name="公式" r:id="rId3" imgW="926465" imgH="406400" progId="Equation.3">
                  <p:embed/>
                </p:oleObj>
              </mc:Choice>
              <mc:Fallback>
                <p:oleObj name="公式" r:id="rId3" imgW="926465" imgH="406400" progId="Equation.3">
                  <p:embed/>
                  <p:pic>
                    <p:nvPicPr>
                      <p:cNvPr id="0" name="图片 74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486400"/>
                        <a:ext cx="2005013" cy="87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32" name="Object 4"/>
          <p:cNvGraphicFramePr>
            <a:graphicFrameLocks noChangeAspect="1"/>
          </p:cNvGraphicFramePr>
          <p:nvPr/>
        </p:nvGraphicFramePr>
        <p:xfrm>
          <a:off x="3536950" y="5410200"/>
          <a:ext cx="3138488" cy="1063625"/>
        </p:xfrm>
        <a:graphic>
          <a:graphicData uri="http://schemas.openxmlformats.org/presentationml/2006/ole">
            <mc:AlternateContent xmlns:mc="http://schemas.openxmlformats.org/markup-compatibility/2006">
              <mc:Choice xmlns:v="urn:schemas-microsoft-com:vml" Requires="v">
                <p:oleObj spid="_x0000_s7453" name="公式" r:id="rId5" imgW="1307465" imgH="444500" progId="Equation.3">
                  <p:embed/>
                </p:oleObj>
              </mc:Choice>
              <mc:Fallback>
                <p:oleObj name="公式" r:id="rId5" imgW="1307465" imgH="444500" progId="Equation.3">
                  <p:embed/>
                  <p:pic>
                    <p:nvPicPr>
                      <p:cNvPr id="0" name="图片 74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6950" y="5410200"/>
                        <a:ext cx="3138488" cy="10636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33" name="Object 5"/>
          <p:cNvGraphicFramePr>
            <a:graphicFrameLocks noChangeAspect="1"/>
          </p:cNvGraphicFramePr>
          <p:nvPr/>
        </p:nvGraphicFramePr>
        <p:xfrm>
          <a:off x="3810000" y="2971800"/>
          <a:ext cx="1539875" cy="788988"/>
        </p:xfrm>
        <a:graphic>
          <a:graphicData uri="http://schemas.openxmlformats.org/presentationml/2006/ole">
            <mc:AlternateContent xmlns:mc="http://schemas.openxmlformats.org/markup-compatibility/2006">
              <mc:Choice xmlns:v="urn:schemas-microsoft-com:vml" Requires="v">
                <p:oleObj spid="_x0000_s7454" name="公式" r:id="rId7" imgW="786765" imgH="406400" progId="Equation.3">
                  <p:embed/>
                </p:oleObj>
              </mc:Choice>
              <mc:Fallback>
                <p:oleObj name="公式" r:id="rId7" imgW="786765" imgH="406400" progId="Equation.3">
                  <p:embed/>
                  <p:pic>
                    <p:nvPicPr>
                      <p:cNvPr id="0" name="图片 74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2971800"/>
                        <a:ext cx="1539875"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34" name="Object 6"/>
          <p:cNvGraphicFramePr>
            <a:graphicFrameLocks noChangeAspect="1"/>
          </p:cNvGraphicFramePr>
          <p:nvPr/>
        </p:nvGraphicFramePr>
        <p:xfrm>
          <a:off x="914400" y="3001963"/>
          <a:ext cx="2662238" cy="814387"/>
        </p:xfrm>
        <a:graphic>
          <a:graphicData uri="http://schemas.openxmlformats.org/presentationml/2006/ole">
            <mc:AlternateContent xmlns:mc="http://schemas.openxmlformats.org/markup-compatibility/2006">
              <mc:Choice xmlns:v="urn:schemas-microsoft-com:vml" Requires="v">
                <p:oleObj spid="_x0000_s7455" name="公式" r:id="rId9" imgW="1243965" imgH="406400" progId="Equation.3">
                  <p:embed/>
                </p:oleObj>
              </mc:Choice>
              <mc:Fallback>
                <p:oleObj name="公式" r:id="rId9" imgW="1243965" imgH="406400" progId="Equation.3">
                  <p:embed/>
                  <p:pic>
                    <p:nvPicPr>
                      <p:cNvPr id="0" name="图片 74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3001963"/>
                        <a:ext cx="2662238"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9335" name="Group 7"/>
          <p:cNvGrpSpPr/>
          <p:nvPr/>
        </p:nvGrpSpPr>
        <p:grpSpPr bwMode="auto">
          <a:xfrm>
            <a:off x="304800" y="0"/>
            <a:ext cx="8610600" cy="1800225"/>
            <a:chOff x="192" y="144"/>
            <a:chExt cx="5424" cy="1134"/>
          </a:xfrm>
        </p:grpSpPr>
        <p:sp>
          <p:nvSpPr>
            <p:cNvPr id="176136" name="Text Box 8"/>
            <p:cNvSpPr txBox="1">
              <a:spLocks noChangeArrowheads="1"/>
            </p:cNvSpPr>
            <p:nvPr/>
          </p:nvSpPr>
          <p:spPr bwMode="auto">
            <a:xfrm>
              <a:off x="192" y="144"/>
              <a:ext cx="5424" cy="1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666750" indent="-666750">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r>
                <a:rPr kumimoji="1" lang="zh-CN" altLang="en-US" sz="2800" b="1" dirty="0" smtClean="0">
                  <a:solidFill>
                    <a:srgbClr val="0066FF"/>
                  </a:solidFill>
                  <a:effectLst>
                    <a:outerShdw blurRad="38100" dist="38100" dir="2700000" algn="tl">
                      <a:srgbClr val="C0C0C0"/>
                    </a:outerShdw>
                  </a:effectLst>
                  <a:latin typeface="+mn-ea"/>
                  <a:ea typeface="+mn-ea"/>
                </a:rPr>
                <a:t>例</a:t>
              </a:r>
              <a:r>
                <a:rPr kumimoji="1" lang="zh-CN" altLang="en-US" sz="2800" b="1" dirty="0" smtClean="0">
                  <a:solidFill>
                    <a:srgbClr val="0066FF"/>
                  </a:solidFill>
                  <a:latin typeface="+mn-ea"/>
                  <a:ea typeface="+mn-ea"/>
                </a:rPr>
                <a:t>：</a:t>
              </a:r>
              <a:r>
                <a:rPr kumimoji="1" lang="zh-CN" altLang="en-US" sz="2800" b="1" dirty="0" smtClean="0">
                  <a:solidFill>
                    <a:srgbClr val="000000"/>
                  </a:solidFill>
                  <a:latin typeface="+mn-ea"/>
                  <a:ea typeface="+mn-ea"/>
                </a:rPr>
                <a:t>一质量为</a:t>
              </a:r>
              <a:r>
                <a:rPr kumimoji="1" lang="en-US" altLang="zh-CN" sz="2800" b="1" dirty="0" smtClean="0">
                  <a:solidFill>
                    <a:srgbClr val="000000"/>
                  </a:solidFill>
                  <a:latin typeface="+mn-ea"/>
                  <a:ea typeface="+mn-ea"/>
                </a:rPr>
                <a:t>m</a:t>
              </a:r>
              <a:r>
                <a:rPr kumimoji="1" lang="zh-CN" altLang="en-US" sz="2800" b="1" dirty="0" smtClean="0">
                  <a:solidFill>
                    <a:srgbClr val="000000"/>
                  </a:solidFill>
                  <a:latin typeface="+mn-ea"/>
                  <a:ea typeface="+mn-ea"/>
                </a:rPr>
                <a:t>，长为</a:t>
              </a:r>
              <a:r>
                <a:rPr kumimoji="1" lang="en-US" altLang="zh-CN" sz="2800" b="1" dirty="0" smtClean="0">
                  <a:solidFill>
                    <a:srgbClr val="000000"/>
                  </a:solidFill>
                  <a:latin typeface="+mn-ea"/>
                  <a:ea typeface="+mn-ea"/>
                </a:rPr>
                <a:t>L</a:t>
              </a:r>
              <a:r>
                <a:rPr kumimoji="1" lang="zh-CN" altLang="en-US" sz="2800" b="1" dirty="0" smtClean="0">
                  <a:solidFill>
                    <a:srgbClr val="000000"/>
                  </a:solidFill>
                  <a:latin typeface="+mn-ea"/>
                  <a:ea typeface="+mn-ea"/>
                </a:rPr>
                <a:t>的均匀细棒</a:t>
              </a:r>
              <a:r>
                <a:rPr kumimoji="1" lang="en-US" altLang="zh-CN" sz="2800" b="1" dirty="0" smtClean="0">
                  <a:solidFill>
                    <a:srgbClr val="000000"/>
                  </a:solidFill>
                  <a:latin typeface="+mn-ea"/>
                  <a:ea typeface="+mn-ea"/>
                </a:rPr>
                <a:t>OA</a:t>
              </a:r>
              <a:r>
                <a:rPr kumimoji="1" lang="zh-CN" altLang="en-US" sz="2800" b="1" dirty="0" smtClean="0">
                  <a:solidFill>
                    <a:srgbClr val="000000"/>
                  </a:solidFill>
                  <a:latin typeface="+mn-ea"/>
                  <a:ea typeface="+mn-ea"/>
                </a:rPr>
                <a:t>，可绕光滑轴在竖直平面内转动。今使棒从水平位置开始自由下摆</a:t>
              </a:r>
              <a:r>
                <a:rPr kumimoji="1" lang="en-US" altLang="zh-CN" sz="2800" b="1" dirty="0" smtClean="0">
                  <a:solidFill>
                    <a:srgbClr val="000000"/>
                  </a:solidFill>
                  <a:latin typeface="+mn-ea"/>
                  <a:ea typeface="+mn-ea"/>
                </a:rPr>
                <a:t>.</a:t>
              </a:r>
              <a:r>
                <a:rPr kumimoji="1" lang="zh-CN" altLang="en-US" sz="2800" b="1" dirty="0" smtClean="0">
                  <a:solidFill>
                    <a:srgbClr val="000000"/>
                  </a:solidFill>
                  <a:latin typeface="+mn-ea"/>
                  <a:ea typeface="+mn-ea"/>
                </a:rPr>
                <a:t>求细棒摆到    角时及竖直位置时其中心点</a:t>
              </a:r>
              <a:r>
                <a:rPr kumimoji="1" lang="en-US" altLang="zh-CN" sz="2800" b="1" dirty="0" smtClean="0">
                  <a:solidFill>
                    <a:srgbClr val="000000"/>
                  </a:solidFill>
                  <a:latin typeface="+mn-ea"/>
                  <a:ea typeface="+mn-ea"/>
                </a:rPr>
                <a:t>C</a:t>
              </a:r>
              <a:r>
                <a:rPr kumimoji="1" lang="zh-CN" altLang="en-US" sz="2800" b="1" dirty="0" smtClean="0">
                  <a:solidFill>
                    <a:srgbClr val="000000"/>
                  </a:solidFill>
                  <a:latin typeface="+mn-ea"/>
                  <a:ea typeface="+mn-ea"/>
                </a:rPr>
                <a:t>和端点</a:t>
              </a:r>
              <a:r>
                <a:rPr kumimoji="1" lang="en-US" altLang="zh-CN" sz="2800" b="1" dirty="0" smtClean="0">
                  <a:solidFill>
                    <a:srgbClr val="000000"/>
                  </a:solidFill>
                  <a:latin typeface="+mn-ea"/>
                  <a:ea typeface="+mn-ea"/>
                </a:rPr>
                <a:t>A</a:t>
              </a:r>
              <a:r>
                <a:rPr kumimoji="1" lang="zh-CN" altLang="en-US" sz="2800" b="1" dirty="0" smtClean="0">
                  <a:solidFill>
                    <a:srgbClr val="000000"/>
                  </a:solidFill>
                  <a:latin typeface="+mn-ea"/>
                  <a:ea typeface="+mn-ea"/>
                </a:rPr>
                <a:t>的速率。</a:t>
              </a:r>
            </a:p>
          </p:txBody>
        </p:sp>
        <p:graphicFrame>
          <p:nvGraphicFramePr>
            <p:cNvPr id="99369" name="Object 9"/>
            <p:cNvGraphicFramePr>
              <a:graphicFrameLocks noChangeAspect="1"/>
            </p:cNvGraphicFramePr>
            <p:nvPr/>
          </p:nvGraphicFramePr>
          <p:xfrm>
            <a:off x="2290" y="720"/>
            <a:ext cx="198" cy="271"/>
          </p:xfrm>
          <a:graphic>
            <a:graphicData uri="http://schemas.openxmlformats.org/presentationml/2006/ole">
              <mc:AlternateContent xmlns:mc="http://schemas.openxmlformats.org/markup-compatibility/2006">
                <mc:Choice xmlns:v="urn:schemas-microsoft-com:vml" Requires="v">
                  <p:oleObj spid="_x0000_s7456" name="公式" r:id="rId11" imgW="127000" imgH="177165" progId="Equation.3">
                    <p:embed/>
                  </p:oleObj>
                </mc:Choice>
                <mc:Fallback>
                  <p:oleObj name="公式" r:id="rId11" imgW="127000" imgH="177165" progId="Equation.3">
                    <p:embed/>
                    <p:pic>
                      <p:nvPicPr>
                        <p:cNvPr id="0" name="图片 74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90" y="720"/>
                          <a:ext cx="198" cy="271"/>
                        </a:xfrm>
                        <a:prstGeom prst="rect">
                          <a:avLst/>
                        </a:prstGeom>
                        <a:noFill/>
                        <a:ln>
                          <a:noFill/>
                        </a:ln>
                        <a:effectLst/>
                      </p:spPr>
                    </p:pic>
                  </p:oleObj>
                </mc:Fallback>
              </mc:AlternateContent>
            </a:graphicData>
          </a:graphic>
        </p:graphicFrame>
      </p:grpSp>
      <p:graphicFrame>
        <p:nvGraphicFramePr>
          <p:cNvPr id="176138" name="Object 10"/>
          <p:cNvGraphicFramePr>
            <a:graphicFrameLocks noChangeAspect="1"/>
          </p:cNvGraphicFramePr>
          <p:nvPr/>
        </p:nvGraphicFramePr>
        <p:xfrm>
          <a:off x="1176338" y="3841750"/>
          <a:ext cx="3744912" cy="1028700"/>
        </p:xfrm>
        <a:graphic>
          <a:graphicData uri="http://schemas.openxmlformats.org/presentationml/2006/ole">
            <mc:AlternateContent xmlns:mc="http://schemas.openxmlformats.org/markup-compatibility/2006">
              <mc:Choice xmlns:v="urn:schemas-microsoft-com:vml" Requires="v">
                <p:oleObj spid="_x0000_s7457" name="公式" r:id="rId13" imgW="1612900" imgH="444500" progId="Equation.3">
                  <p:embed/>
                </p:oleObj>
              </mc:Choice>
              <mc:Fallback>
                <p:oleObj name="公式" r:id="rId13" imgW="1612900" imgH="444500" progId="Equation.3">
                  <p:embed/>
                  <p:pic>
                    <p:nvPicPr>
                      <p:cNvPr id="0" name="图片 74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76338" y="3841750"/>
                        <a:ext cx="3744912"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6139" name="Group 11"/>
          <p:cNvGrpSpPr/>
          <p:nvPr/>
        </p:nvGrpSpPr>
        <p:grpSpPr bwMode="auto">
          <a:xfrm>
            <a:off x="457200" y="4800600"/>
            <a:ext cx="5557838" cy="650875"/>
            <a:chOff x="192" y="3120"/>
            <a:chExt cx="3517" cy="320"/>
          </a:xfrm>
        </p:grpSpPr>
        <p:sp>
          <p:nvSpPr>
            <p:cNvPr id="99366" name="Text Box 12"/>
            <p:cNvSpPr txBox="1">
              <a:spLocks noChangeArrowheads="1"/>
            </p:cNvSpPr>
            <p:nvPr/>
          </p:nvSpPr>
          <p:spPr bwMode="auto">
            <a:xfrm>
              <a:off x="192" y="3166"/>
              <a:ext cx="3024"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dirty="0">
                  <a:solidFill>
                    <a:srgbClr val="000000"/>
                  </a:solidFill>
                  <a:latin typeface="+mn-ea"/>
                  <a:ea typeface="+mn-ea"/>
                </a:rPr>
                <a:t>（</a:t>
              </a:r>
              <a:r>
                <a:rPr kumimoji="1" lang="en-US" altLang="zh-CN" sz="2800" b="1" dirty="0">
                  <a:solidFill>
                    <a:srgbClr val="000000"/>
                  </a:solidFill>
                  <a:latin typeface="+mn-ea"/>
                  <a:ea typeface="+mn-ea"/>
                </a:rPr>
                <a:t>2</a:t>
              </a:r>
              <a:r>
                <a:rPr kumimoji="1" lang="zh-CN" altLang="en-US" sz="2800" b="1" dirty="0">
                  <a:solidFill>
                    <a:srgbClr val="000000"/>
                  </a:solidFill>
                  <a:latin typeface="+mn-ea"/>
                  <a:ea typeface="+mn-ea"/>
                </a:rPr>
                <a:t>）求细棒摆到竖直位置时</a:t>
              </a:r>
            </a:p>
          </p:txBody>
        </p:sp>
        <p:graphicFrame>
          <p:nvGraphicFramePr>
            <p:cNvPr id="99367" name="Object 13"/>
            <p:cNvGraphicFramePr>
              <a:graphicFrameLocks noChangeAspect="1"/>
            </p:cNvGraphicFramePr>
            <p:nvPr/>
          </p:nvGraphicFramePr>
          <p:xfrm>
            <a:off x="3124" y="3120"/>
            <a:ext cx="585" cy="320"/>
          </p:xfrm>
          <a:graphic>
            <a:graphicData uri="http://schemas.openxmlformats.org/presentationml/2006/ole">
              <mc:AlternateContent xmlns:mc="http://schemas.openxmlformats.org/markup-compatibility/2006">
                <mc:Choice xmlns:v="urn:schemas-microsoft-com:vml" Requires="v">
                  <p:oleObj spid="_x0000_s7458" name="公式" r:id="rId15" imgW="419100" imgH="228600" progId="Equation.3">
                    <p:embed/>
                  </p:oleObj>
                </mc:Choice>
                <mc:Fallback>
                  <p:oleObj name="公式" r:id="rId15" imgW="419100" imgH="228600" progId="Equation.3">
                    <p:embed/>
                    <p:pic>
                      <p:nvPicPr>
                        <p:cNvPr id="0" name="图片 74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24" y="3120"/>
                          <a:ext cx="585"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6142" name="Text Box 14"/>
          <p:cNvSpPr txBox="1">
            <a:spLocks noChangeArrowheads="1"/>
          </p:cNvSpPr>
          <p:nvPr/>
        </p:nvSpPr>
        <p:spPr bwMode="auto">
          <a:xfrm>
            <a:off x="228600" y="1828800"/>
            <a:ext cx="1828800" cy="519113"/>
          </a:xfrm>
          <a:prstGeom prst="rect">
            <a:avLst/>
          </a:prstGeom>
          <a:solidFill>
            <a:schemeClr val="accent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a:solidFill>
                  <a:srgbClr val="000000"/>
                </a:solidFill>
                <a:latin typeface="+mn-ea"/>
                <a:ea typeface="+mn-ea"/>
              </a:rPr>
              <a:t>解：分析</a:t>
            </a:r>
          </a:p>
        </p:txBody>
      </p:sp>
      <p:grpSp>
        <p:nvGrpSpPr>
          <p:cNvPr id="176143" name="Group 15"/>
          <p:cNvGrpSpPr/>
          <p:nvPr/>
        </p:nvGrpSpPr>
        <p:grpSpPr bwMode="auto">
          <a:xfrm>
            <a:off x="7080250" y="2624138"/>
            <a:ext cx="309563" cy="1003300"/>
            <a:chOff x="4602" y="1873"/>
            <a:chExt cx="195" cy="632"/>
          </a:xfrm>
        </p:grpSpPr>
        <p:sp>
          <p:nvSpPr>
            <p:cNvPr id="99364" name="Line 16"/>
            <p:cNvSpPr>
              <a:spLocks noChangeShapeType="1"/>
            </p:cNvSpPr>
            <p:nvPr/>
          </p:nvSpPr>
          <p:spPr bwMode="auto">
            <a:xfrm>
              <a:off x="4777" y="1873"/>
              <a:ext cx="0" cy="384"/>
            </a:xfrm>
            <a:prstGeom prst="line">
              <a:avLst/>
            </a:prstGeom>
            <a:noFill/>
            <a:ln w="2857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fontAlgn="base">
                <a:spcBef>
                  <a:spcPct val="0"/>
                </a:spcBef>
                <a:spcAft>
                  <a:spcPct val="0"/>
                </a:spcAft>
              </a:pPr>
              <a:endParaRPr lang="zh-CN" altLang="en-US">
                <a:solidFill>
                  <a:srgbClr val="000000"/>
                </a:solidFill>
                <a:latin typeface="+mn-ea"/>
              </a:endParaRPr>
            </a:p>
          </p:txBody>
        </p:sp>
        <p:graphicFrame>
          <p:nvGraphicFramePr>
            <p:cNvPr id="99365" name="Object 17"/>
            <p:cNvGraphicFramePr>
              <a:graphicFrameLocks noChangeAspect="1"/>
            </p:cNvGraphicFramePr>
            <p:nvPr/>
          </p:nvGraphicFramePr>
          <p:xfrm>
            <a:off x="4602" y="2250"/>
            <a:ext cx="195" cy="255"/>
          </p:xfrm>
          <a:graphic>
            <a:graphicData uri="http://schemas.openxmlformats.org/presentationml/2006/ole">
              <mc:AlternateContent xmlns:mc="http://schemas.openxmlformats.org/markup-compatibility/2006">
                <mc:Choice xmlns:v="urn:schemas-microsoft-com:vml" Requires="v">
                  <p:oleObj spid="_x0000_s7459" name="公式" r:id="rId17" imgW="165100" imgH="215900" progId="Equation.3">
                    <p:embed/>
                  </p:oleObj>
                </mc:Choice>
                <mc:Fallback>
                  <p:oleObj name="公式" r:id="rId17" imgW="165100" imgH="215900" progId="Equation.3">
                    <p:embed/>
                    <p:pic>
                      <p:nvPicPr>
                        <p:cNvPr id="0" name="图片 74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02" y="2250"/>
                          <a:ext cx="195"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6146" name="Group 18"/>
          <p:cNvGrpSpPr/>
          <p:nvPr/>
        </p:nvGrpSpPr>
        <p:grpSpPr bwMode="auto">
          <a:xfrm>
            <a:off x="6226174" y="1557338"/>
            <a:ext cx="2257424" cy="700087"/>
            <a:chOff x="4070" y="1248"/>
            <a:chExt cx="1422" cy="441"/>
          </a:xfrm>
        </p:grpSpPr>
        <p:sp>
          <p:nvSpPr>
            <p:cNvPr id="176147" name="AutoShape 19"/>
            <p:cNvSpPr>
              <a:spLocks noChangeArrowheads="1"/>
            </p:cNvSpPr>
            <p:nvPr/>
          </p:nvSpPr>
          <p:spPr bwMode="auto">
            <a:xfrm>
              <a:off x="4225" y="1432"/>
              <a:ext cx="1151" cy="257"/>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rgbClr val="00808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fontAlgn="base">
                <a:spcBef>
                  <a:spcPct val="0"/>
                </a:spcBef>
                <a:spcAft>
                  <a:spcPct val="0"/>
                </a:spcAft>
                <a:defRPr/>
              </a:pPr>
              <a:endParaRPr lang="zh-CN" altLang="en-US">
                <a:solidFill>
                  <a:srgbClr val="000000"/>
                </a:solidFill>
                <a:latin typeface="+mn-ea"/>
              </a:endParaRPr>
            </a:p>
          </p:txBody>
        </p:sp>
        <p:sp>
          <p:nvSpPr>
            <p:cNvPr id="99360" name="Text Box 20"/>
            <p:cNvSpPr txBox="1">
              <a:spLocks noChangeArrowheads="1"/>
            </p:cNvSpPr>
            <p:nvPr/>
          </p:nvSpPr>
          <p:spPr bwMode="auto">
            <a:xfrm>
              <a:off x="4070" y="1344"/>
              <a:ext cx="21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en-US" altLang="zh-CN" sz="2400" b="1">
                  <a:solidFill>
                    <a:srgbClr val="000000"/>
                  </a:solidFill>
                  <a:latin typeface="+mn-ea"/>
                  <a:ea typeface="+mn-ea"/>
                </a:rPr>
                <a:t>o</a:t>
              </a:r>
            </a:p>
          </p:txBody>
        </p:sp>
        <p:sp>
          <p:nvSpPr>
            <p:cNvPr id="99361" name="Text Box 21"/>
            <p:cNvSpPr txBox="1">
              <a:spLocks noChangeArrowheads="1"/>
            </p:cNvSpPr>
            <p:nvPr/>
          </p:nvSpPr>
          <p:spPr bwMode="auto">
            <a:xfrm>
              <a:off x="4704" y="1248"/>
              <a:ext cx="1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en-US" altLang="zh-CN" sz="2400" b="1">
                  <a:solidFill>
                    <a:srgbClr val="000000"/>
                  </a:solidFill>
                  <a:latin typeface="+mn-ea"/>
                  <a:ea typeface="+mn-ea"/>
                </a:rPr>
                <a:t>c</a:t>
              </a:r>
            </a:p>
          </p:txBody>
        </p:sp>
        <p:sp>
          <p:nvSpPr>
            <p:cNvPr id="99362" name="Text Box 22"/>
            <p:cNvSpPr txBox="1">
              <a:spLocks noChangeArrowheads="1"/>
            </p:cNvSpPr>
            <p:nvPr/>
          </p:nvSpPr>
          <p:spPr bwMode="auto">
            <a:xfrm>
              <a:off x="5376" y="1384"/>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en-US" altLang="zh-CN" sz="2400" b="1" dirty="0">
                  <a:solidFill>
                    <a:srgbClr val="000000"/>
                  </a:solidFill>
                  <a:latin typeface="+mn-ea"/>
                  <a:ea typeface="+mn-ea"/>
                </a:rPr>
                <a:t>A</a:t>
              </a:r>
            </a:p>
          </p:txBody>
        </p:sp>
        <p:sp>
          <p:nvSpPr>
            <p:cNvPr id="99363" name="Oval 23"/>
            <p:cNvSpPr>
              <a:spLocks noChangeArrowheads="1"/>
            </p:cNvSpPr>
            <p:nvPr/>
          </p:nvSpPr>
          <p:spPr bwMode="auto">
            <a:xfrm>
              <a:off x="4800" y="1536"/>
              <a:ext cx="48" cy="48"/>
            </a:xfrm>
            <a:prstGeom prst="ellipse">
              <a:avLst/>
            </a:prstGeom>
            <a:solidFill>
              <a:srgbClr val="A50021"/>
            </a:solidFill>
            <a:ln w="25400">
              <a:solidFill>
                <a:srgbClr val="FF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grpSp>
        <p:nvGrpSpPr>
          <p:cNvPr id="176152" name="Group 24"/>
          <p:cNvGrpSpPr/>
          <p:nvPr/>
        </p:nvGrpSpPr>
        <p:grpSpPr bwMode="auto">
          <a:xfrm>
            <a:off x="6365875" y="2060575"/>
            <a:ext cx="2011363" cy="1381125"/>
            <a:chOff x="4158" y="1565"/>
            <a:chExt cx="1267" cy="870"/>
          </a:xfrm>
        </p:grpSpPr>
        <p:sp>
          <p:nvSpPr>
            <p:cNvPr id="99354" name="AutoShape 25"/>
            <p:cNvSpPr>
              <a:spLocks noChangeArrowheads="1"/>
            </p:cNvSpPr>
            <p:nvPr/>
          </p:nvSpPr>
          <p:spPr bwMode="auto">
            <a:xfrm rot="1841887">
              <a:off x="4158" y="1725"/>
              <a:ext cx="1175" cy="257"/>
            </a:xfrm>
            <a:prstGeom prst="roundRect">
              <a:avLst>
                <a:gd name="adj" fmla="val 16667"/>
              </a:avLst>
            </a:prstGeom>
            <a:noFill/>
            <a:ln w="28575">
              <a:solidFill>
                <a:schemeClr val="tx1"/>
              </a:solidFill>
              <a:prstDash val="sysDot"/>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9355" name="Freeform 26"/>
            <p:cNvSpPr/>
            <p:nvPr/>
          </p:nvSpPr>
          <p:spPr bwMode="auto">
            <a:xfrm>
              <a:off x="4609" y="1565"/>
              <a:ext cx="116" cy="233"/>
            </a:xfrm>
            <a:custGeom>
              <a:avLst/>
              <a:gdLst>
                <a:gd name="T0" fmla="*/ 0 w 56"/>
                <a:gd name="T1" fmla="*/ 0 h 192"/>
                <a:gd name="T2" fmla="*/ 48 w 56"/>
                <a:gd name="T3" fmla="*/ 48 h 192"/>
                <a:gd name="T4" fmla="*/ 48 w 56"/>
                <a:gd name="T5" fmla="*/ 144 h 192"/>
                <a:gd name="T6" fmla="*/ 0 w 56"/>
                <a:gd name="T7" fmla="*/ 192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192">
                  <a:moveTo>
                    <a:pt x="0" y="0"/>
                  </a:moveTo>
                  <a:cubicBezTo>
                    <a:pt x="20" y="12"/>
                    <a:pt x="40" y="24"/>
                    <a:pt x="48" y="48"/>
                  </a:cubicBezTo>
                  <a:cubicBezTo>
                    <a:pt x="56" y="72"/>
                    <a:pt x="56" y="120"/>
                    <a:pt x="48" y="144"/>
                  </a:cubicBezTo>
                  <a:cubicBezTo>
                    <a:pt x="40" y="168"/>
                    <a:pt x="20" y="180"/>
                    <a:pt x="0" y="192"/>
                  </a:cubicBezTo>
                </a:path>
              </a:pathLst>
            </a:custGeom>
            <a:noFill/>
            <a:ln w="28575" cap="flat" cmpd="sng">
              <a:solidFill>
                <a:schemeClr val="tx1"/>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fontAlgn="base">
                <a:spcBef>
                  <a:spcPct val="0"/>
                </a:spcBef>
                <a:spcAft>
                  <a:spcPct val="0"/>
                </a:spcAft>
              </a:pPr>
              <a:endParaRPr lang="zh-CN" altLang="en-US">
                <a:solidFill>
                  <a:srgbClr val="000000"/>
                </a:solidFill>
                <a:latin typeface="+mn-ea"/>
              </a:endParaRPr>
            </a:p>
          </p:txBody>
        </p:sp>
        <p:sp>
          <p:nvSpPr>
            <p:cNvPr id="99356" name="Text Box 27"/>
            <p:cNvSpPr txBox="1">
              <a:spLocks noChangeArrowheads="1"/>
            </p:cNvSpPr>
            <p:nvPr/>
          </p:nvSpPr>
          <p:spPr bwMode="auto">
            <a:xfrm>
              <a:off x="5261" y="2147"/>
              <a:ext cx="1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en-US" altLang="zh-CN" sz="2400" b="1">
                  <a:solidFill>
                    <a:srgbClr val="000000"/>
                  </a:solidFill>
                  <a:latin typeface="+mn-ea"/>
                  <a:ea typeface="+mn-ea"/>
                </a:rPr>
                <a:t>A</a:t>
              </a:r>
              <a:endParaRPr kumimoji="1" lang="en-US" altLang="zh-CN" sz="2000" b="1">
                <a:solidFill>
                  <a:srgbClr val="000000"/>
                </a:solidFill>
                <a:latin typeface="+mn-ea"/>
                <a:ea typeface="+mn-ea"/>
              </a:endParaRPr>
            </a:p>
          </p:txBody>
        </p:sp>
        <p:graphicFrame>
          <p:nvGraphicFramePr>
            <p:cNvPr id="99357" name="Object 28"/>
            <p:cNvGraphicFramePr>
              <a:graphicFrameLocks noChangeAspect="1"/>
            </p:cNvGraphicFramePr>
            <p:nvPr/>
          </p:nvGraphicFramePr>
          <p:xfrm>
            <a:off x="4697" y="1626"/>
            <a:ext cx="164" cy="207"/>
          </p:xfrm>
          <a:graphic>
            <a:graphicData uri="http://schemas.openxmlformats.org/presentationml/2006/ole">
              <mc:AlternateContent xmlns:mc="http://schemas.openxmlformats.org/markup-compatibility/2006">
                <mc:Choice xmlns:v="urn:schemas-microsoft-com:vml" Requires="v">
                  <p:oleObj spid="_x0000_s7460" name="公式" r:id="rId19" imgW="139700" imgH="177800" progId="Equation.3">
                    <p:embed/>
                  </p:oleObj>
                </mc:Choice>
                <mc:Fallback>
                  <p:oleObj name="公式" r:id="rId19" imgW="139700" imgH="177800" progId="Equation.3">
                    <p:embed/>
                    <p:pic>
                      <p:nvPicPr>
                        <p:cNvPr id="0" name="图片 74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97" y="1626"/>
                          <a:ext cx="164"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58" name="Oval 29"/>
            <p:cNvSpPr>
              <a:spLocks noChangeArrowheads="1"/>
            </p:cNvSpPr>
            <p:nvPr/>
          </p:nvSpPr>
          <p:spPr bwMode="auto">
            <a:xfrm>
              <a:off x="4752" y="1872"/>
              <a:ext cx="48" cy="48"/>
            </a:xfrm>
            <a:prstGeom prst="ellipse">
              <a:avLst/>
            </a:prstGeom>
            <a:solidFill>
              <a:schemeClr val="tx1"/>
            </a:soli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grpSp>
      <p:grpSp>
        <p:nvGrpSpPr>
          <p:cNvPr id="176158" name="Group 30"/>
          <p:cNvGrpSpPr/>
          <p:nvPr/>
        </p:nvGrpSpPr>
        <p:grpSpPr bwMode="auto">
          <a:xfrm>
            <a:off x="6089648" y="2014538"/>
            <a:ext cx="620713" cy="1981200"/>
            <a:chOff x="3984" y="1536"/>
            <a:chExt cx="391" cy="1248"/>
          </a:xfrm>
        </p:grpSpPr>
        <p:sp>
          <p:nvSpPr>
            <p:cNvPr id="99351" name="AutoShape 31"/>
            <p:cNvSpPr>
              <a:spLocks noChangeArrowheads="1"/>
            </p:cNvSpPr>
            <p:nvPr/>
          </p:nvSpPr>
          <p:spPr bwMode="auto">
            <a:xfrm rot="5384065">
              <a:off x="3695" y="1959"/>
              <a:ext cx="1104" cy="257"/>
            </a:xfrm>
            <a:prstGeom prst="roundRect">
              <a:avLst>
                <a:gd name="adj" fmla="val 16667"/>
              </a:avLst>
            </a:prstGeom>
            <a:noFill/>
            <a:ln w="28575" cap="rnd">
              <a:solidFill>
                <a:srgbClr val="990033"/>
              </a:solidFill>
              <a:prstDash val="sysDot"/>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9352" name="Oval 32"/>
            <p:cNvSpPr>
              <a:spLocks noChangeArrowheads="1"/>
            </p:cNvSpPr>
            <p:nvPr/>
          </p:nvSpPr>
          <p:spPr bwMode="auto">
            <a:xfrm>
              <a:off x="4223" y="1952"/>
              <a:ext cx="48" cy="327"/>
            </a:xfrm>
            <a:prstGeom prst="ellipse">
              <a:avLst/>
            </a:prstGeom>
            <a:solidFill>
              <a:srgbClr val="800080"/>
            </a:solidFill>
            <a:ln w="9525">
              <a:solidFill>
                <a:srgbClr val="80008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latin typeface="+mn-ea"/>
                <a:ea typeface="+mn-ea"/>
              </a:endParaRPr>
            </a:p>
          </p:txBody>
        </p:sp>
        <p:sp>
          <p:nvSpPr>
            <p:cNvPr id="99353" name="Text Box 33"/>
            <p:cNvSpPr txBox="1">
              <a:spLocks noChangeArrowheads="1"/>
            </p:cNvSpPr>
            <p:nvPr/>
          </p:nvSpPr>
          <p:spPr bwMode="auto">
            <a:xfrm>
              <a:off x="3984" y="249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2400" b="1">
                  <a:solidFill>
                    <a:srgbClr val="000000"/>
                  </a:solidFill>
                  <a:latin typeface="+mn-ea"/>
                  <a:ea typeface="+mn-ea"/>
                </a:rPr>
                <a:t>A</a:t>
              </a:r>
            </a:p>
          </p:txBody>
        </p:sp>
      </p:grpSp>
      <p:grpSp>
        <p:nvGrpSpPr>
          <p:cNvPr id="176162" name="Group 34"/>
          <p:cNvGrpSpPr/>
          <p:nvPr/>
        </p:nvGrpSpPr>
        <p:grpSpPr bwMode="auto">
          <a:xfrm>
            <a:off x="5327650" y="2319338"/>
            <a:ext cx="1981200" cy="519112"/>
            <a:chOff x="3504" y="1728"/>
            <a:chExt cx="1248" cy="327"/>
          </a:xfrm>
        </p:grpSpPr>
        <p:sp>
          <p:nvSpPr>
            <p:cNvPr id="99349" name="Line 35"/>
            <p:cNvSpPr>
              <a:spLocks noChangeShapeType="1"/>
            </p:cNvSpPr>
            <p:nvPr/>
          </p:nvSpPr>
          <p:spPr bwMode="auto">
            <a:xfrm>
              <a:off x="3840" y="1920"/>
              <a:ext cx="912" cy="0"/>
            </a:xfrm>
            <a:prstGeom prst="line">
              <a:avLst/>
            </a:prstGeom>
            <a:noFill/>
            <a:ln w="28575">
              <a:solidFill>
                <a:schemeClr val="tx1"/>
              </a:solidFill>
              <a:prstDash val="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fontAlgn="base">
                <a:spcBef>
                  <a:spcPct val="0"/>
                </a:spcBef>
                <a:spcAft>
                  <a:spcPct val="0"/>
                </a:spcAft>
              </a:pPr>
              <a:endParaRPr lang="zh-CN" altLang="en-US">
                <a:solidFill>
                  <a:srgbClr val="000000"/>
                </a:solidFill>
                <a:latin typeface="+mn-ea"/>
              </a:endParaRPr>
            </a:p>
          </p:txBody>
        </p:sp>
        <p:sp>
          <p:nvSpPr>
            <p:cNvPr id="99350" name="Text Box 36"/>
            <p:cNvSpPr txBox="1">
              <a:spLocks noChangeArrowheads="1"/>
            </p:cNvSpPr>
            <p:nvPr/>
          </p:nvSpPr>
          <p:spPr bwMode="auto">
            <a:xfrm>
              <a:off x="3504" y="1728"/>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2800" b="1">
                  <a:solidFill>
                    <a:srgbClr val="000000"/>
                  </a:solidFill>
                  <a:latin typeface="+mn-ea"/>
                  <a:ea typeface="+mn-ea"/>
                </a:rPr>
                <a:t>E</a:t>
              </a:r>
              <a:r>
                <a:rPr kumimoji="1" lang="en-US" altLang="zh-CN" b="1">
                  <a:solidFill>
                    <a:srgbClr val="000000"/>
                  </a:solidFill>
                  <a:latin typeface="+mn-ea"/>
                  <a:ea typeface="+mn-ea"/>
                </a:rPr>
                <a:t>P</a:t>
              </a:r>
              <a:endParaRPr kumimoji="1" lang="en-US" altLang="zh-CN" sz="2800" b="1">
                <a:solidFill>
                  <a:srgbClr val="000000"/>
                </a:solidFill>
                <a:latin typeface="+mn-ea"/>
                <a:ea typeface="+mn-ea"/>
              </a:endParaRPr>
            </a:p>
          </p:txBody>
        </p:sp>
      </p:grpSp>
      <p:grpSp>
        <p:nvGrpSpPr>
          <p:cNvPr id="176165" name="Group 37"/>
          <p:cNvGrpSpPr/>
          <p:nvPr/>
        </p:nvGrpSpPr>
        <p:grpSpPr bwMode="auto">
          <a:xfrm>
            <a:off x="5327650" y="2624138"/>
            <a:ext cx="1219200" cy="519112"/>
            <a:chOff x="3504" y="1728"/>
            <a:chExt cx="1248" cy="327"/>
          </a:xfrm>
        </p:grpSpPr>
        <p:sp>
          <p:nvSpPr>
            <p:cNvPr id="99347" name="Line 38"/>
            <p:cNvSpPr>
              <a:spLocks noChangeShapeType="1"/>
            </p:cNvSpPr>
            <p:nvPr/>
          </p:nvSpPr>
          <p:spPr bwMode="auto">
            <a:xfrm>
              <a:off x="3840" y="1920"/>
              <a:ext cx="912" cy="0"/>
            </a:xfrm>
            <a:prstGeom prst="line">
              <a:avLst/>
            </a:prstGeom>
            <a:noFill/>
            <a:ln w="28575">
              <a:solidFill>
                <a:schemeClr val="tx1"/>
              </a:solidFill>
              <a:prstDash val="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fontAlgn="base">
                <a:spcBef>
                  <a:spcPct val="0"/>
                </a:spcBef>
                <a:spcAft>
                  <a:spcPct val="0"/>
                </a:spcAft>
              </a:pPr>
              <a:endParaRPr lang="zh-CN" altLang="en-US">
                <a:solidFill>
                  <a:srgbClr val="000000"/>
                </a:solidFill>
                <a:latin typeface="+mn-ea"/>
              </a:endParaRPr>
            </a:p>
          </p:txBody>
        </p:sp>
        <p:sp>
          <p:nvSpPr>
            <p:cNvPr id="99348" name="Text Box 39"/>
            <p:cNvSpPr txBox="1">
              <a:spLocks noChangeArrowheads="1"/>
            </p:cNvSpPr>
            <p:nvPr/>
          </p:nvSpPr>
          <p:spPr bwMode="auto">
            <a:xfrm>
              <a:off x="3504" y="1728"/>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2800" b="1">
                  <a:solidFill>
                    <a:srgbClr val="000000"/>
                  </a:solidFill>
                  <a:latin typeface="+mn-ea"/>
                  <a:ea typeface="+mn-ea"/>
                </a:rPr>
                <a:t>E</a:t>
              </a:r>
              <a:r>
                <a:rPr kumimoji="1" lang="en-US" altLang="zh-CN" b="1">
                  <a:solidFill>
                    <a:srgbClr val="000000"/>
                  </a:solidFill>
                  <a:latin typeface="+mn-ea"/>
                  <a:ea typeface="+mn-ea"/>
                </a:rPr>
                <a:t>P</a:t>
              </a:r>
              <a:endParaRPr kumimoji="1" lang="en-US" altLang="zh-CN" sz="2800" b="1">
                <a:solidFill>
                  <a:srgbClr val="000000"/>
                </a:solidFill>
                <a:latin typeface="+mn-ea"/>
                <a:ea typeface="+mn-ea"/>
              </a:endParaRPr>
            </a:p>
          </p:txBody>
        </p:sp>
      </p:grpSp>
      <p:graphicFrame>
        <p:nvGraphicFramePr>
          <p:cNvPr id="176168" name="Object 40"/>
          <p:cNvGraphicFramePr>
            <a:graphicFrameLocks noChangeAspect="1"/>
          </p:cNvGraphicFramePr>
          <p:nvPr/>
        </p:nvGraphicFramePr>
        <p:xfrm>
          <a:off x="2209800" y="1828800"/>
          <a:ext cx="2209800" cy="677863"/>
        </p:xfrm>
        <a:graphic>
          <a:graphicData uri="http://schemas.openxmlformats.org/presentationml/2006/ole">
            <mc:AlternateContent xmlns:mc="http://schemas.openxmlformats.org/markup-compatibility/2006">
              <mc:Choice xmlns:v="urn:schemas-microsoft-com:vml" Requires="v">
                <p:oleObj spid="_x0000_s7461" name="公式" r:id="rId21" imgW="711200" imgH="241300" progId="Equation.3">
                  <p:embed/>
                </p:oleObj>
              </mc:Choice>
              <mc:Fallback>
                <p:oleObj name="公式" r:id="rId21" imgW="711200" imgH="241300" progId="Equation.3">
                  <p:embed/>
                  <p:pic>
                    <p:nvPicPr>
                      <p:cNvPr id="0" name="图片 743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09800" y="1828800"/>
                        <a:ext cx="2209800" cy="67786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76146"/>
                                        </p:tgtEl>
                                        <p:attrNameLst>
                                          <p:attrName>style.visibility</p:attrName>
                                        </p:attrNameLst>
                                      </p:cBhvr>
                                      <p:to>
                                        <p:strVal val="visible"/>
                                      </p:to>
                                    </p:set>
                                    <p:animEffect transition="in" filter="box(out)">
                                      <p:cBhvr>
                                        <p:cTn id="7" dur="500"/>
                                        <p:tgtEl>
                                          <p:spTgt spid="17614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76152"/>
                                        </p:tgtEl>
                                        <p:attrNameLst>
                                          <p:attrName>style.visibility</p:attrName>
                                        </p:attrNameLst>
                                      </p:cBhvr>
                                      <p:to>
                                        <p:strVal val="visible"/>
                                      </p:to>
                                    </p:set>
                                    <p:animEffect transition="in" filter="box(out)">
                                      <p:cBhvr>
                                        <p:cTn id="12" dur="500"/>
                                        <p:tgtEl>
                                          <p:spTgt spid="17615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76158"/>
                                        </p:tgtEl>
                                        <p:attrNameLst>
                                          <p:attrName>style.visibility</p:attrName>
                                        </p:attrNameLst>
                                      </p:cBhvr>
                                      <p:to>
                                        <p:strVal val="visible"/>
                                      </p:to>
                                    </p:set>
                                    <p:animEffect transition="in" filter="box(out)">
                                      <p:cBhvr>
                                        <p:cTn id="17" dur="500"/>
                                        <p:tgtEl>
                                          <p:spTgt spid="17615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76142"/>
                                        </p:tgtEl>
                                        <p:attrNameLst>
                                          <p:attrName>style.visibility</p:attrName>
                                        </p:attrNameLst>
                                      </p:cBhvr>
                                      <p:to>
                                        <p:strVal val="visible"/>
                                      </p:to>
                                    </p:set>
                                    <p:animEffect transition="in" filter="box(out)">
                                      <p:cBhvr>
                                        <p:cTn id="22" dur="500"/>
                                        <p:tgtEl>
                                          <p:spTgt spid="17614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76130"/>
                                        </p:tgtEl>
                                        <p:attrNameLst>
                                          <p:attrName>style.visibility</p:attrName>
                                        </p:attrNameLst>
                                      </p:cBhvr>
                                      <p:to>
                                        <p:strVal val="visible"/>
                                      </p:to>
                                    </p:set>
                                    <p:animEffect transition="in" filter="box(out)">
                                      <p:cBhvr>
                                        <p:cTn id="27" dur="500"/>
                                        <p:tgtEl>
                                          <p:spTgt spid="17613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76168"/>
                                        </p:tgtEl>
                                        <p:attrNameLst>
                                          <p:attrName>style.visibility</p:attrName>
                                        </p:attrNameLst>
                                      </p:cBhvr>
                                      <p:to>
                                        <p:strVal val="visible"/>
                                      </p:to>
                                    </p:set>
                                    <p:animEffect transition="in" filter="box(out)">
                                      <p:cBhvr>
                                        <p:cTn id="32" dur="500"/>
                                        <p:tgtEl>
                                          <p:spTgt spid="17616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176162"/>
                                        </p:tgtEl>
                                        <p:attrNameLst>
                                          <p:attrName>style.visibility</p:attrName>
                                        </p:attrNameLst>
                                      </p:cBhvr>
                                      <p:to>
                                        <p:strVal val="visible"/>
                                      </p:to>
                                    </p:set>
                                    <p:animEffect transition="in" filter="box(out)">
                                      <p:cBhvr>
                                        <p:cTn id="37" dur="500"/>
                                        <p:tgtEl>
                                          <p:spTgt spid="176162"/>
                                        </p:tgtEl>
                                      </p:cBhvr>
                                    </p:animEffect>
                                  </p:childTnLst>
                                </p:cTn>
                              </p:par>
                            </p:childTnLst>
                          </p:cTn>
                        </p:par>
                        <p:par>
                          <p:cTn id="38" fill="hold">
                            <p:stCondLst>
                              <p:cond delay="500"/>
                            </p:stCondLst>
                            <p:childTnLst>
                              <p:par>
                                <p:cTn id="39" presetID="4" presetClass="entr" presetSubtype="32" fill="hold" nodeType="afterEffect">
                                  <p:stCondLst>
                                    <p:cond delay="0"/>
                                  </p:stCondLst>
                                  <p:childTnLst>
                                    <p:set>
                                      <p:cBhvr>
                                        <p:cTn id="40" dur="1" fill="hold">
                                          <p:stCondLst>
                                            <p:cond delay="0"/>
                                          </p:stCondLst>
                                        </p:cTn>
                                        <p:tgtEl>
                                          <p:spTgt spid="176143"/>
                                        </p:tgtEl>
                                        <p:attrNameLst>
                                          <p:attrName>style.visibility</p:attrName>
                                        </p:attrNameLst>
                                      </p:cBhvr>
                                      <p:to>
                                        <p:strVal val="visible"/>
                                      </p:to>
                                    </p:set>
                                    <p:animEffect transition="in" filter="box(out)">
                                      <p:cBhvr>
                                        <p:cTn id="41" dur="500"/>
                                        <p:tgtEl>
                                          <p:spTgt spid="176143"/>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nodeType="clickEffect">
                                  <p:stCondLst>
                                    <p:cond delay="0"/>
                                  </p:stCondLst>
                                  <p:childTnLst>
                                    <p:set>
                                      <p:cBhvr>
                                        <p:cTn id="45" dur="1" fill="hold">
                                          <p:stCondLst>
                                            <p:cond delay="0"/>
                                          </p:stCondLst>
                                        </p:cTn>
                                        <p:tgtEl>
                                          <p:spTgt spid="176134"/>
                                        </p:tgtEl>
                                        <p:attrNameLst>
                                          <p:attrName>style.visibility</p:attrName>
                                        </p:attrNameLst>
                                      </p:cBhvr>
                                      <p:to>
                                        <p:strVal val="visible"/>
                                      </p:to>
                                    </p:set>
                                    <p:animEffect transition="in" filter="box(out)">
                                      <p:cBhvr>
                                        <p:cTn id="46" dur="500"/>
                                        <p:tgtEl>
                                          <p:spTgt spid="176134"/>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nodeType="clickEffect">
                                  <p:stCondLst>
                                    <p:cond delay="0"/>
                                  </p:stCondLst>
                                  <p:childTnLst>
                                    <p:set>
                                      <p:cBhvr>
                                        <p:cTn id="50" dur="1" fill="hold">
                                          <p:stCondLst>
                                            <p:cond delay="0"/>
                                          </p:stCondLst>
                                        </p:cTn>
                                        <p:tgtEl>
                                          <p:spTgt spid="176133"/>
                                        </p:tgtEl>
                                        <p:attrNameLst>
                                          <p:attrName>style.visibility</p:attrName>
                                        </p:attrNameLst>
                                      </p:cBhvr>
                                      <p:to>
                                        <p:strVal val="visible"/>
                                      </p:to>
                                    </p:set>
                                    <p:animEffect transition="in" filter="box(out)">
                                      <p:cBhvr>
                                        <p:cTn id="51" dur="500"/>
                                        <p:tgtEl>
                                          <p:spTgt spid="176133"/>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nodeType="clickEffect">
                                  <p:stCondLst>
                                    <p:cond delay="0"/>
                                  </p:stCondLst>
                                  <p:childTnLst>
                                    <p:set>
                                      <p:cBhvr>
                                        <p:cTn id="55" dur="1" fill="hold">
                                          <p:stCondLst>
                                            <p:cond delay="0"/>
                                          </p:stCondLst>
                                        </p:cTn>
                                        <p:tgtEl>
                                          <p:spTgt spid="176138"/>
                                        </p:tgtEl>
                                        <p:attrNameLst>
                                          <p:attrName>style.visibility</p:attrName>
                                        </p:attrNameLst>
                                      </p:cBhvr>
                                      <p:to>
                                        <p:strVal val="visible"/>
                                      </p:to>
                                    </p:set>
                                    <p:animEffect transition="in" filter="box(out)">
                                      <p:cBhvr>
                                        <p:cTn id="56" dur="500"/>
                                        <p:tgtEl>
                                          <p:spTgt spid="176138"/>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32" fill="hold" nodeType="clickEffect">
                                  <p:stCondLst>
                                    <p:cond delay="0"/>
                                  </p:stCondLst>
                                  <p:childTnLst>
                                    <p:set>
                                      <p:cBhvr>
                                        <p:cTn id="60" dur="1" fill="hold">
                                          <p:stCondLst>
                                            <p:cond delay="0"/>
                                          </p:stCondLst>
                                        </p:cTn>
                                        <p:tgtEl>
                                          <p:spTgt spid="176139"/>
                                        </p:tgtEl>
                                        <p:attrNameLst>
                                          <p:attrName>style.visibility</p:attrName>
                                        </p:attrNameLst>
                                      </p:cBhvr>
                                      <p:to>
                                        <p:strVal val="visible"/>
                                      </p:to>
                                    </p:set>
                                    <p:animEffect transition="in" filter="box(out)">
                                      <p:cBhvr>
                                        <p:cTn id="61" dur="500"/>
                                        <p:tgtEl>
                                          <p:spTgt spid="176139"/>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32" fill="hold" nodeType="clickEffect">
                                  <p:stCondLst>
                                    <p:cond delay="0"/>
                                  </p:stCondLst>
                                  <p:childTnLst>
                                    <p:set>
                                      <p:cBhvr>
                                        <p:cTn id="65" dur="1" fill="hold">
                                          <p:stCondLst>
                                            <p:cond delay="0"/>
                                          </p:stCondLst>
                                        </p:cTn>
                                        <p:tgtEl>
                                          <p:spTgt spid="176165"/>
                                        </p:tgtEl>
                                        <p:attrNameLst>
                                          <p:attrName>style.visibility</p:attrName>
                                        </p:attrNameLst>
                                      </p:cBhvr>
                                      <p:to>
                                        <p:strVal val="visible"/>
                                      </p:to>
                                    </p:set>
                                    <p:animEffect transition="in" filter="box(out)">
                                      <p:cBhvr>
                                        <p:cTn id="66" dur="500"/>
                                        <p:tgtEl>
                                          <p:spTgt spid="176165"/>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176131"/>
                                        </p:tgtEl>
                                        <p:attrNameLst>
                                          <p:attrName>style.visibility</p:attrName>
                                        </p:attrNameLst>
                                      </p:cBhvr>
                                      <p:to>
                                        <p:strVal val="visible"/>
                                      </p:to>
                                    </p:set>
                                    <p:animEffect transition="in" filter="box(out)">
                                      <p:cBhvr>
                                        <p:cTn id="71" dur="500"/>
                                        <p:tgtEl>
                                          <p:spTgt spid="176131"/>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32" fill="hold" nodeType="clickEffect">
                                  <p:stCondLst>
                                    <p:cond delay="0"/>
                                  </p:stCondLst>
                                  <p:childTnLst>
                                    <p:set>
                                      <p:cBhvr>
                                        <p:cTn id="75" dur="1" fill="hold">
                                          <p:stCondLst>
                                            <p:cond delay="0"/>
                                          </p:stCondLst>
                                        </p:cTn>
                                        <p:tgtEl>
                                          <p:spTgt spid="176132"/>
                                        </p:tgtEl>
                                        <p:attrNameLst>
                                          <p:attrName>style.visibility</p:attrName>
                                        </p:attrNameLst>
                                      </p:cBhvr>
                                      <p:to>
                                        <p:strVal val="visible"/>
                                      </p:to>
                                    </p:set>
                                    <p:animEffect transition="in" filter="box(out)">
                                      <p:cBhvr>
                                        <p:cTn id="76" dur="500"/>
                                        <p:tgtEl>
                                          <p:spTgt spid="17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utoUpdateAnimBg="0"/>
      <p:bldP spid="176142" grpId="0" animBg="1"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0" tIns="0" rIns="0" bIns="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0" tIns="0" rIns="0" bIns="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1635</Words>
  <Application>Microsoft Office PowerPoint</Application>
  <PresentationFormat>全屏显示(4:3)</PresentationFormat>
  <Paragraphs>256</Paragraphs>
  <Slides>31</Slides>
  <Notes>2</Notes>
  <HiddenSlides>0</HiddenSlides>
  <MMClips>0</MMClips>
  <ScaleCrop>false</ScaleCrop>
  <HeadingPairs>
    <vt:vector size="6" baseType="variant">
      <vt:variant>
        <vt:lpstr>主题</vt:lpstr>
      </vt:variant>
      <vt:variant>
        <vt:i4>3</vt:i4>
      </vt:variant>
      <vt:variant>
        <vt:lpstr>嵌入 OLE 服务器</vt:lpstr>
      </vt:variant>
      <vt:variant>
        <vt:i4>3</vt:i4>
      </vt:variant>
      <vt:variant>
        <vt:lpstr>幻灯片标题</vt:lpstr>
      </vt:variant>
      <vt:variant>
        <vt:i4>31</vt:i4>
      </vt:variant>
    </vt:vector>
  </HeadingPairs>
  <TitlesOfParts>
    <vt:vector size="37" baseType="lpstr">
      <vt:lpstr>默认设计模板</vt:lpstr>
      <vt:lpstr>2_默认设计模板</vt:lpstr>
      <vt:lpstr>1_默认设计模板</vt:lpstr>
      <vt:lpstr>公式</vt:lpstr>
      <vt:lpstr>Equation</vt:lpstr>
      <vt:lpstr>剪辑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wyp</dc:creator>
  <cp:lastModifiedBy>Windows 用户</cp:lastModifiedBy>
  <cp:revision>39</cp:revision>
  <dcterms:created xsi:type="dcterms:W3CDTF">2016-04-12T09:48:00Z</dcterms:created>
  <dcterms:modified xsi:type="dcterms:W3CDTF">2018-05-07T03:37:29Z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