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DD00B8B-8DD1-44FC-9559-BC5DAFBF08CF}" type="datetimeFigureOut">
              <a:rPr lang="zh-CN" altLang="en-US" smtClean="0"/>
              <a:pPr/>
              <a:t>2011-7-19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0957CFB-9D1C-427F-834F-D8D413CA6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B8B-8DD1-44FC-9559-BC5DAFBF08CF}" type="datetimeFigureOut">
              <a:rPr lang="zh-CN" altLang="en-US" smtClean="0"/>
              <a:pPr/>
              <a:t>2011-7-19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7CFB-9D1C-427F-834F-D8D413CA6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B8B-8DD1-44FC-9559-BC5DAFBF08CF}" type="datetimeFigureOut">
              <a:rPr lang="zh-CN" altLang="en-US" smtClean="0"/>
              <a:pPr/>
              <a:t>2011-7-19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7CFB-9D1C-427F-834F-D8D413CA6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DD00B8B-8DD1-44FC-9559-BC5DAFBF08CF}" type="datetimeFigureOut">
              <a:rPr lang="zh-CN" altLang="en-US" smtClean="0"/>
              <a:pPr/>
              <a:t>2011-7-19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7CFB-9D1C-427F-834F-D8D413CA6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DD00B8B-8DD1-44FC-9559-BC5DAFBF08CF}" type="datetimeFigureOut">
              <a:rPr lang="zh-CN" altLang="en-US" smtClean="0"/>
              <a:pPr/>
              <a:t>2011-7-19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0957CFB-9D1C-427F-834F-D8D413CA602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DD00B8B-8DD1-44FC-9559-BC5DAFBF08CF}" type="datetimeFigureOut">
              <a:rPr lang="zh-CN" altLang="en-US" smtClean="0"/>
              <a:pPr/>
              <a:t>2011-7-19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0957CFB-9D1C-427F-834F-D8D413CA6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DD00B8B-8DD1-44FC-9559-BC5DAFBF08CF}" type="datetimeFigureOut">
              <a:rPr lang="zh-CN" altLang="en-US" smtClean="0"/>
              <a:pPr/>
              <a:t>2011-7-19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0957CFB-9D1C-427F-834F-D8D413CA6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B8B-8DD1-44FC-9559-BC5DAFBF08CF}" type="datetimeFigureOut">
              <a:rPr lang="zh-CN" altLang="en-US" smtClean="0"/>
              <a:pPr/>
              <a:t>2011-7-19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7CFB-9D1C-427F-834F-D8D413CA6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DD00B8B-8DD1-44FC-9559-BC5DAFBF08CF}" type="datetimeFigureOut">
              <a:rPr lang="zh-CN" altLang="en-US" smtClean="0"/>
              <a:pPr/>
              <a:t>2011-7-19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0957CFB-9D1C-427F-834F-D8D413CA6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DD00B8B-8DD1-44FC-9559-BC5DAFBF08CF}" type="datetimeFigureOut">
              <a:rPr lang="zh-CN" altLang="en-US" smtClean="0"/>
              <a:pPr/>
              <a:t>2011-7-19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0957CFB-9D1C-427F-834F-D8D413CA6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DD00B8B-8DD1-44FC-9559-BC5DAFBF08CF}" type="datetimeFigureOut">
              <a:rPr lang="zh-CN" altLang="en-US" smtClean="0"/>
              <a:pPr/>
              <a:t>2011-7-19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0957CFB-9D1C-427F-834F-D8D413CA6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DD00B8B-8DD1-44FC-9559-BC5DAFBF08CF}" type="datetimeFigureOut">
              <a:rPr lang="zh-CN" altLang="en-US" smtClean="0"/>
              <a:pPr/>
              <a:t>2011-7-19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0957CFB-9D1C-427F-834F-D8D413CA6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《</a:t>
            </a:r>
            <a:r>
              <a:rPr lang="en-US" b="1" dirty="0" smtClean="0"/>
              <a:t>Betsy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解题报告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第一个条件要求每个格子都要经过一次，这是个很难满足的条件，有很多无解的情况就是因为不满足它，那到底有哪些情况会导致不满足着一个条件呢。比方说下面的几个图。图中箭头表示</a:t>
            </a:r>
            <a:r>
              <a:rPr lang="en-US" sz="2400" dirty="0"/>
              <a:t>Betsy</a:t>
            </a:r>
            <a:r>
              <a:rPr lang="zh-CN" altLang="en-US" sz="2400" dirty="0"/>
              <a:t>的行走路线。</a:t>
            </a:r>
          </a:p>
          <a:p>
            <a:endParaRPr lang="zh-CN" altLang="en-US" dirty="0"/>
          </a:p>
        </p:txBody>
      </p:sp>
      <p:pic>
        <p:nvPicPr>
          <p:cNvPr id="64" name="图片 63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786190"/>
            <a:ext cx="1820383" cy="164307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500430" y="3429000"/>
            <a:ext cx="4429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zh-CN" altLang="en-US" dirty="0"/>
              <a:t>其中的黄色区是不能达到的，如果到达了黄色区，就别再想到最左下角了，因为，这个区域只有一个入口，没有出口，进得去，出不来。于是，就一般的情况来说，每一个还没有到过得格子（除开终点）都必须要有两个空格子与之相连接（</a:t>
            </a:r>
            <a:r>
              <a:rPr lang="en-US" dirty="0"/>
              <a:t>Betsy</a:t>
            </a:r>
            <a:r>
              <a:rPr lang="zh-CN" altLang="en-US" dirty="0"/>
              <a:t>当前所在的格子算是个空格子），这样才能保证</a:t>
            </a:r>
            <a:r>
              <a:rPr lang="en-US" dirty="0"/>
              <a:t>Betsy</a:t>
            </a:r>
            <a:r>
              <a:rPr lang="zh-CN" altLang="en-US" dirty="0"/>
              <a:t>既可以移进这个格子又可以移出这个格子。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第一个条件要求每个格子都要经过一次，这是个很难满足的条件，有很多无解的情况就是因为不满足它，那到底有哪些情况会导致</a:t>
            </a:r>
            <a:r>
              <a:rPr lang="zh-CN" altLang="en-US" sz="2400"/>
              <a:t>不</a:t>
            </a:r>
            <a:r>
              <a:rPr lang="zh-CN" altLang="en-US" sz="2400" smtClean="0"/>
              <a:t>满足第一</a:t>
            </a:r>
            <a:r>
              <a:rPr lang="zh-CN" altLang="en-US" sz="2400" dirty="0"/>
              <a:t>个条件呢。比方说下面的几个图。图中箭头表示</a:t>
            </a:r>
            <a:r>
              <a:rPr lang="en-US" sz="2400" dirty="0"/>
              <a:t>Betsy</a:t>
            </a:r>
            <a:r>
              <a:rPr lang="zh-CN" altLang="en-US" sz="2400" dirty="0"/>
              <a:t>的行走路线。</a:t>
            </a:r>
          </a:p>
          <a:p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500430" y="3571876"/>
            <a:ext cx="4429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再如图２，其中的红色格子是不可能达到了，虽然它满足每一个格子都有两个相邻的空格子，但是，</a:t>
            </a:r>
            <a:r>
              <a:rPr lang="en-US" dirty="0"/>
              <a:t>Betsy</a:t>
            </a:r>
            <a:r>
              <a:rPr lang="zh-CN" altLang="en-US" dirty="0"/>
              <a:t>是不可能移动到这些红格子中去了，这几个格子被隔断了。一般化，</a:t>
            </a:r>
            <a:r>
              <a:rPr lang="en-US" dirty="0"/>
              <a:t>Betsy</a:t>
            </a:r>
            <a:r>
              <a:rPr lang="zh-CN" altLang="en-US" dirty="0"/>
              <a:t>行走的路径不能够圈出一个独立的块出来，否则这一块是没有办法走到的。</a:t>
            </a:r>
          </a:p>
          <a:p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714752"/>
            <a:ext cx="265383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图２中的独立的一块要如何判断，难道要进行一次搜索求得？不。看一下的几种情况，仅当出现这几种情况时，会分割出一个独立的块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图中绿色格子表示</a:t>
            </a:r>
            <a:r>
              <a:rPr lang="en-US" sz="2400" dirty="0"/>
              <a:t>Betsy</a:t>
            </a:r>
            <a:r>
              <a:rPr lang="zh-CN" altLang="en-US" sz="2400" dirty="0"/>
              <a:t>现在所在的格子，黑色格子表示</a:t>
            </a:r>
            <a:r>
              <a:rPr lang="en-US" sz="2400" dirty="0"/>
              <a:t>Betsy</a:t>
            </a:r>
            <a:r>
              <a:rPr lang="zh-CN" altLang="en-US" sz="2400" dirty="0"/>
              <a:t>已经走过的格子，空格子是没有经过的格子。仅当</a:t>
            </a:r>
            <a:r>
              <a:rPr lang="en-US" sz="2400" dirty="0"/>
              <a:t>Betsy</a:t>
            </a:r>
            <a:r>
              <a:rPr lang="zh-CN" altLang="en-US" sz="2400" dirty="0"/>
              <a:t>沿箭头方向移动时会分割出两块相对独立的块，</a:t>
            </a:r>
            <a:r>
              <a:rPr lang="en-US" sz="2400" dirty="0"/>
              <a:t>Betsy</a:t>
            </a:r>
            <a:r>
              <a:rPr lang="zh-CN" altLang="en-US" sz="2400" dirty="0"/>
              <a:t>只能到达其中的一块，而另一块是不可能到达的，于是这种情况不满足条件二，应当予以排除。</a:t>
            </a:r>
          </a:p>
          <a:p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928934"/>
            <a:ext cx="71712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当然，还有一种情况，如果想到了，程序速度可以加快很多，就是，最左下角的格子必须是最后走，如果还没把所有的格子都走到就到了终点是不合要求的。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3714752"/>
          <a:ext cx="3000396" cy="281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99"/>
                <a:gridCol w="750099"/>
                <a:gridCol w="750099"/>
                <a:gridCol w="750099"/>
              </a:tblGrid>
              <a:tr h="7044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044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044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044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1142976" y="3929066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1857356" y="3929066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643174" y="3929066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5400000">
            <a:off x="3393273" y="4607727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5400000">
            <a:off x="3393273" y="5322107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5400000">
            <a:off x="3393273" y="6036487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右箭头 10"/>
          <p:cNvSpPr/>
          <p:nvPr/>
        </p:nvSpPr>
        <p:spPr>
          <a:xfrm rot="5400000">
            <a:off x="3357554" y="3857628"/>
            <a:ext cx="571504" cy="5715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乘号 11"/>
          <p:cNvSpPr/>
          <p:nvPr/>
        </p:nvSpPr>
        <p:spPr>
          <a:xfrm>
            <a:off x="2071670" y="4786298"/>
            <a:ext cx="2000264" cy="207170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857752" y="3714752"/>
          <a:ext cx="3000396" cy="281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99"/>
                <a:gridCol w="750099"/>
                <a:gridCol w="750099"/>
                <a:gridCol w="750099"/>
              </a:tblGrid>
              <a:tr h="7044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044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044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044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右箭头 13"/>
          <p:cNvSpPr/>
          <p:nvPr/>
        </p:nvSpPr>
        <p:spPr>
          <a:xfrm>
            <a:off x="5715008" y="6072206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572264" y="6072206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7143768" y="6072206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5400000">
            <a:off x="4893471" y="4679165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5400000">
            <a:off x="4893471" y="5393545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5400000">
            <a:off x="4893471" y="3964785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右箭头 19"/>
          <p:cNvSpPr/>
          <p:nvPr/>
        </p:nvSpPr>
        <p:spPr>
          <a:xfrm flipV="1">
            <a:off x="5072066" y="5857892"/>
            <a:ext cx="571504" cy="5715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乘号 20"/>
          <p:cNvSpPr/>
          <p:nvPr/>
        </p:nvSpPr>
        <p:spPr>
          <a:xfrm>
            <a:off x="5857884" y="4786298"/>
            <a:ext cx="2000264" cy="207170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有了这三条剪枝，速度就可以猛增了。下面进行一下对比。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2928934"/>
          <a:ext cx="7643866" cy="3014680"/>
        </p:xfrm>
        <a:graphic>
          <a:graphicData uri="http://schemas.openxmlformats.org/drawingml/2006/table">
            <a:tbl>
              <a:tblPr/>
              <a:tblGrid>
                <a:gridCol w="918577"/>
                <a:gridCol w="820157"/>
                <a:gridCol w="2952566"/>
                <a:gridCol w="2952566"/>
              </a:tblGrid>
              <a:tr h="37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数据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答案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没有用任何剪枝的程序耗时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用了三种剪枝的程序耗时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0 s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0 s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0 s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0 s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0 s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0 s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0 s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0 s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48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0 s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0 s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1770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．</a:t>
                      </a: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72 s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0 s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88418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〉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30 min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．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27</a:t>
                      </a:r>
                      <a:r>
                        <a:rPr lang="en-US" sz="1800" b="1" kern="10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786" y="6215082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测评机器：</a:t>
            </a:r>
            <a:r>
              <a:rPr lang="en-US" altLang="zh-CN" dirty="0" smtClean="0"/>
              <a:t>Core CPU@2.70GHz</a:t>
            </a:r>
            <a:r>
              <a:rPr lang="en-US" altLang="zh-CN" dirty="0"/>
              <a:t> </a:t>
            </a:r>
            <a:r>
              <a:rPr lang="en-US" altLang="zh-CN" dirty="0" smtClean="0"/>
              <a:t> 2GBMEM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试题大意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一个正方形的小镇被分成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zh-CN" altLang="en-US" dirty="0"/>
              <a:t>个小方格，</a:t>
            </a:r>
            <a:r>
              <a:rPr lang="en-US" dirty="0"/>
              <a:t>Betsy</a:t>
            </a:r>
            <a:r>
              <a:rPr lang="zh-CN" altLang="en-US" dirty="0"/>
              <a:t>要从左上角的方格到达左下角的方格，并且经过每个方格恰好一次。编程对于给定的</a:t>
            </a:r>
            <a:r>
              <a:rPr lang="en-US" dirty="0"/>
              <a:t>N</a:t>
            </a:r>
            <a:r>
              <a:rPr lang="zh-CN" altLang="en-US" dirty="0"/>
              <a:t>，计算出</a:t>
            </a:r>
            <a:r>
              <a:rPr lang="en-US" dirty="0"/>
              <a:t>Betsy</a:t>
            </a:r>
            <a:r>
              <a:rPr lang="zh-CN" altLang="en-US" dirty="0"/>
              <a:t>能采用的所有的旅行路线的数目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输出</a:t>
            </a:r>
            <a:endParaRPr lang="en-US" altLang="zh-CN" dirty="0"/>
          </a:p>
          <a:p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r>
              <a:rPr lang="zh-CN" altLang="en-US" dirty="0" smtClean="0"/>
              <a:t>如左图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14876" y="1500174"/>
          <a:ext cx="2255937" cy="214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79"/>
                <a:gridCol w="751979"/>
                <a:gridCol w="751979"/>
              </a:tblGrid>
              <a:tr h="71438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2189" marR="72189" marT="36095" marB="36095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189" marR="72189" marT="36095" marB="36095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189" marR="72189" marT="36095" marB="36095"/>
                </a:tc>
              </a:tr>
              <a:tr h="71438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189" marR="72189" marT="36095" marB="36095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189" marR="72189" marT="36095" marB="36095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189" marR="72189" marT="36095" marB="36095"/>
                </a:tc>
              </a:tr>
              <a:tr h="71438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189" marR="72189" marT="36095" marB="36095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189" marR="72189" marT="36095" marB="36095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2189" marR="72189" marT="36095" marB="36095"/>
                </a:tc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4857752" y="1643050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572132" y="1643050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右箭头 6"/>
          <p:cNvSpPr/>
          <p:nvPr/>
        </p:nvSpPr>
        <p:spPr>
          <a:xfrm rot="5400000">
            <a:off x="6393669" y="1678769"/>
            <a:ext cx="500066" cy="4286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右箭头 7"/>
          <p:cNvSpPr/>
          <p:nvPr/>
        </p:nvSpPr>
        <p:spPr>
          <a:xfrm rot="10800000">
            <a:off x="6357950" y="2357430"/>
            <a:ext cx="500066" cy="4286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 flipH="1">
            <a:off x="5572132" y="2357430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右箭头 9"/>
          <p:cNvSpPr/>
          <p:nvPr/>
        </p:nvSpPr>
        <p:spPr>
          <a:xfrm rot="5400000" flipV="1">
            <a:off x="4825903" y="2389279"/>
            <a:ext cx="495591" cy="4318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右箭头 10"/>
          <p:cNvSpPr/>
          <p:nvPr/>
        </p:nvSpPr>
        <p:spPr>
          <a:xfrm flipV="1">
            <a:off x="4857752" y="3071810"/>
            <a:ext cx="495591" cy="4318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357950" y="3071810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572132" y="3143248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714876" y="4143380"/>
          <a:ext cx="2255937" cy="214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79"/>
                <a:gridCol w="751979"/>
                <a:gridCol w="751979"/>
              </a:tblGrid>
              <a:tr h="71438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2189" marR="72189" marT="36095" marB="36095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189" marR="72189" marT="36095" marB="36095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189" marR="72189" marT="36095" marB="36095"/>
                </a:tc>
              </a:tr>
              <a:tr h="71438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189" marR="72189" marT="36095" marB="36095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189" marR="72189" marT="36095" marB="36095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189" marR="72189" marT="36095" marB="36095"/>
                </a:tc>
              </a:tr>
              <a:tr h="71438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189" marR="72189" marT="36095" marB="36095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189" marR="72189" marT="36095" marB="36095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2189" marR="72189" marT="36095" marB="36095"/>
                </a:tc>
              </a:tr>
            </a:tbl>
          </a:graphicData>
        </a:graphic>
      </p:graphicFrame>
      <p:sp>
        <p:nvSpPr>
          <p:cNvPr id="15" name="右箭头 14"/>
          <p:cNvSpPr/>
          <p:nvPr/>
        </p:nvSpPr>
        <p:spPr>
          <a:xfrm rot="5400000">
            <a:off x="4822033" y="4321975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>
            <a:off x="4822033" y="5036355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右箭头 16"/>
          <p:cNvSpPr/>
          <p:nvPr/>
        </p:nvSpPr>
        <p:spPr>
          <a:xfrm rot="5400000">
            <a:off x="6393669" y="4321975"/>
            <a:ext cx="500066" cy="4286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 rot="16200000" flipV="1">
            <a:off x="5500694" y="5715016"/>
            <a:ext cx="500066" cy="3571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 rot="5400000" flipH="1">
            <a:off x="5572132" y="5000636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右箭头 19"/>
          <p:cNvSpPr/>
          <p:nvPr/>
        </p:nvSpPr>
        <p:spPr>
          <a:xfrm rot="10800000" flipH="1" flipV="1">
            <a:off x="5715008" y="4286256"/>
            <a:ext cx="500066" cy="4318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右箭头 20"/>
          <p:cNvSpPr/>
          <p:nvPr/>
        </p:nvSpPr>
        <p:spPr>
          <a:xfrm flipV="1">
            <a:off x="4929190" y="5715016"/>
            <a:ext cx="495591" cy="4318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 rot="5400000">
            <a:off x="6357950" y="5715016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5400000">
            <a:off x="6322231" y="5036355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可以一般化为一个图论模型：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你一个图，求从起点到终点经过每个点一次的路径条数；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这是经典的哈米尔顿通路，是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问题，没有多项式解法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非多项式解法：搜索、状态压缩</a:t>
            </a:r>
            <a:r>
              <a:rPr lang="en-US" altLang="zh-CN" dirty="0" smtClean="0"/>
              <a:t>……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朴素算法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朴素的搜索</a:t>
            </a:r>
            <a:endParaRPr lang="en-US" altLang="zh-CN" dirty="0" smtClean="0"/>
          </a:p>
          <a:p>
            <a:r>
              <a:rPr lang="zh-CN" altLang="en-US" dirty="0" smtClean="0"/>
              <a:t>从起点出发，每次枚举当前走的方向，选择一个还没走过的方向；</a:t>
            </a:r>
            <a:endParaRPr lang="en-US" altLang="zh-CN" dirty="0" smtClean="0"/>
          </a:p>
          <a:p>
            <a:r>
              <a:rPr lang="zh-CN" altLang="en-US" dirty="0"/>
              <a:t>到达</a:t>
            </a:r>
            <a:r>
              <a:rPr lang="zh-CN" altLang="en-US" dirty="0" smtClean="0"/>
              <a:t>终点时检查是否已经过所有点。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N=7</a:t>
            </a:r>
            <a:r>
              <a:rPr lang="zh-CN" altLang="en-US" dirty="0" smtClean="0"/>
              <a:t>时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分钟仍未出解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我们在这里讨论使用搜索解决，但盲目地搜索必然效率低下。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剪枝优化搜索！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首先很容易想到，因为</a:t>
            </a:r>
            <a:r>
              <a:rPr lang="en-US" dirty="0"/>
              <a:t>Betsy</a:t>
            </a:r>
            <a:r>
              <a:rPr lang="zh-CN" altLang="en-US" dirty="0"/>
              <a:t>是任意的走，当ｎ取到５或６时，它的方案总数就已经很大了，方案数越是大，搜索时，不要用的枝就会越多，而且这些枝占方案总数的比例相当大。如果能知道什么情况下，会出现必然无解，就能很好的提高效率了。于是由此知道，此题用剪枝的方法做是正确的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首先从题目的条件入手，题目</a:t>
            </a:r>
            <a:r>
              <a:rPr lang="zh-CN" altLang="en-US" dirty="0" smtClean="0"/>
              <a:t>要求：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每</a:t>
            </a:r>
            <a:r>
              <a:rPr lang="zh-CN" altLang="en-US" dirty="0"/>
              <a:t>一个各自都必须</a:t>
            </a:r>
            <a:r>
              <a:rPr lang="zh-CN" altLang="en-US" dirty="0" smtClean="0"/>
              <a:t>走到；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 smtClean="0"/>
              <a:t>每</a:t>
            </a:r>
            <a:r>
              <a:rPr lang="zh-CN" altLang="en-US" dirty="0"/>
              <a:t>一个格子只能走一遍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两个条件就指出了这道题目的可剪的枝条中的两个。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第二个条件要求每个格子只能走一遍，这很简单，用一个数组记录一下到底有哪些格子是已经经过了的，那些是还没有经过的，在</a:t>
            </a:r>
            <a:r>
              <a:rPr lang="en-US" dirty="0"/>
              <a:t>Betsy</a:t>
            </a:r>
            <a:r>
              <a:rPr lang="zh-CN" altLang="en-US" dirty="0"/>
              <a:t>移动时，就只移动到那些还没有经过的格子中去，这样就避免了一个格子走两遍。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40</TotalTime>
  <Words>965</Words>
  <Application>Microsoft Office PowerPoint</Application>
  <PresentationFormat>全屏显示(4:3)</PresentationFormat>
  <Paragraphs>89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活力</vt:lpstr>
      <vt:lpstr>《Betsy》解题报告</vt:lpstr>
      <vt:lpstr>试题大意</vt:lpstr>
      <vt:lpstr>样例</vt:lpstr>
      <vt:lpstr>初步分析</vt:lpstr>
      <vt:lpstr>朴素算法</vt:lpstr>
      <vt:lpstr>思路</vt:lpstr>
      <vt:lpstr>思路</vt:lpstr>
      <vt:lpstr>具体解法</vt:lpstr>
      <vt:lpstr>具体解法</vt:lpstr>
      <vt:lpstr>具体解法</vt:lpstr>
      <vt:lpstr>具体解法</vt:lpstr>
      <vt:lpstr>具体解法</vt:lpstr>
      <vt:lpstr>具体解法</vt:lpstr>
      <vt:lpstr>实际效果</vt:lpstr>
    </vt:vector>
  </TitlesOfParts>
  <Company>cjzx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Betsy解题报告</dc:title>
  <dc:creator>Administrator</dc:creator>
  <cp:lastModifiedBy>Lenovo User</cp:lastModifiedBy>
  <cp:revision>32</cp:revision>
  <dcterms:created xsi:type="dcterms:W3CDTF">2011-07-18T08:33:51Z</dcterms:created>
  <dcterms:modified xsi:type="dcterms:W3CDTF">2011-07-19T00:30:46Z</dcterms:modified>
</cp:coreProperties>
</file>