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1231" r:id="rId2"/>
    <p:sldId id="1232" r:id="rId3"/>
    <p:sldId id="1248" r:id="rId4"/>
    <p:sldId id="1233" r:id="rId5"/>
    <p:sldId id="1234" r:id="rId6"/>
    <p:sldId id="1235" r:id="rId7"/>
    <p:sldId id="1236" r:id="rId8"/>
    <p:sldId id="1237" r:id="rId9"/>
    <p:sldId id="1238" r:id="rId10"/>
    <p:sldId id="1239" r:id="rId11"/>
    <p:sldId id="1240" r:id="rId12"/>
    <p:sldId id="1241" r:id="rId13"/>
    <p:sldId id="1242" r:id="rId14"/>
    <p:sldId id="1243" r:id="rId15"/>
    <p:sldId id="1244" r:id="rId16"/>
    <p:sldId id="1245" r:id="rId17"/>
    <p:sldId id="1246" r:id="rId18"/>
    <p:sldId id="1247" r:id="rId19"/>
    <p:sldId id="1249" r:id="rId20"/>
    <p:sldId id="1250" r:id="rId21"/>
    <p:sldId id="1251" r:id="rId22"/>
    <p:sldId id="125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B7384-FBF1-4D3A-8C89-2A4ABFFE0883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EFDD9-05BE-49BA-BC4E-B59F92FE3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62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37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582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309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703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978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746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502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9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595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019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12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779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616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508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012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654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82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00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913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302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19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05DC-A0CA-4835-B0C4-EBE73A48A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7962AE-74C1-49C7-9E72-3AB0B8BEA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9526E-47A4-4EE2-A449-98BF8DAB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6C22B-F53C-48FA-AD45-51732DF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7437F-1D63-4793-A45B-C14D1006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2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D5DC6-DF92-4F96-A566-50F88F99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EBB77-3D7C-4DB6-8E63-515CE2F1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955BB-9D6F-4C85-ADDB-22069FDE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F4D82-87F5-45C2-9699-2D002649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2466B-F322-4E53-AC54-6A4068A0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4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95EBC4-0335-4FA6-8BDC-CDD6F4BE3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4CB61C-A79C-46B8-B38D-34732BFD7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5D380-2C0A-4CA3-AF33-F3EF7C08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E7FB5-4893-4FE8-8645-F75F9599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279DE-305C-4CA3-A626-6FEA996C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1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63204-55AD-4324-8047-6CBDD987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DFCD3-C978-49A5-847E-56D036A1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9292C-0754-4F62-B475-B8C572CB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2019/5/12</a:t>
            </a:fld>
            <a:endParaRPr lang="zh-CN" altLang="en-US"/>
          </a:p>
        </p:txBody>
      </p:sp>
      <p:sp useBgFill="1">
        <p:nvSpPr>
          <p:cNvPr id="5" name="页脚占位符 4">
            <a:extLst>
              <a:ext uri="{FF2B5EF4-FFF2-40B4-BE49-F238E27FC236}">
                <a16:creationId xmlns:a16="http://schemas.microsoft.com/office/drawing/2014/main" id="{B9223FAE-1245-4EEE-99D3-887D43C7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4444C-B1C5-45F9-A466-32EB7F01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01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ED26-DFD3-4EFD-BF58-19458C2B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549C9-4FD7-4515-8CC4-F7D771FE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FD5E1-AB90-4C47-B53F-8C0ECDF6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DB525-81A7-4ED0-8BAE-1AC8D209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92FB7-5E98-4E66-ABA9-17470588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5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F838B-C66F-42F7-8456-5B65A3A9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11F12-8D6C-4267-8A0E-6BC736FA0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649DBD-26B8-4112-9D33-34C32AF01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57C6B-06A5-4F95-A468-46129352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F0349-B7EA-49D9-A88E-CAFFB858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2C9B8-ABB8-4D45-8E29-A394915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3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45DAF-4E50-4CA9-8840-8A16CCA4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014D6-2C8F-4732-A1BB-0778EAEC0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2369C-6D3E-48B0-AD2F-AF95688F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72D3D8-4F11-4142-9B47-BF67023EA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40AA84-75B4-49B9-84CE-A069B0A31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B98992-A749-4A98-A466-743A858B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B19682-608D-46B1-8A6F-5162BE83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0EE624-225E-4A5E-BA6E-D5CD76ED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4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07E8C-27E3-42C3-ADF0-CF50EED3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EA1A6B-42F7-43CD-8AFE-CBFA91C7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D3EA22-263C-4ED0-88B5-5D6B1610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EEF847-C486-4264-B0C5-544D109B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BBCC70-1340-423E-B281-EAF81CAF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2741B9-EAA0-487F-8E86-602BC4F3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B7927-A35A-4B26-8BEC-D1CB2A43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7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CB89C-1530-46B6-9537-2AD4145F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8A917-E46C-4E99-A83E-102C1735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B8061E-7CB2-4971-A699-9E5FEF269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6CAB2-BF01-48D4-83E0-229D2F61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B3A80-8542-440B-8566-F3C0AB5C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2BD824-34D2-4702-99A6-56602467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4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C83D3-866D-47DA-932D-71F00215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E4E3D5-B34A-406A-B7A4-4932DD61D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CB096-8A98-4EBC-B748-F153E59A4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E0707-4BDF-4026-9824-6F3D68E4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E11A4-C5DB-40F6-B9FE-15A2752B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1348D-0933-40D9-BFCF-E20AE5B9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9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851A12-17BD-4E8D-ABE0-E1E9ED16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EEF56-1C4B-4071-A702-3528BF1F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3A2BD-7293-4E5A-A529-2BD6571A2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246D-F710-47E8-B0EB-F7C8D906C2D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1C9E9-FFC7-445E-A0D9-AC3D9D2E8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F88C2-2980-484E-8D76-16D59E8C2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9212B1-3B53-4BE0-B069-F91D4C7339C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96B7FF"/>
              </a:clrFrom>
              <a:clrTo>
                <a:srgbClr val="96B7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6133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3041" y="6356350"/>
            <a:ext cx="1828959" cy="426757"/>
          </a:xfrm>
          <a:prstGeom prst="rect">
            <a:avLst/>
          </a:prstGeom>
          <a:effectLst/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1EF6404-B5C3-4CC6-8E6D-40CFF6C7826C}"/>
              </a:ext>
            </a:extLst>
          </p:cNvPr>
          <p:cNvSpPr/>
          <p:nvPr userDrawn="1"/>
        </p:nvSpPr>
        <p:spPr>
          <a:xfrm>
            <a:off x="0" y="0"/>
            <a:ext cx="28135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90E22A-2B2F-4DEF-BEBF-C9582B7309BB}"/>
              </a:ext>
            </a:extLst>
          </p:cNvPr>
          <p:cNvSpPr txBox="1"/>
          <p:nvPr userDrawn="1"/>
        </p:nvSpPr>
        <p:spPr>
          <a:xfrm>
            <a:off x="-90156" y="977001"/>
            <a:ext cx="461665" cy="51999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HFUT  </a:t>
            </a:r>
            <a:r>
              <a:rPr lang="en-US" altLang="zh-CN" sz="1800" b="1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School of Computer and Information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7059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C3A1A-58B4-4E77-BFF7-E2FE307C0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021" y="1122363"/>
            <a:ext cx="10045959" cy="238760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第七讲</a:t>
            </a:r>
            <a:r>
              <a:rPr lang="en-US" altLang="zh-CN" sz="4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4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网页爬虫简介</a:t>
            </a:r>
            <a:endParaRPr lang="zh-CN" altLang="en-US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A52B0-8ADB-403B-A930-E6A255E29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8705" y="3621917"/>
            <a:ext cx="7232374" cy="642173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获取和分析数据</a:t>
            </a:r>
          </a:p>
        </p:txBody>
      </p:sp>
    </p:spTree>
    <p:extLst>
      <p:ext uri="{BB962C8B-B14F-4D97-AF65-F5344CB8AC3E}">
        <p14:creationId xmlns:p14="http://schemas.microsoft.com/office/powerpoint/2010/main" val="80332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请求的异常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F7700-3407-4B35-B68A-939A1ED0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4" y="797916"/>
            <a:ext cx="11269822" cy="2544286"/>
          </a:xfrm>
        </p:spPr>
        <p:txBody>
          <a:bodyPr wrap="square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requests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会产生几种常用异常。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DNS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查询失败、拒绝连接等，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requests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会抛出</a:t>
            </a: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ConnectionError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异常；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无效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HTTP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响应时，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requests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则会抛出</a:t>
            </a: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HTTPError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异常。</a:t>
            </a:r>
            <a:endParaRPr lang="en-US" altLang="zh-CN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若请求</a:t>
            </a: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url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超时，则抛出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Timeout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异常；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若请求超过了设定的最大重定向次数，抛出一个</a:t>
            </a: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TooManyRedirects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异常。          </a:t>
            </a:r>
          </a:p>
        </p:txBody>
      </p:sp>
    </p:spTree>
    <p:extLst>
      <p:ext uri="{BB962C8B-B14F-4D97-AF65-F5344CB8AC3E}">
        <p14:creationId xmlns:p14="http://schemas.microsoft.com/office/powerpoint/2010/main" val="69055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CH0601.py</a:t>
            </a:r>
            <a:endParaRPr lang="zh-CN" altLang="en-US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418D4F-9FAA-4962-BE30-95082E27D3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9138" y="798513"/>
            <a:ext cx="11269662" cy="57660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CH0601.py</a:t>
            </a:r>
            <a:br>
              <a:rPr kumimoji="0" lang="zh-CN" altLang="zh-CN" sz="1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getHTMLText(URLStr):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(URLStr)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 = requests.get(URLStr,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re.raise_for_status()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re.encoding = </a:t>
            </a: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'utf-8'</a:t>
            </a:r>
            <a:b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re.text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"Error!"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end of getHTMLText</a:t>
            </a:r>
            <a:br>
              <a:rPr kumimoji="0" lang="zh-CN" altLang="zh-CN" sz="1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zh-CN" altLang="zh-CN" sz="1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= </a:t>
            </a: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'http://www.baidu.com'</a:t>
            </a:r>
            <a:b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HTMLStr = getHTMLText(URL)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(HTMLStr)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82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</a:rPr>
              <a:t>拓展：</a:t>
            </a:r>
            <a:r>
              <a:rPr lang="en-US" altLang="zh-CN" sz="2800" dirty="0">
                <a:solidFill>
                  <a:srgbClr val="FFFF00"/>
                </a:solidFill>
              </a:rPr>
              <a:t>HTTP </a:t>
            </a:r>
            <a:r>
              <a:rPr lang="zh-CN" altLang="en-US" sz="2800" dirty="0">
                <a:solidFill>
                  <a:srgbClr val="FFFF00"/>
                </a:solidFill>
              </a:rPr>
              <a:t>的</a:t>
            </a:r>
            <a:r>
              <a:rPr lang="en-US" altLang="zh-CN" sz="2800" dirty="0">
                <a:solidFill>
                  <a:srgbClr val="FFFF00"/>
                </a:solidFill>
              </a:rPr>
              <a:t>GET </a:t>
            </a:r>
            <a:r>
              <a:rPr lang="zh-CN" altLang="en-US" sz="2800" dirty="0">
                <a:solidFill>
                  <a:srgbClr val="FFFF00"/>
                </a:solidFill>
              </a:rPr>
              <a:t>和</a:t>
            </a:r>
            <a:r>
              <a:rPr lang="en-US" altLang="zh-CN" sz="2800" dirty="0">
                <a:solidFill>
                  <a:srgbClr val="FFFF00"/>
                </a:solidFill>
              </a:rPr>
              <a:t>POST</a:t>
            </a:r>
            <a:endParaRPr lang="zh-CN" altLang="en-US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F7700-3407-4B35-B68A-939A1ED0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3" y="797916"/>
            <a:ext cx="12045820" cy="125572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HTTP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协议定义了客户端与服务器交互的不同方法，最基本的方法是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GET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POST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。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GET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可以根据某链接获得内容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也可以向链接提交内容，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POST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用于发送内容。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FF83811-0B7F-4B40-88FE-02FAD4B067F8}"/>
              </a:ext>
            </a:extLst>
          </p:cNvPr>
          <p:cNvSpPr txBox="1">
            <a:spLocks/>
          </p:cNvSpPr>
          <p:nvPr/>
        </p:nvSpPr>
        <p:spPr bwMode="auto">
          <a:xfrm>
            <a:off x="27993" y="2025651"/>
            <a:ext cx="120458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lang="zh-CN" altLang="en-US" sz="2400" b="1" kern="120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lang="zh-CN" altLang="en-US" sz="21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zh-CN" altLang="en-US" sz="1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        ⑴ 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GET</a:t>
            </a:r>
            <a:r>
              <a:rPr lang="en-US" altLang="zh-CN" sz="2800" b="0" dirty="0">
                <a:solidFill>
                  <a:srgbClr val="003300"/>
                </a:solidFill>
              </a:rPr>
              <a:t>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方式可以通过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URL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提交数据，待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提交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数据是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URL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的一部分；采用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POST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方式，待提交数据放置在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HTML HEADER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内；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AA64446-8303-42B0-9EA0-3517C33B366E}"/>
              </a:ext>
            </a:extLst>
          </p:cNvPr>
          <p:cNvSpPr txBox="1">
            <a:spLocks/>
          </p:cNvSpPr>
          <p:nvPr/>
        </p:nvSpPr>
        <p:spPr bwMode="auto">
          <a:xfrm>
            <a:off x="9331" y="2924136"/>
            <a:ext cx="120458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lang="zh-CN" altLang="en-US" sz="2400" b="1" kern="120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lang="zh-CN" altLang="en-US" sz="21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zh-CN" altLang="en-US" sz="1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        ⑵ 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GET</a:t>
            </a:r>
            <a:r>
              <a:rPr lang="en-US" altLang="zh-CN" sz="2800" dirty="0">
                <a:solidFill>
                  <a:srgbClr val="003300"/>
                </a:solidFill>
              </a:rPr>
              <a:t>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方式提交的数据最多不超过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1024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字节，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POST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没有对提交内容的长度限制。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C9DA274-A9DC-4B1E-8B88-AE7E4DAC8906}"/>
              </a:ext>
            </a:extLst>
          </p:cNvPr>
          <p:cNvSpPr txBox="1">
            <a:spLocks/>
          </p:cNvSpPr>
          <p:nvPr/>
        </p:nvSpPr>
        <p:spPr bwMode="auto">
          <a:xfrm>
            <a:off x="-9331" y="3850250"/>
            <a:ext cx="1204582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lang="zh-CN" altLang="en-US" sz="2400" b="1" kern="120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lang="zh-CN" altLang="en-US" sz="21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zh-CN" altLang="en-US" sz="1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        ⑶安全性问题。使用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GET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时参数会显示在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URL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中，而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POST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不会。所以，如果这些数据是非敏感数据，那么使用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GET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；如果提交数据是敏感数据，建议采用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POST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方式。</a:t>
            </a:r>
          </a:p>
        </p:txBody>
      </p:sp>
    </p:spTree>
    <p:extLst>
      <p:ext uri="{BB962C8B-B14F-4D97-AF65-F5344CB8AC3E}">
        <p14:creationId xmlns:p14="http://schemas.microsoft.com/office/powerpoint/2010/main" val="10617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</a:rPr>
              <a:t>beautifulsoup4</a:t>
            </a:r>
            <a:r>
              <a:rPr lang="zh-CN" altLang="en-US" sz="2800" b="1" dirty="0">
                <a:solidFill>
                  <a:srgbClr val="FFFF00"/>
                </a:solidFill>
              </a:rPr>
              <a:t>库的使用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F7700-3407-4B35-B68A-939A1ED0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3" y="797916"/>
            <a:ext cx="12045820" cy="86793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beautifulsoup4 </a:t>
            </a:r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库</a:t>
            </a:r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也称</a:t>
            </a:r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bs4 </a:t>
            </a:r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库</a:t>
            </a:r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是一个解析和处理</a:t>
            </a:r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HTML </a:t>
            </a:r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XML </a:t>
            </a:r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的第三方库。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FF83811-0B7F-4B40-88FE-02FAD4B067F8}"/>
              </a:ext>
            </a:extLst>
          </p:cNvPr>
          <p:cNvSpPr txBox="1">
            <a:spLocks/>
          </p:cNvSpPr>
          <p:nvPr/>
        </p:nvSpPr>
        <p:spPr bwMode="auto">
          <a:xfrm>
            <a:off x="27993" y="1605772"/>
            <a:ext cx="120458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lang="zh-CN" altLang="en-US" sz="2400" b="1" kern="120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lang="zh-CN" altLang="en-US" sz="21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zh-CN" altLang="en-US" sz="1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       使用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requests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库获取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HTML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页面并将其转换成字符串后，需要进一步解析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HTML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页面格式，提取有用信息，这需要处理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HTML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和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XML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的函数库。</a:t>
            </a:r>
            <a:endParaRPr lang="en-US" altLang="zh-CN" sz="2800" b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+mn-lt"/>
              <a:ea typeface="+mn-ea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AA64446-8303-42B0-9EA0-3517C33B366E}"/>
              </a:ext>
            </a:extLst>
          </p:cNvPr>
          <p:cNvSpPr txBox="1">
            <a:spLocks/>
          </p:cNvSpPr>
          <p:nvPr/>
        </p:nvSpPr>
        <p:spPr bwMode="auto">
          <a:xfrm>
            <a:off x="0" y="2491036"/>
            <a:ext cx="120458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lang="zh-CN" altLang="en-US" sz="2400" b="1" kern="120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lang="zh-CN" altLang="en-US" sz="21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zh-CN" altLang="en-US" sz="1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       最大优点是能根据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HTML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和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XML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语法建立解析树，进而高效解析其中的内容。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309D06D-B6A3-4BB9-8F18-4C1AC00B77EE}"/>
              </a:ext>
            </a:extLst>
          </p:cNvPr>
          <p:cNvSpPr txBox="1">
            <a:spLocks/>
          </p:cNvSpPr>
          <p:nvPr/>
        </p:nvSpPr>
        <p:spPr bwMode="auto">
          <a:xfrm>
            <a:off x="12439" y="3352565"/>
            <a:ext cx="12045820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lang="zh-CN" altLang="en-US" sz="2400" b="1" kern="120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lang="zh-CN" altLang="en-US" sz="21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zh-CN" altLang="en-US" sz="1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28650">
              <a:buClr>
                <a:srgbClr val="0070C0"/>
              </a:buClr>
              <a:buNone/>
              <a:defRPr/>
            </a:pP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 在使用</a:t>
            </a:r>
            <a:r>
              <a:rPr lang="en-US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beautifulsoup4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库之前，需要进行引入，由于这个库的名字非常特殊且采用面向对象方式组织，可以用</a:t>
            </a:r>
            <a:r>
              <a:rPr lang="en-US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from…import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方式从库中直接引用</a:t>
            </a:r>
            <a:r>
              <a:rPr lang="en-US" altLang="en-US" sz="2800" b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BeautifulSoup</a:t>
            </a:r>
            <a:r>
              <a:rPr lang="en-US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类，方法如下。</a:t>
            </a:r>
          </a:p>
          <a:p>
            <a:pPr marL="0" indent="806450">
              <a:buNone/>
              <a:defRPr/>
            </a:pP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&gt;&gt;&gt;from bs4 import </a:t>
            </a:r>
            <a:r>
              <a:rPr lang="en-US" altLang="zh-CN" sz="2800" b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BeautifulSoup</a:t>
            </a:r>
            <a:endParaRPr lang="en-US" altLang="en-US" sz="2800" b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+mn-lt"/>
              <a:ea typeface="+mn-ea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577062E-7F30-40EA-8BB1-358AAA08EC8C}"/>
              </a:ext>
            </a:extLst>
          </p:cNvPr>
          <p:cNvSpPr txBox="1">
            <a:spLocks/>
          </p:cNvSpPr>
          <p:nvPr/>
        </p:nvSpPr>
        <p:spPr bwMode="auto">
          <a:xfrm>
            <a:off x="3105" y="5246682"/>
            <a:ext cx="1204582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lang="zh-CN" altLang="en-US" sz="2400" b="1" kern="120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lang="zh-CN" altLang="en-US" sz="21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zh-CN" altLang="en-US" sz="1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36575">
              <a:buClr>
                <a:srgbClr val="0070C0"/>
              </a:buClr>
              <a:buNone/>
            </a:pP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  有关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beautifulsoup4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库的更多介绍请参考这个第三方库主页：</a:t>
            </a:r>
          </a:p>
          <a:p>
            <a:pPr marL="0" indent="806450">
              <a:buNone/>
            </a:pP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http://www.crummy.com/software/BeautifulSoup/bs4/</a:t>
            </a:r>
          </a:p>
        </p:txBody>
      </p:sp>
    </p:spTree>
    <p:extLst>
      <p:ext uri="{BB962C8B-B14F-4D97-AF65-F5344CB8AC3E}">
        <p14:creationId xmlns:p14="http://schemas.microsoft.com/office/powerpoint/2010/main" val="113274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5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</a:rPr>
              <a:t>beautifulsoup4</a:t>
            </a:r>
            <a:r>
              <a:rPr lang="zh-CN" altLang="en-US" sz="2800" b="1" dirty="0">
                <a:solidFill>
                  <a:srgbClr val="FFFF00"/>
                </a:solidFill>
              </a:rPr>
              <a:t>库解析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F7700-3407-4B35-B68A-939A1ED0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3" y="797916"/>
            <a:ext cx="12045820" cy="2287806"/>
          </a:xfrm>
        </p:spPr>
        <p:txBody>
          <a:bodyPr wrap="square">
            <a:spAutoFit/>
          </a:bodyPr>
          <a:lstStyle/>
          <a:p>
            <a:pPr marL="0" indent="536575">
              <a:buClr>
                <a:srgbClr val="0070C0"/>
              </a:buClr>
              <a:buNone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beautifulsoup4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库中最主要的是</a:t>
            </a: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BeautifulSoup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类，每个实例化的对象相当于一个页面。</a:t>
            </a:r>
          </a:p>
          <a:p>
            <a:pPr marL="0" indent="536575">
              <a:buClr>
                <a:srgbClr val="0070C0"/>
              </a:buClr>
              <a:buNone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采用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from…import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导入库中类后，使用</a:t>
            </a: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BeautifulSoup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()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创建一个</a:t>
            </a: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BeautifulSoup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对象。</a:t>
            </a:r>
            <a:endParaRPr lang="en-US" altLang="zh-CN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536575">
              <a:buClr>
                <a:srgbClr val="0070C0"/>
              </a:buClr>
              <a:buNone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bs  =  </a:t>
            </a: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BeautifulSoup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re.text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html.)</a:t>
            </a:r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309D06D-B6A3-4BB9-8F18-4C1AC00B77EE}"/>
              </a:ext>
            </a:extLst>
          </p:cNvPr>
          <p:cNvSpPr txBox="1">
            <a:spLocks/>
          </p:cNvSpPr>
          <p:nvPr/>
        </p:nvSpPr>
        <p:spPr bwMode="auto">
          <a:xfrm>
            <a:off x="9331" y="3720360"/>
            <a:ext cx="12045820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lang="zh-CN" altLang="en-US" sz="2400" b="1" kern="120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lang="zh-CN" altLang="en-US" sz="21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zh-CN" altLang="en-US" sz="1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36575">
              <a:buClr>
                <a:srgbClr val="0070C0"/>
              </a:buClr>
              <a:buNone/>
            </a:pP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 在创建的</a:t>
            </a:r>
            <a:r>
              <a:rPr lang="en-US" altLang="en-US" sz="2800" b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BeautifulSoup</a:t>
            </a:r>
            <a:r>
              <a:rPr lang="en-US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对象是一个树形结构，它包含</a:t>
            </a:r>
            <a:r>
              <a:rPr lang="en-US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HTML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页面里的每一个</a:t>
            </a:r>
            <a:r>
              <a:rPr lang="en-US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Tag（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标签）元素，如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&lt;</a:t>
            </a:r>
            <a:r>
              <a:rPr lang="en-US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head&gt;、&lt;body&gt;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等。</a:t>
            </a:r>
            <a:endParaRPr lang="en-US" altLang="zh-CN" sz="2800" b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+mn-lt"/>
              <a:ea typeface="+mn-ea"/>
            </a:endParaRPr>
          </a:p>
          <a:p>
            <a:pPr marL="0" indent="536575">
              <a:buClr>
                <a:srgbClr val="0070C0"/>
              </a:buClr>
              <a:buNone/>
            </a:pP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具体来说，</a:t>
            </a:r>
            <a:r>
              <a:rPr lang="en-US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HTML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中的主要结构都变成了</a:t>
            </a:r>
            <a:r>
              <a:rPr lang="en-US" altLang="en-US" sz="2800" b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BeautifulSoup</a:t>
            </a:r>
            <a:r>
              <a:rPr lang="en-US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对象的一个属性，可以直接用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&lt;</a:t>
            </a:r>
            <a:r>
              <a:rPr lang="en-US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a&gt;.&lt;b&gt;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形式获得，其中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&lt;</a:t>
            </a:r>
            <a:r>
              <a:rPr lang="en-US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b&gt;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的名字采用</a:t>
            </a:r>
            <a:r>
              <a:rPr lang="en-US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HTML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中标签的名字。</a:t>
            </a:r>
          </a:p>
        </p:txBody>
      </p:sp>
    </p:spTree>
    <p:extLst>
      <p:ext uri="{BB962C8B-B14F-4D97-AF65-F5344CB8AC3E}">
        <p14:creationId xmlns:p14="http://schemas.microsoft.com/office/powerpoint/2010/main" val="354594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28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对象的常用属性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E6D2B62-979E-4619-920B-1D28750DD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28711"/>
              </p:ext>
            </p:extLst>
          </p:nvPr>
        </p:nvGraphicFramePr>
        <p:xfrm>
          <a:off x="187389" y="1295400"/>
          <a:ext cx="11817222" cy="2987040"/>
        </p:xfrm>
        <a:graphic>
          <a:graphicData uri="http://schemas.openxmlformats.org/drawingml/2006/table">
            <a:tbl>
              <a:tblPr/>
              <a:tblGrid>
                <a:gridCol w="2983828">
                  <a:extLst>
                    <a:ext uri="{9D8B030D-6E8A-4147-A177-3AD203B41FA5}">
                      <a16:colId xmlns:a16="http://schemas.microsoft.com/office/drawing/2014/main" val="2449062106"/>
                    </a:ext>
                  </a:extLst>
                </a:gridCol>
                <a:gridCol w="8833394">
                  <a:extLst>
                    <a:ext uri="{9D8B030D-6E8A-4147-A177-3AD203B41FA5}">
                      <a16:colId xmlns:a16="http://schemas.microsoft.com/office/drawing/2014/main" val="2617347439"/>
                    </a:ext>
                  </a:extLst>
                </a:gridCol>
              </a:tblGrid>
              <a:tr h="1242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属性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描述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742594"/>
                  </a:ext>
                </a:extLst>
              </a:tr>
              <a:tr h="4005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head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页面的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&lt;head&gt;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的内容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531793"/>
                  </a:ext>
                </a:extLst>
              </a:tr>
              <a:tr h="278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title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页面的标题，在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&lt;head&gt;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之中，由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&lt;title&gt;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标记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97096"/>
                  </a:ext>
                </a:extLst>
              </a:tr>
              <a:tr h="3416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body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页面的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&lt;body&gt;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的内容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3340"/>
                  </a:ext>
                </a:extLst>
              </a:tr>
              <a:tr h="4164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页面的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&lt;p&gt;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的内容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662115"/>
                  </a:ext>
                </a:extLst>
              </a:tr>
              <a:tr h="4164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strings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页面所有呈现在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WEB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上的字符串，及标签的把内容。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648972"/>
                  </a:ext>
                </a:extLst>
              </a:tr>
              <a:tr h="4164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stripped_strings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页面所有呈现在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WEB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上的非空格字符串。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087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6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</a:rPr>
              <a:t>Beautifulsoup4</a:t>
            </a:r>
            <a:r>
              <a:rPr lang="zh-CN" altLang="en-US" sz="2800" b="1" dirty="0">
                <a:solidFill>
                  <a:srgbClr val="FFFF00"/>
                </a:solidFill>
              </a:rPr>
              <a:t>标签属性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F7700-3407-4B35-B68A-939A1ED0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3" y="797916"/>
            <a:ext cx="12045820" cy="1383969"/>
          </a:xfrm>
        </p:spPr>
        <p:txBody>
          <a:bodyPr wrap="square">
            <a:spAutoFit/>
          </a:bodyPr>
          <a:lstStyle/>
          <a:p>
            <a:pPr marL="0" indent="539750">
              <a:buNone/>
              <a:defRPr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每一个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Tag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标签在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beautifulsoup4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库中也是一个对象，称为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Tag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对象。上例中，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title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是一个标签对象。每个标签对象在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HTML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中都有类似的结构：</a:t>
            </a:r>
          </a:p>
          <a:p>
            <a:pPr marL="0" indent="0" algn="ctr">
              <a:buNone/>
              <a:defRPr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&lt;a class="</a:t>
            </a: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mnav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" </a:t>
            </a: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href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="http://www.nuomi.com"&gt;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糯米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&lt;/a&gt;</a:t>
            </a:r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309D06D-B6A3-4BB9-8F18-4C1AC00B77EE}"/>
              </a:ext>
            </a:extLst>
          </p:cNvPr>
          <p:cNvSpPr txBox="1">
            <a:spLocks/>
          </p:cNvSpPr>
          <p:nvPr/>
        </p:nvSpPr>
        <p:spPr bwMode="auto">
          <a:xfrm>
            <a:off x="9331" y="2090660"/>
            <a:ext cx="1204582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lang="zh-CN" altLang="en-US" sz="2400" b="1" kern="120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lang="zh-CN" altLang="en-US" sz="21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zh-CN" altLang="en-US" sz="1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        其中，尖括号（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&lt;&gt;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）中的标签的名字是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name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，尖括号内其他项是</a:t>
            </a:r>
            <a:r>
              <a:rPr lang="en-US" altLang="zh-CN" sz="2800" b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attrs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，尖括号之间的内容是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string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。因此，可以通过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Tag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对象的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name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、</a:t>
            </a:r>
            <a:r>
              <a:rPr lang="en-US" altLang="zh-CN" sz="2800" b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attrs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 和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string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属性获得相应内容，采用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&lt;a&gt;.&lt;b&gt;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的语法形式。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1DCAA74-7A76-4209-A302-CEDB09A77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77596"/>
              </p:ext>
            </p:extLst>
          </p:nvPr>
        </p:nvGraphicFramePr>
        <p:xfrm>
          <a:off x="237929" y="3577497"/>
          <a:ext cx="11817222" cy="1706880"/>
        </p:xfrm>
        <a:graphic>
          <a:graphicData uri="http://schemas.openxmlformats.org/drawingml/2006/table">
            <a:tbl>
              <a:tblPr/>
              <a:tblGrid>
                <a:gridCol w="2983828">
                  <a:extLst>
                    <a:ext uri="{9D8B030D-6E8A-4147-A177-3AD203B41FA5}">
                      <a16:colId xmlns:a16="http://schemas.microsoft.com/office/drawing/2014/main" val="2449062106"/>
                    </a:ext>
                  </a:extLst>
                </a:gridCol>
                <a:gridCol w="8833394">
                  <a:extLst>
                    <a:ext uri="{9D8B030D-6E8A-4147-A177-3AD203B41FA5}">
                      <a16:colId xmlns:a16="http://schemas.microsoft.com/office/drawing/2014/main" val="2617347439"/>
                    </a:ext>
                  </a:extLst>
                </a:gridCol>
              </a:tblGrid>
              <a:tr h="1242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属性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描述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742594"/>
                  </a:ext>
                </a:extLst>
              </a:tr>
              <a:tr h="4005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attrs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字典，包含页面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Tag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所有的属性，比如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href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。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531793"/>
                  </a:ext>
                </a:extLst>
              </a:tr>
              <a:tr h="278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contents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列表，该标签晓得所有子标签内容。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97096"/>
                  </a:ext>
                </a:extLst>
              </a:tr>
              <a:tr h="3416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string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字符串，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Tag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包围的文字，实际文字。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43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</a:rPr>
              <a:t>Beautifulsoup4</a:t>
            </a:r>
            <a:r>
              <a:rPr lang="zh-CN" altLang="en-US" sz="2800" b="1" dirty="0">
                <a:solidFill>
                  <a:srgbClr val="FFFF00"/>
                </a:solidFill>
              </a:rPr>
              <a:t>标签属性的说明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F7700-3407-4B35-B68A-939A1ED0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7644"/>
            <a:ext cx="12045820" cy="3191643"/>
          </a:xfrm>
        </p:spPr>
        <p:txBody>
          <a:bodyPr wrap="square">
            <a:spAutoFit/>
          </a:bodyPr>
          <a:lstStyle/>
          <a:p>
            <a:pPr marL="0" indent="0">
              <a:buClr>
                <a:srgbClr val="0070C0"/>
              </a:buClr>
              <a:buNone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由于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HTML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语法可以在标签中嵌套其他标签，所以，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string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属性的返回值遵循如下原则：</a:t>
            </a:r>
            <a:endParaRPr lang="en-US" altLang="zh-CN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Clr>
                <a:srgbClr val="0070C0"/>
              </a:buClr>
              <a:buNone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⑴如果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标签内部没有其他标签，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string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属性返回其中的内容；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Clr>
                <a:srgbClr val="0070C0"/>
              </a:buClr>
              <a:buNone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⑵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如果标签内部有其他标签，但只有一个标签，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string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属性返回最里面标签的内容；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Clr>
                <a:srgbClr val="0070C0"/>
              </a:buClr>
              <a:buNone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⑶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如果标签内部有超过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层嵌套的标签，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string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属性返回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None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（空字符串）。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F53D11-A625-4780-AA7B-4D49D4A4E073}"/>
              </a:ext>
            </a:extLst>
          </p:cNvPr>
          <p:cNvSpPr/>
          <p:nvPr/>
        </p:nvSpPr>
        <p:spPr>
          <a:xfrm>
            <a:off x="13428" y="4048421"/>
            <a:ext cx="120458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HTML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语法中同一个标签会有很多内容，例如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&lt;a&gt;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标签，百度首页一共有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13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处，直接调用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soup.a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只能返回第一个。</a:t>
            </a:r>
          </a:p>
        </p:txBody>
      </p:sp>
    </p:spTree>
    <p:extLst>
      <p:ext uri="{BB962C8B-B14F-4D97-AF65-F5344CB8AC3E}">
        <p14:creationId xmlns:p14="http://schemas.microsoft.com/office/powerpoint/2010/main" val="307390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</a:rPr>
              <a:t>Beautifulsoup4</a:t>
            </a:r>
            <a:r>
              <a:rPr lang="zh-CN" altLang="en-US" sz="2800" b="1" dirty="0">
                <a:solidFill>
                  <a:srgbClr val="FFFF00"/>
                </a:solidFill>
              </a:rPr>
              <a:t>标签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F7700-3407-4B35-B68A-939A1ED0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2" y="827644"/>
            <a:ext cx="12045820" cy="1255728"/>
          </a:xfrm>
        </p:spPr>
        <p:txBody>
          <a:bodyPr wrap="square">
            <a:spAutoFit/>
          </a:bodyPr>
          <a:lstStyle/>
          <a:p>
            <a:pPr marL="0" indent="0">
              <a:buClr>
                <a:srgbClr val="0070C0"/>
              </a:buClr>
              <a:buNone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当需要列出标签对应的所有内容或者需要找到非第一个标签时，需要用到</a:t>
            </a:r>
            <a:r>
              <a:rPr lang="en-US" alt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BeautifulSoup</a:t>
            </a:r>
            <a:r>
              <a:rPr lang="en-US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的</a:t>
            </a:r>
            <a:r>
              <a:rPr lang="en-US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find()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和</a:t>
            </a:r>
            <a:r>
              <a:rPr lang="en-US" alt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find_all</a:t>
            </a:r>
            <a:r>
              <a:rPr lang="en-US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()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方法。这两个方法会遍历整个</a:t>
            </a:r>
            <a:r>
              <a:rPr lang="en-US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HTML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文档，按照条件返回标签内容。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6BF5367B-FAD3-4E05-99E3-15B75484A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28" y="2372930"/>
            <a:ext cx="10526462" cy="390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03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</a:rPr>
              <a:t>Beautifulsoup4</a:t>
            </a:r>
            <a:r>
              <a:rPr lang="zh-CN" altLang="en-US" sz="2800" b="1" dirty="0">
                <a:solidFill>
                  <a:srgbClr val="FFFF00"/>
                </a:solidFill>
              </a:rPr>
              <a:t>标签属性的说明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2">
            <a:extLst>
              <a:ext uri="{FF2B5EF4-FFF2-40B4-BE49-F238E27FC236}">
                <a16:creationId xmlns:a16="http://schemas.microsoft.com/office/drawing/2014/main" id="{4C87DED4-2B0E-40E0-B07A-A79FDB84A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7438" y="990309"/>
            <a:ext cx="8819379" cy="4610816"/>
          </a:xfrm>
        </p:spPr>
      </p:pic>
      <p:pic>
        <p:nvPicPr>
          <p:cNvPr id="8" name="图片 3">
            <a:extLst>
              <a:ext uri="{FF2B5EF4-FFF2-40B4-BE49-F238E27FC236}">
                <a16:creationId xmlns:a16="http://schemas.microsoft.com/office/drawing/2014/main" id="{DC843BC8-60C9-4E3B-BAE8-BE70F3A43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"/>
          <a:stretch>
            <a:fillRect/>
          </a:stretch>
        </p:blipFill>
        <p:spPr bwMode="auto">
          <a:xfrm>
            <a:off x="1497437" y="5601125"/>
            <a:ext cx="8819379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55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6.1 </a:t>
            </a:r>
            <a:r>
              <a:rPr lang="zh-CN" altLang="en-US" sz="28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爬虫的基本概念</a:t>
            </a:r>
            <a:endParaRPr lang="en-US" altLang="zh-CN" sz="28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Picture 4" descr="https://img-blog.csdn.net/20160903204855156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7F742D22-3109-4FFE-87AB-57C756F43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490" y="1208523"/>
            <a:ext cx="8108588" cy="498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920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查找对应标签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F7700-3407-4B35-B68A-939A1ED0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7644"/>
            <a:ext cx="12045820" cy="1255728"/>
          </a:xfrm>
        </p:spPr>
        <p:txBody>
          <a:bodyPr wrap="square">
            <a:spAutoFit/>
          </a:bodyPr>
          <a:lstStyle/>
          <a:p>
            <a:pPr marL="0" indent="0">
              <a:buClr>
                <a:srgbClr val="0070C0"/>
              </a:buClr>
              <a:buNone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由简单说，</a:t>
            </a: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BeautifulSoup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的</a:t>
            </a: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find_all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()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方法可以根据标签名字、标签属性和内容检索并返回标签列表，通过片段字符串检索时需要使用正则表达式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函数库，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是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标准库，直接通过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import re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即可使用。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F53D11-A625-4780-AA7B-4D49D4A4E073}"/>
              </a:ext>
            </a:extLst>
          </p:cNvPr>
          <p:cNvSpPr/>
          <p:nvPr/>
        </p:nvSpPr>
        <p:spPr>
          <a:xfrm>
            <a:off x="3488" y="2368709"/>
            <a:ext cx="120458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>
              <a:defRPr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采用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re.compile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('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')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实现对片段字符串（如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'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'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）的检索。当对标签属性检索时，属性和对应的值采用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JSON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格式，例如：</a:t>
            </a:r>
          </a:p>
          <a:p>
            <a:pPr indent="449263" algn="ctr">
              <a:defRPr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'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src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':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re.compile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('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')</a:t>
            </a:r>
          </a:p>
          <a:p>
            <a:pPr indent="449263">
              <a:defRPr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其中，键值对中值的部分可以是字符串或者正则表达式。</a:t>
            </a:r>
          </a:p>
        </p:txBody>
      </p:sp>
    </p:spTree>
    <p:extLst>
      <p:ext uri="{BB962C8B-B14F-4D97-AF65-F5344CB8AC3E}">
        <p14:creationId xmlns:p14="http://schemas.microsoft.com/office/powerpoint/2010/main" val="39858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拓展：正则表达式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F7700-3407-4B35-B68A-939A1ED0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7644"/>
            <a:ext cx="12045820" cy="5259901"/>
          </a:xfrm>
        </p:spPr>
        <p:txBody>
          <a:bodyPr wrap="square">
            <a:spAutoFit/>
          </a:bodyPr>
          <a:lstStyle/>
          <a:p>
            <a:pPr marL="0" indent="449263">
              <a:buNone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由正则表达式是表达和操作字符串的一种逻辑表达，一般在计算机编译器中使用。</a:t>
            </a:r>
            <a:endParaRPr lang="en-US" altLang="zh-CN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449263">
              <a:buNone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Python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语言采用正则表达式辅助字符串查找。正则表达式是一种规则，只要字符串符合这个规则，就算作匹配。</a:t>
            </a:r>
          </a:p>
          <a:p>
            <a:pPr marL="0" indent="449263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例如，通过</a:t>
            </a: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re.compile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()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函数注册一个正则表达式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'</a:t>
            </a: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'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，则所有包含表达式的字符串都与它匹配。</a:t>
            </a:r>
          </a:p>
          <a:p>
            <a:pPr marL="0" indent="449263">
              <a:buNone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除了字符串，正则表达式还可以通过*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+{}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等符号扩展功能。有兴趣的读者可以查阅资料了解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中正则表达式函数库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的更多高级使用。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简单说，</a:t>
            </a: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BeautifulSoup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的</a:t>
            </a: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find_all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()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方法可以根据标签名字、标签属性和内容检索并返回标签列表，通过片段字符串检索时需要使用正则表达式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函数库，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是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标准库，直接通过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import re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即可使用。</a:t>
            </a:r>
          </a:p>
        </p:txBody>
      </p:sp>
    </p:spTree>
    <p:extLst>
      <p:ext uri="{BB962C8B-B14F-4D97-AF65-F5344CB8AC3E}">
        <p14:creationId xmlns:p14="http://schemas.microsoft.com/office/powerpoint/2010/main" val="233985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</a:p>
        </p:txBody>
      </p:sp>
    </p:spTree>
    <p:extLst>
      <p:ext uri="{BB962C8B-B14F-4D97-AF65-F5344CB8AC3E}">
        <p14:creationId xmlns:p14="http://schemas.microsoft.com/office/powerpoint/2010/main" val="65484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基本概念</a:t>
            </a:r>
            <a:endParaRPr lang="en-US" altLang="zh-CN" sz="28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55C4E8-CC92-4C9C-A16A-CD76DE2519D9}"/>
              </a:ext>
            </a:extLst>
          </p:cNvPr>
          <p:cNvSpPr/>
          <p:nvPr/>
        </p:nvSpPr>
        <p:spPr>
          <a:xfrm>
            <a:off x="675861" y="944640"/>
            <a:ext cx="1062493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定义主题，确定抓取目标。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根据一定的网页分析算法过滤与主题无关的链接。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保留与主题相关的链接放入待抓取的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队列中，根据一定的搜索策略从队列中选择下一步要抓取的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，并逐渐深入爬取，直到爬取到目的结果。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怎样决定待爬取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的访问顺序？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379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主题爬取的测序并非简单的深度优先、广度优先，而是按照相关度的大小排序，相关度大的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优先爬取。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如何判断一个网页是否与主题相关？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379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可通过文本挖掘技术，获取待爬行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url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的文本内容确定该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url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是否与主题相关。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所有被爬取过的网页将被系统存储起来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进行分析、过滤、并建立索引，对后续抓取过程进行反馈。</a:t>
            </a:r>
          </a:p>
        </p:txBody>
      </p:sp>
    </p:spTree>
    <p:extLst>
      <p:ext uri="{BB962C8B-B14F-4D97-AF65-F5344CB8AC3E}">
        <p14:creationId xmlns:p14="http://schemas.microsoft.com/office/powerpoint/2010/main" val="139264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6.2</a:t>
            </a:r>
            <a:r>
              <a:rPr lang="zh-CN" altLang="en-US" sz="28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常用的第三方库</a:t>
            </a:r>
            <a:endParaRPr lang="en-US" altLang="zh-CN" sz="28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68513E-57D5-4883-9CA4-5A50C409A194}"/>
              </a:ext>
            </a:extLst>
          </p:cNvPr>
          <p:cNvSpPr/>
          <p:nvPr/>
        </p:nvSpPr>
        <p:spPr>
          <a:xfrm>
            <a:off x="19270" y="693815"/>
            <a:ext cx="12085983" cy="196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对于爬取回来的网页内容，可以通过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</a:t>
            </a:r>
            <a:r>
              <a:rPr lang="en-US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（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正则表达式）、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beautifulsoup4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等函数库来处理，其中最重要且最主流的两个第三方函数库：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requests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和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beautifulsoup4</a:t>
            </a:r>
            <a:r>
              <a:rPr lang="en-US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88D8DC-6D9B-4AA2-997C-B974B7064C3F}"/>
              </a:ext>
            </a:extLst>
          </p:cNvPr>
          <p:cNvSpPr/>
          <p:nvPr/>
        </p:nvSpPr>
        <p:spPr>
          <a:xfrm>
            <a:off x="15684" y="2673706"/>
            <a:ext cx="120859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网络爬虫应用一般分为两个步骤：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lvl="1">
              <a:buNone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⑴ 通过网络连接获取网页内容，使用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requests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库。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lvl="1">
              <a:buNone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⑵对获得的网页内容进行处理，使用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beautifulsoup4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5BD574-7B80-4598-B252-ECD6943E5842}"/>
              </a:ext>
            </a:extLst>
          </p:cNvPr>
          <p:cNvSpPr/>
          <p:nvPr/>
        </p:nvSpPr>
        <p:spPr>
          <a:xfrm>
            <a:off x="9461" y="3964440"/>
            <a:ext cx="120859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第三方库的安装：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indent="622300">
              <a:defRPr/>
            </a:pP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:\&gt;pip install requests   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622300">
              <a:defRPr/>
            </a:pP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en-US" sz="2800" b="1" dirty="0" err="1">
                <a:solidFill>
                  <a:schemeClr val="accent2">
                    <a:lumMod val="75000"/>
                  </a:schemeClr>
                </a:solidFill>
              </a:rPr>
              <a:t>或者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pip3 install requests</a:t>
            </a:r>
          </a:p>
          <a:p>
            <a:pPr indent="538163">
              <a:defRPr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   D:\&gt;pip install beautifulsoup4 </a:t>
            </a:r>
          </a:p>
          <a:p>
            <a:pPr indent="538163">
              <a:defRPr/>
            </a:pP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或者 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</a:rPr>
              <a:t>pip3 install beautifulsoup4</a:t>
            </a:r>
          </a:p>
          <a:p>
            <a:pPr indent="622300">
              <a:defRPr/>
            </a:pP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9854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库的使用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68513E-57D5-4883-9CA4-5A50C409A194}"/>
              </a:ext>
            </a:extLst>
          </p:cNvPr>
          <p:cNvSpPr/>
          <p:nvPr/>
        </p:nvSpPr>
        <p:spPr>
          <a:xfrm>
            <a:off x="19270" y="749801"/>
            <a:ext cx="12085983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requests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库是一个简洁且简单的处理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HTTP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请求的第三方库。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requests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的最大优点是程序编写过程更接近正常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URL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访问过程。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88D8DC-6D9B-4AA2-997C-B974B7064C3F}"/>
              </a:ext>
            </a:extLst>
          </p:cNvPr>
          <p:cNvSpPr/>
          <p:nvPr/>
        </p:nvSpPr>
        <p:spPr>
          <a:xfrm>
            <a:off x="15684" y="2076544"/>
            <a:ext cx="120859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库建立在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Python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语言的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urllib3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库基础上，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request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库支持非常丰富的链接访问。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433781-3219-46DC-A96C-7B1050269A84}"/>
              </a:ext>
            </a:extLst>
          </p:cNvPr>
          <p:cNvSpPr/>
          <p:nvPr/>
        </p:nvSpPr>
        <p:spPr>
          <a:xfrm>
            <a:off x="9467" y="3022041"/>
            <a:ext cx="120859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资源：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Clr>
                <a:srgbClr val="0070C0"/>
              </a:buClr>
            </a:pP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http://docs.python‐requests.org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95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库的网页请求函数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E6D2B62-979E-4619-920B-1D28750DD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5596"/>
              </p:ext>
            </p:extLst>
          </p:nvPr>
        </p:nvGraphicFramePr>
        <p:xfrm>
          <a:off x="163285" y="1177377"/>
          <a:ext cx="11817222" cy="4267200"/>
        </p:xfrm>
        <a:graphic>
          <a:graphicData uri="http://schemas.openxmlformats.org/drawingml/2006/table">
            <a:tbl>
              <a:tblPr/>
              <a:tblGrid>
                <a:gridCol w="4963693">
                  <a:extLst>
                    <a:ext uri="{9D8B030D-6E8A-4147-A177-3AD203B41FA5}">
                      <a16:colId xmlns:a16="http://schemas.microsoft.com/office/drawing/2014/main" val="2449062106"/>
                    </a:ext>
                  </a:extLst>
                </a:gridCol>
                <a:gridCol w="6853529">
                  <a:extLst>
                    <a:ext uri="{9D8B030D-6E8A-4147-A177-3AD203B41FA5}">
                      <a16:colId xmlns:a16="http://schemas.microsoft.com/office/drawing/2014/main" val="2617347439"/>
                    </a:ext>
                  </a:extLst>
                </a:gridCol>
              </a:tblGrid>
              <a:tr h="1242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方法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描述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742594"/>
                  </a:ext>
                </a:extLst>
              </a:tr>
              <a:tr h="4005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get(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url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[,timeout = n])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       对应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HTTP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的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GET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方式，获取网页内容的常见方法。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531793"/>
                  </a:ext>
                </a:extLst>
              </a:tr>
              <a:tr h="278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post(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url,data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{‘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key’:’value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’})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      对应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HTTP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的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post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方式，字典用于传递客户数据。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97096"/>
                  </a:ext>
                </a:extLst>
              </a:tr>
              <a:tr h="3416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delete(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url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      对应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HTTP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的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DELETE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方式。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3340"/>
                  </a:ext>
                </a:extLst>
              </a:tr>
              <a:tr h="4164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head(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url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      对应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HTTP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的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HEAD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方式。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662115"/>
                  </a:ext>
                </a:extLst>
              </a:tr>
              <a:tr h="3416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option(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url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      对应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HTTP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的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OPTION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方式。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985651"/>
                  </a:ext>
                </a:extLst>
              </a:tr>
              <a:tr h="3416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post(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url,data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{‘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key’:’value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’}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      对应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HTTP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的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post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方式，字典用于传递客户数据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260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38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库的网页请求函数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F7700-3407-4B35-B68A-939A1ED0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3" y="797916"/>
            <a:ext cx="12045820" cy="125572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get()</a:t>
            </a:r>
            <a:r>
              <a:rPr alt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是获取网页最常用的方式，在调用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requests.get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()</a:t>
            </a:r>
            <a:r>
              <a:rPr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函数后，返回的网页内容会保存为一个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Response </a:t>
            </a:r>
            <a:r>
              <a:rPr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对象，其中，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get()</a:t>
            </a:r>
            <a:r>
              <a:rPr alt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函数的参数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必须链接采用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HTTP </a:t>
            </a:r>
            <a:r>
              <a:rPr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或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HTTPS</a:t>
            </a:r>
            <a:r>
              <a:rPr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方式访问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。</a:t>
            </a:r>
            <a:endParaRPr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FF83811-0B7F-4B40-88FE-02FAD4B067F8}"/>
              </a:ext>
            </a:extLst>
          </p:cNvPr>
          <p:cNvSpPr txBox="1">
            <a:spLocks/>
          </p:cNvSpPr>
          <p:nvPr/>
        </p:nvSpPr>
        <p:spPr bwMode="auto">
          <a:xfrm>
            <a:off x="18662" y="1972360"/>
            <a:ext cx="12045820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lang="zh-CN" altLang="en-US" sz="2400" b="1" kern="120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lang="zh-CN" altLang="en-US" sz="21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zh-CN" altLang="en-US" sz="1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      和浏览器的交互过程一样，</a:t>
            </a:r>
            <a:r>
              <a:rPr lang="en-US" sz="2800" b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requests.get</a:t>
            </a:r>
            <a:r>
              <a:rPr 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()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代表请求过程，它返回的</a:t>
            </a:r>
            <a:r>
              <a:rPr 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Response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对象代表响应。返回内容作为一个对象更便于操作，</a:t>
            </a:r>
            <a:r>
              <a:rPr 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Response 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对象的属性如下表所示，需要采用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&lt;</a:t>
            </a:r>
            <a:r>
              <a:rPr 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a&gt;.&lt;b&gt;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</a:rPr>
              <a:t>形式使用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。</a:t>
            </a:r>
            <a:endParaRPr lang="en-US" altLang="zh-CN" sz="2800" b="0" dirty="0">
              <a:solidFill>
                <a:schemeClr val="accent3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        re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 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=</a:t>
            </a:r>
            <a:r>
              <a:rPr lang="zh-CN" altLang="en-US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 </a:t>
            </a:r>
            <a:r>
              <a:rPr lang="en-US" altLang="zh-CN" sz="2800" b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requests.get</a:t>
            </a:r>
            <a:r>
              <a:rPr lang="en-US" altLang="zh-CN" sz="28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(‘http://www.hfut.edu.cn’)</a:t>
            </a:r>
            <a:endParaRPr lang="zh-CN" altLang="en-US" sz="2800" b="0" dirty="0">
              <a:solidFill>
                <a:schemeClr val="accent3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74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库的属性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E6D2B62-979E-4619-920B-1D28750DD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13501"/>
              </p:ext>
            </p:extLst>
          </p:nvPr>
        </p:nvGraphicFramePr>
        <p:xfrm>
          <a:off x="163285" y="1177377"/>
          <a:ext cx="11817222" cy="2133600"/>
        </p:xfrm>
        <a:graphic>
          <a:graphicData uri="http://schemas.openxmlformats.org/drawingml/2006/table">
            <a:tbl>
              <a:tblPr/>
              <a:tblGrid>
                <a:gridCol w="4963693">
                  <a:extLst>
                    <a:ext uri="{9D8B030D-6E8A-4147-A177-3AD203B41FA5}">
                      <a16:colId xmlns:a16="http://schemas.microsoft.com/office/drawing/2014/main" val="2449062106"/>
                    </a:ext>
                  </a:extLst>
                </a:gridCol>
                <a:gridCol w="6853529">
                  <a:extLst>
                    <a:ext uri="{9D8B030D-6E8A-4147-A177-3AD203B41FA5}">
                      <a16:colId xmlns:a16="http://schemas.microsoft.com/office/drawing/2014/main" val="2617347439"/>
                    </a:ext>
                  </a:extLst>
                </a:gridCol>
              </a:tblGrid>
              <a:tr h="1242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属性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描述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742594"/>
                  </a:ext>
                </a:extLst>
              </a:tr>
              <a:tr h="4005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status_code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HTTP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返回的状态码，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成功，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404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失败。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531793"/>
                  </a:ext>
                </a:extLst>
              </a:tr>
              <a:tr h="278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text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HTTP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返回的网页内容字符串。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97096"/>
                  </a:ext>
                </a:extLst>
              </a:tr>
              <a:tr h="3416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encoding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HTTP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内容的编码形式。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3340"/>
                  </a:ext>
                </a:extLst>
              </a:tr>
              <a:tr h="4164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content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HTTP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返回的网页内容（二进制）。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662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8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库的方法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E6D2B62-979E-4619-920B-1D28750DD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417383"/>
              </p:ext>
            </p:extLst>
          </p:nvPr>
        </p:nvGraphicFramePr>
        <p:xfrm>
          <a:off x="163285" y="1177377"/>
          <a:ext cx="11817222" cy="1706880"/>
        </p:xfrm>
        <a:graphic>
          <a:graphicData uri="http://schemas.openxmlformats.org/drawingml/2006/table">
            <a:tbl>
              <a:tblPr/>
              <a:tblGrid>
                <a:gridCol w="4726767">
                  <a:extLst>
                    <a:ext uri="{9D8B030D-6E8A-4147-A177-3AD203B41FA5}">
                      <a16:colId xmlns:a16="http://schemas.microsoft.com/office/drawing/2014/main" val="2449062106"/>
                    </a:ext>
                  </a:extLst>
                </a:gridCol>
                <a:gridCol w="7090455">
                  <a:extLst>
                    <a:ext uri="{9D8B030D-6E8A-4147-A177-3AD203B41FA5}">
                      <a16:colId xmlns:a16="http://schemas.microsoft.com/office/drawing/2014/main" val="2617347439"/>
                    </a:ext>
                  </a:extLst>
                </a:gridCol>
              </a:tblGrid>
              <a:tr h="1242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方法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描述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742594"/>
                  </a:ext>
                </a:extLst>
              </a:tr>
              <a:tr h="4005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Json()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如果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HTTP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响应的内容包含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JSON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格式数据则解析该数据。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531793"/>
                  </a:ext>
                </a:extLst>
              </a:tr>
              <a:tr h="278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raise_for_status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()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如果返回状态不是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，抛出异常。</a:t>
                      </a:r>
                      <a:endParaRPr kumimoji="0" lang="zh-CN" altLang="zh-CN" sz="28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97096"/>
                  </a:ext>
                </a:extLst>
              </a:tr>
            </a:tbl>
          </a:graphicData>
        </a:graphic>
      </p:graphicFrame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D9BA48A-3665-4F8B-AB43-EEC3071EBF2C}"/>
              </a:ext>
            </a:extLst>
          </p:cNvPr>
          <p:cNvSpPr txBox="1">
            <a:spLocks/>
          </p:cNvSpPr>
          <p:nvPr/>
        </p:nvSpPr>
        <p:spPr bwMode="auto">
          <a:xfrm>
            <a:off x="18662" y="3054709"/>
            <a:ext cx="120458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lang="zh-CN" altLang="en-US" sz="2400" b="1" kern="120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lang="zh-CN" altLang="en-US" sz="21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zh-CN" altLang="en-US" sz="1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850">
              <a:buNone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   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json()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方法能够在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HTTP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响应内容中解析存在的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JSON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数据，这将带来解析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HTTP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的便利。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6EA729A-933F-473A-B345-A7BDC7E0BD40}"/>
              </a:ext>
            </a:extLst>
          </p:cNvPr>
          <p:cNvSpPr txBox="1">
            <a:spLocks/>
          </p:cNvSpPr>
          <p:nvPr/>
        </p:nvSpPr>
        <p:spPr bwMode="auto">
          <a:xfrm>
            <a:off x="9331" y="3952830"/>
            <a:ext cx="1204582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lang="zh-CN" altLang="en-US" sz="2400" b="1" kern="120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lang="zh-CN" altLang="en-US" sz="21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zh-CN" altLang="en-US" sz="1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850">
              <a:buNone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   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raise_for_status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()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方法能在非成功响应后产生异常，即只要返回的请求状态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status_code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 不是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200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，这个方法会产生一个异常，用于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try…except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语句。使用异常处理语句可以避免设置一堆复杂的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if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语句，只需要在收到响应调用这个方法，就可以避开状态字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200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以外的各种意外情况</a:t>
            </a:r>
          </a:p>
        </p:txBody>
      </p:sp>
    </p:spTree>
    <p:extLst>
      <p:ext uri="{BB962C8B-B14F-4D97-AF65-F5344CB8AC3E}">
        <p14:creationId xmlns:p14="http://schemas.microsoft.com/office/powerpoint/2010/main" val="58548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1964</Words>
  <Application>Microsoft Office PowerPoint</Application>
  <PresentationFormat>宽屏</PresentationFormat>
  <Paragraphs>143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等线</vt:lpstr>
      <vt:lpstr>等线 Light</vt:lpstr>
      <vt:lpstr>黑体</vt:lpstr>
      <vt:lpstr>华文楷体</vt:lpstr>
      <vt:lpstr>华文新魏</vt:lpstr>
      <vt:lpstr>微软雅黑</vt:lpstr>
      <vt:lpstr>微软雅黑 Light</vt:lpstr>
      <vt:lpstr>Arial</vt:lpstr>
      <vt:lpstr>Arial Narrow</vt:lpstr>
      <vt:lpstr>Courier New</vt:lpstr>
      <vt:lpstr>Wingdings</vt:lpstr>
      <vt:lpstr>Office 主题​​</vt:lpstr>
      <vt:lpstr>第七讲Python网页爬虫简介</vt:lpstr>
      <vt:lpstr>6.1 爬虫的基本概念</vt:lpstr>
      <vt:lpstr>基本概念</vt:lpstr>
      <vt:lpstr>6.2常用的第三方库</vt:lpstr>
      <vt:lpstr>requests 库的使用</vt:lpstr>
      <vt:lpstr>requests 库的网页请求函数</vt:lpstr>
      <vt:lpstr>requests 库的网页请求函数</vt:lpstr>
      <vt:lpstr>requests 库的属性</vt:lpstr>
      <vt:lpstr>requests 库的方法</vt:lpstr>
      <vt:lpstr>requests 请求的异常</vt:lpstr>
      <vt:lpstr>requests 案例 CH0601.py</vt:lpstr>
      <vt:lpstr>拓展：HTTP 的GET 和POST</vt:lpstr>
      <vt:lpstr>beautifulsoup4库的使用</vt:lpstr>
      <vt:lpstr>beautifulsoup4库解析</vt:lpstr>
      <vt:lpstr>BeautifulSoup 对象的常用属性</vt:lpstr>
      <vt:lpstr>Beautifulsoup4标签属性</vt:lpstr>
      <vt:lpstr>Beautifulsoup4标签属性的说明</vt:lpstr>
      <vt:lpstr>Beautifulsoup4标签</vt:lpstr>
      <vt:lpstr>Beautifulsoup4标签属性的说明</vt:lpstr>
      <vt:lpstr>查找对应标签</vt:lpstr>
      <vt:lpstr>拓展：正则表达式</vt:lpstr>
      <vt:lpstr>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Shanli Xuan</dc:creator>
  <cp:lastModifiedBy>Shanli Xuan</cp:lastModifiedBy>
  <cp:revision>77</cp:revision>
  <dcterms:created xsi:type="dcterms:W3CDTF">2019-02-12T01:55:44Z</dcterms:created>
  <dcterms:modified xsi:type="dcterms:W3CDTF">2019-05-12T09:57:24Z</dcterms:modified>
</cp:coreProperties>
</file>