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li Xuan" initials="SX" lastIdx="1" clrIdx="0">
    <p:extLst>
      <p:ext uri="{19B8F6BF-5375-455C-9EA6-DF929625EA0E}">
        <p15:presenceInfo xmlns:p15="http://schemas.microsoft.com/office/powerpoint/2012/main" userId="f83fcc78b2861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3T23:54:04.099" idx="1">
    <p:pos x="10" y="10"/>
    <p:text>`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866F23-EAC3-4879-9323-DD4873EC87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394009-F269-4B23-B96C-71454BB39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34291-34F6-413B-B875-BD4B21B10B3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B93B6-54FD-487F-AF2C-C2BBD899C9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07044E-E716-4872-A5C1-67D7C316C7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5F70-6573-47FF-B975-A3AEA93FD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9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5DC-A0CA-4835-B0C4-EBE73A4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962AE-74C1-49C7-9E72-3AB0B8BE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9526E-47A4-4EE2-A449-98BF8DA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C22B-F53C-48FA-AD45-51732D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37F-1D63-4793-A45B-C14D100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5DC6-DF92-4F96-A566-50F88F99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B77-3D7C-4DB6-8E63-515CE2F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55BB-9D6F-4C85-ADDB-22069FD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4D82-87F5-45C2-9699-2D00264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466B-F322-4E53-AC54-6A4068A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5EBC4-0335-4FA6-8BDC-CDD6F4BE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B61C-A79C-46B8-B38D-34732BF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D380-2C0A-4CA3-AF33-F3EF7C0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FB5-4893-4FE8-8645-F75F959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79DE-305C-4CA3-A626-6FEA99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3204-55AD-4324-8047-6CBDD98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DFCD3-C978-49A5-847E-56D036A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292C-0754-4F62-B475-B8C572C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 useBgFill="1">
        <p:nvSpPr>
          <p:cNvPr id="5" name="页脚占位符 4">
            <a:extLst>
              <a:ext uri="{FF2B5EF4-FFF2-40B4-BE49-F238E27FC236}">
                <a16:creationId xmlns:a16="http://schemas.microsoft.com/office/drawing/2014/main" id="{B9223FAE-1245-4EEE-99D3-887D43C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444C-B1C5-45F9-A466-32EB7F0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ED26-DFD3-4EFD-BF58-19458C2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549C9-4FD7-4515-8CC4-F7D771FE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D5E1-AB90-4C47-B53F-8C0ECDF6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B525-81A7-4ED0-8BAE-1AC8D20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2FB7-5E98-4E66-ABA9-174705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838B-C66F-42F7-8456-5B65A3A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1F12-8D6C-4267-8A0E-6BC736FA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49DBD-26B8-4112-9D33-34C32AF0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7C6B-06A5-4F95-A468-4612935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F0349-B7EA-49D9-A88E-CAFFB85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C9B8-ABB8-4D45-8E29-A394915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45DAF-4E50-4CA9-8840-8A16CCA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4D6-2C8F-4732-A1BB-0778EAE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2369C-6D3E-48B0-AD2F-AF95688F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2D3D8-4F11-4142-9B47-BF67023E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0AA84-75B4-49B9-84CE-A069B0A3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98992-A749-4A98-A466-743A858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19682-608D-46B1-8A6F-5162BE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EE624-225E-4A5E-BA6E-D5CD76E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7E8C-27E3-42C3-ADF0-CF50EE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1A6B-42F7-43CD-8AFE-CBFA91C7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EA22-263C-4ED0-88B5-5D6B161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F847-C486-4264-B0C5-544D109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BCC70-1340-423E-B281-EAF81CA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741B9-EAA0-487F-8E86-602BC4F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B7927-A35A-4B26-8BEC-D1CB2A4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89C-1530-46B6-9537-2AD4145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917-E46C-4E99-A83E-102C1735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8061E-7CB2-4971-A699-9E5FEF26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CAB2-BF01-48D4-83E0-229D2F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B3A80-8542-440B-8566-F3C0AB5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D824-34D2-4702-99A6-5660246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83D3-866D-47DA-932D-71F0021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4E3D5-B34A-406A-B7A4-4932DD61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B096-8A98-4EBC-B748-F153E59A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E0707-4BDF-4026-9824-6F3D68E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11A4-C5DB-40F6-B9FE-15A2752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348D-0933-40D9-BFCF-E20AE5B9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1A12-17BD-4E8D-ABE0-E1E9ED1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EF56-1C4B-4071-A702-3528BF1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A2BD-7293-4E5A-A529-2BD6571A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46D-F710-47E8-B0EB-F7C8D906C2D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C9E9-FFC7-445E-A0D9-AC3D9D2E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88C2-2980-484E-8D76-16D59E8C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9212B1-3B53-4BE0-B069-F91D4C7339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96B7FF"/>
              </a:clrFrom>
              <a:clrTo>
                <a:srgbClr val="96B7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6133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3041" y="6356350"/>
            <a:ext cx="1828959" cy="426757"/>
          </a:xfrm>
          <a:prstGeom prst="rect">
            <a:avLst/>
          </a:prstGeom>
          <a:effectLst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EF6404-B5C3-4CC6-8E6D-40CFF6C7826C}"/>
              </a:ext>
            </a:extLst>
          </p:cNvPr>
          <p:cNvSpPr/>
          <p:nvPr userDrawn="1"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0E22A-2B2F-4DEF-BEBF-C9582B7309BB}"/>
              </a:ext>
            </a:extLst>
          </p:cNvPr>
          <p:cNvSpPr txBox="1"/>
          <p:nvPr userDrawn="1"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05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3A1A-58B4-4E77-BFF7-E2FE307C0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第二讲</a:t>
            </a:r>
            <a:r>
              <a:rPr lang="en-US" altLang="zh-CN" sz="40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40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的控制结构</a:t>
            </a:r>
          </a:p>
        </p:txBody>
      </p:sp>
    </p:spTree>
    <p:extLst>
      <p:ext uri="{BB962C8B-B14F-4D97-AF65-F5344CB8AC3E}">
        <p14:creationId xmlns:p14="http://schemas.microsoft.com/office/powerpoint/2010/main" val="1355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2.3</a:t>
            </a:r>
            <a:r>
              <a:rPr lang="zh-CN" altLang="en-US" sz="2400" b="1" dirty="0">
                <a:solidFill>
                  <a:srgbClr val="FFFF00"/>
                </a:solidFill>
              </a:rPr>
              <a:t>循环控制结构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411202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en-US" altLang="zh-CN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循环（条件控制的循环）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838200" y="1348578"/>
            <a:ext cx="69236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>
                <a:srgbClr val="0070C0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循环一直循环直到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en-US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满足才结束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3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  &lt;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[else:]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[&lt;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&gt;] </a:t>
            </a:r>
            <a:endParaRPr lang="zh-CN" altLang="en-US" sz="20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D6709CA6-EE1C-42D7-A1B9-128952CB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0" y="3370376"/>
            <a:ext cx="369158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0" indent="-457200">
              <a:spcBef>
                <a:spcPct val="0"/>
              </a:spcBef>
              <a:buFont typeface="+mj-lt"/>
              <a:buAutoNum type="arabicPeriod" startAt="3"/>
              <a:defRPr/>
            </a:pPr>
            <a:r>
              <a:rPr lang="zh-CN" altLang="en-US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</a:t>
            </a:r>
            <a:r>
              <a:rPr lang="en-US" altLang="zh-CN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344C89-0241-4139-8A32-668272E1FDD8}"/>
              </a:ext>
            </a:extLst>
          </p:cNvPr>
          <p:cNvSpPr/>
          <p:nvPr/>
        </p:nvSpPr>
        <p:spPr>
          <a:xfrm>
            <a:off x="838200" y="3770486"/>
            <a:ext cx="1006928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用来结束所在的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循环，该循环后</a:t>
            </a:r>
            <a:r>
              <a:rPr lang="en-US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程序从循环后代吗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用来结束当前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当次循环，即跳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循环体中下面尚未执行的语句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FFD7B0-F00C-4E0B-95C2-503CE8EB99CC}"/>
              </a:ext>
            </a:extLst>
          </p:cNvPr>
          <p:cNvSpPr txBox="1"/>
          <p:nvPr/>
        </p:nvSpPr>
        <p:spPr>
          <a:xfrm>
            <a:off x="838200" y="4820802"/>
            <a:ext cx="2343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 = 'Python'</a:t>
            </a:r>
          </a:p>
          <a:p>
            <a:pPr>
              <a:buClr>
                <a:srgbClr val="C00000"/>
              </a:buClr>
            </a:pPr>
            <a:endParaRPr lang="en-US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for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in str: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if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== 't':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break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print(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ch,end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' ')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2B5F81-74F3-4D09-853D-CFD93AB1465D}"/>
              </a:ext>
            </a:extLst>
          </p:cNvPr>
          <p:cNvSpPr txBox="1"/>
          <p:nvPr/>
        </p:nvSpPr>
        <p:spPr>
          <a:xfrm>
            <a:off x="3883090" y="4820802"/>
            <a:ext cx="2343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 = 'Python'</a:t>
            </a:r>
          </a:p>
          <a:p>
            <a:pPr>
              <a:buClr>
                <a:srgbClr val="C00000"/>
              </a:buClr>
            </a:pPr>
            <a:endParaRPr lang="en-US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for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in str: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if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== 't':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continue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print(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ch,end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' ')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2EBD63-74AE-4390-9C4F-F80A941EBE9C}"/>
              </a:ext>
            </a:extLst>
          </p:cNvPr>
          <p:cNvSpPr txBox="1"/>
          <p:nvPr/>
        </p:nvSpPr>
        <p:spPr>
          <a:xfrm>
            <a:off x="6321491" y="5590243"/>
            <a:ext cx="441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EX0202.py 100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的素数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4" grpId="0"/>
      <p:bldP spid="16" grpId="0"/>
      <p:bldP spid="1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2.4 </a:t>
            </a:r>
            <a:r>
              <a:rPr lang="zh-CN" altLang="en-US" sz="2400" b="1" dirty="0">
                <a:solidFill>
                  <a:srgbClr val="FFFF00"/>
                </a:solidFill>
              </a:rPr>
              <a:t>内置</a:t>
            </a:r>
            <a:r>
              <a:rPr lang="en-US" altLang="zh-CN" sz="2400" b="1" dirty="0">
                <a:solidFill>
                  <a:srgbClr val="FFFF00"/>
                </a:solidFill>
              </a:rPr>
              <a:t>random</a:t>
            </a:r>
            <a:r>
              <a:rPr lang="zh-CN" altLang="en-US" sz="2400" b="1" dirty="0">
                <a:solidFill>
                  <a:srgbClr val="FFFF00"/>
                </a:solidFill>
              </a:rPr>
              <a:t>库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86" y="950454"/>
            <a:ext cx="1867819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0" y="1296570"/>
            <a:ext cx="12053043" cy="280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Python内置的random库主要用于产生各种分布的伪随机数序列。random库采用梅森旋转算法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Mersenne twister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）生成伪随机数序列，可用于除随机性要求更高的加解密算法外的大多数工程应用。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库主要目的是生成随机数，因此，只需要查阅该库的随机数生成函数，找到符合使用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场景的函数使用即可。库提供了不同类型的随机数函数，所有函数都是基于最基本的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random.random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函数扩展而来。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D3FEE-9B00-4949-BD5A-1602EDA4B516}"/>
              </a:ext>
            </a:extLst>
          </p:cNvPr>
          <p:cNvSpPr/>
          <p:nvPr/>
        </p:nvSpPr>
        <p:spPr>
          <a:xfrm>
            <a:off x="651588" y="3733164"/>
            <a:ext cx="1006928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是内置库，不需额外安装，只需导入。格式：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   random  [as  alias]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random   import  [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function_name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252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random</a:t>
            </a:r>
            <a:r>
              <a:rPr lang="zh-CN" altLang="en-US" sz="2400" b="1" dirty="0">
                <a:solidFill>
                  <a:srgbClr val="FFFF00"/>
                </a:solidFill>
              </a:rPr>
              <a:t>库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86" y="950454"/>
            <a:ext cx="340670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0" indent="-457200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en-US" altLang="zh-CN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00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库常用方法解析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C29E076-CE2A-40C7-8DAF-85DD8A0A7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20370"/>
              </p:ext>
            </p:extLst>
          </p:nvPr>
        </p:nvGraphicFramePr>
        <p:xfrm>
          <a:off x="853689" y="1546382"/>
          <a:ext cx="10240414" cy="4080450"/>
        </p:xfrm>
        <a:graphic>
          <a:graphicData uri="http://schemas.openxmlformats.org/drawingml/2006/table">
            <a:tbl>
              <a:tblPr/>
              <a:tblGrid>
                <a:gridCol w="3802292">
                  <a:extLst>
                    <a:ext uri="{9D8B030D-6E8A-4147-A177-3AD203B41FA5}">
                      <a16:colId xmlns:a16="http://schemas.microsoft.com/office/drawing/2014/main" val="446541105"/>
                    </a:ext>
                  </a:extLst>
                </a:gridCol>
                <a:gridCol w="6438122">
                  <a:extLst>
                    <a:ext uri="{9D8B030D-6E8A-4147-A177-3AD203B41FA5}">
                      <a16:colId xmlns:a16="http://schemas.microsoft.com/office/drawing/2014/main" val="2246298374"/>
                    </a:ext>
                  </a:extLst>
                </a:gridCol>
              </a:tblGrid>
              <a:tr h="321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方法（函数）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功能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描述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07726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seed(a=None)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初始化随机数种子，默认值为当前系统时间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03232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random()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生成一个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[0.0, 1.0)</a:t>
                      </a:r>
                      <a:r>
                        <a:rPr kumimoji="0" lang="zh-CN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之间的随机小数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47225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randint(a, b)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生成一个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[</a:t>
                      </a: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a,b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]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之间的整数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659372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getrandbits(k)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生成一个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k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比特长度的随机整数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965638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randrange(start, stop[, step])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生成一个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[start, stop)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之间以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step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为步数的随机整数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383142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uniform(a, b)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生成一个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[a, b]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之间的随机小数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084994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choice(seq)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从序列类型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(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例如：列表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)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中随机返回一个元素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7817307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shuffle(seq)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将序列类型中元素随机排列，返回打乱后的序列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627271"/>
                  </a:ext>
                </a:extLst>
              </a:tr>
              <a:tr h="341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sample(pop, k)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从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pop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类型中随机选取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k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ea typeface="华文细黑" panose="02010600040101010101" pitchFamily="2" charset="-122"/>
                        </a:rPr>
                        <a:t>个元素，以列表类型返回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40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random</a:t>
            </a:r>
            <a:r>
              <a:rPr lang="zh-CN" altLang="en-US" sz="2400" b="1" dirty="0">
                <a:solidFill>
                  <a:srgbClr val="FFFF00"/>
                </a:solidFill>
              </a:rPr>
              <a:t>库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38" y="950454"/>
            <a:ext cx="167225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zh-CN" altLang="en-US" sz="2000" noProof="0" dirty="0">
                <a:solidFill>
                  <a:srgbClr val="ED7D31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随机种子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18856" y="1296570"/>
            <a:ext cx="12046888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生成随机数之前可以通过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seed()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函数指定随机数种子，随机种子一般是一个整数，只要种子相同，每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次生成的随机数序列也相同。这种情况便于测试和同步数据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D3FEE-9B00-4949-BD5A-1602EDA4B516}"/>
              </a:ext>
            </a:extLst>
          </p:cNvPr>
          <p:cNvSpPr/>
          <p:nvPr/>
        </p:nvSpPr>
        <p:spPr>
          <a:xfrm>
            <a:off x="548952" y="2389556"/>
            <a:ext cx="1006928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可以用时间作为种子，产生伪随机数：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 time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  random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random.seed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A0FF66-AB0C-4B2A-80C1-8812B192C83E}"/>
              </a:ext>
            </a:extLst>
          </p:cNvPr>
          <p:cNvSpPr/>
          <p:nvPr/>
        </p:nvSpPr>
        <p:spPr>
          <a:xfrm>
            <a:off x="548952" y="4165484"/>
            <a:ext cx="1006928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</a:pP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1970.1.1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到现在的浮点数秒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2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案例：蒙特卡洛法计算</a:t>
            </a:r>
            <a:r>
              <a:rPr lang="el-GR" altLang="zh-CN" sz="2800" b="1" dirty="0">
                <a:solidFill>
                  <a:srgbClr val="FFFF00"/>
                </a:solidFill>
              </a:rPr>
              <a:t>π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0" y="1109953"/>
            <a:ext cx="12248866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蒙特卡罗法是冯诺依曼提出的利用概率及数理统计计算</a:t>
            </a:r>
            <a:r>
              <a:rPr lang="el-GR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。现在这种方法已广泛应用于高能物理、宇宙</a:t>
            </a:r>
            <a:endParaRPr lang="en-US" altLang="zh-CN" sz="2000" dirty="0">
              <a:solidFill>
                <a:srgbClr val="A5A5A5">
                  <a:lumMod val="20000"/>
                  <a:lumOff val="8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人工智能等领域。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8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2.5</a:t>
            </a:r>
            <a:r>
              <a:rPr lang="zh-CN" altLang="en-US" sz="2400" b="1" dirty="0">
                <a:solidFill>
                  <a:srgbClr val="FFFF00"/>
                </a:solidFill>
              </a:rPr>
              <a:t>异常处理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547" y="933849"/>
            <a:ext cx="218521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程序错误分类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659819" y="1341572"/>
            <a:ext cx="1300356" cy="1430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语法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逻辑</a:t>
            </a:r>
            <a:endParaRPr lang="en-US" altLang="zh-CN" sz="2000" dirty="0">
              <a:solidFill>
                <a:srgbClr val="A5A5A5">
                  <a:lumMod val="20000"/>
                  <a:lumOff val="80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运行时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FE6428-2DDE-47BA-9F71-366ECDCA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49" y="961054"/>
            <a:ext cx="8029575" cy="2600325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24FC6772-B322-4F23-BCB5-51435607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547" y="3161269"/>
            <a:ext cx="244169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运行时错误实例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4B284A-807B-4BD0-A840-A7F12F8B18BE}"/>
              </a:ext>
            </a:extLst>
          </p:cNvPr>
          <p:cNvSpPr txBox="1"/>
          <p:nvPr/>
        </p:nvSpPr>
        <p:spPr>
          <a:xfrm>
            <a:off x="26435" y="3641938"/>
            <a:ext cx="12220012" cy="968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tabLst/>
              <a:defRPr/>
            </a:pP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   运行时错误也称为异常。解释器给出提示信息。程序运行的原则是：先尝试运行代码，没错则运行。有</a:t>
            </a:r>
            <a:endParaRPr lang="en-US" altLang="zh-CN" sz="2000" dirty="0">
              <a:solidFill>
                <a:srgbClr val="A5A5A5">
                  <a:lumMod val="20000"/>
                  <a:lumOff val="80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tabLst/>
              <a:defRPr/>
            </a:pP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错则尝试捕获和处理，最后再选择崩溃。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4" grpId="0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异常处理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343555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异常处理语句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try   except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838200" y="1348578"/>
            <a:ext cx="7701339" cy="234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语句实现异常处理，基本的语法格式如下：</a:t>
            </a:r>
            <a:endParaRPr lang="en-US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BCF79-3FE5-4FAB-A142-208D1C4C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11" y="3838671"/>
            <a:ext cx="7696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异常处理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3833101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多异常处理语句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try   except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828869" y="1283261"/>
            <a:ext cx="686809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语句可以支持多个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语句，语法格式如下：</a:t>
            </a:r>
            <a:endParaRPr lang="en-US" altLang="en-US" sz="20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1&gt;: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N&gt;: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N+1&gt;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except: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N+2&gt;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65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异常处理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5987537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多异常处理语句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try   except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finally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子句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818111" y="1350564"/>
            <a:ext cx="107510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除了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保留字外，异常语句还可以与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finally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保留字配合使用，语法格式如下：</a:t>
            </a: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try: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 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异常类型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1&gt;: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n&gt;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finally: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49263" lvl="2" indent="0"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&lt;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n+1&gt;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CFFE07-28BF-462A-9F67-FB685B3BDE1C}"/>
              </a:ext>
            </a:extLst>
          </p:cNvPr>
          <p:cNvSpPr/>
          <p:nvPr/>
        </p:nvSpPr>
        <p:spPr>
          <a:xfrm>
            <a:off x="3489648" y="3532905"/>
            <a:ext cx="4030824" cy="3405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else :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无异常执行语句块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EDD3FC-0E96-424F-A211-168D14FDA073}"/>
              </a:ext>
            </a:extLst>
          </p:cNvPr>
          <p:cNvSpPr/>
          <p:nvPr/>
        </p:nvSpPr>
        <p:spPr>
          <a:xfrm>
            <a:off x="3489647" y="4092698"/>
            <a:ext cx="4030825" cy="3405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finally: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有无异常都执行语句块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n+1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0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精彩纷繁的第三方库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92" y="917163"/>
            <a:ext cx="218521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第三方库安装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538192" y="1317273"/>
            <a:ext cx="6596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第三方库依照安装方式灵活性和难易程度有多种个方法：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pip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工具安装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自定义安装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文件安装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Visual studio 2017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</a:rPr>
              <a:t>2.1</a:t>
            </a:r>
            <a:r>
              <a:rPr lang="zh-CN" altLang="en-US" sz="2400" b="1" dirty="0">
                <a:solidFill>
                  <a:srgbClr val="FFFF00"/>
                </a:solidFill>
              </a:rPr>
              <a:t>程序控制结构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2954655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程序的三种控制结构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838200" y="2641316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基本结构都有一个入口和一个出口。任何程序都由这三种基本结构组合而成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840232" y="1455904"/>
            <a:ext cx="4030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顺序</a:t>
            </a: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sequence</a:t>
            </a: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rgbClr val="A5A5A5">
                  <a:lumMod val="20000"/>
                  <a:lumOff val="8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Selection</a:t>
            </a: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rgbClr val="A5A5A5">
                  <a:lumMod val="20000"/>
                  <a:lumOff val="8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Repetition</a:t>
            </a:r>
            <a:r>
              <a:rPr lang="zh-CN" altLang="en-US" sz="24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rgbClr val="A5A5A5">
                  <a:lumMod val="20000"/>
                  <a:lumOff val="8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精彩纷繁的第三方库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92" y="917163"/>
            <a:ext cx="244169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常用的第三方库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6FB86E4-D360-41DB-8F5E-C5AA22F3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61" y="1924645"/>
            <a:ext cx="6647259" cy="300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3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精彩纷繁的第三方库</a:t>
            </a:r>
          </a:p>
        </p:txBody>
      </p:sp>
      <p:pic>
        <p:nvPicPr>
          <p:cNvPr id="7" name="内容占位符 1">
            <a:extLst>
              <a:ext uri="{FF2B5EF4-FFF2-40B4-BE49-F238E27FC236}">
                <a16:creationId xmlns:a16="http://schemas.microsoft.com/office/drawing/2014/main" id="{70F3DBCE-8BE8-4605-81B4-7AF15A9A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9132" y="1891938"/>
            <a:ext cx="5750719" cy="2593181"/>
          </a:xfrm>
        </p:spPr>
      </p:pic>
    </p:spTree>
    <p:extLst>
      <p:ext uri="{BB962C8B-B14F-4D97-AF65-F5344CB8AC3E}">
        <p14:creationId xmlns:p14="http://schemas.microsoft.com/office/powerpoint/2010/main" val="226297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精彩纷繁的第三方库</a:t>
            </a:r>
          </a:p>
        </p:txBody>
      </p:sp>
      <p:pic>
        <p:nvPicPr>
          <p:cNvPr id="6" name="内容占位符 1">
            <a:extLst>
              <a:ext uri="{FF2B5EF4-FFF2-40B4-BE49-F238E27FC236}">
                <a16:creationId xmlns:a16="http://schemas.microsoft.com/office/drawing/2014/main" id="{0181BB3C-91D1-436F-BCB5-54D39FFC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7594" y="2184846"/>
            <a:ext cx="5843588" cy="16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2.2</a:t>
            </a:r>
            <a:r>
              <a:rPr lang="zh-CN" altLang="en-US" sz="2400" b="1" dirty="0">
                <a:solidFill>
                  <a:srgbClr val="FFFF00"/>
                </a:solidFill>
              </a:rPr>
              <a:t>程序的分支结构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235513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zh-CN" sz="2400" b="1" dirty="0">
                <a:solidFill>
                  <a:srgbClr val="FFC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华文楷体" panose="02010600040101010101" pitchFamily="2" charset="-122"/>
                <a:cs typeface="Arial" panose="020B0604020202020204" pitchFamily="34" charset="0"/>
              </a:rPr>
              <a:t>单分支结构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857250" y="1412119"/>
            <a:ext cx="6819496" cy="21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语句的语法格式如下：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if  </a:t>
            </a:r>
            <a:r>
              <a:rPr lang="zh-CN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条件</a:t>
            </a:r>
            <a:r>
              <a:rPr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:</a:t>
            </a:r>
            <a:endParaRPr lang="zh-CN" altLang="zh-CN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zh-CN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语句块</a:t>
            </a:r>
            <a:endParaRPr lang="zh-CN" altLang="en-US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语句块是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条件满足后执行的一个或多个语句序列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语句块中语句通过与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所在行形成缩进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格）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表达包含关系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5C9EE9DA-BA68-4E49-B12C-2345235E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885" y="1990725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0383EB08-A237-466B-9A44-4875B4F40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885" y="2600325"/>
            <a:ext cx="1524000" cy="609600"/>
          </a:xfrm>
          <a:prstGeom prst="flowChartDecision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条件</a:t>
            </a:r>
            <a:endParaRPr lang="en-US" altLang="zh-CN" sz="20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9AD9A6CF-B80F-42C1-A70F-BFB0DD756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9885" y="2905125"/>
            <a:ext cx="6096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3D4828DF-6790-4A3B-9E14-CA7E5B36D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9485" y="2905125"/>
            <a:ext cx="0" cy="5334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C1979DAF-F1C9-48A1-BDB8-80C89E486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085" y="3438525"/>
            <a:ext cx="1828800" cy="533400"/>
          </a:xfrm>
          <a:prstGeom prst="flowChartProcess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语句块</a:t>
            </a:r>
            <a:endParaRPr lang="en-US" altLang="zh-CN" sz="2000" dirty="0">
              <a:solidFill>
                <a:srgbClr val="00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5B899A4C-86EC-4BAC-9A7E-19FB57A3F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9485" y="3971925"/>
            <a:ext cx="0" cy="304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0DE5F65-3D0D-4C83-8019-BB214FE05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4398" y="4276725"/>
            <a:ext cx="1335087" cy="1588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3F1B8B71-CA50-411F-ABA9-B6E37295A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4398" y="4278313"/>
            <a:ext cx="0" cy="431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DC8DDEC6-9C29-4F50-9310-EB5012BFA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2810" y="3198813"/>
            <a:ext cx="1588" cy="15113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59420AB7-993B-49A1-B554-02D8E59D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798" y="2411413"/>
            <a:ext cx="69965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True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24D7B7CB-7FE2-45BD-A702-42080935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731" y="3268663"/>
            <a:ext cx="81013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854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8" grpId="0" animBg="1" autoUpdateAnimBg="0"/>
      <p:bldP spid="12" grpId="0" animBg="1" autoUpdateAnimBg="0"/>
      <p:bldP spid="17" grpId="0" autoUpdateAnimBg="0"/>
      <p:bldP spid="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实例 </a:t>
            </a:r>
            <a:r>
              <a:rPr lang="en-US" altLang="zh-CN" sz="2000" dirty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PM 2.5</a:t>
            </a:r>
            <a:r>
              <a:rPr lang="zh-CN" altLang="zh-CN" sz="2000" dirty="0">
                <a:solidFill>
                  <a:srgbClr val="FFFF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空气质量提醒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B1ED87-909D-485B-ACBA-D1A603CDA76D}"/>
              </a:ext>
            </a:extLst>
          </p:cNvPr>
          <p:cNvSpPr txBox="1"/>
          <p:nvPr/>
        </p:nvSpPr>
        <p:spPr>
          <a:xfrm>
            <a:off x="903517" y="887920"/>
            <a:ext cx="5359159" cy="254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输入：接收外部输入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PM2.5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PM2.5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&gt;= 75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，打印空气污染警告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35 &lt;= PM2.5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75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，打印空气污染警告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PM2.5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35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，打印空气质量优，建议户外运动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输出：打印空气质量提醒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CN" altLang="zh-CN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2.2</a:t>
            </a:r>
            <a:r>
              <a:rPr lang="zh-CN" altLang="en-US" sz="2400" b="1" dirty="0">
                <a:solidFill>
                  <a:srgbClr val="FFFF00"/>
                </a:solidFill>
              </a:rPr>
              <a:t>程序的分支结构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307488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en-US" altLang="zh-CN" sz="2400" b="1" dirty="0" err="1">
                <a:solidFill>
                  <a:srgbClr val="FFC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f-else</a:t>
            </a:r>
            <a:r>
              <a:rPr lang="zh-CN" altLang="en-US" sz="2400" b="1" noProof="0" dirty="0">
                <a:solidFill>
                  <a:srgbClr val="FFC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分支结构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740085" y="1328143"/>
            <a:ext cx="6918689" cy="2356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语句用来形成二分支结构，语法格式如下：</a:t>
            </a:r>
          </a:p>
          <a:p>
            <a:pPr lvl="7" indent="-2889250" algn="just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if  &lt;</a:t>
            </a:r>
            <a:r>
              <a:rPr lang="zh-CN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条件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&gt;:</a:t>
            </a:r>
            <a:endParaRPr lang="zh-CN" altLang="zh-CN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7" indent="-2889250" algn="just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zh-CN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语句块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1&gt;</a:t>
            </a:r>
            <a:endParaRPr lang="zh-CN" altLang="zh-CN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7" indent="-2889250" algn="just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else:</a:t>
            </a:r>
            <a:endParaRPr lang="zh-CN" altLang="zh-CN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7" indent="-2889250" algn="just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 &lt;</a:t>
            </a:r>
            <a:r>
              <a:rPr lang="zh-CN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语句块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7BB806-09FC-48A7-BD4C-947FA38CC8F4}"/>
              </a:ext>
            </a:extLst>
          </p:cNvPr>
          <p:cNvSpPr txBox="1"/>
          <p:nvPr/>
        </p:nvSpPr>
        <p:spPr>
          <a:xfrm>
            <a:off x="838200" y="3866560"/>
            <a:ext cx="90687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&lt;语句块1&gt;是在if条件满足后执行的一个或多个语句序列</a:t>
            </a:r>
            <a:endParaRPr lang="zh-CN" alt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&lt;语句块2&gt;是if条件不满足后执行的语句序列</a:t>
            </a:r>
            <a:endParaRPr lang="zh-CN" alt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二分支语句用于区分&lt;条件&gt;的两种可能True或者False，分别形成执行路径</a:t>
            </a: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52F03C-6DA5-44B2-B15C-52E4507A69FE}"/>
              </a:ext>
            </a:extLst>
          </p:cNvPr>
          <p:cNvSpPr txBox="1"/>
          <p:nvPr/>
        </p:nvSpPr>
        <p:spPr>
          <a:xfrm>
            <a:off x="905069" y="5307381"/>
            <a:ext cx="967444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二分支结构还有一种更简洁的表达方式，适合通过判断返回特定值，语法格式如下：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  if  &lt;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else &lt;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3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2.2</a:t>
            </a:r>
            <a:r>
              <a:rPr lang="zh-CN" altLang="en-US" sz="2400" b="1" dirty="0">
                <a:solidFill>
                  <a:srgbClr val="FFFF00"/>
                </a:solidFill>
              </a:rPr>
              <a:t>程序的分支结构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3621504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+mj-lt"/>
              <a:buAutoNum type="arabicPeriod" startAt="3"/>
              <a:defRPr/>
            </a:pPr>
            <a:r>
              <a:rPr lang="en-US" altLang="zh-CN" sz="2400" b="1" dirty="0">
                <a:solidFill>
                  <a:srgbClr val="FFC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if-</a:t>
            </a:r>
            <a:r>
              <a:rPr lang="en-US" altLang="zh-CN" sz="2400" b="1" dirty="0" err="1">
                <a:solidFill>
                  <a:srgbClr val="FFC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elif</a:t>
            </a:r>
            <a:r>
              <a:rPr lang="en-US" altLang="zh-CN" sz="2400" b="1" dirty="0">
                <a:solidFill>
                  <a:srgbClr val="FFC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-else</a:t>
            </a:r>
            <a:r>
              <a:rPr lang="zh-CN" altLang="en-US" sz="2400" b="1" dirty="0">
                <a:solidFill>
                  <a:srgbClr val="FFC00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多分支结构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796071" y="1328143"/>
            <a:ext cx="6617966" cy="3731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Python的if-elif-else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构成的</a:t>
            </a:r>
            <a:r>
              <a:rPr lang="zh-CN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多分支结构，语句格式如下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en-US" sz="2000" dirty="0">
              <a:solidFill>
                <a:srgbClr val="A5A5A5">
                  <a:lumMod val="20000"/>
                  <a:lumOff val="8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7188" lvl="3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&lt;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1&gt;:</a:t>
            </a:r>
          </a:p>
          <a:p>
            <a:pPr marL="357188" lvl="3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</a:p>
          <a:p>
            <a:pPr marL="357188" lvl="3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elif</a:t>
            </a: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2&gt;:</a:t>
            </a:r>
          </a:p>
          <a:p>
            <a:pPr marL="357188" lvl="3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</a:p>
          <a:p>
            <a:pPr marL="357188" lvl="3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 </a:t>
            </a:r>
          </a:p>
          <a:p>
            <a:pPr marL="357188" lvl="3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 </a:t>
            </a:r>
          </a:p>
          <a:p>
            <a:pPr marL="357188" lvl="3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&lt;</a:t>
            </a:r>
            <a:r>
              <a:rPr lang="zh-CN" altLang="en-US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A5A5A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N&gt;</a:t>
            </a:r>
            <a:endParaRPr lang="zh-CN" altLang="en-US" sz="2000" dirty="0">
              <a:solidFill>
                <a:srgbClr val="A5A5A5">
                  <a:lumMod val="20000"/>
                  <a:lumOff val="8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体重指数计算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B1ED87-909D-485B-ACBA-D1A603CDA76D}"/>
              </a:ext>
            </a:extLst>
          </p:cNvPr>
          <p:cNvSpPr txBox="1"/>
          <p:nvPr/>
        </p:nvSpPr>
        <p:spPr>
          <a:xfrm>
            <a:off x="875524" y="869258"/>
            <a:ext cx="7024680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体重指数</a:t>
            </a:r>
            <a:r>
              <a:rPr lang="zh-CN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BMI的定义如下：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 =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体重（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身高</a:t>
            </a:r>
            <a:r>
              <a:rPr lang="en-US" altLang="zh-CN" sz="20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例如，一个人身高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1.75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米、体重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公斤，他的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24.49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D9CFD2-4D70-4F5E-8513-89934110E72A}"/>
              </a:ext>
            </a:extLst>
          </p:cNvPr>
          <p:cNvSpPr/>
          <p:nvPr/>
        </p:nvSpPr>
        <p:spPr>
          <a:xfrm>
            <a:off x="875524" y="1835055"/>
            <a:ext cx="994643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编写一个根据体重和身高计算BMI值的程序，并同时输出国际和国内的BMI指标建议值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D481BA-75DC-429B-B4E3-B4D7E763F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45099"/>
              </p:ext>
            </p:extLst>
          </p:nvPr>
        </p:nvGraphicFramePr>
        <p:xfrm>
          <a:off x="2248677" y="2690204"/>
          <a:ext cx="7361853" cy="1833118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071396">
                  <a:extLst>
                    <a:ext uri="{9D8B030D-6E8A-4147-A177-3AD203B41FA5}">
                      <a16:colId xmlns:a16="http://schemas.microsoft.com/office/drawing/2014/main" val="2083724310"/>
                    </a:ext>
                  </a:extLst>
                </a:gridCol>
                <a:gridCol w="2705878">
                  <a:extLst>
                    <a:ext uri="{9D8B030D-6E8A-4147-A177-3AD203B41FA5}">
                      <a16:colId xmlns:a16="http://schemas.microsoft.com/office/drawing/2014/main" val="557684559"/>
                    </a:ext>
                  </a:extLst>
                </a:gridCol>
                <a:gridCol w="2584579">
                  <a:extLst>
                    <a:ext uri="{9D8B030D-6E8A-4147-A177-3AD203B41FA5}">
                      <a16:colId xmlns:a16="http://schemas.microsoft.com/office/drawing/2014/main" val="356974530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分类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国际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BMI</a:t>
                      </a: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值（kg/m</a:t>
                      </a:r>
                      <a:r>
                        <a:rPr kumimoji="0" lang="zh-CN" altLang="zh-CN" sz="18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国内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BMI</a:t>
                      </a: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值（kg/m</a:t>
                      </a:r>
                      <a:r>
                        <a:rPr kumimoji="0" lang="zh-CN" altLang="zh-CN" sz="18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extLst>
                  <a:ext uri="{0D108BD9-81ED-4DB2-BD59-A6C34878D82A}">
                    <a16:rowId xmlns:a16="http://schemas.microsoft.com/office/drawing/2014/main" val="3978747390"/>
                  </a:ext>
                </a:extLst>
              </a:tr>
              <a:tr h="360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偏瘦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 18.5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 18.5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extLst>
                  <a:ext uri="{0D108BD9-81ED-4DB2-BD59-A6C34878D82A}">
                    <a16:rowId xmlns:a16="http://schemas.microsoft.com/office/drawing/2014/main" val="3993139393"/>
                  </a:ext>
                </a:extLst>
              </a:tr>
              <a:tr h="360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正常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18.5 ~ 25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18.5 ~ 24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extLst>
                  <a:ext uri="{0D108BD9-81ED-4DB2-BD59-A6C34878D82A}">
                    <a16:rowId xmlns:a16="http://schemas.microsoft.com/office/drawing/2014/main" val="3184086309"/>
                  </a:ext>
                </a:extLst>
              </a:tr>
              <a:tr h="360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偏胖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 ~ 30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 ~ 28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extLst>
                  <a:ext uri="{0D108BD9-81ED-4DB2-BD59-A6C34878D82A}">
                    <a16:rowId xmlns:a16="http://schemas.microsoft.com/office/drawing/2014/main" val="3730599990"/>
                  </a:ext>
                </a:extLst>
              </a:tr>
              <a:tr h="360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肥胖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&gt;= 30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&gt;= 28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/>
                </a:tc>
                <a:extLst>
                  <a:ext uri="{0D108BD9-81ED-4DB2-BD59-A6C34878D82A}">
                    <a16:rowId xmlns:a16="http://schemas.microsoft.com/office/drawing/2014/main" val="75122838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7E4EF06-EE45-4736-B605-957B604AF6AC}"/>
              </a:ext>
            </a:extLst>
          </p:cNvPr>
          <p:cNvSpPr/>
          <p:nvPr/>
        </p:nvSpPr>
        <p:spPr>
          <a:xfrm>
            <a:off x="838200" y="4777642"/>
            <a:ext cx="994643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EX0201.py</a:t>
            </a:r>
            <a:endParaRPr lang="zh-CN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1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2.3</a:t>
            </a:r>
            <a:r>
              <a:rPr lang="zh-CN" altLang="en-US" sz="2400" b="1" dirty="0">
                <a:solidFill>
                  <a:srgbClr val="FFFF00"/>
                </a:solidFill>
              </a:rPr>
              <a:t>循环控制结构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267252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for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uLnTx/>
              <a:uFillTx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838200" y="1348578"/>
            <a:ext cx="11216532" cy="2535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遍历循环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根据循环执行次数的确定性，循环可以分为确定次数循环和非确定次数循环。确定次数循环指循环体对循</a:t>
            </a:r>
            <a:endParaRPr lang="en-US" altLang="zh-CN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环次数有明确的定义循环次数采用遍历结构中元素个数来体现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Python通过保留字for实现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r>
              <a:rPr lang="en-US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 &lt;</a:t>
            </a:r>
            <a:r>
              <a:rPr lang="zh-CN" altLang="en-US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循环变量</a:t>
            </a:r>
            <a:r>
              <a:rPr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  in  &lt;</a:t>
            </a:r>
            <a:r>
              <a:rPr lang="zh-CN" altLang="en-US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遍历结构</a:t>
            </a:r>
            <a:r>
              <a:rPr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&lt;</a:t>
            </a:r>
            <a:r>
              <a:rPr lang="zh-CN" altLang="en-US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E79079-D9B0-4A1E-A40D-9DB23271CD2F}"/>
              </a:ext>
            </a:extLst>
          </p:cNvPr>
          <p:cNvSpPr/>
          <p:nvPr/>
        </p:nvSpPr>
        <p:spPr>
          <a:xfrm>
            <a:off x="939280" y="3902721"/>
            <a:ext cx="7579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遍历结构可以是字符串、文件、组合数据类型或range()函数</a:t>
            </a:r>
            <a:r>
              <a:rPr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3B479-47D3-4B7B-951F-D1A1FAF102B8}"/>
              </a:ext>
            </a:extLst>
          </p:cNvPr>
          <p:cNvSpPr txBox="1"/>
          <p:nvPr/>
        </p:nvSpPr>
        <p:spPr>
          <a:xfrm>
            <a:off x="838200" y="4445058"/>
            <a:ext cx="2343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循环 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</a:t>
            </a:r>
            <a:endParaRPr lang="en-US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for</a:t>
            </a: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in  range(N):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sum +=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D811B2-F41A-433E-91E3-B325EAFF571A}"/>
              </a:ext>
            </a:extLst>
          </p:cNvPr>
          <p:cNvSpPr txBox="1"/>
          <p:nvPr/>
        </p:nvSpPr>
        <p:spPr>
          <a:xfrm>
            <a:off x="3181740" y="4414532"/>
            <a:ext cx="3079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遍历文件中的每一行</a:t>
            </a:r>
            <a:endParaRPr lang="en-US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for</a:t>
            </a: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line  in  file: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…         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8EF450-02A3-42A0-B860-DBC61AEBE4CE}"/>
              </a:ext>
            </a:extLst>
          </p:cNvPr>
          <p:cNvSpPr txBox="1"/>
          <p:nvPr/>
        </p:nvSpPr>
        <p:spPr>
          <a:xfrm>
            <a:off x="6076982" y="4445058"/>
            <a:ext cx="2441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遍历字符串</a:t>
            </a:r>
            <a:endParaRPr lang="en-US" altLang="zh-CN" sz="2000" dirty="0">
              <a:solidFill>
                <a:schemeClr val="accent2">
                  <a:lumMod val="20000"/>
                  <a:lumOff val="8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for</a:t>
            </a: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ch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in  str: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…         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6BEDC2-C11C-4E06-A1C4-14980B76144E}"/>
              </a:ext>
            </a:extLst>
          </p:cNvPr>
          <p:cNvSpPr txBox="1"/>
          <p:nvPr/>
        </p:nvSpPr>
        <p:spPr>
          <a:xfrm>
            <a:off x="8364360" y="4414531"/>
            <a:ext cx="2441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遍历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list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for</a:t>
            </a:r>
            <a:r>
              <a:rPr lang="zh-CN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item  in  </a:t>
            </a:r>
            <a:r>
              <a:rPr lang="en-US" altLang="zh-CN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lst</a:t>
            </a: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…           </a:t>
            </a:r>
          </a:p>
        </p:txBody>
      </p:sp>
    </p:spTree>
    <p:extLst>
      <p:ext uri="{BB962C8B-B14F-4D97-AF65-F5344CB8AC3E}">
        <p14:creationId xmlns:p14="http://schemas.microsoft.com/office/powerpoint/2010/main" val="104282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5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for</a:t>
            </a:r>
            <a:r>
              <a:rPr lang="zh-CN" altLang="en-US" sz="2400" b="1" dirty="0">
                <a:solidFill>
                  <a:srgbClr val="FFFF00"/>
                </a:solidFill>
              </a:rPr>
              <a:t>循环的扩展形式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5314275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遍历循环还有一种扩展模式，使用方法如下：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5094C-4414-461E-A25B-7DB6E8F253CC}"/>
              </a:ext>
            </a:extLst>
          </p:cNvPr>
          <p:cNvSpPr txBox="1"/>
          <p:nvPr/>
        </p:nvSpPr>
        <p:spPr>
          <a:xfrm>
            <a:off x="818111" y="1546382"/>
            <a:ext cx="4177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 &lt;</a:t>
            </a:r>
            <a:r>
              <a:rPr lang="zh-CN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循环变量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 in  &lt;</a:t>
            </a:r>
            <a:r>
              <a:rPr lang="zh-CN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遍历结构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&gt;:</a:t>
            </a:r>
            <a:endParaRPr lang="zh-CN" altLang="zh-CN" sz="20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&lt;</a:t>
            </a:r>
            <a:r>
              <a:rPr lang="zh-CN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endParaRPr lang="zh-CN" altLang="zh-CN" sz="20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20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&lt;</a:t>
            </a:r>
            <a:r>
              <a:rPr lang="zh-CN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1439</Words>
  <Application>Microsoft Office PowerPoint</Application>
  <PresentationFormat>宽屏</PresentationFormat>
  <Paragraphs>216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华文仿宋</vt:lpstr>
      <vt:lpstr>华文楷体</vt:lpstr>
      <vt:lpstr>华文新魏</vt:lpstr>
      <vt:lpstr>微软雅黑</vt:lpstr>
      <vt:lpstr>Arial</vt:lpstr>
      <vt:lpstr>Calibri</vt:lpstr>
      <vt:lpstr>Wingdings</vt:lpstr>
      <vt:lpstr>Office 主题​​</vt:lpstr>
      <vt:lpstr>第二讲Python的控制结构</vt:lpstr>
      <vt:lpstr>2.1程序控制结构</vt:lpstr>
      <vt:lpstr>2.2程序的分支结构</vt:lpstr>
      <vt:lpstr>实例 PM 2.5空气质量提醒</vt:lpstr>
      <vt:lpstr>2.2程序的分支结构</vt:lpstr>
      <vt:lpstr>2.2程序的分支结构</vt:lpstr>
      <vt:lpstr>体重指数计算</vt:lpstr>
      <vt:lpstr>2.3循环控制结构</vt:lpstr>
      <vt:lpstr>for循环的扩展形式</vt:lpstr>
      <vt:lpstr>2.3循环控制结构</vt:lpstr>
      <vt:lpstr>2.4 内置random库</vt:lpstr>
      <vt:lpstr>random库</vt:lpstr>
      <vt:lpstr>random库</vt:lpstr>
      <vt:lpstr>案例：蒙特卡洛法计算π</vt:lpstr>
      <vt:lpstr>2.5异常处理</vt:lpstr>
      <vt:lpstr>异常处理</vt:lpstr>
      <vt:lpstr>异常处理</vt:lpstr>
      <vt:lpstr>异常处理</vt:lpstr>
      <vt:lpstr>精彩纷繁的第三方库</vt:lpstr>
      <vt:lpstr>精彩纷繁的第三方库</vt:lpstr>
      <vt:lpstr>精彩纷繁的第三方库</vt:lpstr>
      <vt:lpstr>精彩纷繁的第三方库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Shanli Xuan</dc:creator>
  <cp:lastModifiedBy>Shanli Xuan</cp:lastModifiedBy>
  <cp:revision>42</cp:revision>
  <dcterms:created xsi:type="dcterms:W3CDTF">2019-02-12T01:55:44Z</dcterms:created>
  <dcterms:modified xsi:type="dcterms:W3CDTF">2019-03-24T01:41:13Z</dcterms:modified>
</cp:coreProperties>
</file>