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231" r:id="rId2"/>
    <p:sldId id="1232" r:id="rId3"/>
    <p:sldId id="597" r:id="rId4"/>
    <p:sldId id="1233" r:id="rId5"/>
    <p:sldId id="1234" r:id="rId6"/>
    <p:sldId id="1235" r:id="rId7"/>
    <p:sldId id="1236" r:id="rId8"/>
    <p:sldId id="1238" r:id="rId9"/>
    <p:sldId id="1239" r:id="rId10"/>
    <p:sldId id="1237" r:id="rId11"/>
    <p:sldId id="1240" r:id="rId12"/>
    <p:sldId id="124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B7384-FBF1-4D3A-8C89-2A4ABFFE0883}" type="datetimeFigureOut">
              <a:rPr lang="zh-CN" altLang="en-US" smtClean="0"/>
              <a:t>2019/4/21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EFDD9-05BE-49BA-BC4E-B59F92FE3583}" type="slidenum">
              <a:rPr lang="zh-CN" altLang="en-US" smtClean="0"/>
              <a:t>‹#›</a:t>
            </a:fld>
            <a:endParaRPr lang="zh-CN" altLang="en-US"/>
          </a:p>
        </p:txBody>
      </p:sp>
    </p:spTree>
    <p:extLst>
      <p:ext uri="{BB962C8B-B14F-4D97-AF65-F5344CB8AC3E}">
        <p14:creationId xmlns:p14="http://schemas.microsoft.com/office/powerpoint/2010/main" val="3179162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56378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993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64474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8836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3336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1198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55445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29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1436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833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041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005DC-A0CA-4835-B0C4-EBE73A48A8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7962AE-74C1-49C7-9E72-3AB0B8BEA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49526E-47A4-4EE2-A449-98BF8DABF25A}"/>
              </a:ext>
            </a:extLst>
          </p:cNvPr>
          <p:cNvSpPr>
            <a:spLocks noGrp="1"/>
          </p:cNvSpPr>
          <p:nvPr>
            <p:ph type="dt" sz="half" idx="10"/>
          </p:nvPr>
        </p:nvSpPr>
        <p:spPr/>
        <p:txBody>
          <a:bodyPr/>
          <a:lstStyle/>
          <a:p>
            <a:fld id="{5382246D-F710-47E8-B0EB-F7C8D906C2D0}"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3976C22B-F53C-48FA-AD45-51732DF595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47437F-1D63-4793-A45B-C14D10065AC1}"/>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369252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D5DC6-DF92-4F96-A566-50F88F991E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19EBB77-3D7C-4DB6-8E63-515CE2F136B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A955BB-9D6F-4C85-ADDB-22069FDEF7F9}"/>
              </a:ext>
            </a:extLst>
          </p:cNvPr>
          <p:cNvSpPr>
            <a:spLocks noGrp="1"/>
          </p:cNvSpPr>
          <p:nvPr>
            <p:ph type="dt" sz="half" idx="10"/>
          </p:nvPr>
        </p:nvSpPr>
        <p:spPr/>
        <p:txBody>
          <a:bodyPr/>
          <a:lstStyle/>
          <a:p>
            <a:fld id="{5382246D-F710-47E8-B0EB-F7C8D906C2D0}"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B2CF4D82-87F5-45C2-9699-2D002649E5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C2466B-F322-4E53-AC54-6A4068A0C5C5}"/>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05014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95EBC4-0335-4FA6-8BDC-CDD6F4BE30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4CB61C-A79C-46B8-B38D-34732BFD708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35D380-2C0A-4CA3-AF33-F3EF7C08BDAA}"/>
              </a:ext>
            </a:extLst>
          </p:cNvPr>
          <p:cNvSpPr>
            <a:spLocks noGrp="1"/>
          </p:cNvSpPr>
          <p:nvPr>
            <p:ph type="dt" sz="half" idx="10"/>
          </p:nvPr>
        </p:nvSpPr>
        <p:spPr/>
        <p:txBody>
          <a:bodyPr/>
          <a:lstStyle/>
          <a:p>
            <a:fld id="{5382246D-F710-47E8-B0EB-F7C8D906C2D0}"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047E7FB5-4893-4FE8-8645-F75F9599B4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8279DE-305C-4CA3-A626-6FEA996C7D26}"/>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238881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63204-55AD-4324-8047-6CBDD98720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2DFCD3-C978-49A5-847E-56D036A115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89292C-0754-4F62-B475-B8C572CB7745}"/>
              </a:ext>
            </a:extLst>
          </p:cNvPr>
          <p:cNvSpPr>
            <a:spLocks noGrp="1"/>
          </p:cNvSpPr>
          <p:nvPr>
            <p:ph type="dt" sz="half" idx="10"/>
          </p:nvPr>
        </p:nvSpPr>
        <p:spPr/>
        <p:txBody>
          <a:bodyPr/>
          <a:lstStyle/>
          <a:p>
            <a:fld id="{5382246D-F710-47E8-B0EB-F7C8D906C2D0}" type="datetimeFigureOut">
              <a:rPr lang="zh-CN" altLang="en-US" smtClean="0"/>
              <a:t>2019/4/21</a:t>
            </a:fld>
            <a:endParaRPr lang="zh-CN" altLang="en-US"/>
          </a:p>
        </p:txBody>
      </p:sp>
      <p:sp useBgFill="1">
        <p:nvSpPr>
          <p:cNvPr id="5" name="页脚占位符 4">
            <a:extLst>
              <a:ext uri="{FF2B5EF4-FFF2-40B4-BE49-F238E27FC236}">
                <a16:creationId xmlns:a16="http://schemas.microsoft.com/office/drawing/2014/main" id="{B9223FAE-1245-4EEE-99D3-887D43C77FC1}"/>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EDF4444C-B1C5-45F9-A466-32EB7F01F5A4}"/>
              </a:ext>
            </a:extLst>
          </p:cNvPr>
          <p:cNvSpPr>
            <a:spLocks noGrp="1"/>
          </p:cNvSpPr>
          <p:nvPr>
            <p:ph type="sldNum" sz="quarter" idx="12"/>
          </p:nvPr>
        </p:nvSpPr>
        <p:spPr/>
        <p:txBody>
          <a:bodyPr/>
          <a:lstStyle/>
          <a:p>
            <a:fld id="{C66258D2-2584-4E9D-9BAB-8A5C3256909F}" type="slidenum">
              <a:rPr lang="zh-CN" altLang="en-US" smtClean="0"/>
              <a:t>‹#›</a:t>
            </a:fld>
            <a:endParaRPr lang="zh-CN" altLang="en-US" dirty="0"/>
          </a:p>
        </p:txBody>
      </p:sp>
    </p:spTree>
    <p:extLst>
      <p:ext uri="{BB962C8B-B14F-4D97-AF65-F5344CB8AC3E}">
        <p14:creationId xmlns:p14="http://schemas.microsoft.com/office/powerpoint/2010/main" val="171301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ED26-DFD3-4EFD-BF58-19458C2B07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41549C9-4FD7-4515-8CC4-F7D771FE1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10FD5E1-AB90-4C47-B53F-8C0ECDF6230C}"/>
              </a:ext>
            </a:extLst>
          </p:cNvPr>
          <p:cNvSpPr>
            <a:spLocks noGrp="1"/>
          </p:cNvSpPr>
          <p:nvPr>
            <p:ph type="dt" sz="half" idx="10"/>
          </p:nvPr>
        </p:nvSpPr>
        <p:spPr/>
        <p:txBody>
          <a:bodyPr/>
          <a:lstStyle/>
          <a:p>
            <a:fld id="{5382246D-F710-47E8-B0EB-F7C8D906C2D0}"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797DB525-81A7-4ED0-8BAE-1AC8D20990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C92FB7-5E98-4E66-ABA9-17470588DB1A}"/>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423385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838B-C66F-42F7-8456-5B65A3A9ED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A11F12-8D6C-4267-8A0E-6BC736FA0F2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E649DBD-26B8-4112-9D33-34C32AF012A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DF57C6B-06A5-4F95-A468-461293526016}"/>
              </a:ext>
            </a:extLst>
          </p:cNvPr>
          <p:cNvSpPr>
            <a:spLocks noGrp="1"/>
          </p:cNvSpPr>
          <p:nvPr>
            <p:ph type="dt" sz="half" idx="10"/>
          </p:nvPr>
        </p:nvSpPr>
        <p:spPr/>
        <p:txBody>
          <a:bodyPr/>
          <a:lstStyle/>
          <a:p>
            <a:fld id="{5382246D-F710-47E8-B0EB-F7C8D906C2D0}" type="datetimeFigureOut">
              <a:rPr lang="zh-CN" altLang="en-US" smtClean="0"/>
              <a:t>2019/4/21</a:t>
            </a:fld>
            <a:endParaRPr lang="zh-CN" altLang="en-US"/>
          </a:p>
        </p:txBody>
      </p:sp>
      <p:sp>
        <p:nvSpPr>
          <p:cNvPr id="6" name="页脚占位符 5">
            <a:extLst>
              <a:ext uri="{FF2B5EF4-FFF2-40B4-BE49-F238E27FC236}">
                <a16:creationId xmlns:a16="http://schemas.microsoft.com/office/drawing/2014/main" id="{1A9F0349-B7EA-49D9-A88E-CAFFB858D8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42C9B8-ABB8-4D45-8E29-A394915E7D9F}"/>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95243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45DAF-4E50-4CA9-8840-8A16CCA422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6014D6-2C8F-4732-A1BB-0778EAEC0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222369C-6D3E-48B0-AD2F-AF95688F16B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872D3D8-4F11-4142-9B47-BF67023EA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C40AA84-75B4-49B9-84CE-A069B0A314F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4B98992-A749-4A98-A466-743A858B495D}"/>
              </a:ext>
            </a:extLst>
          </p:cNvPr>
          <p:cNvSpPr>
            <a:spLocks noGrp="1"/>
          </p:cNvSpPr>
          <p:nvPr>
            <p:ph type="dt" sz="half" idx="10"/>
          </p:nvPr>
        </p:nvSpPr>
        <p:spPr/>
        <p:txBody>
          <a:bodyPr/>
          <a:lstStyle/>
          <a:p>
            <a:fld id="{5382246D-F710-47E8-B0EB-F7C8D906C2D0}" type="datetimeFigureOut">
              <a:rPr lang="zh-CN" altLang="en-US" smtClean="0"/>
              <a:t>2019/4/21</a:t>
            </a:fld>
            <a:endParaRPr lang="zh-CN" altLang="en-US"/>
          </a:p>
        </p:txBody>
      </p:sp>
      <p:sp>
        <p:nvSpPr>
          <p:cNvPr id="8" name="页脚占位符 7">
            <a:extLst>
              <a:ext uri="{FF2B5EF4-FFF2-40B4-BE49-F238E27FC236}">
                <a16:creationId xmlns:a16="http://schemas.microsoft.com/office/drawing/2014/main" id="{51B19682-608D-46B1-8A6F-5162BE8354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0EE624-225E-4A5E-BA6E-D5CD76EDB940}"/>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218994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07E8C-27E3-42C3-ADF0-CF50EED3EBD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CEA1A6B-42F7-43CD-8AFE-CBFA91C72D73}"/>
              </a:ext>
            </a:extLst>
          </p:cNvPr>
          <p:cNvSpPr>
            <a:spLocks noGrp="1"/>
          </p:cNvSpPr>
          <p:nvPr>
            <p:ph type="dt" sz="half" idx="10"/>
          </p:nvPr>
        </p:nvSpPr>
        <p:spPr/>
        <p:txBody>
          <a:bodyPr/>
          <a:lstStyle/>
          <a:p>
            <a:fld id="{5382246D-F710-47E8-B0EB-F7C8D906C2D0}" type="datetimeFigureOut">
              <a:rPr lang="zh-CN" altLang="en-US" smtClean="0"/>
              <a:t>2019/4/21</a:t>
            </a:fld>
            <a:endParaRPr lang="zh-CN" altLang="en-US"/>
          </a:p>
        </p:txBody>
      </p:sp>
      <p:sp>
        <p:nvSpPr>
          <p:cNvPr id="4" name="页脚占位符 3">
            <a:extLst>
              <a:ext uri="{FF2B5EF4-FFF2-40B4-BE49-F238E27FC236}">
                <a16:creationId xmlns:a16="http://schemas.microsoft.com/office/drawing/2014/main" id="{60D3EA22-263C-4ED0-88B5-5D6B1610EC7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5EEF847-C486-4264-B0C5-544D109BE860}"/>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398080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BBCC70-1340-423E-B281-EAF81CAF1517}"/>
              </a:ext>
            </a:extLst>
          </p:cNvPr>
          <p:cNvSpPr>
            <a:spLocks noGrp="1"/>
          </p:cNvSpPr>
          <p:nvPr>
            <p:ph type="dt" sz="half" idx="10"/>
          </p:nvPr>
        </p:nvSpPr>
        <p:spPr/>
        <p:txBody>
          <a:bodyPr/>
          <a:lstStyle/>
          <a:p>
            <a:fld id="{5382246D-F710-47E8-B0EB-F7C8D906C2D0}" type="datetimeFigureOut">
              <a:rPr lang="zh-CN" altLang="en-US" smtClean="0"/>
              <a:t>2019/4/21</a:t>
            </a:fld>
            <a:endParaRPr lang="zh-CN" altLang="en-US"/>
          </a:p>
        </p:txBody>
      </p:sp>
      <p:sp>
        <p:nvSpPr>
          <p:cNvPr id="3" name="页脚占位符 2">
            <a:extLst>
              <a:ext uri="{FF2B5EF4-FFF2-40B4-BE49-F238E27FC236}">
                <a16:creationId xmlns:a16="http://schemas.microsoft.com/office/drawing/2014/main" id="{5C2741B9-EAA0-487F-8E86-602BC4F3E2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8B7927-A35A-4B26-8BEC-D1CB2A431D53}"/>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66877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CB89C-1530-46B6-9537-2AD4145F1C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328A917-E46C-4E99-A83E-102C17350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6B8061E-7CB2-4971-A699-9E5FEF269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D6CAB2-BF01-48D4-83E0-229D2F61101B}"/>
              </a:ext>
            </a:extLst>
          </p:cNvPr>
          <p:cNvSpPr>
            <a:spLocks noGrp="1"/>
          </p:cNvSpPr>
          <p:nvPr>
            <p:ph type="dt" sz="half" idx="10"/>
          </p:nvPr>
        </p:nvSpPr>
        <p:spPr/>
        <p:txBody>
          <a:bodyPr/>
          <a:lstStyle/>
          <a:p>
            <a:fld id="{5382246D-F710-47E8-B0EB-F7C8D906C2D0}" type="datetimeFigureOut">
              <a:rPr lang="zh-CN" altLang="en-US" smtClean="0"/>
              <a:t>2019/4/21</a:t>
            </a:fld>
            <a:endParaRPr lang="zh-CN" altLang="en-US"/>
          </a:p>
        </p:txBody>
      </p:sp>
      <p:sp>
        <p:nvSpPr>
          <p:cNvPr id="6" name="页脚占位符 5">
            <a:extLst>
              <a:ext uri="{FF2B5EF4-FFF2-40B4-BE49-F238E27FC236}">
                <a16:creationId xmlns:a16="http://schemas.microsoft.com/office/drawing/2014/main" id="{FABB3A80-8542-440B-8566-F3C0AB5CD5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2BD824-34D2-4702-99A6-566024676B37}"/>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51954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C83D3-866D-47DA-932D-71F002158F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E4E3D5-B34A-406A-B7A4-4932DD61D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DCB096-8A98-4EBC-B748-F153E59A4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7E0707-4BDF-4026-9824-6F3D68E44595}"/>
              </a:ext>
            </a:extLst>
          </p:cNvPr>
          <p:cNvSpPr>
            <a:spLocks noGrp="1"/>
          </p:cNvSpPr>
          <p:nvPr>
            <p:ph type="dt" sz="half" idx="10"/>
          </p:nvPr>
        </p:nvSpPr>
        <p:spPr/>
        <p:txBody>
          <a:bodyPr/>
          <a:lstStyle/>
          <a:p>
            <a:fld id="{5382246D-F710-47E8-B0EB-F7C8D906C2D0}" type="datetimeFigureOut">
              <a:rPr lang="zh-CN" altLang="en-US" smtClean="0"/>
              <a:t>2019/4/21</a:t>
            </a:fld>
            <a:endParaRPr lang="zh-CN" altLang="en-US"/>
          </a:p>
        </p:txBody>
      </p:sp>
      <p:sp>
        <p:nvSpPr>
          <p:cNvPr id="6" name="页脚占位符 5">
            <a:extLst>
              <a:ext uri="{FF2B5EF4-FFF2-40B4-BE49-F238E27FC236}">
                <a16:creationId xmlns:a16="http://schemas.microsoft.com/office/drawing/2014/main" id="{6E0E11A4-C5DB-40F6-B9FE-15A2752BF2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01348D-0933-40D9-BFCF-E20AE5B9F482}"/>
              </a:ext>
            </a:extLst>
          </p:cNvPr>
          <p:cNvSpPr>
            <a:spLocks noGrp="1"/>
          </p:cNvSpPr>
          <p:nvPr>
            <p:ph type="sldNum" sz="quarter" idx="12"/>
          </p:nvPr>
        </p:nvSpPr>
        <p:spPr/>
        <p:txBody>
          <a:bodyPr/>
          <a:lstStyle/>
          <a:p>
            <a:fld id="{C66258D2-2584-4E9D-9BAB-8A5C3256909F}" type="slidenum">
              <a:rPr lang="zh-CN" altLang="en-US" smtClean="0"/>
              <a:t>‹#›</a:t>
            </a:fld>
            <a:endParaRPr lang="zh-CN" altLang="en-US"/>
          </a:p>
        </p:txBody>
      </p:sp>
    </p:spTree>
    <p:extLst>
      <p:ext uri="{BB962C8B-B14F-4D97-AF65-F5344CB8AC3E}">
        <p14:creationId xmlns:p14="http://schemas.microsoft.com/office/powerpoint/2010/main" val="122469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851A12-17BD-4E8D-ABE0-E1E9ED16E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F4EEF56-1C4B-4071-A702-3528BF1FF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80A3A2BD-7293-4E5A-A529-2BD6571A2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2246D-F710-47E8-B0EB-F7C8D906C2D0}" type="datetimeFigureOut">
              <a:rPr lang="zh-CN" altLang="en-US" smtClean="0"/>
              <a:t>2019/4/21</a:t>
            </a:fld>
            <a:endParaRPr lang="zh-CN" altLang="en-US"/>
          </a:p>
        </p:txBody>
      </p:sp>
      <p:sp>
        <p:nvSpPr>
          <p:cNvPr id="5" name="页脚占位符 4">
            <a:extLst>
              <a:ext uri="{FF2B5EF4-FFF2-40B4-BE49-F238E27FC236}">
                <a16:creationId xmlns:a16="http://schemas.microsoft.com/office/drawing/2014/main" id="{3541C9E9-FFC7-445E-A0D9-AC3D9D2E8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3F88C2-2980-484E-8D76-16D59E8C2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258D2-2584-4E9D-9BAB-8A5C3256909F}" type="slidenum">
              <a:rPr lang="zh-CN" altLang="en-US" smtClean="0"/>
              <a:t>‹#›</a:t>
            </a:fld>
            <a:endParaRPr lang="zh-CN" altLang="en-US"/>
          </a:p>
        </p:txBody>
      </p:sp>
      <p:pic>
        <p:nvPicPr>
          <p:cNvPr id="11" name="图片 10">
            <a:extLst>
              <a:ext uri="{FF2B5EF4-FFF2-40B4-BE49-F238E27FC236}">
                <a16:creationId xmlns:a16="http://schemas.microsoft.com/office/drawing/2014/main" id="{879212B1-3B53-4BE0-B069-F91D4C7339CC}"/>
              </a:ext>
            </a:extLst>
          </p:cNvPr>
          <p:cNvPicPr>
            <a:picLocks noChangeAspect="1"/>
          </p:cNvPicPr>
          <p:nvPr userDrawn="1"/>
        </p:nvPicPr>
        <p:blipFill>
          <a:blip r:embed="rId14">
            <a:clrChange>
              <a:clrFrom>
                <a:srgbClr val="96B7FF"/>
              </a:clrFrom>
              <a:clrTo>
                <a:srgbClr val="96B7FF">
                  <a:alpha val="0"/>
                </a:srgbClr>
              </a:clrTo>
            </a:clrChange>
            <a:extLst>
              <a:ext uri="{BEBA8EAE-BF5A-486C-A8C5-ECC9F3942E4B}">
                <a14:imgProps xmlns:a14="http://schemas.microsoft.com/office/drawing/2010/main">
                  <a14:imgLayer r:embed="rId15">
                    <a14:imgEffect>
                      <a14:colorTemperature colorTemp="6133"/>
                    </a14:imgEffect>
                    <a14:imgEffect>
                      <a14:saturation sat="400000"/>
                    </a14:imgEffect>
                  </a14:imgLayer>
                </a14:imgProps>
              </a:ext>
            </a:extLst>
          </a:blip>
          <a:stretch>
            <a:fillRect/>
          </a:stretch>
        </p:blipFill>
        <p:spPr>
          <a:xfrm>
            <a:off x="10363041" y="6356350"/>
            <a:ext cx="1828959" cy="426757"/>
          </a:xfrm>
          <a:prstGeom prst="rect">
            <a:avLst/>
          </a:prstGeom>
          <a:effectLst/>
        </p:spPr>
      </p:pic>
      <p:sp>
        <p:nvSpPr>
          <p:cNvPr id="12" name="矩形 11">
            <a:extLst>
              <a:ext uri="{FF2B5EF4-FFF2-40B4-BE49-F238E27FC236}">
                <a16:creationId xmlns:a16="http://schemas.microsoft.com/office/drawing/2014/main" id="{41EF6404-B5C3-4CC6-8E6D-40CFF6C7826C}"/>
              </a:ext>
            </a:extLst>
          </p:cNvPr>
          <p:cNvSpPr/>
          <p:nvPr userDrawn="1"/>
        </p:nvSpPr>
        <p:spPr>
          <a:xfrm>
            <a:off x="0" y="0"/>
            <a:ext cx="281354" cy="6858000"/>
          </a:xfrm>
          <a:prstGeom prst="rect">
            <a:avLst/>
          </a:prstGeom>
          <a:solidFill>
            <a:schemeClr val="accent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C90E22A-2B2F-4DEF-BEBF-C9582B7309BB}"/>
              </a:ext>
            </a:extLst>
          </p:cNvPr>
          <p:cNvSpPr txBox="1"/>
          <p:nvPr userDrawn="1"/>
        </p:nvSpPr>
        <p:spPr>
          <a:xfrm>
            <a:off x="-90156" y="977001"/>
            <a:ext cx="461665" cy="5199962"/>
          </a:xfrm>
          <a:prstGeom prst="rect">
            <a:avLst/>
          </a:prstGeom>
          <a:noFill/>
        </p:spPr>
        <p:txBody>
          <a:bodyPr vert="eaVert" wrap="square" rtlCol="0">
            <a:spAutoFit/>
          </a:bodyPr>
          <a:lstStyle/>
          <a:p>
            <a:r>
              <a:rPr lang="en-US" altLang="zh-CN" dirty="0">
                <a:solidFill>
                  <a:schemeClr val="accent1">
                    <a:lumMod val="75000"/>
                  </a:schemeClr>
                </a:solidFill>
              </a:rPr>
              <a:t>HFUT  </a:t>
            </a:r>
            <a:r>
              <a:rPr lang="en-US" altLang="zh-CN" sz="1800" b="1" kern="1200" dirty="0">
                <a:solidFill>
                  <a:schemeClr val="accent1">
                    <a:lumMod val="75000"/>
                  </a:schemeClr>
                </a:solidFill>
                <a:effectLst/>
                <a:latin typeface="+mn-lt"/>
                <a:ea typeface="+mn-ea"/>
                <a:cs typeface="+mn-cs"/>
              </a:rPr>
              <a:t>School of Computer and Information</a:t>
            </a:r>
            <a:r>
              <a:rPr lang="en-US" altLang="zh-CN" dirty="0">
                <a:solidFill>
                  <a:schemeClr val="accent1">
                    <a:lumMod val="75000"/>
                  </a:schemeClr>
                </a:solidFill>
              </a:rPr>
              <a:t>  </a:t>
            </a:r>
          </a:p>
        </p:txBody>
      </p:sp>
    </p:spTree>
    <p:extLst>
      <p:ext uri="{BB962C8B-B14F-4D97-AF65-F5344CB8AC3E}">
        <p14:creationId xmlns:p14="http://schemas.microsoft.com/office/powerpoint/2010/main" val="157059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C3A1A-58B4-4E77-BFF7-E2FE307C00AC}"/>
              </a:ext>
            </a:extLst>
          </p:cNvPr>
          <p:cNvSpPr>
            <a:spLocks noGrp="1"/>
          </p:cNvSpPr>
          <p:nvPr>
            <p:ph type="ctrTitle"/>
          </p:nvPr>
        </p:nvSpPr>
        <p:spPr>
          <a:xfrm>
            <a:off x="1073021" y="1122363"/>
            <a:ext cx="10045959" cy="2387600"/>
          </a:xfrm>
        </p:spPr>
        <p:txBody>
          <a:bodyPr>
            <a:normAutofit/>
          </a:bodyPr>
          <a:lstStyle/>
          <a:p>
            <a:r>
              <a:rPr lang="zh-CN" altLang="en-US" sz="4400" dirty="0">
                <a:solidFill>
                  <a:srgbClr val="FFFF00"/>
                </a:solidFill>
                <a:latin typeface="微软雅黑 Light" panose="020B0502040204020203" pitchFamily="34" charset="-122"/>
                <a:ea typeface="微软雅黑 Light" panose="020B0502040204020203" pitchFamily="34" charset="-122"/>
              </a:rPr>
              <a:t>第六讲</a:t>
            </a:r>
            <a:r>
              <a:rPr lang="en-US" altLang="zh-CN" sz="4400" dirty="0">
                <a:solidFill>
                  <a:srgbClr val="FFFF00"/>
                </a:solidFill>
                <a:latin typeface="微软雅黑 Light" panose="020B0502040204020203" pitchFamily="34" charset="-122"/>
                <a:ea typeface="微软雅黑 Light" panose="020B0502040204020203" pitchFamily="34" charset="-122"/>
              </a:rPr>
              <a:t>Python</a:t>
            </a:r>
            <a:r>
              <a:rPr lang="zh-CN" altLang="en-US" sz="4400" dirty="0">
                <a:solidFill>
                  <a:srgbClr val="FFFF00"/>
                </a:solidFill>
                <a:latin typeface="微软雅黑 Light" panose="020B0502040204020203" pitchFamily="34" charset="-122"/>
                <a:ea typeface="微软雅黑 Light" panose="020B0502040204020203" pitchFamily="34" charset="-122"/>
              </a:rPr>
              <a:t>的面向对象（</a:t>
            </a:r>
            <a:r>
              <a:rPr lang="en-US" altLang="zh-CN" sz="4400" dirty="0">
                <a:solidFill>
                  <a:srgbClr val="FFFF00"/>
                </a:solidFill>
                <a:latin typeface="微软雅黑 Light" panose="020B0502040204020203" pitchFamily="34" charset="-122"/>
                <a:ea typeface="微软雅黑 Light" panose="020B0502040204020203" pitchFamily="34" charset="-122"/>
              </a:rPr>
              <a:t>OOP</a:t>
            </a:r>
            <a:r>
              <a:rPr lang="zh-CN" altLang="en-US" sz="4400" dirty="0">
                <a:solidFill>
                  <a:srgbClr val="FFFF00"/>
                </a:solidFill>
                <a:latin typeface="微软雅黑 Light" panose="020B0502040204020203" pitchFamily="34" charset="-122"/>
                <a:ea typeface="微软雅黑 Light" panose="020B0502040204020203" pitchFamily="34" charset="-122"/>
              </a:rPr>
              <a:t>）基础</a:t>
            </a:r>
            <a:endParaRPr lang="zh-CN" altLang="en-US" sz="4400" b="1" dirty="0">
              <a:latin typeface="微软雅黑 Light" panose="020B0502040204020203" pitchFamily="34" charset="-122"/>
              <a:ea typeface="微软雅黑 Light" panose="020B0502040204020203" pitchFamily="34" charset="-122"/>
            </a:endParaRPr>
          </a:p>
        </p:txBody>
      </p:sp>
      <p:sp>
        <p:nvSpPr>
          <p:cNvPr id="3" name="副标题 2">
            <a:extLst>
              <a:ext uri="{FF2B5EF4-FFF2-40B4-BE49-F238E27FC236}">
                <a16:creationId xmlns:a16="http://schemas.microsoft.com/office/drawing/2014/main" id="{B68A52B0-8ADB-403B-A930-E6A255E292BA}"/>
              </a:ext>
            </a:extLst>
          </p:cNvPr>
          <p:cNvSpPr>
            <a:spLocks noGrp="1"/>
          </p:cNvSpPr>
          <p:nvPr>
            <p:ph type="subTitle" idx="1"/>
          </p:nvPr>
        </p:nvSpPr>
        <p:spPr>
          <a:xfrm>
            <a:off x="2388705" y="3621917"/>
            <a:ext cx="7232374" cy="642173"/>
          </a:xfrm>
        </p:spPr>
        <p:txBody>
          <a:bodyPr>
            <a:normAutofit/>
          </a:bodyPr>
          <a:lstStyle/>
          <a:p>
            <a:pPr algn="r"/>
            <a:r>
              <a:rPr lang="en-US" altLang="zh-CN" sz="3600" dirty="0">
                <a:solidFill>
                  <a:srgbClr val="FFFF00"/>
                </a:solidFill>
                <a:latin typeface="微软雅黑" panose="020B0503020204020204" pitchFamily="34" charset="-122"/>
                <a:ea typeface="微软雅黑" panose="020B0503020204020204" pitchFamily="34" charset="-122"/>
              </a:rPr>
              <a:t>——</a:t>
            </a:r>
            <a:r>
              <a:rPr lang="zh-CN" altLang="en-US" sz="3600" dirty="0">
                <a:solidFill>
                  <a:srgbClr val="FFFF00"/>
                </a:solidFill>
                <a:latin typeface="微软雅黑" panose="020B0503020204020204" pitchFamily="34" charset="-122"/>
                <a:ea typeface="微软雅黑" panose="020B0503020204020204" pitchFamily="34" charset="-122"/>
              </a:rPr>
              <a:t>封装、继承、多态</a:t>
            </a:r>
          </a:p>
        </p:txBody>
      </p:sp>
    </p:spTree>
    <p:extLst>
      <p:ext uri="{BB962C8B-B14F-4D97-AF65-F5344CB8AC3E}">
        <p14:creationId xmlns:p14="http://schemas.microsoft.com/office/powerpoint/2010/main" val="80332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06489" y="293463"/>
            <a:ext cx="9855200" cy="563563"/>
          </a:xfrm>
          <a:effectLst>
            <a:outerShdw blurRad="50800" dist="38100" dir="2700000" algn="tl" rotWithShape="0">
              <a:prstClr val="black">
                <a:alpha val="40000"/>
              </a:prstClr>
            </a:outerShdw>
          </a:effectLst>
        </p:spPr>
        <p:txBody>
          <a:bodyPr>
            <a:normAutofit/>
          </a:bodyPr>
          <a:lstStyle/>
          <a:p>
            <a:r>
              <a:rPr lang="en-US" altLang="zh-CN" sz="2800" dirty="0">
                <a:solidFill>
                  <a:srgbClr val="FFFF00"/>
                </a:solidFill>
                <a:latin typeface="微软雅黑 Light" panose="020B0502040204020203" pitchFamily="34" charset="-122"/>
                <a:ea typeface="微软雅黑 Light" panose="020B0502040204020203" pitchFamily="34" charset="-122"/>
              </a:rPr>
              <a:t>6.2 </a:t>
            </a:r>
            <a:r>
              <a:rPr lang="zh-CN" altLang="en-US" sz="2800" dirty="0">
                <a:solidFill>
                  <a:srgbClr val="FFFF00"/>
                </a:solidFill>
                <a:latin typeface="微软雅黑 Light" panose="020B0502040204020203" pitchFamily="34" charset="-122"/>
                <a:ea typeface="微软雅黑 Light" panose="020B0502040204020203" pitchFamily="34" charset="-122"/>
              </a:rPr>
              <a:t>继承</a:t>
            </a:r>
            <a:endParaRPr lang="en-US" altLang="zh-CN" sz="2800" dirty="0">
              <a:solidFill>
                <a:srgbClr val="FFFF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1468513E-57D5-4883-9CA4-5A50C409A194}"/>
              </a:ext>
            </a:extLst>
          </p:cNvPr>
          <p:cNvSpPr/>
          <p:nvPr/>
        </p:nvSpPr>
        <p:spPr>
          <a:xfrm>
            <a:off x="9939" y="740470"/>
            <a:ext cx="12085983" cy="5843651"/>
          </a:xfrm>
          <a:prstGeom prst="rect">
            <a:avLst/>
          </a:prstGeom>
        </p:spPr>
        <p:txBody>
          <a:bodyPr wrap="square">
            <a:spAutoFit/>
          </a:bodyPr>
          <a:lstStyle/>
          <a:p>
            <a:pPr>
              <a:lnSpc>
                <a:spcPct val="150000"/>
              </a:lnSpc>
              <a:buSzPct val="90000"/>
            </a:pPr>
            <a:r>
              <a:rPr lang="zh-CN" altLang="en-US" sz="2800" dirty="0">
                <a:solidFill>
                  <a:schemeClr val="accent3">
                    <a:lumMod val="20000"/>
                    <a:lumOff val="80000"/>
                  </a:schemeClr>
                </a:solidFill>
              </a:rPr>
              <a:t>       继承是为代码复用和设计复用而设计的，是面向对象程序设计的重要特性之一。设计一个新类时，如果可以继承一个已有的类然后进行开发，可以安全稳定减少工作量。</a:t>
            </a:r>
          </a:p>
          <a:p>
            <a:pPr>
              <a:lnSpc>
                <a:spcPct val="150000"/>
              </a:lnSpc>
              <a:buSzPct val="90000"/>
            </a:pPr>
            <a:r>
              <a:rPr lang="zh-CN" altLang="en-US" sz="2800" dirty="0">
                <a:solidFill>
                  <a:schemeClr val="accent3">
                    <a:lumMod val="20000"/>
                    <a:lumOff val="80000"/>
                  </a:schemeClr>
                </a:solidFill>
              </a:rPr>
              <a:t>       在继承关系中，已有的类称为父类或基类，新设计的类称为子类或派生类。派生类可以继承父类的公有成员，但是不能继承其私有成员。如果需要在派生类中调用基类的方法，可以使用内置函数</a:t>
            </a:r>
            <a:r>
              <a:rPr lang="en-US" altLang="zh-CN" sz="2800" dirty="0">
                <a:solidFill>
                  <a:schemeClr val="accent3">
                    <a:lumMod val="20000"/>
                    <a:lumOff val="80000"/>
                  </a:schemeClr>
                </a:solidFill>
              </a:rPr>
              <a:t>super()</a:t>
            </a:r>
            <a:r>
              <a:rPr lang="zh-CN" altLang="en-US" sz="2800" dirty="0">
                <a:solidFill>
                  <a:schemeClr val="accent3">
                    <a:lumMod val="20000"/>
                    <a:lumOff val="80000"/>
                  </a:schemeClr>
                </a:solidFill>
              </a:rPr>
              <a:t>或者通过“基类名</a:t>
            </a:r>
            <a:r>
              <a:rPr lang="en-US" altLang="zh-CN" sz="2800" dirty="0">
                <a:solidFill>
                  <a:schemeClr val="accent3">
                    <a:lumMod val="20000"/>
                    <a:lumOff val="80000"/>
                  </a:schemeClr>
                </a:solidFill>
              </a:rPr>
              <a:t>.</a:t>
            </a:r>
            <a:r>
              <a:rPr lang="zh-CN" altLang="en-US" sz="2800" dirty="0">
                <a:solidFill>
                  <a:schemeClr val="accent3">
                    <a:lumMod val="20000"/>
                    <a:lumOff val="80000"/>
                  </a:schemeClr>
                </a:solidFill>
              </a:rPr>
              <a:t>方法名</a:t>
            </a:r>
            <a:r>
              <a:rPr lang="en-US" altLang="zh-CN" sz="2800" dirty="0">
                <a:solidFill>
                  <a:schemeClr val="accent3">
                    <a:lumMod val="20000"/>
                    <a:lumOff val="80000"/>
                  </a:schemeClr>
                </a:solidFill>
              </a:rPr>
              <a:t>()”</a:t>
            </a:r>
            <a:r>
              <a:rPr lang="zh-CN" altLang="en-US" sz="2800" dirty="0">
                <a:solidFill>
                  <a:schemeClr val="accent3">
                    <a:lumMod val="20000"/>
                    <a:lumOff val="80000"/>
                  </a:schemeClr>
                </a:solidFill>
              </a:rPr>
              <a:t>的方式来实现这一目的。</a:t>
            </a:r>
          </a:p>
          <a:p>
            <a:pPr>
              <a:lnSpc>
                <a:spcPct val="150000"/>
              </a:lnSpc>
              <a:buSzPct val="90000"/>
            </a:pPr>
            <a:r>
              <a:rPr lang="en-US" altLang="zh-CN" sz="2800" dirty="0">
                <a:solidFill>
                  <a:schemeClr val="accent3">
                    <a:lumMod val="20000"/>
                    <a:lumOff val="80000"/>
                  </a:schemeClr>
                </a:solidFill>
              </a:rPr>
              <a:t>       Python</a:t>
            </a:r>
            <a:r>
              <a:rPr lang="zh-CN" altLang="en-US" sz="2800" dirty="0">
                <a:solidFill>
                  <a:schemeClr val="accent3">
                    <a:lumMod val="20000"/>
                    <a:lumOff val="80000"/>
                  </a:schemeClr>
                </a:solidFill>
              </a:rPr>
              <a:t>支持多继承，如果父类中有相同的方法名，而在子类中使用时没有指定父类名，则</a:t>
            </a:r>
            <a:r>
              <a:rPr lang="en-US" altLang="zh-CN" sz="2800" dirty="0">
                <a:solidFill>
                  <a:schemeClr val="accent3">
                    <a:lumMod val="20000"/>
                    <a:lumOff val="80000"/>
                  </a:schemeClr>
                </a:solidFill>
              </a:rPr>
              <a:t>Python</a:t>
            </a:r>
            <a:r>
              <a:rPr lang="zh-CN" altLang="en-US" sz="2800" dirty="0">
                <a:solidFill>
                  <a:schemeClr val="accent3">
                    <a:lumMod val="20000"/>
                    <a:lumOff val="80000"/>
                  </a:schemeClr>
                </a:solidFill>
              </a:rPr>
              <a:t>解释器将从左向右按顺序进行搜索。</a:t>
            </a:r>
          </a:p>
        </p:txBody>
      </p:sp>
    </p:spTree>
    <p:extLst>
      <p:ext uri="{BB962C8B-B14F-4D97-AF65-F5344CB8AC3E}">
        <p14:creationId xmlns:p14="http://schemas.microsoft.com/office/powerpoint/2010/main" val="86985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06489" y="293463"/>
            <a:ext cx="9855200" cy="563563"/>
          </a:xfrm>
          <a:effectLst>
            <a:outerShdw blurRad="50800" dist="38100" dir="2700000" algn="tl" rotWithShape="0">
              <a:prstClr val="black">
                <a:alpha val="40000"/>
              </a:prstClr>
            </a:outerShdw>
          </a:effectLst>
        </p:spPr>
        <p:txBody>
          <a:bodyPr>
            <a:normAutofit/>
          </a:bodyPr>
          <a:lstStyle/>
          <a:p>
            <a:pPr algn="ctr"/>
            <a:r>
              <a:rPr lang="zh-CN" altLang="en-US" sz="2800" dirty="0">
                <a:solidFill>
                  <a:srgbClr val="FFFF00"/>
                </a:solidFill>
                <a:latin typeface="微软雅黑 Light" panose="020B0502040204020203" pitchFamily="34" charset="-122"/>
                <a:ea typeface="微软雅黑 Light" panose="020B0502040204020203" pitchFamily="34" charset="-122"/>
              </a:rPr>
              <a:t>继承案例</a:t>
            </a:r>
            <a:endParaRPr lang="en-US" altLang="zh-CN" sz="2800" dirty="0">
              <a:solidFill>
                <a:srgbClr val="FFFF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1468513E-57D5-4883-9CA4-5A50C409A194}"/>
              </a:ext>
            </a:extLst>
          </p:cNvPr>
          <p:cNvSpPr/>
          <p:nvPr/>
        </p:nvSpPr>
        <p:spPr>
          <a:xfrm>
            <a:off x="9939" y="740470"/>
            <a:ext cx="12085983" cy="673005"/>
          </a:xfrm>
          <a:prstGeom prst="rect">
            <a:avLst/>
          </a:prstGeom>
        </p:spPr>
        <p:txBody>
          <a:bodyPr wrap="square">
            <a:spAutoFit/>
          </a:bodyPr>
          <a:lstStyle/>
          <a:p>
            <a:pPr>
              <a:lnSpc>
                <a:spcPct val="150000"/>
              </a:lnSpc>
              <a:buSzPct val="90000"/>
            </a:pPr>
            <a:r>
              <a:rPr lang="zh-CN" altLang="en-US" sz="2800" dirty="0">
                <a:solidFill>
                  <a:schemeClr val="accent3">
                    <a:lumMod val="20000"/>
                    <a:lumOff val="80000"/>
                  </a:schemeClr>
                </a:solidFill>
              </a:rPr>
              <a:t>       </a:t>
            </a:r>
          </a:p>
        </p:txBody>
      </p:sp>
      <p:sp>
        <p:nvSpPr>
          <p:cNvPr id="4" name="矩形 3">
            <a:extLst>
              <a:ext uri="{FF2B5EF4-FFF2-40B4-BE49-F238E27FC236}">
                <a16:creationId xmlns:a16="http://schemas.microsoft.com/office/drawing/2014/main" id="{3B873600-45DE-418F-ADF1-5D622118832F}"/>
              </a:ext>
            </a:extLst>
          </p:cNvPr>
          <p:cNvSpPr/>
          <p:nvPr/>
        </p:nvSpPr>
        <p:spPr>
          <a:xfrm>
            <a:off x="9939" y="740470"/>
            <a:ext cx="12085983" cy="673005"/>
          </a:xfrm>
          <a:prstGeom prst="rect">
            <a:avLst/>
          </a:prstGeom>
        </p:spPr>
        <p:txBody>
          <a:bodyPr wrap="square">
            <a:spAutoFit/>
          </a:bodyPr>
          <a:lstStyle/>
          <a:p>
            <a:pPr>
              <a:lnSpc>
                <a:spcPct val="150000"/>
              </a:lnSpc>
              <a:buSzPct val="90000"/>
            </a:pPr>
            <a:r>
              <a:rPr lang="zh-CN" altLang="en-US" sz="2800" dirty="0">
                <a:solidFill>
                  <a:schemeClr val="accent3">
                    <a:lumMod val="20000"/>
                    <a:lumOff val="80000"/>
                  </a:schemeClr>
                </a:solidFill>
              </a:rPr>
              <a:t>       </a:t>
            </a:r>
            <a:r>
              <a:rPr lang="en-US" altLang="zh-CN" sz="2800" dirty="0" err="1">
                <a:solidFill>
                  <a:schemeClr val="accent3">
                    <a:lumMod val="20000"/>
                    <a:lumOff val="80000"/>
                  </a:schemeClr>
                </a:solidFill>
              </a:rPr>
              <a:t>pyCharm</a:t>
            </a:r>
            <a:r>
              <a:rPr lang="zh-CN" altLang="en-US" sz="2800" dirty="0">
                <a:solidFill>
                  <a:schemeClr val="accent3">
                    <a:lumMod val="20000"/>
                    <a:lumOff val="80000"/>
                  </a:schemeClr>
                </a:solidFill>
              </a:rPr>
              <a:t>：</a:t>
            </a:r>
            <a:r>
              <a:rPr lang="en-US" altLang="zh-CN" sz="2800" dirty="0" err="1">
                <a:solidFill>
                  <a:schemeClr val="accent3">
                    <a:lumMod val="20000"/>
                    <a:lumOff val="80000"/>
                  </a:schemeClr>
                </a:solidFill>
              </a:rPr>
              <a:t>ClassDemo</a:t>
            </a:r>
            <a:endParaRPr lang="zh-CN" altLang="en-US" sz="2800" dirty="0">
              <a:solidFill>
                <a:schemeClr val="accent3">
                  <a:lumMod val="20000"/>
                  <a:lumOff val="80000"/>
                </a:schemeClr>
              </a:solidFill>
            </a:endParaRPr>
          </a:p>
        </p:txBody>
      </p:sp>
    </p:spTree>
    <p:extLst>
      <p:ext uri="{BB962C8B-B14F-4D97-AF65-F5344CB8AC3E}">
        <p14:creationId xmlns:p14="http://schemas.microsoft.com/office/powerpoint/2010/main" val="208310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06489" y="293463"/>
            <a:ext cx="9855200" cy="563563"/>
          </a:xfrm>
          <a:effectLst>
            <a:outerShdw blurRad="50800" dist="38100" dir="2700000" algn="tl" rotWithShape="0">
              <a:prstClr val="black">
                <a:alpha val="40000"/>
              </a:prstClr>
            </a:outerShdw>
          </a:effectLst>
        </p:spPr>
        <p:txBody>
          <a:bodyPr>
            <a:normAutofit/>
          </a:bodyPr>
          <a:lstStyle/>
          <a:p>
            <a:r>
              <a:rPr lang="en-US" altLang="zh-CN" sz="2800" dirty="0">
                <a:solidFill>
                  <a:srgbClr val="FFFF00"/>
                </a:solidFill>
                <a:latin typeface="微软雅黑 Light" panose="020B0502040204020203" pitchFamily="34" charset="-122"/>
                <a:ea typeface="微软雅黑 Light" panose="020B0502040204020203" pitchFamily="34" charset="-122"/>
              </a:rPr>
              <a:t>6.3 </a:t>
            </a:r>
            <a:r>
              <a:rPr lang="zh-CN" altLang="en-US" sz="2800" dirty="0">
                <a:solidFill>
                  <a:srgbClr val="FFFF00"/>
                </a:solidFill>
                <a:latin typeface="微软雅黑 Light" panose="020B0502040204020203" pitchFamily="34" charset="-122"/>
                <a:ea typeface="微软雅黑 Light" panose="020B0502040204020203" pitchFamily="34" charset="-122"/>
              </a:rPr>
              <a:t>多态</a:t>
            </a:r>
            <a:endParaRPr lang="en-US" altLang="zh-CN" sz="2800" dirty="0">
              <a:solidFill>
                <a:srgbClr val="FFFF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1468513E-57D5-4883-9CA4-5A50C409A194}"/>
              </a:ext>
            </a:extLst>
          </p:cNvPr>
          <p:cNvSpPr/>
          <p:nvPr/>
        </p:nvSpPr>
        <p:spPr>
          <a:xfrm>
            <a:off x="9939" y="740470"/>
            <a:ext cx="12085983" cy="4837222"/>
          </a:xfrm>
          <a:prstGeom prst="rect">
            <a:avLst/>
          </a:prstGeom>
        </p:spPr>
        <p:txBody>
          <a:bodyPr wrap="square">
            <a:spAutoFit/>
          </a:bodyPr>
          <a:lstStyle/>
          <a:p>
            <a:pPr>
              <a:lnSpc>
                <a:spcPct val="130000"/>
              </a:lnSpc>
              <a:spcBef>
                <a:spcPts val="1200"/>
              </a:spcBef>
            </a:pPr>
            <a:r>
              <a:rPr lang="zh-CN" altLang="en-US" sz="2800" dirty="0">
                <a:solidFill>
                  <a:schemeClr val="accent3">
                    <a:lumMod val="20000"/>
                    <a:lumOff val="80000"/>
                  </a:schemeClr>
                </a:solidFill>
              </a:rPr>
              <a:t>       </a:t>
            </a:r>
            <a:r>
              <a:rPr lang="en-US" altLang="en-US" sz="2800" dirty="0" err="1">
                <a:solidFill>
                  <a:schemeClr val="accent3">
                    <a:lumMod val="20000"/>
                    <a:lumOff val="80000"/>
                  </a:schemeClr>
                </a:solidFill>
              </a:rPr>
              <a:t>多态（polymorphism</a:t>
            </a:r>
            <a:r>
              <a:rPr lang="en-US" altLang="en-US" sz="2800" dirty="0">
                <a:solidFill>
                  <a:schemeClr val="accent3">
                    <a:lumMod val="20000"/>
                    <a:lumOff val="80000"/>
                  </a:schemeClr>
                </a:solidFill>
              </a:rPr>
              <a:t>），是指基类的同一个方法在不同派生类对象中具有不同的表现和行为。派生类继承了基类行为和属性之后，还会增加某些特定的行为和属性，同时还可能会对继承来的某些行为进行一定的改变，这都是多态的表现形式</a:t>
            </a:r>
            <a:r>
              <a:rPr lang="zh-CN" altLang="en-US" sz="2800" dirty="0">
                <a:solidFill>
                  <a:schemeClr val="accent3">
                    <a:lumMod val="20000"/>
                    <a:lumOff val="80000"/>
                  </a:schemeClr>
                </a:solidFill>
              </a:rPr>
              <a:t>。</a:t>
            </a:r>
          </a:p>
          <a:p>
            <a:pPr>
              <a:lnSpc>
                <a:spcPct val="130000"/>
              </a:lnSpc>
              <a:spcBef>
                <a:spcPts val="1200"/>
              </a:spcBef>
            </a:pPr>
            <a:r>
              <a:rPr lang="zh-CN" altLang="en-US" sz="2800" dirty="0">
                <a:solidFill>
                  <a:schemeClr val="accent3">
                    <a:lumMod val="20000"/>
                    <a:lumOff val="80000"/>
                  </a:schemeClr>
                </a:solidFill>
              </a:rPr>
              <a:t>       Python大多数运算符可以作用于多种不同类型的操作数，并且对于不同类型的操作数往往有不同的表现，这本身就是多态，是通过特殊方法与运算符重载实现的。</a:t>
            </a:r>
            <a:endParaRPr lang="en-US" altLang="zh-CN" sz="2800" dirty="0">
              <a:solidFill>
                <a:schemeClr val="accent3">
                  <a:lumMod val="20000"/>
                  <a:lumOff val="80000"/>
                </a:schemeClr>
              </a:solidFill>
            </a:endParaRPr>
          </a:p>
          <a:p>
            <a:pPr>
              <a:lnSpc>
                <a:spcPct val="130000"/>
              </a:lnSpc>
              <a:spcBef>
                <a:spcPts val="1200"/>
              </a:spcBef>
            </a:pPr>
            <a:r>
              <a:rPr lang="en-US" altLang="zh-CN" sz="2800" dirty="0">
                <a:solidFill>
                  <a:schemeClr val="accent3">
                    <a:lumMod val="20000"/>
                    <a:lumOff val="80000"/>
                  </a:schemeClr>
                </a:solidFill>
              </a:rPr>
              <a:t>        </a:t>
            </a:r>
            <a:r>
              <a:rPr lang="zh-CN" altLang="en-US" sz="2800" dirty="0">
                <a:solidFill>
                  <a:schemeClr val="accent3">
                    <a:lumMod val="20000"/>
                    <a:lumOff val="80000"/>
                  </a:schemeClr>
                </a:solidFill>
              </a:rPr>
              <a:t>案例：</a:t>
            </a:r>
            <a:r>
              <a:rPr lang="en-US" altLang="zh-CN" sz="2800" dirty="0">
                <a:solidFill>
                  <a:schemeClr val="accent3">
                    <a:lumMod val="20000"/>
                    <a:lumOff val="80000"/>
                  </a:schemeClr>
                </a:solidFill>
              </a:rPr>
              <a:t>polDemo.py</a:t>
            </a:r>
            <a:endParaRPr lang="zh-CN" altLang="en-US" sz="2800" dirty="0">
              <a:solidFill>
                <a:schemeClr val="accent3">
                  <a:lumMod val="20000"/>
                  <a:lumOff val="80000"/>
                </a:schemeClr>
              </a:solidFill>
            </a:endParaRPr>
          </a:p>
        </p:txBody>
      </p:sp>
    </p:spTree>
    <p:extLst>
      <p:ext uri="{BB962C8B-B14F-4D97-AF65-F5344CB8AC3E}">
        <p14:creationId xmlns:p14="http://schemas.microsoft.com/office/powerpoint/2010/main" val="384148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06489" y="293463"/>
            <a:ext cx="9855200" cy="563563"/>
          </a:xfrm>
          <a:effectLst>
            <a:outerShdw blurRad="50800" dist="38100" dir="2700000" algn="tl" rotWithShape="0">
              <a:prstClr val="black">
                <a:alpha val="40000"/>
              </a:prstClr>
            </a:outerShdw>
          </a:effectLst>
        </p:spPr>
        <p:txBody>
          <a:bodyPr>
            <a:normAutofit/>
          </a:bodyPr>
          <a:lstStyle/>
          <a:p>
            <a:r>
              <a:rPr lang="en-US" altLang="zh-CN" sz="2800" dirty="0">
                <a:solidFill>
                  <a:srgbClr val="FFFF00"/>
                </a:solidFill>
                <a:latin typeface="微软雅黑 Light" panose="020B0502040204020203" pitchFamily="34" charset="-122"/>
                <a:ea typeface="微软雅黑 Light" panose="020B0502040204020203" pitchFamily="34" charset="-122"/>
              </a:rPr>
              <a:t>6.1 </a:t>
            </a:r>
            <a:r>
              <a:rPr lang="zh-CN" altLang="en-US" sz="2800" dirty="0">
                <a:solidFill>
                  <a:srgbClr val="FFFF00"/>
                </a:solidFill>
                <a:latin typeface="微软雅黑 Light" panose="020B0502040204020203" pitchFamily="34" charset="-122"/>
                <a:ea typeface="微软雅黑 Light" panose="020B0502040204020203" pitchFamily="34" charset="-122"/>
              </a:rPr>
              <a:t>类和对象</a:t>
            </a:r>
            <a:endParaRPr lang="en-US" altLang="zh-CN" sz="2800" dirty="0">
              <a:solidFill>
                <a:srgbClr val="FFFF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1468513E-57D5-4883-9CA4-5A50C409A194}"/>
              </a:ext>
            </a:extLst>
          </p:cNvPr>
          <p:cNvSpPr/>
          <p:nvPr/>
        </p:nvSpPr>
        <p:spPr>
          <a:xfrm>
            <a:off x="19270" y="693815"/>
            <a:ext cx="12085983" cy="1963423"/>
          </a:xfrm>
          <a:prstGeom prst="rect">
            <a:avLst/>
          </a:prstGeom>
        </p:spPr>
        <p:txBody>
          <a:bodyPr wrap="square">
            <a:spAutoFit/>
          </a:bodyPr>
          <a:lstStyle/>
          <a:p>
            <a:pPr indent="449263" algn="just" eaLnBrk="0" fontAlgn="base" hangingPunct="0">
              <a:lnSpc>
                <a:spcPct val="150000"/>
              </a:lnSpc>
              <a:spcBef>
                <a:spcPct val="0"/>
              </a:spcBef>
              <a:spcAft>
                <a:spcPct val="0"/>
              </a:spcAft>
            </a:pPr>
            <a:r>
              <a:rPr lang="zh-CN" altLang="en-US" sz="2800" dirty="0">
                <a:solidFill>
                  <a:schemeClr val="accent3">
                    <a:lumMod val="20000"/>
                    <a:lumOff val="80000"/>
                  </a:schemeClr>
                </a:solidFill>
              </a:rPr>
              <a:t>   面向对象程序设计（Object Oriented Programming，OOP）主要针对大型软件设计而提出，使得软件设计更加灵活，能够很好地支持</a:t>
            </a:r>
            <a:r>
              <a:rPr lang="zh-CN" altLang="en-US" sz="2800" b="1" dirty="0">
                <a:solidFill>
                  <a:schemeClr val="accent3">
                    <a:lumMod val="20000"/>
                    <a:lumOff val="80000"/>
                  </a:schemeClr>
                </a:solidFill>
              </a:rPr>
              <a:t>代码复用和设计复用</a:t>
            </a:r>
            <a:r>
              <a:rPr lang="zh-CN" altLang="en-US" sz="2800" dirty="0">
                <a:solidFill>
                  <a:schemeClr val="accent3">
                    <a:lumMod val="20000"/>
                    <a:lumOff val="80000"/>
                  </a:schemeClr>
                </a:solidFill>
              </a:rPr>
              <a:t>，并且使得代码具有更好的可读性和可扩展性。</a:t>
            </a:r>
            <a:endParaRPr lang="zh-CN" altLang="zh-CN" sz="2800" dirty="0">
              <a:solidFill>
                <a:schemeClr val="accent3">
                  <a:lumMod val="20000"/>
                  <a:lumOff val="8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A388D8DC-6D9B-4AA2-997C-B974B7064C3F}"/>
              </a:ext>
            </a:extLst>
          </p:cNvPr>
          <p:cNvSpPr/>
          <p:nvPr/>
        </p:nvSpPr>
        <p:spPr>
          <a:xfrm>
            <a:off x="15684" y="2673706"/>
            <a:ext cx="12085983" cy="2611997"/>
          </a:xfrm>
          <a:prstGeom prst="rect">
            <a:avLst/>
          </a:prstGeom>
        </p:spPr>
        <p:txBody>
          <a:bodyPr wrap="square">
            <a:spAutoFit/>
          </a:bodyPr>
          <a:lstStyle/>
          <a:p>
            <a:pPr indent="449263" algn="just">
              <a:lnSpc>
                <a:spcPct val="150000"/>
              </a:lnSpc>
              <a:spcBef>
                <a:spcPct val="0"/>
              </a:spcBef>
            </a:pPr>
            <a:r>
              <a:rPr lang="zh-CN" altLang="en-US" sz="2800" dirty="0">
                <a:solidFill>
                  <a:schemeClr val="accent3">
                    <a:lumMod val="20000"/>
                    <a:lumOff val="80000"/>
                  </a:schemeClr>
                </a:solidFill>
              </a:rPr>
              <a:t>   面向对象程序设计的一个关键性观念是</a:t>
            </a:r>
            <a:r>
              <a:rPr lang="zh-CN" altLang="en-US" sz="2800" dirty="0">
                <a:solidFill>
                  <a:schemeClr val="accent2">
                    <a:lumMod val="60000"/>
                    <a:lumOff val="40000"/>
                  </a:schemeClr>
                </a:solidFill>
              </a:rPr>
              <a:t>将数据以及对数据的操作封装在一起，组成一个相关的整体，即对象</a:t>
            </a:r>
            <a:r>
              <a:rPr lang="zh-CN" altLang="en-US" sz="2800" dirty="0">
                <a:solidFill>
                  <a:schemeClr val="accent3">
                    <a:lumMod val="20000"/>
                    <a:lumOff val="80000"/>
                  </a:schemeClr>
                </a:solidFill>
              </a:rPr>
              <a:t>。对于相同类型的对象进行分类、抽象后，得出共同的特征而形成了类，面向对象程序设计的关键就是如何合理地定义和组织这些类以及类之间的关系。</a:t>
            </a:r>
          </a:p>
        </p:txBody>
      </p:sp>
    </p:spTree>
    <p:extLst>
      <p:ext uri="{BB962C8B-B14F-4D97-AF65-F5344CB8AC3E}">
        <p14:creationId xmlns:p14="http://schemas.microsoft.com/office/powerpoint/2010/main" val="69792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06489" y="293463"/>
            <a:ext cx="9855200" cy="563563"/>
          </a:xfrm>
          <a:effectLst>
            <a:outerShdw blurRad="50800" dist="38100" dir="2700000" algn="tl" rotWithShape="0">
              <a:prstClr val="black">
                <a:alpha val="40000"/>
              </a:prstClr>
            </a:outerShdw>
          </a:effectLst>
        </p:spPr>
        <p:txBody>
          <a:bodyPr>
            <a:normAutofit/>
          </a:bodyPr>
          <a:lstStyle/>
          <a:p>
            <a:pPr algn="ctr"/>
            <a:r>
              <a:rPr lang="en-US" altLang="zh-CN" sz="2800" dirty="0">
                <a:solidFill>
                  <a:srgbClr val="FFFF00"/>
                </a:solidFill>
                <a:latin typeface="微软雅黑 Light" panose="020B0502040204020203" pitchFamily="34" charset="-122"/>
                <a:ea typeface="微软雅黑 Light" panose="020B0502040204020203" pitchFamily="34" charset="-122"/>
              </a:rPr>
              <a:t>Python</a:t>
            </a:r>
            <a:r>
              <a:rPr lang="zh-CN" altLang="en-US" sz="2800" dirty="0">
                <a:solidFill>
                  <a:srgbClr val="FFFF00"/>
                </a:solidFill>
                <a:latin typeface="微软雅黑 Light" panose="020B0502040204020203" pitchFamily="34" charset="-122"/>
                <a:ea typeface="微软雅黑 Light" panose="020B0502040204020203" pitchFamily="34" charset="-122"/>
              </a:rPr>
              <a:t>的类和对象</a:t>
            </a:r>
            <a:endParaRPr lang="en-US" altLang="zh-CN" sz="2800" dirty="0">
              <a:solidFill>
                <a:srgbClr val="FFFF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1468513E-57D5-4883-9CA4-5A50C409A194}"/>
              </a:ext>
            </a:extLst>
          </p:cNvPr>
          <p:cNvSpPr/>
          <p:nvPr/>
        </p:nvSpPr>
        <p:spPr>
          <a:xfrm>
            <a:off x="9939" y="740470"/>
            <a:ext cx="12085983" cy="1728678"/>
          </a:xfrm>
          <a:prstGeom prst="rect">
            <a:avLst/>
          </a:prstGeom>
        </p:spPr>
        <p:txBody>
          <a:bodyPr wrap="square">
            <a:spAutoFit/>
          </a:bodyPr>
          <a:lstStyle/>
          <a:p>
            <a:pPr>
              <a:lnSpc>
                <a:spcPct val="130000"/>
              </a:lnSpc>
              <a:spcBef>
                <a:spcPts val="1200"/>
              </a:spcBef>
              <a:spcAft>
                <a:spcPts val="1200"/>
              </a:spcAft>
              <a:buSzPct val="90000"/>
            </a:pPr>
            <a:r>
              <a:rPr lang="en-US" altLang="zh-CN" sz="2800" dirty="0">
                <a:solidFill>
                  <a:schemeClr val="accent3">
                    <a:lumMod val="20000"/>
                    <a:lumOff val="80000"/>
                  </a:schemeClr>
                </a:solidFill>
                <a:sym typeface="Arial" panose="020B0604020202020204" pitchFamily="34" charset="0"/>
              </a:rPr>
              <a:t>        Python</a:t>
            </a:r>
            <a:r>
              <a:rPr lang="zh-CN" altLang="en-US" sz="2800" dirty="0">
                <a:solidFill>
                  <a:schemeClr val="accent3">
                    <a:lumMod val="20000"/>
                    <a:lumOff val="80000"/>
                  </a:schemeClr>
                </a:solidFill>
                <a:sym typeface="Arial" panose="020B0604020202020204" pitchFamily="34" charset="0"/>
              </a:rPr>
              <a:t>完全采用了面向对象程序设计的思想，是真正面向对象的高级动态编程语言，完全支持面向对象的基本功能，如</a:t>
            </a:r>
            <a:r>
              <a:rPr lang="zh-CN" altLang="en-US" sz="2800" b="1" dirty="0">
                <a:solidFill>
                  <a:schemeClr val="accent2">
                    <a:lumMod val="60000"/>
                    <a:lumOff val="40000"/>
                  </a:schemeClr>
                </a:solidFill>
                <a:effectLst>
                  <a:outerShdw blurRad="38100" dist="38100" dir="2700000" algn="tl">
                    <a:srgbClr val="000000">
                      <a:alpha val="43137"/>
                    </a:srgbClr>
                  </a:outerShdw>
                </a:effectLst>
                <a:sym typeface="Arial" panose="020B0604020202020204" pitchFamily="34" charset="0"/>
              </a:rPr>
              <a:t>封装、继承、多态</a:t>
            </a:r>
            <a:r>
              <a:rPr lang="zh-CN" altLang="en-US" sz="2800" dirty="0">
                <a:solidFill>
                  <a:schemeClr val="accent3">
                    <a:lumMod val="20000"/>
                    <a:lumOff val="80000"/>
                  </a:schemeClr>
                </a:solidFill>
                <a:sym typeface="Arial" panose="020B0604020202020204" pitchFamily="34" charset="0"/>
              </a:rPr>
              <a:t>以及对基类方法的覆盖或重写。</a:t>
            </a:r>
          </a:p>
        </p:txBody>
      </p:sp>
      <p:sp>
        <p:nvSpPr>
          <p:cNvPr id="3" name="矩形 2">
            <a:extLst>
              <a:ext uri="{FF2B5EF4-FFF2-40B4-BE49-F238E27FC236}">
                <a16:creationId xmlns:a16="http://schemas.microsoft.com/office/drawing/2014/main" id="{A388D8DC-6D9B-4AA2-997C-B974B7064C3F}"/>
              </a:ext>
            </a:extLst>
          </p:cNvPr>
          <p:cNvSpPr/>
          <p:nvPr/>
        </p:nvSpPr>
        <p:spPr>
          <a:xfrm>
            <a:off x="6358" y="2329882"/>
            <a:ext cx="12085983" cy="1965666"/>
          </a:xfrm>
          <a:prstGeom prst="rect">
            <a:avLst/>
          </a:prstGeom>
        </p:spPr>
        <p:txBody>
          <a:bodyPr wrap="square">
            <a:spAutoFit/>
          </a:bodyPr>
          <a:lstStyle/>
          <a:p>
            <a:pPr indent="449263" algn="just">
              <a:lnSpc>
                <a:spcPct val="150000"/>
              </a:lnSpc>
              <a:spcBef>
                <a:spcPct val="0"/>
              </a:spcBef>
            </a:pPr>
            <a:r>
              <a:rPr lang="zh-CN" altLang="en-US" sz="2800" dirty="0">
                <a:solidFill>
                  <a:schemeClr val="accent3">
                    <a:lumMod val="20000"/>
                    <a:lumOff val="80000"/>
                  </a:schemeClr>
                </a:solidFill>
              </a:rPr>
              <a:t>   </a:t>
            </a:r>
            <a:r>
              <a:rPr lang="en-US" altLang="zh-CN" sz="2800" dirty="0">
                <a:solidFill>
                  <a:schemeClr val="accent3">
                    <a:lumMod val="20000"/>
                    <a:lumOff val="80000"/>
                  </a:schemeClr>
                </a:solidFill>
                <a:sym typeface="Arial" panose="020B0604020202020204" pitchFamily="34" charset="0"/>
              </a:rPr>
              <a:t>Python</a:t>
            </a:r>
            <a:r>
              <a:rPr lang="zh-CN" altLang="en-US" sz="2800" dirty="0">
                <a:solidFill>
                  <a:schemeClr val="accent3">
                    <a:lumMod val="20000"/>
                    <a:lumOff val="80000"/>
                  </a:schemeClr>
                </a:solidFill>
                <a:sym typeface="Arial" panose="020B0604020202020204" pitchFamily="34" charset="0"/>
              </a:rPr>
              <a:t>中对象的概念很广泛，</a:t>
            </a:r>
            <a:r>
              <a:rPr lang="en-US" altLang="zh-CN" sz="2800" dirty="0">
                <a:solidFill>
                  <a:schemeClr val="accent3">
                    <a:lumMod val="20000"/>
                    <a:lumOff val="80000"/>
                  </a:schemeClr>
                </a:solidFill>
                <a:sym typeface="Arial" panose="020B0604020202020204" pitchFamily="34" charset="0"/>
              </a:rPr>
              <a:t>Python</a:t>
            </a:r>
            <a:r>
              <a:rPr lang="zh-CN" altLang="en-US" sz="2800" dirty="0">
                <a:solidFill>
                  <a:schemeClr val="accent3">
                    <a:lumMod val="20000"/>
                    <a:lumOff val="80000"/>
                  </a:schemeClr>
                </a:solidFill>
                <a:sym typeface="Arial" panose="020B0604020202020204" pitchFamily="34" charset="0"/>
              </a:rPr>
              <a:t>中的</a:t>
            </a:r>
            <a:r>
              <a:rPr lang="zh-CN" altLang="en-US" sz="2800" b="1" dirty="0">
                <a:solidFill>
                  <a:schemeClr val="accent3">
                    <a:lumMod val="20000"/>
                    <a:lumOff val="80000"/>
                  </a:schemeClr>
                </a:solidFill>
                <a:sym typeface="Arial" panose="020B0604020202020204" pitchFamily="34" charset="0"/>
              </a:rPr>
              <a:t>一切内容都可以称为对象</a:t>
            </a:r>
            <a:r>
              <a:rPr lang="zh-CN" altLang="en-US" sz="2800" dirty="0">
                <a:solidFill>
                  <a:schemeClr val="accent3">
                    <a:lumMod val="20000"/>
                    <a:lumOff val="80000"/>
                  </a:schemeClr>
                </a:solidFill>
                <a:sym typeface="Arial" panose="020B0604020202020204" pitchFamily="34" charset="0"/>
              </a:rPr>
              <a:t>，数字、字符串、列表、元组、字典、集合、</a:t>
            </a:r>
            <a:r>
              <a:rPr lang="en-US" altLang="zh-CN" sz="2800" dirty="0">
                <a:solidFill>
                  <a:schemeClr val="accent3">
                    <a:lumMod val="20000"/>
                    <a:lumOff val="80000"/>
                  </a:schemeClr>
                </a:solidFill>
                <a:sym typeface="Arial" panose="020B0604020202020204" pitchFamily="34" charset="0"/>
              </a:rPr>
              <a:t>range</a:t>
            </a:r>
            <a:r>
              <a:rPr lang="zh-CN" altLang="en-US" sz="2800" dirty="0">
                <a:solidFill>
                  <a:schemeClr val="accent3">
                    <a:lumMod val="20000"/>
                    <a:lumOff val="80000"/>
                  </a:schemeClr>
                </a:solidFill>
                <a:sym typeface="Arial" panose="020B0604020202020204" pitchFamily="34" charset="0"/>
              </a:rPr>
              <a:t>对象、</a:t>
            </a:r>
            <a:r>
              <a:rPr lang="en-US" altLang="zh-CN" sz="2800" dirty="0">
                <a:solidFill>
                  <a:schemeClr val="accent3">
                    <a:lumMod val="20000"/>
                    <a:lumOff val="80000"/>
                  </a:schemeClr>
                </a:solidFill>
                <a:sym typeface="Arial" panose="020B0604020202020204" pitchFamily="34" charset="0"/>
              </a:rPr>
              <a:t>zip</a:t>
            </a:r>
            <a:r>
              <a:rPr lang="zh-CN" altLang="en-US" sz="2800" dirty="0">
                <a:solidFill>
                  <a:schemeClr val="accent3">
                    <a:lumMod val="20000"/>
                    <a:lumOff val="80000"/>
                  </a:schemeClr>
                </a:solidFill>
                <a:sym typeface="Arial" panose="020B0604020202020204" pitchFamily="34" charset="0"/>
              </a:rPr>
              <a:t>对象等等都是对象，函数是对象，类也是对象。</a:t>
            </a:r>
          </a:p>
        </p:txBody>
      </p:sp>
    </p:spTree>
    <p:extLst>
      <p:ext uri="{BB962C8B-B14F-4D97-AF65-F5344CB8AC3E}">
        <p14:creationId xmlns:p14="http://schemas.microsoft.com/office/powerpoint/2010/main" val="261418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06489" y="293463"/>
            <a:ext cx="9855200" cy="563563"/>
          </a:xfrm>
          <a:effectLst>
            <a:outerShdw blurRad="50800" dist="38100" dir="2700000" algn="tl" rotWithShape="0">
              <a:prstClr val="black">
                <a:alpha val="40000"/>
              </a:prstClr>
            </a:outerShdw>
          </a:effectLst>
        </p:spPr>
        <p:txBody>
          <a:bodyPr>
            <a:normAutofit/>
          </a:bodyPr>
          <a:lstStyle/>
          <a:p>
            <a:pPr algn="ctr"/>
            <a:r>
              <a:rPr lang="en-US" altLang="zh-CN" sz="2800" dirty="0">
                <a:solidFill>
                  <a:srgbClr val="FFFF00"/>
                </a:solidFill>
                <a:latin typeface="微软雅黑 Light" panose="020B0502040204020203" pitchFamily="34" charset="-122"/>
                <a:ea typeface="微软雅黑 Light" panose="020B0502040204020203" pitchFamily="34" charset="-122"/>
              </a:rPr>
              <a:t>Python</a:t>
            </a:r>
            <a:r>
              <a:rPr lang="zh-CN" altLang="en-US" sz="2800" dirty="0">
                <a:solidFill>
                  <a:srgbClr val="FFFF00"/>
                </a:solidFill>
                <a:latin typeface="微软雅黑 Light" panose="020B0502040204020203" pitchFamily="34" charset="-122"/>
                <a:ea typeface="微软雅黑 Light" panose="020B0502040204020203" pitchFamily="34" charset="-122"/>
              </a:rPr>
              <a:t>的类和对象的定义</a:t>
            </a:r>
            <a:endParaRPr lang="en-US" altLang="zh-CN" sz="2800" dirty="0">
              <a:solidFill>
                <a:srgbClr val="FFFF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1468513E-57D5-4883-9CA4-5A50C409A194}"/>
              </a:ext>
            </a:extLst>
          </p:cNvPr>
          <p:cNvSpPr/>
          <p:nvPr/>
        </p:nvSpPr>
        <p:spPr>
          <a:xfrm>
            <a:off x="15684" y="815111"/>
            <a:ext cx="12085983" cy="608372"/>
          </a:xfrm>
          <a:prstGeom prst="rect">
            <a:avLst/>
          </a:prstGeom>
        </p:spPr>
        <p:txBody>
          <a:bodyPr wrap="square">
            <a:spAutoFit/>
          </a:bodyPr>
          <a:lstStyle/>
          <a:p>
            <a:pPr>
              <a:lnSpc>
                <a:spcPct val="130000"/>
              </a:lnSpc>
              <a:spcBef>
                <a:spcPts val="1200"/>
              </a:spcBef>
              <a:spcAft>
                <a:spcPts val="1200"/>
              </a:spcAft>
              <a:buSzPct val="90000"/>
            </a:pPr>
            <a:r>
              <a:rPr lang="en-US" altLang="zh-CN" sz="2800" dirty="0">
                <a:solidFill>
                  <a:schemeClr val="accent3">
                    <a:lumMod val="20000"/>
                    <a:lumOff val="80000"/>
                  </a:schemeClr>
                </a:solidFill>
                <a:sym typeface="Arial" panose="020B0604020202020204" pitchFamily="34" charset="0"/>
              </a:rPr>
              <a:t>        Python</a:t>
            </a:r>
            <a:r>
              <a:rPr lang="zh-CN" altLang="en-US" sz="2800" dirty="0">
                <a:solidFill>
                  <a:schemeClr val="accent3">
                    <a:lumMod val="20000"/>
                    <a:lumOff val="80000"/>
                  </a:schemeClr>
                </a:solidFill>
                <a:sym typeface="Arial" panose="020B0604020202020204" pitchFamily="34" charset="0"/>
              </a:rPr>
              <a:t>面向对象的应用过程</a:t>
            </a:r>
          </a:p>
        </p:txBody>
      </p:sp>
      <p:sp>
        <p:nvSpPr>
          <p:cNvPr id="3" name="矩形 2">
            <a:extLst>
              <a:ext uri="{FF2B5EF4-FFF2-40B4-BE49-F238E27FC236}">
                <a16:creationId xmlns:a16="http://schemas.microsoft.com/office/drawing/2014/main" id="{A388D8DC-6D9B-4AA2-997C-B974B7064C3F}"/>
              </a:ext>
            </a:extLst>
          </p:cNvPr>
          <p:cNvSpPr/>
          <p:nvPr/>
        </p:nvSpPr>
        <p:spPr>
          <a:xfrm>
            <a:off x="806489" y="3184684"/>
            <a:ext cx="10313302" cy="1965666"/>
          </a:xfrm>
          <a:prstGeom prst="rect">
            <a:avLst/>
          </a:prstGeom>
        </p:spPr>
        <p:txBody>
          <a:bodyPr wrap="square">
            <a:spAutoFit/>
          </a:bodyPr>
          <a:lstStyle/>
          <a:p>
            <a:pPr algn="just">
              <a:lnSpc>
                <a:spcPct val="150000"/>
              </a:lnSpc>
              <a:spcBef>
                <a:spcPct val="0"/>
              </a:spcBef>
            </a:pPr>
            <a:r>
              <a:rPr lang="zh-CN" altLang="en-US" sz="2800" dirty="0">
                <a:solidFill>
                  <a:schemeClr val="accent3">
                    <a:lumMod val="20000"/>
                    <a:lumOff val="80000"/>
                  </a:schemeClr>
                </a:solidFill>
                <a:sym typeface="Arial" panose="020B0604020202020204" pitchFamily="34" charset="0"/>
              </a:rPr>
              <a:t>对象的核心：</a:t>
            </a:r>
            <a:endParaRPr lang="en-US" altLang="zh-CN" sz="2800" dirty="0">
              <a:solidFill>
                <a:schemeClr val="accent3">
                  <a:lumMod val="20000"/>
                  <a:lumOff val="80000"/>
                </a:schemeClr>
              </a:solidFill>
              <a:sym typeface="Arial" panose="020B0604020202020204" pitchFamily="34" charset="0"/>
            </a:endParaRPr>
          </a:p>
          <a:p>
            <a:pPr algn="just">
              <a:lnSpc>
                <a:spcPct val="150000"/>
              </a:lnSpc>
              <a:spcBef>
                <a:spcPct val="0"/>
              </a:spcBef>
            </a:pPr>
            <a:r>
              <a:rPr lang="zh-CN" altLang="en-US" sz="2800" dirty="0">
                <a:solidFill>
                  <a:schemeClr val="accent3">
                    <a:lumMod val="20000"/>
                    <a:lumOff val="80000"/>
                  </a:schemeClr>
                </a:solidFill>
                <a:sym typeface="Arial" panose="020B0604020202020204" pitchFamily="34" charset="0"/>
              </a:rPr>
              <a:t>属性（</a:t>
            </a:r>
            <a:r>
              <a:rPr lang="en-US" altLang="zh-CN" sz="2800" dirty="0">
                <a:solidFill>
                  <a:schemeClr val="accent3">
                    <a:lumMod val="20000"/>
                    <a:lumOff val="80000"/>
                  </a:schemeClr>
                </a:solidFill>
                <a:sym typeface="Arial" panose="020B0604020202020204" pitchFamily="34" charset="0"/>
              </a:rPr>
              <a:t>Attribute</a:t>
            </a:r>
            <a:r>
              <a:rPr lang="zh-CN" altLang="en-US" sz="2800" dirty="0">
                <a:solidFill>
                  <a:schemeClr val="accent3">
                    <a:lumMod val="20000"/>
                    <a:lumOff val="80000"/>
                  </a:schemeClr>
                </a:solidFill>
                <a:sym typeface="Arial" panose="020B0604020202020204" pitchFamily="34" charset="0"/>
              </a:rPr>
              <a:t>）：对象包含的数据；</a:t>
            </a:r>
            <a:endParaRPr lang="en-US" altLang="zh-CN" sz="2800" dirty="0">
              <a:solidFill>
                <a:schemeClr val="accent3">
                  <a:lumMod val="20000"/>
                  <a:lumOff val="80000"/>
                </a:schemeClr>
              </a:solidFill>
              <a:sym typeface="Arial" panose="020B0604020202020204" pitchFamily="34" charset="0"/>
            </a:endParaRPr>
          </a:p>
          <a:p>
            <a:pPr algn="just">
              <a:lnSpc>
                <a:spcPct val="150000"/>
              </a:lnSpc>
              <a:spcBef>
                <a:spcPct val="0"/>
              </a:spcBef>
            </a:pPr>
            <a:r>
              <a:rPr lang="zh-CN" altLang="en-US" sz="2800" dirty="0">
                <a:solidFill>
                  <a:schemeClr val="accent3">
                    <a:lumMod val="20000"/>
                    <a:lumOff val="80000"/>
                  </a:schemeClr>
                </a:solidFill>
                <a:sym typeface="Arial" panose="020B0604020202020204" pitchFamily="34" charset="0"/>
              </a:rPr>
              <a:t>方法（</a:t>
            </a:r>
            <a:r>
              <a:rPr lang="en-US" altLang="zh-CN" sz="2800" dirty="0">
                <a:solidFill>
                  <a:schemeClr val="accent3">
                    <a:lumMod val="20000"/>
                    <a:lumOff val="80000"/>
                  </a:schemeClr>
                </a:solidFill>
                <a:sym typeface="Arial" panose="020B0604020202020204" pitchFamily="34" charset="0"/>
              </a:rPr>
              <a:t>Method</a:t>
            </a:r>
            <a:r>
              <a:rPr lang="zh-CN" altLang="en-US" sz="2800" dirty="0">
                <a:solidFill>
                  <a:schemeClr val="accent3">
                    <a:lumMod val="20000"/>
                    <a:lumOff val="80000"/>
                  </a:schemeClr>
                </a:solidFill>
                <a:sym typeface="Arial" panose="020B0604020202020204" pitchFamily="34" charset="0"/>
              </a:rPr>
              <a:t>） ：对数据的处理（函数）。</a:t>
            </a:r>
          </a:p>
        </p:txBody>
      </p:sp>
      <p:sp>
        <p:nvSpPr>
          <p:cNvPr id="4" name="矩形 3">
            <a:extLst>
              <a:ext uri="{FF2B5EF4-FFF2-40B4-BE49-F238E27FC236}">
                <a16:creationId xmlns:a16="http://schemas.microsoft.com/office/drawing/2014/main" id="{7D279F7E-3684-4874-A4A9-D71B7A18724F}"/>
              </a:ext>
            </a:extLst>
          </p:cNvPr>
          <p:cNvSpPr/>
          <p:nvPr/>
        </p:nvSpPr>
        <p:spPr>
          <a:xfrm>
            <a:off x="1707503" y="1830680"/>
            <a:ext cx="2034072" cy="95172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dirty="0"/>
              <a:t>定义类</a:t>
            </a:r>
          </a:p>
        </p:txBody>
      </p:sp>
      <p:sp>
        <p:nvSpPr>
          <p:cNvPr id="6" name="矩形 5">
            <a:extLst>
              <a:ext uri="{FF2B5EF4-FFF2-40B4-BE49-F238E27FC236}">
                <a16:creationId xmlns:a16="http://schemas.microsoft.com/office/drawing/2014/main" id="{78C3D7B8-DA7B-4B9A-9C01-6E729D8E0CE3}"/>
              </a:ext>
            </a:extLst>
          </p:cNvPr>
          <p:cNvSpPr/>
          <p:nvPr/>
        </p:nvSpPr>
        <p:spPr>
          <a:xfrm>
            <a:off x="5034295" y="1830680"/>
            <a:ext cx="2131617" cy="95172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dirty="0"/>
              <a:t>创建对象</a:t>
            </a:r>
          </a:p>
        </p:txBody>
      </p:sp>
      <p:cxnSp>
        <p:nvCxnSpPr>
          <p:cNvPr id="7" name="直接箭头连接符 6">
            <a:extLst>
              <a:ext uri="{FF2B5EF4-FFF2-40B4-BE49-F238E27FC236}">
                <a16:creationId xmlns:a16="http://schemas.microsoft.com/office/drawing/2014/main" id="{5D6392FF-432E-44C6-8FE7-4E3AF3218A41}"/>
              </a:ext>
            </a:extLst>
          </p:cNvPr>
          <p:cNvCxnSpPr>
            <a:cxnSpLocks/>
            <a:stCxn id="4" idx="3"/>
            <a:endCxn id="6" idx="1"/>
          </p:cNvCxnSpPr>
          <p:nvPr/>
        </p:nvCxnSpPr>
        <p:spPr>
          <a:xfrm>
            <a:off x="3741575" y="2306542"/>
            <a:ext cx="1292720"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437C134-FFA7-4F4B-A909-33E847247256}"/>
              </a:ext>
            </a:extLst>
          </p:cNvPr>
          <p:cNvSpPr/>
          <p:nvPr/>
        </p:nvSpPr>
        <p:spPr>
          <a:xfrm>
            <a:off x="8387093" y="1828222"/>
            <a:ext cx="2131617" cy="951723"/>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dirty="0"/>
              <a:t>使用对象</a:t>
            </a:r>
          </a:p>
        </p:txBody>
      </p:sp>
      <p:cxnSp>
        <p:nvCxnSpPr>
          <p:cNvPr id="13" name="直接箭头连接符 12">
            <a:extLst>
              <a:ext uri="{FF2B5EF4-FFF2-40B4-BE49-F238E27FC236}">
                <a16:creationId xmlns:a16="http://schemas.microsoft.com/office/drawing/2014/main" id="{8DCD036C-C55C-47AF-BDC4-FDAE7B1AEC55}"/>
              </a:ext>
            </a:extLst>
          </p:cNvPr>
          <p:cNvCxnSpPr>
            <a:cxnSpLocks/>
            <a:stCxn id="6" idx="3"/>
            <a:endCxn id="12" idx="1"/>
          </p:cNvCxnSpPr>
          <p:nvPr/>
        </p:nvCxnSpPr>
        <p:spPr>
          <a:xfrm flipV="1">
            <a:off x="7165912" y="2304084"/>
            <a:ext cx="1221181" cy="245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89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06489" y="293463"/>
            <a:ext cx="9855200" cy="563563"/>
          </a:xfrm>
          <a:effectLst>
            <a:outerShdw blurRad="50800" dist="38100" dir="2700000" algn="tl" rotWithShape="0">
              <a:prstClr val="black">
                <a:alpha val="40000"/>
              </a:prstClr>
            </a:outerShdw>
          </a:effectLst>
        </p:spPr>
        <p:txBody>
          <a:bodyPr>
            <a:normAutofit/>
          </a:bodyPr>
          <a:lstStyle/>
          <a:p>
            <a:pPr algn="ctr"/>
            <a:r>
              <a:rPr lang="en-US" altLang="zh-CN" sz="2800" dirty="0">
                <a:solidFill>
                  <a:srgbClr val="FFFF00"/>
                </a:solidFill>
                <a:latin typeface="微软雅黑 Light" panose="020B0502040204020203" pitchFamily="34" charset="-122"/>
                <a:ea typeface="微软雅黑 Light" panose="020B0502040204020203" pitchFamily="34" charset="-122"/>
              </a:rPr>
              <a:t>Python</a:t>
            </a:r>
            <a:r>
              <a:rPr lang="zh-CN" altLang="en-US" sz="2800" dirty="0">
                <a:solidFill>
                  <a:srgbClr val="FFFF00"/>
                </a:solidFill>
                <a:latin typeface="微软雅黑 Light" panose="020B0502040204020203" pitchFamily="34" charset="-122"/>
                <a:ea typeface="微软雅黑 Light" panose="020B0502040204020203" pitchFamily="34" charset="-122"/>
              </a:rPr>
              <a:t>类的定义</a:t>
            </a:r>
            <a:endParaRPr lang="en-US" altLang="zh-CN" sz="2800" dirty="0">
              <a:solidFill>
                <a:srgbClr val="FFFF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1468513E-57D5-4883-9CA4-5A50C409A194}"/>
              </a:ext>
            </a:extLst>
          </p:cNvPr>
          <p:cNvSpPr/>
          <p:nvPr/>
        </p:nvSpPr>
        <p:spPr>
          <a:xfrm>
            <a:off x="9939" y="740470"/>
            <a:ext cx="12085983" cy="608372"/>
          </a:xfrm>
          <a:prstGeom prst="rect">
            <a:avLst/>
          </a:prstGeom>
        </p:spPr>
        <p:txBody>
          <a:bodyPr wrap="square">
            <a:spAutoFit/>
          </a:bodyPr>
          <a:lstStyle/>
          <a:p>
            <a:pPr>
              <a:lnSpc>
                <a:spcPct val="130000"/>
              </a:lnSpc>
              <a:spcBef>
                <a:spcPts val="1200"/>
              </a:spcBef>
              <a:spcAft>
                <a:spcPts val="1200"/>
              </a:spcAft>
              <a:buSzPct val="90000"/>
            </a:pPr>
            <a:r>
              <a:rPr lang="en-US" altLang="zh-CN" sz="2800" dirty="0">
                <a:solidFill>
                  <a:schemeClr val="accent3">
                    <a:lumMod val="20000"/>
                    <a:lumOff val="80000"/>
                  </a:schemeClr>
                </a:solidFill>
                <a:sym typeface="Arial" panose="020B0604020202020204" pitchFamily="34" charset="0"/>
              </a:rPr>
              <a:t>        </a:t>
            </a:r>
            <a:r>
              <a:rPr lang="en-US" altLang="zh-CN" sz="2800" noProof="1">
                <a:solidFill>
                  <a:schemeClr val="accent3">
                    <a:lumMod val="20000"/>
                    <a:lumOff val="80000"/>
                  </a:schemeClr>
                </a:solidFill>
              </a:rPr>
              <a:t>Python</a:t>
            </a:r>
            <a:r>
              <a:rPr lang="zh-CN" altLang="en-US" sz="2800" noProof="1">
                <a:solidFill>
                  <a:schemeClr val="accent3">
                    <a:lumMod val="20000"/>
                    <a:lumOff val="80000"/>
                  </a:schemeClr>
                </a:solidFill>
              </a:rPr>
              <a:t>使用</a:t>
            </a:r>
            <a:r>
              <a:rPr lang="en-US" altLang="zh-CN" sz="2800" noProof="1">
                <a:solidFill>
                  <a:schemeClr val="accent3">
                    <a:lumMod val="20000"/>
                    <a:lumOff val="80000"/>
                  </a:schemeClr>
                </a:solidFill>
              </a:rPr>
              <a:t>class</a:t>
            </a:r>
            <a:r>
              <a:rPr lang="zh-CN" altLang="en-US" sz="2800" noProof="1">
                <a:solidFill>
                  <a:schemeClr val="accent3">
                    <a:lumMod val="20000"/>
                    <a:lumOff val="80000"/>
                  </a:schemeClr>
                </a:solidFill>
              </a:rPr>
              <a:t>关键字来定义类，格式如下：</a:t>
            </a:r>
          </a:p>
        </p:txBody>
      </p:sp>
      <p:sp>
        <p:nvSpPr>
          <p:cNvPr id="4" name="Rectangle 1">
            <a:extLst>
              <a:ext uri="{FF2B5EF4-FFF2-40B4-BE49-F238E27FC236}">
                <a16:creationId xmlns:a16="http://schemas.microsoft.com/office/drawing/2014/main" id="{3AA678B2-22A6-4BB2-A362-6E10624984A3}"/>
              </a:ext>
            </a:extLst>
          </p:cNvPr>
          <p:cNvSpPr>
            <a:spLocks noChangeArrowheads="1"/>
          </p:cNvSpPr>
          <p:nvPr/>
        </p:nvSpPr>
        <p:spPr bwMode="auto">
          <a:xfrm>
            <a:off x="806489" y="1384518"/>
            <a:ext cx="4560864" cy="181588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accent3">
                    <a:lumMod val="20000"/>
                    <a:lumOff val="80000"/>
                  </a:schemeClr>
                </a:solidFill>
                <a:effectLst/>
                <a:latin typeface="Courier New" panose="02070309020205020404" pitchFamily="49" charset="0"/>
                <a:cs typeface="Courier New" panose="02070309020205020404" pitchFamily="49" charset="0"/>
              </a:rPr>
              <a:t>class </a:t>
            </a:r>
            <a:r>
              <a:rPr kumimoji="0" lang="zh-CN" altLang="en-US" sz="2800" b="0" i="0" u="none" strike="noStrike" cap="none" normalizeH="0" baseline="0" dirty="0">
                <a:ln>
                  <a:noFill/>
                </a:ln>
                <a:solidFill>
                  <a:schemeClr val="accent3">
                    <a:lumMod val="20000"/>
                    <a:lumOff val="80000"/>
                  </a:schemeClr>
                </a:solidFill>
                <a:effectLst/>
                <a:latin typeface="Courier New" panose="02070309020205020404" pitchFamily="49" charset="0"/>
                <a:cs typeface="Courier New" panose="02070309020205020404" pitchFamily="49" charset="0"/>
              </a:rPr>
              <a:t>类名（父类名表）</a:t>
            </a:r>
            <a:r>
              <a:rPr kumimoji="0" lang="zh-CN" altLang="zh-CN" sz="2800" b="0" i="0" u="none" strike="noStrike" cap="none" normalizeH="0" baseline="0" dirty="0">
                <a:ln>
                  <a:noFill/>
                </a:ln>
                <a:solidFill>
                  <a:schemeClr val="accent3">
                    <a:lumMod val="20000"/>
                    <a:lumOff val="80000"/>
                  </a:schemeClr>
                </a:solidFill>
                <a:effectLst/>
                <a:latin typeface="Courier New" panose="02070309020205020404" pitchFamily="49" charset="0"/>
                <a:cs typeface="Courier New" panose="02070309020205020404" pitchFamily="49" charset="0"/>
              </a:rPr>
              <a:t>:</a:t>
            </a:r>
            <a:endParaRPr kumimoji="0" lang="en-US" altLang="zh-CN" sz="2800" b="0" i="0" u="none" strike="noStrike" cap="none" normalizeH="0" baseline="0" dirty="0">
              <a:ln>
                <a:noFill/>
              </a:ln>
              <a:solidFill>
                <a:schemeClr val="accent3">
                  <a:lumMod val="20000"/>
                  <a:lumOff val="8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solidFill>
                  <a:schemeClr val="accent3">
                    <a:lumMod val="20000"/>
                    <a:lumOff val="80000"/>
                  </a:schemeClr>
                </a:solidFill>
                <a:latin typeface="Courier New" panose="02070309020205020404" pitchFamily="49" charset="0"/>
                <a:cs typeface="Courier New" panose="02070309020205020404" pitchFamily="49" charset="0"/>
              </a:rPr>
              <a:t>    #</a:t>
            </a:r>
            <a:r>
              <a:rPr lang="zh-CN" altLang="en-US" sz="2800" dirty="0">
                <a:solidFill>
                  <a:schemeClr val="accent3">
                    <a:lumMod val="20000"/>
                    <a:lumOff val="80000"/>
                  </a:schemeClr>
                </a:solidFill>
                <a:latin typeface="Courier New" panose="02070309020205020404" pitchFamily="49" charset="0"/>
                <a:cs typeface="Courier New" panose="02070309020205020404" pitchFamily="49" charset="0"/>
              </a:rPr>
              <a:t>属性</a:t>
            </a:r>
            <a:endParaRPr lang="en-US" altLang="zh-CN" sz="2800" dirty="0">
              <a:solidFill>
                <a:schemeClr val="accent3">
                  <a:lumMod val="20000"/>
                  <a:lumOff val="80000"/>
                </a:schemeClr>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accent3">
                    <a:lumMod val="20000"/>
                    <a:lumOff val="80000"/>
                  </a:schemeClr>
                </a:solidFill>
                <a:effectLst/>
                <a:latin typeface="Courier New" panose="02070309020205020404" pitchFamily="49" charset="0"/>
                <a:cs typeface="Courier New" panose="02070309020205020404" pitchFamily="49" charset="0"/>
              </a:rPr>
              <a:t>    #</a:t>
            </a:r>
            <a:r>
              <a:rPr kumimoji="0" lang="zh-CN" altLang="en-US" sz="2800" b="0" i="0" u="none" strike="noStrike" cap="none" normalizeH="0" baseline="0" dirty="0">
                <a:ln>
                  <a:noFill/>
                </a:ln>
                <a:solidFill>
                  <a:schemeClr val="accent3">
                    <a:lumMod val="20000"/>
                    <a:lumOff val="80000"/>
                  </a:schemeClr>
                </a:solidFill>
                <a:effectLst/>
                <a:latin typeface="Courier New" panose="02070309020205020404" pitchFamily="49" charset="0"/>
                <a:cs typeface="Courier New" panose="02070309020205020404" pitchFamily="49" charset="0"/>
              </a:rPr>
              <a:t>方法定义</a:t>
            </a:r>
            <a:br>
              <a:rPr kumimoji="0" lang="zh-CN" altLang="zh-CN" sz="2800" b="0" i="0" u="none" strike="noStrike" cap="none" normalizeH="0" baseline="0" dirty="0">
                <a:ln>
                  <a:noFill/>
                </a:ln>
                <a:solidFill>
                  <a:schemeClr val="accent3">
                    <a:lumMod val="20000"/>
                    <a:lumOff val="80000"/>
                  </a:schemeClr>
                </a:solidFill>
                <a:effectLst/>
                <a:latin typeface="Courier New" panose="02070309020205020404" pitchFamily="49" charset="0"/>
                <a:cs typeface="Courier New" panose="02070309020205020404" pitchFamily="49" charset="0"/>
              </a:rPr>
            </a:br>
            <a:r>
              <a:rPr kumimoji="0" lang="zh-CN" altLang="zh-CN" sz="2800" b="0" i="1" u="none" strike="noStrike" cap="none" normalizeH="0" baseline="0" dirty="0">
                <a:ln>
                  <a:noFill/>
                </a:ln>
                <a:solidFill>
                  <a:schemeClr val="accent3">
                    <a:lumMod val="20000"/>
                    <a:lumOff val="80000"/>
                  </a:schemeClr>
                </a:solidFill>
                <a:effectLst/>
                <a:latin typeface="Courier New" panose="02070309020205020404" pitchFamily="49" charset="0"/>
                <a:cs typeface="Courier New" panose="02070309020205020404" pitchFamily="49" charset="0"/>
              </a:rPr>
              <a:t>#end of class</a:t>
            </a:r>
            <a:endParaRPr kumimoji="0" lang="zh-CN" altLang="zh-CN" sz="2800" b="0" i="0" u="none" strike="noStrike" cap="none" normalizeH="0" baseline="0" dirty="0">
              <a:ln>
                <a:noFill/>
              </a:ln>
              <a:solidFill>
                <a:schemeClr val="accent3">
                  <a:lumMod val="20000"/>
                  <a:lumOff val="80000"/>
                </a:schemeClr>
              </a:solidFill>
              <a:effectLst/>
              <a:latin typeface="Arial" panose="020B0604020202020204" pitchFamily="34" charset="0"/>
            </a:endParaRPr>
          </a:p>
        </p:txBody>
      </p:sp>
      <p:sp>
        <p:nvSpPr>
          <p:cNvPr id="5" name="Rectangle 2">
            <a:extLst>
              <a:ext uri="{FF2B5EF4-FFF2-40B4-BE49-F238E27FC236}">
                <a16:creationId xmlns:a16="http://schemas.microsoft.com/office/drawing/2014/main" id="{BE8B0ABC-FAB2-4833-A4EE-F94AB11FCE66}"/>
              </a:ext>
            </a:extLst>
          </p:cNvPr>
          <p:cNvSpPr>
            <a:spLocks noChangeArrowheads="1"/>
          </p:cNvSpPr>
          <p:nvPr/>
        </p:nvSpPr>
        <p:spPr bwMode="auto">
          <a:xfrm>
            <a:off x="3601289" y="3236076"/>
            <a:ext cx="8494633"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Circle:</a:t>
            </a:r>
            <a:b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zh-CN" altLang="zh-CN" sz="20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__init__</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,radius = </a:t>
            </a:r>
            <a:r>
              <a:rPr kumimoji="0" lang="zh-CN" altLang="zh-CN"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.__radius = radius</a:t>
            </a:r>
            <a:b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getPerimeter(</a:t>
            </a:r>
            <a:r>
              <a:rPr kumimoji="0" lang="zh-CN" altLang="zh-CN"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zh-CN" altLang="zh-CN"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 </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.__radius * math.pi</a:t>
            </a:r>
            <a:b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getArea(</a:t>
            </a:r>
            <a:r>
              <a:rPr kumimoji="0" lang="zh-CN" altLang="zh-CN"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zh-CN" altLang="zh-CN"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.__radius * </a:t>
            </a:r>
            <a:r>
              <a:rPr kumimoji="0" lang="zh-CN" altLang="zh-CN"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.__radius * math.pi</a:t>
            </a:r>
            <a:b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zh-CN" altLang="zh-CN" sz="2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#end of class</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925A1AB8-496C-49F6-9C61-C29D2DD2D343}"/>
              </a:ext>
            </a:extLst>
          </p:cNvPr>
          <p:cNvSpPr>
            <a:spLocks noChangeArrowheads="1"/>
          </p:cNvSpPr>
          <p:nvPr/>
        </p:nvSpPr>
        <p:spPr bwMode="auto">
          <a:xfrm>
            <a:off x="6283924" y="1779730"/>
            <a:ext cx="3775393" cy="95410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b="1" dirty="0">
                <a:solidFill>
                  <a:schemeClr val="accent3">
                    <a:lumMod val="20000"/>
                    <a:lumOff val="80000"/>
                  </a:schemeClr>
                </a:solidFill>
                <a:latin typeface="Courier New" panose="02070309020205020404" pitchFamily="49" charset="0"/>
                <a:cs typeface="Courier New" panose="02070309020205020404" pitchFamily="49" charset="0"/>
              </a:rPr>
              <a:t>说明：</a:t>
            </a:r>
            <a:endParaRPr lang="en-US" altLang="zh-CN" sz="2800" b="1" dirty="0">
              <a:solidFill>
                <a:schemeClr val="accent3">
                  <a:lumMod val="20000"/>
                  <a:lumOff val="80000"/>
                </a:schemeClr>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b="1" dirty="0">
                <a:solidFill>
                  <a:schemeClr val="accent3">
                    <a:lumMod val="20000"/>
                    <a:lumOff val="80000"/>
                  </a:schemeClr>
                </a:solidFill>
                <a:latin typeface="Courier New" panose="02070309020205020404" pitchFamily="49" charset="0"/>
                <a:cs typeface="Courier New" panose="02070309020205020404" pitchFamily="49" charset="0"/>
              </a:rPr>
              <a:t>类名首字母一般用大写</a:t>
            </a:r>
            <a:endParaRPr lang="en-US" altLang="zh-CN" sz="2800" b="1" dirty="0">
              <a:solidFill>
                <a:schemeClr val="accent3">
                  <a:lumMod val="20000"/>
                  <a:lumOff val="8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237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06489" y="293463"/>
            <a:ext cx="9855200" cy="563563"/>
          </a:xfrm>
          <a:effectLst>
            <a:outerShdw blurRad="50800" dist="38100" dir="2700000" algn="tl" rotWithShape="0">
              <a:prstClr val="black">
                <a:alpha val="40000"/>
              </a:prstClr>
            </a:outerShdw>
          </a:effectLst>
        </p:spPr>
        <p:txBody>
          <a:bodyPr>
            <a:normAutofit/>
          </a:bodyPr>
          <a:lstStyle/>
          <a:p>
            <a:pPr algn="ctr"/>
            <a:r>
              <a:rPr lang="en-US" altLang="zh-CN" sz="2800" dirty="0">
                <a:solidFill>
                  <a:srgbClr val="FFFF00"/>
                </a:solidFill>
                <a:latin typeface="微软雅黑 Light" panose="020B0502040204020203" pitchFamily="34" charset="-122"/>
                <a:ea typeface="微软雅黑 Light" panose="020B0502040204020203" pitchFamily="34" charset="-122"/>
              </a:rPr>
              <a:t>Python</a:t>
            </a:r>
            <a:r>
              <a:rPr lang="zh-CN" altLang="en-US" sz="2800" dirty="0">
                <a:solidFill>
                  <a:srgbClr val="FFFF00"/>
                </a:solidFill>
                <a:latin typeface="微软雅黑 Light" panose="020B0502040204020203" pitchFamily="34" charset="-122"/>
                <a:ea typeface="微软雅黑 Light" panose="020B0502040204020203" pitchFamily="34" charset="-122"/>
              </a:rPr>
              <a:t>类定义的说明</a:t>
            </a:r>
            <a:endParaRPr lang="en-US" altLang="zh-CN" sz="2800" dirty="0">
              <a:solidFill>
                <a:srgbClr val="FFFF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1468513E-57D5-4883-9CA4-5A50C409A194}"/>
              </a:ext>
            </a:extLst>
          </p:cNvPr>
          <p:cNvSpPr/>
          <p:nvPr/>
        </p:nvSpPr>
        <p:spPr>
          <a:xfrm>
            <a:off x="9939" y="751228"/>
            <a:ext cx="12085983" cy="1168525"/>
          </a:xfrm>
          <a:prstGeom prst="rect">
            <a:avLst/>
          </a:prstGeom>
        </p:spPr>
        <p:txBody>
          <a:bodyPr wrap="square">
            <a:spAutoFit/>
          </a:bodyPr>
          <a:lstStyle/>
          <a:p>
            <a:pPr>
              <a:lnSpc>
                <a:spcPct val="130000"/>
              </a:lnSpc>
              <a:spcBef>
                <a:spcPts val="1200"/>
              </a:spcBef>
              <a:spcAft>
                <a:spcPts val="1200"/>
              </a:spcAft>
              <a:buSzPct val="90000"/>
            </a:pPr>
            <a:r>
              <a:rPr lang="zh-CN" altLang="en-US" sz="2800" dirty="0">
                <a:solidFill>
                  <a:schemeClr val="accent3">
                    <a:lumMod val="20000"/>
                    <a:lumOff val="80000"/>
                  </a:schemeClr>
                </a:solidFill>
              </a:rPr>
              <a:t>        ⑴类的所有方法都必须至少有一个名为self的参数，并且</a:t>
            </a:r>
            <a:r>
              <a:rPr lang="zh-CN" altLang="en-US" sz="2800" b="1" dirty="0">
                <a:solidFill>
                  <a:schemeClr val="accent2">
                    <a:lumMod val="60000"/>
                    <a:lumOff val="40000"/>
                  </a:schemeClr>
                </a:solidFill>
              </a:rPr>
              <a:t>必须是方法的第一个形参</a:t>
            </a:r>
            <a:r>
              <a:rPr lang="zh-CN" altLang="en-US" sz="2800" dirty="0">
                <a:solidFill>
                  <a:schemeClr val="accent2">
                    <a:lumMod val="60000"/>
                    <a:lumOff val="40000"/>
                  </a:schemeClr>
                </a:solidFill>
              </a:rPr>
              <a:t>，</a:t>
            </a:r>
            <a:r>
              <a:rPr lang="zh-CN" altLang="en-US" sz="2800" b="1" dirty="0">
                <a:solidFill>
                  <a:schemeClr val="accent2">
                    <a:lumMod val="60000"/>
                    <a:lumOff val="40000"/>
                  </a:schemeClr>
                </a:solidFill>
              </a:rPr>
              <a:t>self参数代表将来要创建的对象本身</a:t>
            </a:r>
            <a:r>
              <a:rPr lang="zh-CN" altLang="en-US" sz="2800" dirty="0">
                <a:solidFill>
                  <a:schemeClr val="accent2">
                    <a:lumMod val="60000"/>
                    <a:lumOff val="40000"/>
                  </a:schemeClr>
                </a:solidFill>
              </a:rPr>
              <a:t>。</a:t>
            </a:r>
          </a:p>
        </p:txBody>
      </p:sp>
      <p:sp>
        <p:nvSpPr>
          <p:cNvPr id="3" name="矩形 2">
            <a:extLst>
              <a:ext uri="{FF2B5EF4-FFF2-40B4-BE49-F238E27FC236}">
                <a16:creationId xmlns:a16="http://schemas.microsoft.com/office/drawing/2014/main" id="{A388D8DC-6D9B-4AA2-997C-B974B7064C3F}"/>
              </a:ext>
            </a:extLst>
          </p:cNvPr>
          <p:cNvSpPr/>
          <p:nvPr/>
        </p:nvSpPr>
        <p:spPr>
          <a:xfrm>
            <a:off x="6358" y="1824265"/>
            <a:ext cx="12085983" cy="1319336"/>
          </a:xfrm>
          <a:prstGeom prst="rect">
            <a:avLst/>
          </a:prstGeom>
        </p:spPr>
        <p:txBody>
          <a:bodyPr wrap="square">
            <a:spAutoFit/>
          </a:bodyPr>
          <a:lstStyle/>
          <a:p>
            <a:pPr indent="449263" algn="just">
              <a:lnSpc>
                <a:spcPct val="150000"/>
              </a:lnSpc>
              <a:spcBef>
                <a:spcPct val="0"/>
              </a:spcBef>
            </a:pPr>
            <a:r>
              <a:rPr lang="zh-CN" altLang="en-US" sz="2800" dirty="0">
                <a:solidFill>
                  <a:schemeClr val="accent3">
                    <a:lumMod val="20000"/>
                    <a:lumOff val="80000"/>
                  </a:schemeClr>
                </a:solidFill>
              </a:rPr>
              <a:t>   ⑵属于实例的数据成员一般是指在构造函数</a:t>
            </a:r>
            <a:r>
              <a:rPr lang="en-US" altLang="zh-CN" sz="2800" dirty="0">
                <a:solidFill>
                  <a:schemeClr val="accent3">
                    <a:lumMod val="20000"/>
                    <a:lumOff val="80000"/>
                  </a:schemeClr>
                </a:solidFill>
              </a:rPr>
              <a:t>__</a:t>
            </a:r>
            <a:r>
              <a:rPr lang="en-US" altLang="zh-CN" sz="2800" dirty="0" err="1">
                <a:solidFill>
                  <a:schemeClr val="accent3">
                    <a:lumMod val="20000"/>
                    <a:lumOff val="80000"/>
                  </a:schemeClr>
                </a:solidFill>
              </a:rPr>
              <a:t>init</a:t>
            </a:r>
            <a:r>
              <a:rPr lang="en-US" altLang="zh-CN" sz="2800" dirty="0">
                <a:solidFill>
                  <a:schemeClr val="accent3">
                    <a:lumMod val="20000"/>
                    <a:lumOff val="80000"/>
                  </a:schemeClr>
                </a:solidFill>
              </a:rPr>
              <a:t>__()</a:t>
            </a:r>
            <a:r>
              <a:rPr lang="zh-CN" altLang="en-US" sz="2800" dirty="0">
                <a:solidFill>
                  <a:schemeClr val="accent3">
                    <a:lumMod val="20000"/>
                    <a:lumOff val="80000"/>
                  </a:schemeClr>
                </a:solidFill>
              </a:rPr>
              <a:t>中定义的，定义和使用时必须以</a:t>
            </a:r>
            <a:r>
              <a:rPr lang="en-US" altLang="zh-CN" sz="2800" dirty="0">
                <a:solidFill>
                  <a:schemeClr val="accent3">
                    <a:lumMod val="20000"/>
                    <a:lumOff val="80000"/>
                  </a:schemeClr>
                </a:solidFill>
              </a:rPr>
              <a:t>self</a:t>
            </a:r>
            <a:r>
              <a:rPr lang="zh-CN" altLang="en-US" sz="2800" dirty="0">
                <a:solidFill>
                  <a:schemeClr val="accent3">
                    <a:lumMod val="20000"/>
                    <a:lumOff val="80000"/>
                  </a:schemeClr>
                </a:solidFill>
              </a:rPr>
              <a:t>作为前缀；属于类的数据成员是在类中所有方法之外定义的。</a:t>
            </a:r>
          </a:p>
        </p:txBody>
      </p:sp>
      <p:sp>
        <p:nvSpPr>
          <p:cNvPr id="5" name="矩形 4">
            <a:extLst>
              <a:ext uri="{FF2B5EF4-FFF2-40B4-BE49-F238E27FC236}">
                <a16:creationId xmlns:a16="http://schemas.microsoft.com/office/drawing/2014/main" id="{C2397FB5-9013-49B8-9CD7-B88886C8F766}"/>
              </a:ext>
            </a:extLst>
          </p:cNvPr>
          <p:cNvSpPr/>
          <p:nvPr/>
        </p:nvSpPr>
        <p:spPr>
          <a:xfrm>
            <a:off x="8146" y="3073946"/>
            <a:ext cx="12085983" cy="3719993"/>
          </a:xfrm>
          <a:prstGeom prst="rect">
            <a:avLst/>
          </a:prstGeom>
        </p:spPr>
        <p:txBody>
          <a:bodyPr wrap="square">
            <a:spAutoFit/>
          </a:bodyPr>
          <a:lstStyle/>
          <a:p>
            <a:pPr>
              <a:lnSpc>
                <a:spcPct val="150000"/>
              </a:lnSpc>
              <a:spcBef>
                <a:spcPts val="600"/>
              </a:spcBef>
              <a:spcAft>
                <a:spcPts val="600"/>
              </a:spcAft>
              <a:buSzPct val="90000"/>
            </a:pPr>
            <a:r>
              <a:rPr lang="zh-CN" altLang="en-US" sz="2800" dirty="0">
                <a:solidFill>
                  <a:schemeClr val="accent3">
                    <a:lumMod val="20000"/>
                    <a:lumOff val="80000"/>
                  </a:schemeClr>
                </a:solidFill>
              </a:rPr>
              <a:t>        ⑶访问限制</a:t>
            </a:r>
            <a:endParaRPr lang="en-US" altLang="zh-CN" sz="2800" dirty="0">
              <a:solidFill>
                <a:schemeClr val="accent3">
                  <a:lumMod val="20000"/>
                  <a:lumOff val="80000"/>
                </a:schemeClr>
              </a:solidFill>
            </a:endParaRPr>
          </a:p>
          <a:p>
            <a:pPr>
              <a:lnSpc>
                <a:spcPct val="150000"/>
              </a:lnSpc>
              <a:spcBef>
                <a:spcPts val="600"/>
              </a:spcBef>
              <a:spcAft>
                <a:spcPts val="600"/>
              </a:spcAft>
              <a:buSzPct val="90000"/>
            </a:pPr>
            <a:r>
              <a:rPr lang="en-US" altLang="zh-CN" sz="2800" dirty="0">
                <a:solidFill>
                  <a:schemeClr val="accent3">
                    <a:lumMod val="20000"/>
                    <a:lumOff val="80000"/>
                  </a:schemeClr>
                </a:solidFill>
              </a:rPr>
              <a:t>_  xxx</a:t>
            </a:r>
            <a:r>
              <a:rPr lang="zh-CN" altLang="en-US" sz="2800" dirty="0">
                <a:solidFill>
                  <a:schemeClr val="accent3">
                    <a:lumMod val="20000"/>
                    <a:lumOff val="80000"/>
                  </a:schemeClr>
                </a:solidFill>
              </a:rPr>
              <a:t>：受保护成员，不能用</a:t>
            </a:r>
            <a:r>
              <a:rPr lang="en-US" altLang="zh-CN" sz="2800" dirty="0">
                <a:solidFill>
                  <a:schemeClr val="accent3">
                    <a:lumMod val="20000"/>
                    <a:lumOff val="80000"/>
                  </a:schemeClr>
                </a:solidFill>
              </a:rPr>
              <a:t>'from module import *'</a:t>
            </a:r>
            <a:r>
              <a:rPr lang="zh-CN" altLang="en-US" sz="2800" dirty="0">
                <a:solidFill>
                  <a:schemeClr val="accent3">
                    <a:lumMod val="20000"/>
                    <a:lumOff val="80000"/>
                  </a:schemeClr>
                </a:solidFill>
              </a:rPr>
              <a:t>导入；</a:t>
            </a:r>
          </a:p>
          <a:p>
            <a:pPr>
              <a:lnSpc>
                <a:spcPct val="150000"/>
              </a:lnSpc>
              <a:spcBef>
                <a:spcPts val="600"/>
              </a:spcBef>
              <a:spcAft>
                <a:spcPts val="600"/>
              </a:spcAft>
              <a:buSzPct val="90000"/>
            </a:pPr>
            <a:r>
              <a:rPr lang="en-US" altLang="zh-CN" sz="2800" dirty="0">
                <a:solidFill>
                  <a:schemeClr val="accent3">
                    <a:lumMod val="20000"/>
                    <a:lumOff val="80000"/>
                  </a:schemeClr>
                </a:solidFill>
              </a:rPr>
              <a:t>__xxx__</a:t>
            </a:r>
            <a:r>
              <a:rPr lang="zh-CN" altLang="en-US" sz="2800" dirty="0">
                <a:solidFill>
                  <a:schemeClr val="accent3">
                    <a:lumMod val="20000"/>
                    <a:lumOff val="80000"/>
                  </a:schemeClr>
                </a:solidFill>
              </a:rPr>
              <a:t>：系统定义的特殊成员；</a:t>
            </a:r>
          </a:p>
          <a:p>
            <a:pPr>
              <a:lnSpc>
                <a:spcPct val="150000"/>
              </a:lnSpc>
              <a:spcBef>
                <a:spcPts val="600"/>
              </a:spcBef>
              <a:spcAft>
                <a:spcPts val="600"/>
              </a:spcAft>
              <a:buSzPct val="90000"/>
            </a:pPr>
            <a:r>
              <a:rPr lang="en-US" altLang="zh-CN" sz="2800" dirty="0">
                <a:solidFill>
                  <a:schemeClr val="accent3">
                    <a:lumMod val="20000"/>
                    <a:lumOff val="80000"/>
                  </a:schemeClr>
                </a:solidFill>
              </a:rPr>
              <a:t>__xxx</a:t>
            </a:r>
            <a:r>
              <a:rPr lang="zh-CN" altLang="en-US" sz="2800" dirty="0">
                <a:solidFill>
                  <a:schemeClr val="accent3">
                    <a:lumMod val="20000"/>
                    <a:lumOff val="80000"/>
                  </a:schemeClr>
                </a:solidFill>
              </a:rPr>
              <a:t>：私有成员，只有类对象自己能访问，子类对象不能直接访问到这个成员，但在对象外部可以通过“对象名</a:t>
            </a:r>
            <a:r>
              <a:rPr lang="en-US" altLang="zh-CN" sz="2800" dirty="0">
                <a:solidFill>
                  <a:schemeClr val="accent3">
                    <a:lumMod val="20000"/>
                    <a:lumOff val="80000"/>
                  </a:schemeClr>
                </a:solidFill>
              </a:rPr>
              <a:t>._</a:t>
            </a:r>
            <a:r>
              <a:rPr lang="zh-CN" altLang="en-US" sz="2800" dirty="0">
                <a:solidFill>
                  <a:schemeClr val="accent3">
                    <a:lumMod val="20000"/>
                    <a:lumOff val="80000"/>
                  </a:schemeClr>
                </a:solidFill>
              </a:rPr>
              <a:t>类名</a:t>
            </a:r>
            <a:r>
              <a:rPr lang="en-US" altLang="zh-CN" sz="2800" dirty="0">
                <a:solidFill>
                  <a:schemeClr val="accent3">
                    <a:lumMod val="20000"/>
                    <a:lumOff val="80000"/>
                  </a:schemeClr>
                </a:solidFill>
              </a:rPr>
              <a:t>__xxx”</a:t>
            </a:r>
            <a:r>
              <a:rPr lang="zh-CN" altLang="en-US" sz="2800" dirty="0">
                <a:solidFill>
                  <a:schemeClr val="accent3">
                    <a:lumMod val="20000"/>
                    <a:lumOff val="80000"/>
                  </a:schemeClr>
                </a:solidFill>
              </a:rPr>
              <a:t>这样的特殊方式来访问。</a:t>
            </a:r>
          </a:p>
        </p:txBody>
      </p:sp>
    </p:spTree>
    <p:extLst>
      <p:ext uri="{BB962C8B-B14F-4D97-AF65-F5344CB8AC3E}">
        <p14:creationId xmlns:p14="http://schemas.microsoft.com/office/powerpoint/2010/main" val="285545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06489" y="293463"/>
            <a:ext cx="9855200" cy="563563"/>
          </a:xfrm>
          <a:effectLst>
            <a:outerShdw blurRad="50800" dist="38100" dir="2700000" algn="tl" rotWithShape="0">
              <a:prstClr val="black">
                <a:alpha val="40000"/>
              </a:prstClr>
            </a:outerShdw>
          </a:effectLst>
        </p:spPr>
        <p:txBody>
          <a:bodyPr>
            <a:normAutofit/>
          </a:bodyPr>
          <a:lstStyle/>
          <a:p>
            <a:pPr algn="ctr"/>
            <a:r>
              <a:rPr lang="zh-CN" altLang="en-US" sz="2800" dirty="0">
                <a:solidFill>
                  <a:srgbClr val="FFFF00"/>
                </a:solidFill>
                <a:latin typeface="微软雅黑 Light" panose="020B0502040204020203" pitchFamily="34" charset="-122"/>
                <a:ea typeface="微软雅黑 Light" panose="020B0502040204020203" pitchFamily="34" charset="-122"/>
              </a:rPr>
              <a:t>创建和使用对象</a:t>
            </a:r>
            <a:endParaRPr lang="en-US" altLang="zh-CN" sz="2800" dirty="0">
              <a:solidFill>
                <a:srgbClr val="FFFF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1468513E-57D5-4883-9CA4-5A50C409A194}"/>
              </a:ext>
            </a:extLst>
          </p:cNvPr>
          <p:cNvSpPr/>
          <p:nvPr/>
        </p:nvSpPr>
        <p:spPr>
          <a:xfrm>
            <a:off x="9939" y="740470"/>
            <a:ext cx="12085983" cy="1476302"/>
          </a:xfrm>
          <a:prstGeom prst="rect">
            <a:avLst/>
          </a:prstGeom>
        </p:spPr>
        <p:txBody>
          <a:bodyPr wrap="square">
            <a:spAutoFit/>
          </a:bodyPr>
          <a:lstStyle/>
          <a:p>
            <a:pPr>
              <a:lnSpc>
                <a:spcPct val="130000"/>
              </a:lnSpc>
              <a:spcBef>
                <a:spcPts val="1200"/>
              </a:spcBef>
              <a:spcAft>
                <a:spcPts val="1200"/>
              </a:spcAft>
              <a:buSzPct val="90000"/>
            </a:pPr>
            <a:r>
              <a:rPr lang="en-US" altLang="zh-CN" sz="2800" dirty="0">
                <a:solidFill>
                  <a:schemeClr val="accent3">
                    <a:lumMod val="20000"/>
                    <a:lumOff val="80000"/>
                  </a:schemeClr>
                </a:solidFill>
                <a:sym typeface="Arial" panose="020B0604020202020204" pitchFamily="34" charset="0"/>
              </a:rPr>
              <a:t>       </a:t>
            </a:r>
            <a:r>
              <a:rPr lang="zh-CN" altLang="en-US" sz="2800" dirty="0">
                <a:solidFill>
                  <a:schemeClr val="accent3">
                    <a:lumMod val="20000"/>
                    <a:lumOff val="80000"/>
                  </a:schemeClr>
                </a:solidFill>
                <a:sym typeface="Arial" panose="020B0604020202020204" pitchFamily="34" charset="0"/>
              </a:rPr>
              <a:t>格式：</a:t>
            </a:r>
            <a:endParaRPr lang="en-US" altLang="zh-CN" sz="2800" dirty="0">
              <a:solidFill>
                <a:schemeClr val="accent3">
                  <a:lumMod val="20000"/>
                  <a:lumOff val="80000"/>
                </a:schemeClr>
              </a:solidFill>
              <a:sym typeface="Arial" panose="020B0604020202020204" pitchFamily="34" charset="0"/>
            </a:endParaRPr>
          </a:p>
          <a:p>
            <a:pPr>
              <a:lnSpc>
                <a:spcPct val="130000"/>
              </a:lnSpc>
              <a:spcBef>
                <a:spcPts val="1200"/>
              </a:spcBef>
              <a:spcAft>
                <a:spcPts val="1200"/>
              </a:spcAft>
              <a:buSzPct val="90000"/>
            </a:pPr>
            <a:r>
              <a:rPr lang="en-US" altLang="zh-CN" sz="2800" dirty="0">
                <a:solidFill>
                  <a:schemeClr val="accent3">
                    <a:lumMod val="20000"/>
                    <a:lumOff val="80000"/>
                  </a:schemeClr>
                </a:solidFill>
                <a:sym typeface="Arial" panose="020B0604020202020204" pitchFamily="34" charset="0"/>
              </a:rPr>
              <a:t>                </a:t>
            </a:r>
            <a:r>
              <a:rPr lang="en-US" altLang="zh-CN" sz="2800" dirty="0" err="1">
                <a:solidFill>
                  <a:schemeClr val="accent3">
                    <a:lumMod val="20000"/>
                    <a:lumOff val="80000"/>
                  </a:schemeClr>
                </a:solidFill>
                <a:sym typeface="Arial" panose="020B0604020202020204" pitchFamily="34" charset="0"/>
              </a:rPr>
              <a:t>objname</a:t>
            </a:r>
            <a:r>
              <a:rPr lang="en-US" altLang="zh-CN" sz="2800" dirty="0">
                <a:solidFill>
                  <a:schemeClr val="accent3">
                    <a:lumMod val="20000"/>
                    <a:lumOff val="80000"/>
                  </a:schemeClr>
                </a:solidFill>
                <a:sym typeface="Arial" panose="020B0604020202020204" pitchFamily="34" charset="0"/>
              </a:rPr>
              <a:t> = </a:t>
            </a:r>
            <a:r>
              <a:rPr lang="en-US" altLang="zh-CN" sz="2800" dirty="0" err="1">
                <a:solidFill>
                  <a:schemeClr val="accent3">
                    <a:lumMod val="20000"/>
                    <a:lumOff val="80000"/>
                  </a:schemeClr>
                </a:solidFill>
                <a:sym typeface="Arial" panose="020B0604020202020204" pitchFamily="34" charset="0"/>
              </a:rPr>
              <a:t>classname</a:t>
            </a:r>
            <a:r>
              <a:rPr lang="en-US" altLang="zh-CN" sz="2800" dirty="0">
                <a:solidFill>
                  <a:schemeClr val="accent3">
                    <a:lumMod val="20000"/>
                    <a:lumOff val="80000"/>
                  </a:schemeClr>
                </a:solidFill>
                <a:sym typeface="Arial" panose="020B0604020202020204" pitchFamily="34" charset="0"/>
              </a:rPr>
              <a:t>([arguments list])</a:t>
            </a:r>
          </a:p>
        </p:txBody>
      </p:sp>
      <p:sp>
        <p:nvSpPr>
          <p:cNvPr id="3" name="矩形 2">
            <a:extLst>
              <a:ext uri="{FF2B5EF4-FFF2-40B4-BE49-F238E27FC236}">
                <a16:creationId xmlns:a16="http://schemas.microsoft.com/office/drawing/2014/main" id="{A388D8DC-6D9B-4AA2-997C-B974B7064C3F}"/>
              </a:ext>
            </a:extLst>
          </p:cNvPr>
          <p:cNvSpPr/>
          <p:nvPr/>
        </p:nvSpPr>
        <p:spPr>
          <a:xfrm>
            <a:off x="1576976" y="2103971"/>
            <a:ext cx="9793858" cy="1319336"/>
          </a:xfrm>
          <a:prstGeom prst="rect">
            <a:avLst/>
          </a:prstGeom>
        </p:spPr>
        <p:txBody>
          <a:bodyPr wrap="square">
            <a:spAutoFit/>
          </a:bodyPr>
          <a:lstStyle/>
          <a:p>
            <a:pPr algn="just">
              <a:lnSpc>
                <a:spcPct val="150000"/>
              </a:lnSpc>
              <a:spcBef>
                <a:spcPct val="0"/>
              </a:spcBef>
            </a:pPr>
            <a:r>
              <a:rPr lang="en-US" altLang="zh-CN" sz="2800" dirty="0">
                <a:solidFill>
                  <a:schemeClr val="accent3">
                    <a:lumMod val="20000"/>
                    <a:lumOff val="80000"/>
                  </a:schemeClr>
                </a:solidFill>
                <a:sym typeface="Arial" panose="020B0604020202020204" pitchFamily="34" charset="0"/>
              </a:rPr>
              <a:t>oC1 = Circle(4.5)</a:t>
            </a:r>
          </a:p>
          <a:p>
            <a:pPr algn="just">
              <a:lnSpc>
                <a:spcPct val="150000"/>
              </a:lnSpc>
              <a:spcBef>
                <a:spcPct val="0"/>
              </a:spcBef>
            </a:pPr>
            <a:r>
              <a:rPr lang="en-US" altLang="zh-CN" sz="2800" dirty="0">
                <a:solidFill>
                  <a:schemeClr val="accent3">
                    <a:lumMod val="20000"/>
                    <a:lumOff val="80000"/>
                  </a:schemeClr>
                </a:solidFill>
                <a:sym typeface="Arial" panose="020B0604020202020204" pitchFamily="34" charset="0"/>
              </a:rPr>
              <a:t>oC1.getArea()</a:t>
            </a:r>
          </a:p>
        </p:txBody>
      </p:sp>
    </p:spTree>
    <p:extLst>
      <p:ext uri="{BB962C8B-B14F-4D97-AF65-F5344CB8AC3E}">
        <p14:creationId xmlns:p14="http://schemas.microsoft.com/office/powerpoint/2010/main" val="414773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06489" y="293463"/>
            <a:ext cx="9855200" cy="563563"/>
          </a:xfrm>
          <a:effectLst>
            <a:outerShdw blurRad="50800" dist="38100" dir="2700000" algn="tl" rotWithShape="0">
              <a:prstClr val="black">
                <a:alpha val="40000"/>
              </a:prstClr>
            </a:outerShdw>
          </a:effectLst>
        </p:spPr>
        <p:txBody>
          <a:bodyPr>
            <a:normAutofit/>
          </a:bodyPr>
          <a:lstStyle/>
          <a:p>
            <a:pPr algn="ctr"/>
            <a:r>
              <a:rPr lang="zh-CN" altLang="en-US" sz="2800" dirty="0">
                <a:solidFill>
                  <a:srgbClr val="FFFF00"/>
                </a:solidFill>
                <a:latin typeface="微软雅黑 Light" panose="020B0502040204020203" pitchFamily="34" charset="-122"/>
                <a:ea typeface="微软雅黑 Light" panose="020B0502040204020203" pitchFamily="34" charset="-122"/>
              </a:rPr>
              <a:t>方法的分类</a:t>
            </a:r>
            <a:endParaRPr lang="en-US" altLang="zh-CN" sz="2800" dirty="0">
              <a:solidFill>
                <a:srgbClr val="FFFF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1468513E-57D5-4883-9CA4-5A50C409A194}"/>
              </a:ext>
            </a:extLst>
          </p:cNvPr>
          <p:cNvSpPr/>
          <p:nvPr/>
        </p:nvSpPr>
        <p:spPr>
          <a:xfrm>
            <a:off x="9939" y="740470"/>
            <a:ext cx="12085983" cy="1168525"/>
          </a:xfrm>
          <a:prstGeom prst="rect">
            <a:avLst/>
          </a:prstGeom>
        </p:spPr>
        <p:txBody>
          <a:bodyPr wrap="square">
            <a:spAutoFit/>
          </a:bodyPr>
          <a:lstStyle/>
          <a:p>
            <a:pPr>
              <a:lnSpc>
                <a:spcPct val="130000"/>
              </a:lnSpc>
              <a:spcBef>
                <a:spcPts val="1200"/>
              </a:spcBef>
              <a:spcAft>
                <a:spcPts val="1200"/>
              </a:spcAft>
              <a:buSzPct val="90000"/>
            </a:pPr>
            <a:r>
              <a:rPr lang="en-US" altLang="zh-CN" sz="2800" dirty="0">
                <a:solidFill>
                  <a:schemeClr val="accent3">
                    <a:lumMod val="20000"/>
                    <a:lumOff val="80000"/>
                  </a:schemeClr>
                </a:solidFill>
                <a:sym typeface="Arial" panose="020B0604020202020204" pitchFamily="34" charset="0"/>
              </a:rPr>
              <a:t>       </a:t>
            </a:r>
            <a:r>
              <a:rPr lang="zh-CN" altLang="en-US" sz="2800" dirty="0">
                <a:solidFill>
                  <a:schemeClr val="accent3">
                    <a:lumMod val="20000"/>
                    <a:lumOff val="80000"/>
                  </a:schemeClr>
                </a:solidFill>
              </a:rPr>
              <a:t>在类中定义的方法可以粗略分为四大类：公有方法、私有方法、静态方法和类方法。</a:t>
            </a:r>
            <a:endParaRPr lang="en-US" altLang="zh-CN" sz="2800" dirty="0">
              <a:solidFill>
                <a:schemeClr val="accent3">
                  <a:lumMod val="20000"/>
                  <a:lumOff val="80000"/>
                </a:schemeClr>
              </a:solidFill>
              <a:sym typeface="Arial" panose="020B0604020202020204" pitchFamily="34" charset="0"/>
            </a:endParaRPr>
          </a:p>
        </p:txBody>
      </p:sp>
      <p:sp>
        <p:nvSpPr>
          <p:cNvPr id="5" name="矩形 4">
            <a:extLst>
              <a:ext uri="{FF2B5EF4-FFF2-40B4-BE49-F238E27FC236}">
                <a16:creationId xmlns:a16="http://schemas.microsoft.com/office/drawing/2014/main" id="{FDDE3336-4451-4C61-BF2E-12DE9B960399}"/>
              </a:ext>
            </a:extLst>
          </p:cNvPr>
          <p:cNvSpPr/>
          <p:nvPr/>
        </p:nvSpPr>
        <p:spPr>
          <a:xfrm>
            <a:off x="13044" y="1825928"/>
            <a:ext cx="12085983" cy="3904659"/>
          </a:xfrm>
          <a:prstGeom prst="rect">
            <a:avLst/>
          </a:prstGeom>
        </p:spPr>
        <p:txBody>
          <a:bodyPr wrap="square">
            <a:spAutoFit/>
          </a:bodyPr>
          <a:lstStyle/>
          <a:p>
            <a:pPr>
              <a:lnSpc>
                <a:spcPct val="150000"/>
              </a:lnSpc>
              <a:spcBef>
                <a:spcPts val="1200"/>
              </a:spcBef>
              <a:spcAft>
                <a:spcPts val="1200"/>
              </a:spcAft>
              <a:buSzPct val="90000"/>
            </a:pPr>
            <a:r>
              <a:rPr lang="zh-CN" altLang="en-US" sz="2800" dirty="0">
                <a:solidFill>
                  <a:schemeClr val="accent3">
                    <a:lumMod val="20000"/>
                    <a:lumOff val="80000"/>
                  </a:schemeClr>
                </a:solidFill>
              </a:rPr>
              <a:t>        公有方法、私有方法都属于对象，私有方法的名字以两个下划线“</a:t>
            </a:r>
            <a:r>
              <a:rPr lang="en-US" altLang="zh-CN" sz="2800" dirty="0">
                <a:solidFill>
                  <a:schemeClr val="accent3">
                    <a:lumMod val="20000"/>
                    <a:lumOff val="80000"/>
                  </a:schemeClr>
                </a:solidFill>
              </a:rPr>
              <a:t>__”</a:t>
            </a:r>
            <a:r>
              <a:rPr lang="zh-CN" altLang="en-US" sz="2800" dirty="0">
                <a:solidFill>
                  <a:schemeClr val="accent3">
                    <a:lumMod val="20000"/>
                    <a:lumOff val="80000"/>
                  </a:schemeClr>
                </a:solidFill>
              </a:rPr>
              <a:t>开始，每个对象都有自己的公有方法和私有方法，在这两类方法中可以访问属于类和对象的成员；</a:t>
            </a:r>
            <a:br>
              <a:rPr lang="en-US" altLang="zh-CN" sz="2800" dirty="0">
                <a:solidFill>
                  <a:schemeClr val="accent3">
                    <a:lumMod val="20000"/>
                    <a:lumOff val="80000"/>
                  </a:schemeClr>
                </a:solidFill>
              </a:rPr>
            </a:br>
            <a:r>
              <a:rPr lang="en-US" altLang="zh-CN" sz="2800" dirty="0">
                <a:solidFill>
                  <a:schemeClr val="accent3">
                    <a:lumMod val="20000"/>
                    <a:lumOff val="80000"/>
                  </a:schemeClr>
                </a:solidFill>
              </a:rPr>
              <a:t>       </a:t>
            </a:r>
            <a:r>
              <a:rPr lang="zh-CN" altLang="en-US" sz="2800" dirty="0">
                <a:solidFill>
                  <a:schemeClr val="accent3">
                    <a:lumMod val="20000"/>
                    <a:lumOff val="80000"/>
                  </a:schemeClr>
                </a:solidFill>
              </a:rPr>
              <a:t>公有方法通过对象名直接调用，私有方法不能通过对象名直接调用，只能在属于对象的方法中通过</a:t>
            </a:r>
            <a:r>
              <a:rPr lang="en-US" altLang="zh-CN" sz="2800" dirty="0">
                <a:solidFill>
                  <a:schemeClr val="accent3">
                    <a:lumMod val="20000"/>
                    <a:lumOff val="80000"/>
                  </a:schemeClr>
                </a:solidFill>
              </a:rPr>
              <a:t>self</a:t>
            </a:r>
            <a:r>
              <a:rPr lang="zh-CN" altLang="en-US" sz="2800" dirty="0">
                <a:solidFill>
                  <a:schemeClr val="accent3">
                    <a:lumMod val="20000"/>
                    <a:lumOff val="80000"/>
                  </a:schemeClr>
                </a:solidFill>
              </a:rPr>
              <a:t>调用或在外部通过</a:t>
            </a:r>
            <a:r>
              <a:rPr lang="en-US" altLang="zh-CN" sz="2800" dirty="0">
                <a:solidFill>
                  <a:schemeClr val="accent3">
                    <a:lumMod val="20000"/>
                    <a:lumOff val="80000"/>
                  </a:schemeClr>
                </a:solidFill>
              </a:rPr>
              <a:t>Python</a:t>
            </a:r>
            <a:r>
              <a:rPr lang="zh-CN" altLang="en-US" sz="2800" dirty="0">
                <a:solidFill>
                  <a:schemeClr val="accent3">
                    <a:lumMod val="20000"/>
                    <a:lumOff val="80000"/>
                  </a:schemeClr>
                </a:solidFill>
              </a:rPr>
              <a:t>支持的特殊方式来调用。</a:t>
            </a:r>
          </a:p>
        </p:txBody>
      </p:sp>
    </p:spTree>
    <p:extLst>
      <p:ext uri="{BB962C8B-B14F-4D97-AF65-F5344CB8AC3E}">
        <p14:creationId xmlns:p14="http://schemas.microsoft.com/office/powerpoint/2010/main" val="227372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06489" y="293463"/>
            <a:ext cx="9855200" cy="563563"/>
          </a:xfrm>
          <a:effectLst>
            <a:outerShdw blurRad="50800" dist="38100" dir="2700000" algn="tl" rotWithShape="0">
              <a:prstClr val="black">
                <a:alpha val="40000"/>
              </a:prstClr>
            </a:outerShdw>
          </a:effectLst>
        </p:spPr>
        <p:txBody>
          <a:bodyPr>
            <a:normAutofit/>
          </a:bodyPr>
          <a:lstStyle/>
          <a:p>
            <a:pPr algn="ctr"/>
            <a:r>
              <a:rPr lang="zh-CN" altLang="en-US" sz="2800" dirty="0">
                <a:solidFill>
                  <a:srgbClr val="FFFF00"/>
                </a:solidFill>
                <a:latin typeface="微软雅黑 Light" panose="020B0502040204020203" pitchFamily="34" charset="-122"/>
                <a:ea typeface="微软雅黑 Light" panose="020B0502040204020203" pitchFamily="34" charset="-122"/>
              </a:rPr>
              <a:t>方法的分类</a:t>
            </a:r>
            <a:endParaRPr lang="en-US" altLang="zh-CN" sz="2800" dirty="0">
              <a:solidFill>
                <a:srgbClr val="FFFF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1468513E-57D5-4883-9CA4-5A50C409A194}"/>
              </a:ext>
            </a:extLst>
          </p:cNvPr>
          <p:cNvSpPr/>
          <p:nvPr/>
        </p:nvSpPr>
        <p:spPr>
          <a:xfrm>
            <a:off x="6353" y="777797"/>
            <a:ext cx="12085983" cy="3258328"/>
          </a:xfrm>
          <a:prstGeom prst="rect">
            <a:avLst/>
          </a:prstGeom>
        </p:spPr>
        <p:txBody>
          <a:bodyPr wrap="square">
            <a:spAutoFit/>
          </a:bodyPr>
          <a:lstStyle/>
          <a:p>
            <a:pPr>
              <a:lnSpc>
                <a:spcPct val="150000"/>
              </a:lnSpc>
              <a:buSzPct val="90000"/>
            </a:pPr>
            <a:r>
              <a:rPr lang="zh-CN" altLang="en-US" sz="2800" dirty="0">
                <a:solidFill>
                  <a:schemeClr val="accent3">
                    <a:lumMod val="20000"/>
                    <a:lumOff val="80000"/>
                  </a:schemeClr>
                </a:solidFill>
              </a:rPr>
              <a:t>        静态方法和类方法都可以通过类名和对象名调用，但不能直接访问属于对象的成员，只能访问属于类的成员。</a:t>
            </a:r>
            <a:endParaRPr lang="en-US" altLang="zh-CN" sz="2800" dirty="0">
              <a:solidFill>
                <a:schemeClr val="accent3">
                  <a:lumMod val="20000"/>
                  <a:lumOff val="80000"/>
                </a:schemeClr>
              </a:solidFill>
            </a:endParaRPr>
          </a:p>
          <a:p>
            <a:pPr>
              <a:lnSpc>
                <a:spcPct val="150000"/>
              </a:lnSpc>
              <a:buSzPct val="90000"/>
            </a:pPr>
            <a:r>
              <a:rPr lang="zh-CN" altLang="en-US" sz="2800" dirty="0">
                <a:solidFill>
                  <a:schemeClr val="accent3">
                    <a:lumMod val="20000"/>
                    <a:lumOff val="80000"/>
                  </a:schemeClr>
                </a:solidFill>
              </a:rPr>
              <a:t>       静态方法可以没有参数。</a:t>
            </a:r>
            <a:endParaRPr lang="en-US" altLang="zh-CN" sz="2800" dirty="0">
              <a:solidFill>
                <a:schemeClr val="accent3">
                  <a:lumMod val="20000"/>
                  <a:lumOff val="80000"/>
                </a:schemeClr>
              </a:solidFill>
            </a:endParaRPr>
          </a:p>
          <a:p>
            <a:pPr>
              <a:lnSpc>
                <a:spcPct val="150000"/>
              </a:lnSpc>
              <a:spcAft>
                <a:spcPts val="1200"/>
              </a:spcAft>
              <a:buSzPct val="90000"/>
            </a:pPr>
            <a:r>
              <a:rPr lang="zh-CN" altLang="en-US" sz="2800" dirty="0">
                <a:solidFill>
                  <a:schemeClr val="accent3">
                    <a:lumMod val="20000"/>
                    <a:lumOff val="80000"/>
                  </a:schemeClr>
                </a:solidFill>
              </a:rPr>
              <a:t>      一般将</a:t>
            </a:r>
            <a:r>
              <a:rPr lang="en-US" altLang="zh-CN" sz="2800" dirty="0" err="1">
                <a:solidFill>
                  <a:schemeClr val="accent3">
                    <a:lumMod val="20000"/>
                    <a:lumOff val="80000"/>
                  </a:schemeClr>
                </a:solidFill>
              </a:rPr>
              <a:t>cls</a:t>
            </a:r>
            <a:r>
              <a:rPr lang="zh-CN" altLang="en-US" sz="2800" dirty="0">
                <a:solidFill>
                  <a:schemeClr val="accent3">
                    <a:lumMod val="20000"/>
                    <a:lumOff val="80000"/>
                  </a:schemeClr>
                </a:solidFill>
              </a:rPr>
              <a:t>作为类方法的第一个参数名称，但也可以使用其他的名字作为参数，并且在调用类方法时不需要为该参数传递值。</a:t>
            </a:r>
            <a:endParaRPr lang="en-US" altLang="zh-CN" sz="2800" dirty="0">
              <a:solidFill>
                <a:schemeClr val="accent3">
                  <a:lumMod val="20000"/>
                  <a:lumOff val="80000"/>
                </a:schemeClr>
              </a:solidFill>
            </a:endParaRPr>
          </a:p>
        </p:txBody>
      </p:sp>
    </p:spTree>
    <p:extLst>
      <p:ext uri="{BB962C8B-B14F-4D97-AF65-F5344CB8AC3E}">
        <p14:creationId xmlns:p14="http://schemas.microsoft.com/office/powerpoint/2010/main" val="104135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50000"/>
          </a:schemeClr>
        </a:solidFill>
      </a:spPr>
      <a:bodyPr rtlCol="0" anchor="ctr"/>
      <a:lstStyle>
        <a:defPPr algn="ctr">
          <a:defRPr dirty="0"/>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896</Words>
  <Application>Microsoft Office PowerPoint</Application>
  <PresentationFormat>宽屏</PresentationFormat>
  <Paragraphs>54</Paragraphs>
  <Slides>12</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等线 Light</vt:lpstr>
      <vt:lpstr>微软雅黑</vt:lpstr>
      <vt:lpstr>微软雅黑 Light</vt:lpstr>
      <vt:lpstr>Arial</vt:lpstr>
      <vt:lpstr>Courier New</vt:lpstr>
      <vt:lpstr>Office 主题​​</vt:lpstr>
      <vt:lpstr>第六讲Python的面向对象（OOP）基础</vt:lpstr>
      <vt:lpstr>6.1 类和对象</vt:lpstr>
      <vt:lpstr>Python的类和对象</vt:lpstr>
      <vt:lpstr>Python的类和对象的定义</vt:lpstr>
      <vt:lpstr>Python类的定义</vt:lpstr>
      <vt:lpstr>Python类定义的说明</vt:lpstr>
      <vt:lpstr>创建和使用对象</vt:lpstr>
      <vt:lpstr>方法的分类</vt:lpstr>
      <vt:lpstr>方法的分类</vt:lpstr>
      <vt:lpstr>6.2 继承</vt:lpstr>
      <vt:lpstr>继承案例</vt:lpstr>
      <vt:lpstr>6.3 多态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Shanli Xuan</dc:creator>
  <cp:lastModifiedBy>Shanli Xuan</cp:lastModifiedBy>
  <cp:revision>58</cp:revision>
  <dcterms:created xsi:type="dcterms:W3CDTF">2019-02-12T01:55:44Z</dcterms:created>
  <dcterms:modified xsi:type="dcterms:W3CDTF">2019-04-21T02:29:51Z</dcterms:modified>
</cp:coreProperties>
</file>