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74" r:id="rId3"/>
    <p:sldId id="619" r:id="rId4"/>
    <p:sldId id="598" r:id="rId5"/>
    <p:sldId id="599" r:id="rId6"/>
    <p:sldId id="600" r:id="rId7"/>
    <p:sldId id="618" r:id="rId8"/>
    <p:sldId id="601" r:id="rId9"/>
    <p:sldId id="602" r:id="rId10"/>
    <p:sldId id="603" r:id="rId11"/>
    <p:sldId id="607" r:id="rId12"/>
    <p:sldId id="606" r:id="rId13"/>
    <p:sldId id="605" r:id="rId14"/>
    <p:sldId id="609" r:id="rId15"/>
    <p:sldId id="610" r:id="rId16"/>
    <p:sldId id="611" r:id="rId17"/>
    <p:sldId id="617" r:id="rId18"/>
    <p:sldId id="612" r:id="rId19"/>
    <p:sldId id="613" r:id="rId20"/>
    <p:sldId id="614" r:id="rId21"/>
    <p:sldId id="615" r:id="rId22"/>
    <p:sldId id="616" r:id="rId23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66FF33"/>
    <a:srgbClr val="00FF00"/>
    <a:srgbClr val="FF66FF"/>
    <a:srgbClr val="FF9933"/>
    <a:srgbClr val="00CC00"/>
    <a:srgbClr val="B4B9BE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>
        <p:scale>
          <a:sx n="82" d="100"/>
          <a:sy n="82" d="100"/>
        </p:scale>
        <p:origin x="-608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 第四级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438901" y="0"/>
            <a:ext cx="270510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章 串行通信和</a:t>
            </a:r>
            <a:r>
              <a:rPr lang="en-US" altLang="zh-CN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8251A</a:t>
            </a:r>
            <a:endParaRPr lang="zh-CN" altLang="en-US" sz="1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j-lt"/>
                <a:ea typeface="黑体" panose="02010609060101010101" pitchFamily="2" charset="-122"/>
              </a:rPr>
              <a:t>9.1  </a:t>
            </a:r>
            <a:r>
              <a:rPr lang="zh-CN" altLang="en-US" sz="1600" b="1" dirty="0" smtClean="0">
                <a:latin typeface="+mj-lt"/>
                <a:ea typeface="黑体" panose="02010609060101010101" pitchFamily="2" charset="-122"/>
              </a:rPr>
              <a:t>串行通信</a:t>
            </a:r>
            <a:endParaRPr lang="zh-CN" altLang="en-US" sz="1600" b="1" dirty="0"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3213100"/>
            <a:ext cx="7772400" cy="36449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br>
              <a:rPr lang="zh-CN" altLang="en-US" sz="6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sz="66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49250" y="450850"/>
            <a:ext cx="8534400" cy="57785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99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3600" b="1" dirty="0" smtClean="0">
                <a:solidFill>
                  <a:srgbClr val="FF99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</a:t>
            </a:r>
            <a:r>
              <a:rPr lang="zh-CN" altLang="en-US" sz="3600" b="1" dirty="0" smtClean="0">
                <a:solidFill>
                  <a:srgbClr val="FF99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</a:t>
            </a:r>
            <a:br>
              <a:rPr lang="en-US" altLang="zh-CN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  <a:t>串行通信和可编程</a:t>
            </a:r>
            <a:br>
              <a:rPr lang="en-US" altLang="zh-CN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</a:br>
            <a:r>
              <a:rPr lang="zh-CN" altLang="en-US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  <a:t>接口芯片</a:t>
            </a:r>
            <a:r>
              <a:rPr lang="en-US" altLang="zh-CN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  <a:t>8251A</a:t>
            </a:r>
            <a:endParaRPr lang="zh-CN" alt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3.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串行传送速率</a:t>
            </a:r>
            <a:endParaRPr lang="zh-CN" altLang="en-US" sz="32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51" y="1073150"/>
            <a:ext cx="8586788" cy="5416550"/>
          </a:xfrm>
        </p:spPr>
        <p:txBody>
          <a:bodyPr/>
          <a:lstStyle/>
          <a:p>
            <a:pPr marL="449580" indent="-449580" algn="just"/>
            <a:r>
              <a:rPr lang="zh-CN" altLang="en-US" sz="2600" dirty="0" smtClean="0">
                <a:ea typeface="黑体" panose="02010609060101010101" pitchFamily="2" charset="-122"/>
              </a:rPr>
              <a:t>波特率（</a:t>
            </a:r>
            <a:r>
              <a:rPr lang="en-US" sz="2600" dirty="0" smtClean="0">
                <a:ea typeface="黑体" panose="02010609060101010101" pitchFamily="2" charset="-122"/>
              </a:rPr>
              <a:t>Baud Rate</a:t>
            </a:r>
            <a:r>
              <a:rPr lang="zh-CN" altLang="en-US" sz="2600" dirty="0" smtClean="0">
                <a:ea typeface="黑体" panose="02010609060101010101" pitchFamily="2" charset="-122"/>
              </a:rPr>
              <a:t>）每秒传送数据的位数，单位波特（</a:t>
            </a:r>
            <a:r>
              <a:rPr lang="en-US" sz="2600" dirty="0" smtClean="0">
                <a:ea typeface="黑体" panose="02010609060101010101" pitchFamily="2" charset="-122"/>
              </a:rPr>
              <a:t>Bd</a:t>
            </a:r>
            <a:r>
              <a:rPr lang="zh-CN" altLang="en-US" sz="2600" dirty="0" smtClean="0">
                <a:ea typeface="黑体" panose="02010609060101010101" pitchFamily="2" charset="-122"/>
              </a:rPr>
              <a:t>），等于传送每</a:t>
            </a:r>
            <a:r>
              <a:rPr lang="en-US" altLang="zh-CN" sz="2600" dirty="0" smtClean="0">
                <a:ea typeface="黑体" panose="02010609060101010101" pitchFamily="2" charset="-122"/>
              </a:rPr>
              <a:t>bit</a:t>
            </a:r>
            <a:r>
              <a:rPr lang="zh-CN" altLang="en-US" sz="2600" dirty="0" smtClean="0">
                <a:ea typeface="黑体" panose="02010609060101010101" pitchFamily="2" charset="-122"/>
              </a:rPr>
              <a:t>信息所用时间的倒数。</a:t>
            </a:r>
            <a:endParaRPr lang="en-US" altLang="zh-CN" sz="2600" dirty="0" smtClean="0">
              <a:ea typeface="黑体" panose="02010609060101010101" pitchFamily="2" charset="-122"/>
            </a:endParaRPr>
          </a:p>
          <a:p>
            <a:pPr marL="449580" indent="-449580" algn="just">
              <a:buNone/>
            </a:pPr>
            <a:r>
              <a:rPr lang="zh-CN" alt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黑体" panose="02010609060101010101" pitchFamily="2" charset="-122"/>
              </a:rPr>
              <a:t>　</a:t>
            </a:r>
            <a:r>
              <a:rPr lang="zh-CN" alt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例如，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设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个串行字符包含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10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位：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个起始位、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7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个数据位、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个奇偶校验位、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个停止位，如每秒传送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120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个字符，则波特率为：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49580" indent="-449580" algn="ctr">
              <a:buNone/>
            </a:pP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位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字符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×120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字符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秒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=1200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位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秒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=1200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波特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49580" indent="-449580">
              <a:buNone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       传送每位的时间：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49580" indent="-449580" algn="ctr">
              <a:buNone/>
            </a:pP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1s/1200=0.833ms</a:t>
            </a:r>
            <a:endParaRPr 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49580" indent="-449580" algn="just"/>
            <a:r>
              <a:rPr lang="zh-CN" altLang="en-US" sz="2600" dirty="0" smtClean="0">
                <a:ea typeface="黑体" panose="02010609060101010101" pitchFamily="2" charset="-122"/>
              </a:rPr>
              <a:t>异步传送常用波特率：</a:t>
            </a:r>
            <a:r>
              <a:rPr lang="en-US" sz="2600" dirty="0" smtClean="0">
                <a:ea typeface="黑体" panose="02010609060101010101" pitchFamily="2" charset="-122"/>
              </a:rPr>
              <a:t>110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300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600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1200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2400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4800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9600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19200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28800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36400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57600</a:t>
            </a:r>
            <a:r>
              <a:rPr lang="zh-CN" altLang="en-US" sz="2600" dirty="0" smtClean="0">
                <a:ea typeface="黑体" panose="02010609060101010101" pitchFamily="2" charset="-122"/>
              </a:rPr>
              <a:t>波特。</a:t>
            </a:r>
            <a:endParaRPr lang="en-US" altLang="zh-CN" sz="2600" dirty="0" smtClean="0">
              <a:ea typeface="黑体" panose="02010609060101010101" pitchFamily="2" charset="-122"/>
            </a:endParaRPr>
          </a:p>
          <a:p>
            <a:pPr marL="449580" indent="-449580"/>
            <a:r>
              <a:rPr lang="zh-CN" altLang="en-US" sz="2600" dirty="0" smtClean="0">
                <a:ea typeface="黑体" panose="02010609060101010101" pitchFamily="2" charset="-122"/>
              </a:rPr>
              <a:t>同步传送波特率高于异步传送，可达到上千兆波特。</a:t>
            </a:r>
            <a:endParaRPr lang="zh-CN" altLang="en-US" sz="2600" dirty="0" smtClean="0">
              <a:ea typeface="黑体" panose="02010609060101010101" pitchFamily="2" charset="-122"/>
            </a:endParaRPr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4.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串行通信接口芯片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UART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USART</a:t>
            </a:r>
            <a:endParaRPr lang="zh-CN" altLang="en-US" sz="32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339850"/>
            <a:ext cx="8089900" cy="475615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UART/USART</a:t>
            </a:r>
            <a:r>
              <a:rPr lang="zh-CN" altLang="en-US" dirty="0" smtClean="0"/>
              <a:t>的主要功能</a:t>
            </a:r>
            <a:endParaRPr lang="en-US" altLang="zh-CN" dirty="0" smtClean="0"/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黑体" panose="02010609060101010101" pitchFamily="2" charset="-122"/>
              </a:rPr>
              <a:t>发送时，用并行输入、串行输出移位寄存器，实现并行</a:t>
            </a:r>
            <a:r>
              <a:rPr lang="zh-CN" altLang="en-US" sz="2600" dirty="0" smtClean="0">
                <a:ea typeface="黑体" panose="02010609060101010101" pitchFamily="2" charset="-122"/>
                <a:sym typeface="Wingdings 3" panose="05040102010807070707"/>
              </a:rPr>
              <a:t></a:t>
            </a:r>
            <a:r>
              <a:rPr lang="zh-CN" altLang="en-US" sz="2600" dirty="0" smtClean="0">
                <a:ea typeface="黑体" panose="02010609060101010101" pitchFamily="2" charset="-122"/>
              </a:rPr>
              <a:t>串行变换后，再发送出去。</a:t>
            </a:r>
            <a:endParaRPr lang="en-US" altLang="zh-CN" sz="2600" dirty="0" smtClean="0">
              <a:ea typeface="黑体" panose="02010609060101010101" pitchFamily="2" charset="-122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黑体" panose="02010609060101010101" pitchFamily="2" charset="-122"/>
              </a:rPr>
              <a:t>接收时，则用串行输入、并行输出寄存器，实现串行</a:t>
            </a:r>
            <a:r>
              <a:rPr lang="zh-CN" altLang="en-US" sz="2600" dirty="0" smtClean="0">
                <a:ea typeface="黑体" panose="02010609060101010101" pitchFamily="2" charset="-122"/>
                <a:sym typeface="Wingdings 3" panose="05040102010807070707"/>
              </a:rPr>
              <a:t></a:t>
            </a:r>
            <a:r>
              <a:rPr lang="zh-CN" altLang="en-US" sz="2600" dirty="0" smtClean="0">
                <a:ea typeface="黑体" panose="02010609060101010101" pitchFamily="2" charset="-122"/>
              </a:rPr>
              <a:t>并行变换后，再送给</a:t>
            </a:r>
            <a:r>
              <a:rPr lang="en-US" sz="2600" dirty="0" smtClean="0">
                <a:ea typeface="黑体" panose="02010609060101010101" pitchFamily="2" charset="-122"/>
              </a:rPr>
              <a:t>CPU</a:t>
            </a:r>
            <a:r>
              <a:rPr lang="zh-CN" altLang="en-US" sz="2600" dirty="0" smtClean="0">
                <a:ea typeface="黑体" panose="02010609060101010101" pitchFamily="2" charset="-122"/>
              </a:rPr>
              <a:t>。</a:t>
            </a:r>
            <a:endParaRPr lang="en-US" altLang="zh-CN" sz="2600" dirty="0" smtClean="0">
              <a:ea typeface="黑体" panose="02010609060101010101" pitchFamily="2" charset="-122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黑体" panose="02010609060101010101" pitchFamily="2" charset="-122"/>
              </a:rPr>
              <a:t>传送过程中，需要握手联络信号，确保双方速度相同，并检测传送中的错误。</a:t>
            </a:r>
            <a:endParaRPr lang="en-US" altLang="zh-CN" sz="2600" dirty="0" smtClean="0">
              <a:ea typeface="黑体" panose="02010609060101010101" pitchFamily="2" charset="-122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黑体" panose="02010609060101010101" pitchFamily="2" charset="-122"/>
              </a:rPr>
              <a:t>需要专门的可编程串行通信接口芯片，由编程来设定不同的工作方式、选择不同的字符格式和波特率等。</a:t>
            </a:r>
            <a:endParaRPr lang="zh-CN" altLang="en-US" sz="2600" dirty="0" smtClean="0">
              <a:ea typeface="黑体" panose="02010609060101010101" pitchFamily="2" charset="-122"/>
            </a:endParaRPr>
          </a:p>
          <a:p>
            <a:endParaRPr lang="en-US" altLang="zh-CN" sz="2400" dirty="0" smtClean="0">
              <a:ea typeface="黑体" panose="02010609060101010101" pitchFamily="2" charset="-122"/>
            </a:endParaRPr>
          </a:p>
          <a:p>
            <a:endParaRPr lang="en-US" altLang="zh-CN" sz="2400" dirty="0" smtClean="0">
              <a:ea typeface="黑体" panose="02010609060101010101" pitchFamily="2" charset="-122"/>
            </a:endParaRPr>
          </a:p>
          <a:p>
            <a:endParaRPr lang="zh-CN" altLang="en-US" dirty="0" smtClean="0"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>
              <a:buNone/>
            </a:pPr>
            <a:r>
              <a:rPr lang="zh-CN" altLang="en-US" sz="3200" dirty="0" smtClean="0">
                <a:latin typeface="+mn-ea"/>
              </a:rPr>
              <a:t>常用的通用串行接口芯片</a:t>
            </a:r>
            <a:endParaRPr lang="en-US" altLang="zh-CN" sz="3200" dirty="0" smtClean="0">
              <a:latin typeface="+mn-ea"/>
            </a:endParaRPr>
          </a:p>
          <a:p>
            <a:pPr marL="352425" indent="-352425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黑体" panose="02010609060101010101" pitchFamily="2" charset="-122"/>
              </a:rPr>
              <a:t>通用异步收发器</a:t>
            </a:r>
            <a:r>
              <a:rPr lang="en-US" dirty="0" smtClean="0">
                <a:ea typeface="黑体" panose="02010609060101010101" pitchFamily="2" charset="-122"/>
              </a:rPr>
              <a:t>UART</a:t>
            </a:r>
            <a:r>
              <a:rPr lang="zh-CN" altLang="en-US" dirty="0" smtClean="0">
                <a:ea typeface="黑体" panose="02010609060101010101" pitchFamily="2" charset="-122"/>
              </a:rPr>
              <a:t>，只能异步工作。</a:t>
            </a:r>
            <a:endParaRPr lang="en-US" dirty="0" smtClean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C000"/>
                </a:solidFill>
                <a:ea typeface="黑体" panose="02010609060101010101" pitchFamily="2" charset="-122"/>
              </a:rPr>
              <a:t>       </a:t>
            </a:r>
            <a:r>
              <a:rPr lang="en-US" sz="2600" dirty="0" smtClean="0">
                <a:solidFill>
                  <a:schemeClr val="tx1"/>
                </a:solidFill>
                <a:ea typeface="黑体" panose="02010609060101010101" pitchFamily="2" charset="-122"/>
              </a:rPr>
              <a:t>U</a:t>
            </a:r>
            <a:r>
              <a:rPr lang="en-US" sz="2600" dirty="0" smtClean="0">
                <a:solidFill>
                  <a:srgbClr val="FFC000"/>
                </a:solidFill>
                <a:ea typeface="黑体" panose="02010609060101010101" pitchFamily="2" charset="-122"/>
              </a:rPr>
              <a:t>niversal </a:t>
            </a:r>
            <a:r>
              <a:rPr lang="en-US" sz="2600" dirty="0" smtClean="0">
                <a:solidFill>
                  <a:schemeClr val="tx1"/>
                </a:solidFill>
                <a:ea typeface="黑体" panose="02010609060101010101" pitchFamily="2" charset="-122"/>
              </a:rPr>
              <a:t>A</a:t>
            </a:r>
            <a:r>
              <a:rPr lang="en-US" sz="2600" dirty="0" smtClean="0">
                <a:solidFill>
                  <a:srgbClr val="FFC000"/>
                </a:solidFill>
                <a:ea typeface="黑体" panose="02010609060101010101" pitchFamily="2" charset="-122"/>
              </a:rPr>
              <a:t>synchronous </a:t>
            </a:r>
            <a:r>
              <a:rPr lang="en-US" sz="2600" dirty="0" smtClean="0">
                <a:solidFill>
                  <a:schemeClr val="tx1"/>
                </a:solidFill>
                <a:ea typeface="黑体" panose="02010609060101010101" pitchFamily="2" charset="-122"/>
              </a:rPr>
              <a:t>R</a:t>
            </a:r>
            <a:r>
              <a:rPr lang="en-US" sz="2600" dirty="0" smtClean="0">
                <a:solidFill>
                  <a:srgbClr val="FFC000"/>
                </a:solidFill>
                <a:ea typeface="黑体" panose="02010609060101010101" pitchFamily="2" charset="-122"/>
              </a:rPr>
              <a:t>eceiver </a:t>
            </a:r>
            <a:r>
              <a:rPr lang="en-US" sz="2600" dirty="0" smtClean="0">
                <a:solidFill>
                  <a:schemeClr val="tx1"/>
                </a:solidFill>
                <a:ea typeface="黑体" panose="02010609060101010101" pitchFamily="2" charset="-122"/>
              </a:rPr>
              <a:t>T</a:t>
            </a:r>
            <a:r>
              <a:rPr lang="en-US" sz="2600" dirty="0" smtClean="0">
                <a:solidFill>
                  <a:srgbClr val="FFC000"/>
                </a:solidFill>
                <a:ea typeface="黑体" panose="02010609060101010101" pitchFamily="2" charset="-122"/>
              </a:rPr>
              <a:t>ransmitter</a:t>
            </a:r>
            <a:endParaRPr lang="en-US" sz="2600" dirty="0" smtClean="0">
              <a:solidFill>
                <a:srgbClr val="FFC000"/>
              </a:solidFill>
              <a:ea typeface="黑体" panose="02010609060101010101" pitchFamily="2" charset="-122"/>
            </a:endParaRPr>
          </a:p>
          <a:p>
            <a:pPr marL="179705" indent="-179705"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如 </a:t>
            </a:r>
            <a:r>
              <a:rPr lang="en-US" dirty="0" smtClean="0">
                <a:solidFill>
                  <a:schemeClr val="tx1"/>
                </a:solidFill>
              </a:rPr>
              <a:t>National Semicondu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or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dirty="0" smtClean="0">
                <a:solidFill>
                  <a:schemeClr val="tx1"/>
                </a:solidFill>
              </a:rPr>
              <a:t>INS 8250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IBM </a:t>
            </a:r>
            <a:r>
              <a:rPr lang="en-US" dirty="0" smtClean="0">
                <a:solidFill>
                  <a:schemeClr val="tx1"/>
                </a:solidFill>
              </a:rPr>
              <a:t>PC</a:t>
            </a:r>
            <a:r>
              <a:rPr lang="zh-CN" altLang="en-US" dirty="0" smtClean="0">
                <a:solidFill>
                  <a:schemeClr val="tx1"/>
                </a:solidFill>
              </a:rPr>
              <a:t>机中采用它作串行接口芯片。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52425" indent="-352425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黑体" panose="02010609060101010101" pitchFamily="2" charset="-122"/>
              </a:rPr>
              <a:t>通用同步异步收发器</a:t>
            </a:r>
            <a:r>
              <a:rPr lang="en-US" dirty="0" smtClean="0">
                <a:ea typeface="黑体" panose="02010609060101010101" pitchFamily="2" charset="-122"/>
              </a:rPr>
              <a:t>USART</a:t>
            </a:r>
            <a:r>
              <a:rPr lang="zh-CN" altLang="en-US" dirty="0" smtClean="0">
                <a:ea typeface="黑体" panose="02010609060101010101" pitchFamily="2" charset="-122"/>
              </a:rPr>
              <a:t>，同步异步都可以。</a:t>
            </a:r>
            <a:endParaRPr lang="en-US" altLang="zh-CN" sz="2400" dirty="0" smtClean="0">
              <a:ea typeface="黑体" panose="02010609060101010101" pitchFamily="2" charset="-122"/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FFC000"/>
                </a:solidFill>
                <a:ea typeface="黑体" panose="02010609060101010101" pitchFamily="2" charset="-12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a typeface="黑体" panose="02010609060101010101" pitchFamily="2" charset="-122"/>
              </a:rPr>
              <a:t>U</a:t>
            </a:r>
            <a:r>
              <a:rPr lang="en-US" sz="2400" dirty="0" smtClean="0">
                <a:solidFill>
                  <a:srgbClr val="FFC000"/>
                </a:solidFill>
                <a:ea typeface="黑体" panose="02010609060101010101" pitchFamily="2" charset="-122"/>
              </a:rPr>
              <a:t>niversal </a:t>
            </a:r>
            <a:r>
              <a:rPr lang="en-US" sz="2400" dirty="0" smtClean="0">
                <a:solidFill>
                  <a:schemeClr val="tx1"/>
                </a:solidFill>
                <a:ea typeface="黑体" panose="02010609060101010101" pitchFamily="2" charset="-122"/>
              </a:rPr>
              <a:t>S</a:t>
            </a:r>
            <a:r>
              <a:rPr lang="en-US" sz="2400" dirty="0" smtClean="0">
                <a:solidFill>
                  <a:srgbClr val="FFC000"/>
                </a:solidFill>
                <a:ea typeface="黑体" panose="02010609060101010101" pitchFamily="2" charset="-122"/>
              </a:rPr>
              <a:t>ynchronous </a:t>
            </a:r>
            <a:r>
              <a:rPr lang="en-US" sz="2400" dirty="0" smtClean="0">
                <a:solidFill>
                  <a:schemeClr val="tx1"/>
                </a:solidFill>
                <a:ea typeface="黑体" panose="02010609060101010101" pitchFamily="2" charset="-122"/>
              </a:rPr>
              <a:t>A</a:t>
            </a:r>
            <a:r>
              <a:rPr lang="en-US" sz="2400" dirty="0" smtClean="0">
                <a:solidFill>
                  <a:srgbClr val="FFC000"/>
                </a:solidFill>
                <a:ea typeface="黑体" panose="02010609060101010101" pitchFamily="2" charset="-122"/>
              </a:rPr>
              <a:t>synchronous </a:t>
            </a:r>
            <a:r>
              <a:rPr lang="en-US" sz="2400" dirty="0" smtClean="0">
                <a:solidFill>
                  <a:schemeClr val="tx1"/>
                </a:solidFill>
                <a:ea typeface="黑体" panose="02010609060101010101" pitchFamily="2" charset="-122"/>
              </a:rPr>
              <a:t>R</a:t>
            </a:r>
            <a:r>
              <a:rPr lang="en-US" sz="2400" dirty="0" smtClean="0">
                <a:solidFill>
                  <a:srgbClr val="FFC000"/>
                </a:solidFill>
                <a:ea typeface="黑体" panose="02010609060101010101" pitchFamily="2" charset="-122"/>
              </a:rPr>
              <a:t>eceiver </a:t>
            </a:r>
            <a:r>
              <a:rPr lang="en-US" sz="2400" dirty="0" smtClean="0">
                <a:solidFill>
                  <a:schemeClr val="tx1"/>
                </a:solidFill>
                <a:ea typeface="黑体" panose="02010609060101010101" pitchFamily="2" charset="-122"/>
              </a:rPr>
              <a:t>T</a:t>
            </a:r>
            <a:r>
              <a:rPr lang="en-US" sz="2400" dirty="0" smtClean="0">
                <a:solidFill>
                  <a:srgbClr val="FFC000"/>
                </a:solidFill>
                <a:ea typeface="黑体" panose="02010609060101010101" pitchFamily="2" charset="-122"/>
              </a:rPr>
              <a:t>ransmitte</a:t>
            </a:r>
            <a:endParaRPr lang="en-US" sz="2400" dirty="0" smtClean="0">
              <a:solidFill>
                <a:srgbClr val="FFC000"/>
              </a:solidFill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ea typeface="黑体" panose="02010609060101010101" pitchFamily="2" charset="-122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如</a:t>
            </a:r>
            <a:r>
              <a:rPr lang="en-US" dirty="0" smtClean="0">
                <a:solidFill>
                  <a:schemeClr val="tx1"/>
                </a:solidFill>
              </a:rPr>
              <a:t>Intel 8251A 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5.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调制解调器</a:t>
            </a:r>
            <a:endParaRPr lang="zh-CN" altLang="en-US" sz="3200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串行接口不适合长距离传送，可用标准电话线进行远程传送，但电话线只能传送</a:t>
            </a:r>
            <a:r>
              <a:rPr lang="en-US" dirty="0" smtClean="0"/>
              <a:t>300~3000Hz</a:t>
            </a:r>
            <a:r>
              <a:rPr lang="zh-CN" altLang="en-US" dirty="0" smtClean="0"/>
              <a:t>音频信号，不能直接传送频带很宽的数字信号。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解决办法：先把数字信号转换成音频信号后，再利用电话线进行传输，接收数据时再将音频信号转换回数字信号。能实现这种转换的器件即调制解调器</a:t>
            </a:r>
            <a:r>
              <a:rPr lang="en-US" dirty="0" smtClean="0"/>
              <a:t>MODEM</a:t>
            </a:r>
            <a:r>
              <a:rPr lang="zh-CN" altLang="en-US" dirty="0" smtClean="0"/>
              <a:t>（</a:t>
            </a:r>
            <a:r>
              <a:rPr lang="en-US" dirty="0" smtClean="0"/>
              <a:t>Modulator Demodulator</a:t>
            </a:r>
            <a:r>
              <a:rPr lang="zh-CN" altLang="en-US" dirty="0" smtClean="0"/>
              <a:t>）。</a:t>
            </a:r>
            <a:endParaRPr lang="zh-CN" altLang="en-US" dirty="0" smtClean="0"/>
          </a:p>
          <a:p>
            <a:pPr algn="just"/>
            <a:r>
              <a:rPr lang="zh-CN" altLang="en-US" dirty="0" smtClean="0"/>
              <a:t>数字调制主要有幅度调制（调幅），频率键移调制（调频），相位键移调制 （调相），多路载波等。</a:t>
            </a:r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372475" cy="18669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）幅度调制</a:t>
            </a:r>
            <a:endParaRPr lang="zh-CN" altLang="en-US" dirty="0" smtClean="0"/>
          </a:p>
          <a:p>
            <a:pPr marL="449580" indent="-449580" algn="just"/>
            <a:r>
              <a:rPr lang="zh-CN" altLang="en-US" dirty="0" smtClean="0"/>
              <a:t>用改变信号幅度的方法来表示数字信号</a:t>
            </a:r>
            <a:r>
              <a:rPr lang="en-US" dirty="0" smtClean="0"/>
              <a:t>0</a:t>
            </a:r>
            <a:r>
              <a:rPr lang="zh-CN" altLang="en-US" dirty="0" smtClean="0"/>
              <a:t>和</a:t>
            </a:r>
            <a:r>
              <a:rPr lang="en-US" dirty="0" smtClean="0"/>
              <a:t>1</a:t>
            </a:r>
            <a:r>
              <a:rPr lang="zh-CN" altLang="en-US" dirty="0" smtClean="0"/>
              <a:t>。一种调幅方法为： 当接通</a:t>
            </a:r>
            <a:r>
              <a:rPr lang="en-US" altLang="zh-CN" dirty="0" smtClean="0"/>
              <a:t>f=</a:t>
            </a:r>
            <a:r>
              <a:rPr lang="en-US" dirty="0" smtClean="0"/>
              <a:t>387Hz</a:t>
            </a:r>
            <a:r>
              <a:rPr lang="zh-CN" altLang="en-US" dirty="0" smtClean="0"/>
              <a:t>的正弦波时表示数字</a:t>
            </a:r>
            <a:r>
              <a:rPr lang="en-US" dirty="0" smtClean="0"/>
              <a:t>1</a:t>
            </a:r>
            <a:r>
              <a:rPr lang="zh-CN" altLang="en-US" dirty="0" smtClean="0"/>
              <a:t>，断开时表示</a:t>
            </a:r>
            <a:r>
              <a:rPr lang="en-US" dirty="0" smtClean="0"/>
              <a:t>0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如下图</a:t>
            </a:r>
            <a:r>
              <a:rPr lang="zh-CN" altLang="en-US" dirty="0" smtClean="0">
                <a:sym typeface="Wingdings 3" panose="05040102010807070707"/>
              </a:rPr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9-4-1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16100" y="2673350"/>
            <a:ext cx="5607868" cy="2450846"/>
          </a:xfrm>
          <a:prstGeom prst="rect">
            <a:avLst/>
          </a:prstGeom>
        </p:spPr>
      </p:pic>
      <p:sp>
        <p:nvSpPr>
          <p:cNvPr id="4" name="内容占位符 2"/>
          <p:cNvSpPr txBox="1"/>
          <p:nvPr/>
        </p:nvSpPr>
        <p:spPr bwMode="auto">
          <a:xfrm>
            <a:off x="527050" y="5251450"/>
            <a:ext cx="8372475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52425" marR="0" lvl="0" indent="-352425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 3" panose="05040102010807070707" pitchFamily="18" charset="2"/>
              <a:buChar char="u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另一种方法是调幅时总是有正弦波输出，但幅度不同，一种输出幅度表示数字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，另一种表示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539750"/>
            <a:ext cx="8275637" cy="60007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）频率键移调制（</a:t>
            </a:r>
            <a:r>
              <a:rPr lang="en-US" dirty="0" smtClean="0"/>
              <a:t>FSK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marL="352425" indent="-352425">
              <a:spcBef>
                <a:spcPts val="600"/>
              </a:spcBef>
            </a:pPr>
            <a:r>
              <a:rPr lang="zh-CN" altLang="en-US" dirty="0" smtClean="0"/>
              <a:t>用一种频率信号表示数字</a:t>
            </a:r>
            <a:r>
              <a:rPr lang="en-US" dirty="0" smtClean="0"/>
              <a:t>0</a:t>
            </a:r>
            <a:r>
              <a:rPr lang="zh-CN" altLang="en-US" dirty="0" smtClean="0"/>
              <a:t>，另一种表示</a:t>
            </a:r>
            <a:r>
              <a:rPr lang="en-US" dirty="0" smtClean="0"/>
              <a:t>1</a:t>
            </a:r>
            <a:r>
              <a:rPr lang="zh-CN" altLang="en-US" dirty="0" smtClean="0"/>
              <a:t>。如图</a:t>
            </a:r>
            <a:endParaRPr lang="en-US" altLang="zh-CN" dirty="0" smtClean="0"/>
          </a:p>
          <a:p>
            <a:pPr marL="352425" indent="-352425">
              <a:spcBef>
                <a:spcPts val="600"/>
              </a:spcBef>
            </a:pPr>
            <a:endParaRPr lang="en-US" altLang="zh-CN" dirty="0" smtClean="0"/>
          </a:p>
          <a:p>
            <a:pPr marL="352425" indent="-352425">
              <a:spcBef>
                <a:spcPts val="600"/>
              </a:spcBef>
            </a:pPr>
            <a:endParaRPr lang="en-US" altLang="zh-CN" dirty="0" smtClean="0"/>
          </a:p>
          <a:p>
            <a:pPr marL="352425" indent="-352425">
              <a:spcBef>
                <a:spcPts val="600"/>
              </a:spcBef>
            </a:pPr>
            <a:endParaRPr lang="en-US" altLang="zh-CN" dirty="0" smtClean="0"/>
          </a:p>
          <a:p>
            <a:pPr marL="352425" indent="-352425">
              <a:spcBef>
                <a:spcPts val="600"/>
              </a:spcBef>
            </a:pPr>
            <a:endParaRPr lang="en-US" altLang="zh-CN" dirty="0" smtClean="0"/>
          </a:p>
          <a:p>
            <a:pPr marL="352425" indent="-352425">
              <a:spcBef>
                <a:spcPts val="600"/>
              </a:spcBef>
            </a:pPr>
            <a:endParaRPr lang="en-US" altLang="zh-CN" dirty="0" smtClean="0"/>
          </a:p>
          <a:p>
            <a:pPr marL="352425" indent="-352425" algn="just">
              <a:spcBef>
                <a:spcPts val="600"/>
              </a:spcBef>
            </a:pPr>
            <a:r>
              <a:rPr lang="zh-CN" altLang="en-US" dirty="0" smtClean="0"/>
              <a:t>为了实现全双工通信，常使用四种不同的频率来表示不同方向上的两种不同数字。</a:t>
            </a:r>
            <a:endParaRPr lang="en-US" altLang="zh-CN" dirty="0" smtClean="0"/>
          </a:p>
          <a:p>
            <a:pPr marL="352425" indent="-352425" algn="just">
              <a:spcBef>
                <a:spcPts val="600"/>
              </a:spcBef>
              <a:buNone/>
            </a:pPr>
            <a:r>
              <a:rPr lang="zh-CN" alt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例如，</a:t>
            </a:r>
            <a:r>
              <a:rPr lang="zh-CN" altLang="en-US" sz="2600" dirty="0" smtClean="0">
                <a:solidFill>
                  <a:schemeClr val="tx1"/>
                </a:solidFill>
              </a:rPr>
              <a:t>对于</a:t>
            </a:r>
            <a:r>
              <a:rPr lang="en-US" sz="2600" dirty="0" smtClean="0">
                <a:solidFill>
                  <a:schemeClr val="tx1"/>
                </a:solidFill>
              </a:rPr>
              <a:t>Bell 103A</a:t>
            </a:r>
            <a:r>
              <a:rPr lang="zh-CN" altLang="en-US" sz="2600" dirty="0" smtClean="0">
                <a:solidFill>
                  <a:schemeClr val="tx1"/>
                </a:solidFill>
              </a:rPr>
              <a:t>，</a:t>
            </a:r>
            <a:r>
              <a:rPr lang="en-US" sz="2600" dirty="0" smtClean="0">
                <a:solidFill>
                  <a:schemeClr val="tx1"/>
                </a:solidFill>
              </a:rPr>
              <a:t>300Bd FSK MODEM</a:t>
            </a:r>
            <a:r>
              <a:rPr lang="zh-CN" altLang="en-US" sz="2600" dirty="0" smtClean="0">
                <a:solidFill>
                  <a:schemeClr val="tx1"/>
                </a:solidFill>
              </a:rPr>
              <a:t>标准，规定在一个方向上用</a:t>
            </a:r>
            <a:r>
              <a:rPr lang="en-US" sz="2600" dirty="0" smtClean="0">
                <a:solidFill>
                  <a:schemeClr val="tx1"/>
                </a:solidFill>
              </a:rPr>
              <a:t>2025Hz</a:t>
            </a:r>
            <a:r>
              <a:rPr lang="zh-CN" altLang="en-US" sz="2600" dirty="0" smtClean="0">
                <a:solidFill>
                  <a:schemeClr val="tx1"/>
                </a:solidFill>
              </a:rPr>
              <a:t>的频率表示</a:t>
            </a:r>
            <a:r>
              <a:rPr lang="en-US" sz="2600" dirty="0" smtClean="0">
                <a:solidFill>
                  <a:schemeClr val="tx1"/>
                </a:solidFill>
              </a:rPr>
              <a:t>0</a:t>
            </a:r>
            <a:r>
              <a:rPr lang="zh-CN" altLang="en-US" sz="2600" dirty="0" smtClean="0">
                <a:solidFill>
                  <a:schemeClr val="tx1"/>
                </a:solidFill>
              </a:rPr>
              <a:t>，而用</a:t>
            </a:r>
            <a:r>
              <a:rPr lang="en-US" sz="2600" dirty="0" smtClean="0">
                <a:solidFill>
                  <a:schemeClr val="tx1"/>
                </a:solidFill>
              </a:rPr>
              <a:t>2225Hz</a:t>
            </a:r>
            <a:r>
              <a:rPr lang="zh-CN" altLang="en-US" sz="2600" dirty="0" smtClean="0">
                <a:solidFill>
                  <a:schemeClr val="tx1"/>
                </a:solidFill>
              </a:rPr>
              <a:t>表示</a:t>
            </a:r>
            <a:r>
              <a:rPr lang="en-US" sz="2600" dirty="0" smtClean="0">
                <a:solidFill>
                  <a:schemeClr val="tx1"/>
                </a:solidFill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</a:rPr>
              <a:t>；另一个方向用</a:t>
            </a:r>
            <a:r>
              <a:rPr lang="en-US" sz="2600" dirty="0" smtClean="0">
                <a:solidFill>
                  <a:schemeClr val="tx1"/>
                </a:solidFill>
              </a:rPr>
              <a:t>1070Hz</a:t>
            </a:r>
            <a:r>
              <a:rPr lang="zh-CN" altLang="en-US" sz="2600" dirty="0" smtClean="0">
                <a:solidFill>
                  <a:schemeClr val="tx1"/>
                </a:solidFill>
              </a:rPr>
              <a:t>表示</a:t>
            </a:r>
            <a:r>
              <a:rPr lang="en-US" sz="2600" dirty="0" smtClean="0">
                <a:solidFill>
                  <a:schemeClr val="tx1"/>
                </a:solidFill>
              </a:rPr>
              <a:t>0</a:t>
            </a:r>
            <a:r>
              <a:rPr lang="zh-CN" altLang="en-US" sz="2600" dirty="0" smtClean="0">
                <a:solidFill>
                  <a:schemeClr val="tx1"/>
                </a:solidFill>
              </a:rPr>
              <a:t>，</a:t>
            </a:r>
            <a:r>
              <a:rPr lang="en-US" sz="2600" dirty="0" smtClean="0">
                <a:solidFill>
                  <a:schemeClr val="tx1"/>
                </a:solidFill>
              </a:rPr>
              <a:t>1270Hz</a:t>
            </a:r>
            <a:r>
              <a:rPr lang="zh-CN" altLang="en-US" sz="2600" dirty="0" smtClean="0">
                <a:solidFill>
                  <a:schemeClr val="tx1"/>
                </a:solidFill>
              </a:rPr>
              <a:t>表示</a:t>
            </a:r>
            <a:r>
              <a:rPr lang="en-US" sz="2600" dirty="0" smtClean="0">
                <a:solidFill>
                  <a:schemeClr val="tx1"/>
                </a:solidFill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</a:rPr>
              <a:t>。</a:t>
            </a:r>
            <a:endParaRPr lang="zh-CN" altLang="en-US" sz="26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 descr="9-4-2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60550" y="1651000"/>
            <a:ext cx="5326268" cy="2311400"/>
          </a:xfrm>
          <a:prstGeom prst="rect">
            <a:avLst/>
          </a:prstGeom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571500" y="45085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0500" y="2139950"/>
            <a:ext cx="63119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4000" b="1" dirty="0" smtClean="0">
                <a:solidFill>
                  <a:srgbClr val="FFFF00"/>
                </a:solidFill>
                <a:latin typeface="+mn-lt"/>
                <a:ea typeface="+mn-ea"/>
              </a:rPr>
              <a:t>9</a:t>
            </a:r>
            <a:r>
              <a:rPr lang="en-US" sz="4000" b="1" dirty="0" smtClean="0">
                <a:solidFill>
                  <a:srgbClr val="FFFF00"/>
                </a:solidFill>
                <a:latin typeface="+mn-lt"/>
                <a:ea typeface="+mn-ea"/>
              </a:rPr>
              <a:t>.1.1  </a:t>
            </a:r>
            <a:r>
              <a:rPr lang="zh-CN" altLang="en-US" sz="4000" b="1" dirty="0" smtClean="0">
                <a:solidFill>
                  <a:srgbClr val="FFFF00"/>
                </a:solidFill>
                <a:latin typeface="+mn-lt"/>
                <a:ea typeface="+mn-ea"/>
              </a:rPr>
              <a:t>串行通信基本概念</a:t>
            </a:r>
            <a:endParaRPr lang="en-US" altLang="zh-CN" sz="4000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3000"/>
              </a:spcBef>
            </a:pPr>
            <a:r>
              <a:rPr lang="en-US" altLang="zh-CN" sz="4000" b="1" dirty="0" smtClean="0">
                <a:solidFill>
                  <a:srgbClr val="00FF00"/>
                </a:solidFill>
                <a:latin typeface="+mn-lt"/>
                <a:ea typeface="+mn-ea"/>
              </a:rPr>
              <a:t>9</a:t>
            </a:r>
            <a:r>
              <a:rPr lang="en-US" sz="4000" b="1" dirty="0" smtClean="0">
                <a:solidFill>
                  <a:srgbClr val="00FF00"/>
                </a:solidFill>
                <a:latin typeface="+mn-lt"/>
                <a:ea typeface="+mn-ea"/>
              </a:rPr>
              <a:t>.1.2   EIA RS-232C</a:t>
            </a:r>
            <a:r>
              <a:rPr lang="zh-CN" altLang="en-US" sz="4000" b="1" dirty="0" smtClean="0">
                <a:solidFill>
                  <a:srgbClr val="00FF00"/>
                </a:solidFill>
                <a:latin typeface="+mn-lt"/>
                <a:ea typeface="+mn-ea"/>
              </a:rPr>
              <a:t>串行口</a:t>
            </a:r>
            <a:endParaRPr lang="en-US" altLang="zh-CN" sz="4000" b="1" dirty="0" smtClean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184150"/>
            <a:ext cx="8267700" cy="858838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9.1.2  EIA RS-232C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串行口</a:t>
            </a:r>
            <a:endParaRPr lang="zh-CN" altLang="en-US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408987" cy="5549900"/>
          </a:xfrm>
        </p:spPr>
        <p:txBody>
          <a:bodyPr/>
          <a:lstStyle/>
          <a:p>
            <a:pPr marL="352425" indent="-352425" algn="just"/>
            <a:r>
              <a:rPr lang="zh-CN" altLang="en-US" dirty="0" smtClean="0"/>
              <a:t>在</a:t>
            </a:r>
            <a:r>
              <a:rPr lang="en-US" dirty="0" smtClean="0"/>
              <a:t>20</a:t>
            </a:r>
            <a:r>
              <a:rPr lang="zh-CN" altLang="en-US" dirty="0" smtClean="0"/>
              <a:t>世纪</a:t>
            </a:r>
            <a:r>
              <a:rPr lang="en-US" dirty="0" smtClean="0"/>
              <a:t>60</a:t>
            </a:r>
            <a:r>
              <a:rPr lang="zh-CN" altLang="en-US" dirty="0" smtClean="0"/>
              <a:t>年代，电子工业协会</a:t>
            </a:r>
            <a:r>
              <a:rPr lang="en-US" dirty="0" smtClean="0"/>
              <a:t>EIA</a:t>
            </a:r>
            <a:r>
              <a:rPr lang="zh-CN" altLang="en-US" dirty="0" smtClean="0"/>
              <a:t>（</a:t>
            </a:r>
            <a:r>
              <a:rPr lang="en-US" dirty="0" smtClean="0"/>
              <a:t>Electronic Industry Association</a:t>
            </a:r>
            <a:r>
              <a:rPr lang="zh-CN" altLang="en-US" dirty="0" smtClean="0"/>
              <a:t>）开发了一个串行接口推荐标准</a:t>
            </a:r>
            <a:r>
              <a:rPr lang="en-US" dirty="0" smtClean="0"/>
              <a:t>EIA RS-232C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52425" indent="-352425"/>
            <a:r>
              <a:rPr lang="zh-CN" altLang="en-US" dirty="0" smtClean="0"/>
              <a:t>标准对串行接口电路中的插头插座规格、各引脚名称和功能、信号电平等做了统一规定。</a:t>
            </a:r>
            <a:endParaRPr lang="zh-CN" altLang="en-US" dirty="0" smtClean="0"/>
          </a:p>
          <a:p>
            <a:pPr algn="ctr">
              <a:spcBef>
                <a:spcPts val="1800"/>
              </a:spcBef>
              <a:buNone/>
            </a:pPr>
            <a:r>
              <a:rPr lang="en-US" sz="32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信号电平</a:t>
            </a:r>
            <a:endParaRPr lang="zh-CN" altLang="en-US" sz="3200" dirty="0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52425" indent="-3524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逻辑高电平</a:t>
            </a:r>
            <a:endParaRPr lang="en-US" altLang="zh-CN" dirty="0" smtClean="0"/>
          </a:p>
          <a:p>
            <a:pPr marL="352425" indent="-352425">
              <a:spcBef>
                <a:spcPts val="0"/>
              </a:spcBef>
              <a:buNone/>
            </a:pPr>
            <a:r>
              <a:rPr lang="zh-CN" altLang="en-US" dirty="0" smtClean="0"/>
              <a:t>　有负载时</a:t>
            </a:r>
            <a:r>
              <a:rPr lang="en-US" dirty="0" smtClean="0"/>
              <a:t>-3V</a:t>
            </a:r>
            <a:r>
              <a:rPr lang="zh-CN" altLang="en-US" dirty="0" smtClean="0"/>
              <a:t>～</a:t>
            </a:r>
            <a:r>
              <a:rPr lang="en-US" dirty="0" smtClean="0"/>
              <a:t>-15V</a:t>
            </a:r>
            <a:r>
              <a:rPr lang="zh-CN" altLang="en-US" dirty="0" smtClean="0"/>
              <a:t>，无负载时</a:t>
            </a:r>
            <a:r>
              <a:rPr lang="en-US" dirty="0" smtClean="0"/>
              <a:t>-25V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352425" indent="-35242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逻辑低电平</a:t>
            </a:r>
            <a:endParaRPr lang="en-US" altLang="zh-CN" dirty="0" smtClean="0"/>
          </a:p>
          <a:p>
            <a:pPr marL="352425" indent="-352425">
              <a:spcBef>
                <a:spcPts val="0"/>
              </a:spcBef>
              <a:buNone/>
            </a:pPr>
            <a:r>
              <a:rPr lang="zh-CN" altLang="en-US" dirty="0" smtClean="0"/>
              <a:t>　有负载时</a:t>
            </a:r>
            <a:r>
              <a:rPr lang="en-US" dirty="0" smtClean="0"/>
              <a:t>+3V</a:t>
            </a:r>
            <a:r>
              <a:rPr lang="zh-CN" altLang="en-US" dirty="0" smtClean="0"/>
              <a:t>～</a:t>
            </a:r>
            <a:r>
              <a:rPr lang="en-US" dirty="0" smtClean="0"/>
              <a:t>+15V</a:t>
            </a:r>
            <a:r>
              <a:rPr lang="zh-CN" altLang="en-US" dirty="0" smtClean="0"/>
              <a:t>，无负载时</a:t>
            </a:r>
            <a:r>
              <a:rPr lang="en-US" dirty="0" smtClean="0"/>
              <a:t>+25V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352425" indent="-35242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通常用</a:t>
            </a:r>
            <a:r>
              <a:rPr lang="en-US" dirty="0" smtClean="0"/>
              <a:t>±12V</a:t>
            </a:r>
            <a:r>
              <a:rPr lang="zh-CN" altLang="en-US" dirty="0" smtClean="0"/>
              <a:t>作</a:t>
            </a:r>
            <a:r>
              <a:rPr lang="en-US" dirty="0" smtClean="0"/>
              <a:t>RS-232C</a:t>
            </a:r>
            <a:r>
              <a:rPr lang="zh-CN" altLang="en-US" dirty="0" smtClean="0"/>
              <a:t>电平。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50850"/>
            <a:ext cx="8372475" cy="2133600"/>
          </a:xfrm>
        </p:spPr>
        <p:txBody>
          <a:bodyPr/>
          <a:lstStyle/>
          <a:p>
            <a:pPr algn="just"/>
            <a:r>
              <a:rPr lang="zh-CN" altLang="en-US" dirty="0" smtClean="0"/>
              <a:t>计算机及接口芯片多采用</a:t>
            </a:r>
            <a:r>
              <a:rPr lang="en-US" dirty="0" smtClean="0"/>
              <a:t>TTL</a:t>
            </a:r>
            <a:r>
              <a:rPr lang="zh-CN" altLang="en-US" dirty="0" smtClean="0"/>
              <a:t>电平，即</a:t>
            </a:r>
            <a:r>
              <a:rPr lang="en-US" dirty="0" smtClean="0"/>
              <a:t>0</a:t>
            </a:r>
            <a:r>
              <a:rPr lang="zh-CN" altLang="en-US" dirty="0" smtClean="0"/>
              <a:t>～</a:t>
            </a:r>
            <a:r>
              <a:rPr lang="en-US" dirty="0" smtClean="0"/>
              <a:t>0.8V</a:t>
            </a:r>
            <a:r>
              <a:rPr lang="zh-CN" altLang="en-US" dirty="0" smtClean="0"/>
              <a:t>为逻辑</a:t>
            </a:r>
            <a:r>
              <a:rPr lang="en-US" dirty="0" smtClean="0"/>
              <a:t>0</a:t>
            </a:r>
            <a:r>
              <a:rPr lang="zh-CN" altLang="en-US" dirty="0" smtClean="0"/>
              <a:t>，</a:t>
            </a:r>
            <a:r>
              <a:rPr lang="en-US" dirty="0" smtClean="0"/>
              <a:t>+2V</a:t>
            </a:r>
            <a:r>
              <a:rPr lang="zh-CN" altLang="en-US" dirty="0" smtClean="0"/>
              <a:t>～</a:t>
            </a:r>
            <a:r>
              <a:rPr lang="en-US" dirty="0" smtClean="0"/>
              <a:t>+5V</a:t>
            </a:r>
            <a:r>
              <a:rPr lang="zh-CN" altLang="en-US" dirty="0" smtClean="0"/>
              <a:t>为逻辑</a:t>
            </a:r>
            <a:r>
              <a:rPr lang="en-US" dirty="0" smtClean="0"/>
              <a:t>1</a:t>
            </a:r>
            <a:r>
              <a:rPr lang="zh-CN" altLang="en-US" dirty="0" smtClean="0"/>
              <a:t>。显然与</a:t>
            </a:r>
            <a:r>
              <a:rPr lang="en-US" dirty="0" smtClean="0"/>
              <a:t>RS-232C</a:t>
            </a:r>
            <a:r>
              <a:rPr lang="zh-CN" altLang="en-US" dirty="0" smtClean="0"/>
              <a:t>电平不匹配，必须设计专门的电平转换电路。</a:t>
            </a:r>
            <a:endParaRPr lang="zh-CN" altLang="en-US" dirty="0" smtClean="0"/>
          </a:p>
          <a:p>
            <a:r>
              <a:rPr lang="zh-CN" altLang="en-US" dirty="0" smtClean="0"/>
              <a:t>电平转换电路</a:t>
            </a:r>
            <a:r>
              <a:rPr lang="en-US" dirty="0" smtClean="0"/>
              <a:t>MAX232</a:t>
            </a:r>
            <a:r>
              <a:rPr lang="zh-CN" altLang="en-US" dirty="0" smtClean="0"/>
              <a:t>和</a:t>
            </a:r>
            <a:r>
              <a:rPr lang="en-US" dirty="0" smtClean="0"/>
              <a:t>MAX233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1550" y="2406650"/>
            <a:ext cx="7423150" cy="418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1" y="850900"/>
            <a:ext cx="8089900" cy="5359400"/>
          </a:xfrm>
        </p:spPr>
        <p:txBody>
          <a:bodyPr/>
          <a:lstStyle/>
          <a:p>
            <a:pPr algn="ctr">
              <a:buNone/>
            </a:pPr>
            <a:r>
              <a:rPr lang="en-US" sz="3200" dirty="0" smtClean="0">
                <a:solidFill>
                  <a:schemeClr val="tx1"/>
                </a:solidFill>
                <a:ea typeface="黑体" panose="02010609060101010101" pitchFamily="2" charset="-122"/>
              </a:rPr>
              <a:t>2. </a:t>
            </a:r>
            <a:r>
              <a:rPr lang="zh-CN" altLang="en-US" sz="3200" dirty="0" smtClean="0">
                <a:solidFill>
                  <a:schemeClr val="tx1"/>
                </a:solidFill>
                <a:ea typeface="黑体" panose="02010609060101010101" pitchFamily="2" charset="-122"/>
              </a:rPr>
              <a:t>接插件规格</a:t>
            </a:r>
            <a:endParaRPr lang="zh-CN" altLang="en-US" sz="3200" dirty="0" smtClean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/>
            <a:r>
              <a:rPr lang="en-US" dirty="0" smtClean="0"/>
              <a:t>RS-232C</a:t>
            </a:r>
            <a:r>
              <a:rPr lang="zh-CN" altLang="en-US" dirty="0" smtClean="0"/>
              <a:t>串行接口规定使用</a:t>
            </a:r>
            <a:r>
              <a:rPr lang="en-US" dirty="0" smtClean="0"/>
              <a:t>25</a:t>
            </a:r>
            <a:r>
              <a:rPr lang="zh-CN" altLang="en-US" dirty="0" smtClean="0"/>
              <a:t>芯</a:t>
            </a:r>
            <a:r>
              <a:rPr lang="en-US" dirty="0" smtClean="0"/>
              <a:t>D</a:t>
            </a:r>
            <a:r>
              <a:rPr lang="zh-CN" altLang="en-US" dirty="0" smtClean="0"/>
              <a:t>型插头插座连接</a:t>
            </a:r>
            <a:r>
              <a:rPr lang="en-US" altLang="zh-CN" dirty="0" smtClean="0"/>
              <a:t>, </a:t>
            </a:r>
            <a:r>
              <a:rPr lang="zh-CN" altLang="en-US" dirty="0" smtClean="0"/>
              <a:t>引脚形状和引脚号如图</a:t>
            </a:r>
            <a:r>
              <a:rPr lang="en-US" altLang="zh-CN" dirty="0" smtClean="0"/>
              <a:t>(a)</a:t>
            </a:r>
            <a:r>
              <a:rPr lang="zh-CN" altLang="en-US" dirty="0" smtClean="0"/>
              <a:t>。也可用９芯</a:t>
            </a:r>
            <a:r>
              <a:rPr lang="en-US" dirty="0" smtClean="0"/>
              <a:t>D</a:t>
            </a:r>
            <a:r>
              <a:rPr lang="zh-CN" altLang="en-US" dirty="0" smtClean="0"/>
              <a:t>型插头座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如图</a:t>
            </a:r>
            <a:r>
              <a:rPr lang="en-US" altLang="zh-CN" dirty="0" smtClean="0"/>
              <a:t>(b)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图中给出的都是凸型接插件。此外还有凹型接插件，使用时要注意插头座上标的引脚序号。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16000" y="3073400"/>
            <a:ext cx="7378700" cy="167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895350"/>
            <a:ext cx="8140700" cy="4660900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4400" dirty="0" smtClean="0">
                <a:solidFill>
                  <a:srgbClr val="FF66FF"/>
                </a:solidFill>
              </a:rPr>
              <a:t>本章主要内容</a:t>
            </a:r>
            <a:r>
              <a:rPr lang="en-US" altLang="zh-CN" sz="4400" dirty="0" smtClean="0">
                <a:solidFill>
                  <a:srgbClr val="FF66FF"/>
                </a:solidFill>
              </a:rPr>
              <a:t>:</a:t>
            </a:r>
            <a:br>
              <a:rPr lang="en-US" altLang="zh-CN" dirty="0" smtClean="0"/>
            </a:br>
            <a:r>
              <a:rPr lang="en-US" altLang="zh-CN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§9.1 </a:t>
            </a:r>
            <a:r>
              <a:rPr lang="zh-CN" altLang="en-US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串行通信的基本概念和</a:t>
            </a:r>
            <a:r>
              <a:rPr lang="en-US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EIA RS-  </a:t>
            </a:r>
            <a:br>
              <a:rPr lang="en-US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</a:br>
            <a:r>
              <a:rPr lang="en-US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           232C</a:t>
            </a:r>
            <a:r>
              <a:rPr lang="zh-CN" altLang="en-US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串行口</a:t>
            </a:r>
            <a:br>
              <a:rPr lang="en-US" altLang="zh-CN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</a:br>
            <a:r>
              <a:rPr lang="zh-CN" altLang="zh-CN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lang="en-US" altLang="zh-CN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9.2 </a:t>
            </a:r>
            <a:r>
              <a:rPr lang="zh-CN" altLang="en-US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可编程串行通信接口芯片</a:t>
            </a:r>
            <a:r>
              <a:rPr lang="en-US" altLang="zh-CN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8251A</a:t>
            </a:r>
            <a:endParaRPr lang="zh-CN" altLang="en-US" sz="3600" dirty="0">
              <a:solidFill>
                <a:srgbClr val="FFC0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361950"/>
            <a:ext cx="8453437" cy="2000250"/>
          </a:xfrm>
        </p:spPr>
        <p:txBody>
          <a:bodyPr/>
          <a:lstStyle/>
          <a:p>
            <a:pPr algn="ctr">
              <a:buNone/>
            </a:pPr>
            <a:r>
              <a:rPr lang="en-US" sz="3200" dirty="0" smtClean="0">
                <a:solidFill>
                  <a:schemeClr val="tx1"/>
                </a:solidFill>
                <a:ea typeface="黑体" panose="02010609060101010101" pitchFamily="2" charset="-122"/>
              </a:rPr>
              <a:t>3. </a:t>
            </a:r>
            <a:r>
              <a:rPr lang="zh-CN" altLang="en-US" sz="3200" dirty="0" smtClean="0">
                <a:solidFill>
                  <a:schemeClr val="tx1"/>
                </a:solidFill>
                <a:ea typeface="黑体" panose="02010609060101010101" pitchFamily="2" charset="-122"/>
              </a:rPr>
              <a:t>信号定义</a:t>
            </a:r>
            <a:endParaRPr lang="zh-CN" altLang="en-US" sz="3200" dirty="0" smtClean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r>
              <a:rPr lang="en-US" sz="2600" dirty="0" smtClean="0"/>
              <a:t>RS-232C</a:t>
            </a:r>
            <a:r>
              <a:rPr lang="zh-CN" altLang="en-US" sz="2600" dirty="0" smtClean="0"/>
              <a:t>标准对</a:t>
            </a:r>
            <a:r>
              <a:rPr lang="en-US" sz="2600" dirty="0" smtClean="0"/>
              <a:t>25</a:t>
            </a:r>
            <a:r>
              <a:rPr lang="zh-CN" altLang="en-US" sz="2600" dirty="0" smtClean="0"/>
              <a:t>芯插件各引脚的信号名称、功能等都做了具体规定，还有几个引脚未定义或保留，见下表，</a:t>
            </a:r>
            <a:r>
              <a:rPr lang="en-US" altLang="zh-CN" sz="2600" dirty="0" smtClean="0"/>
              <a:t>9</a:t>
            </a:r>
            <a:r>
              <a:rPr lang="zh-CN" altLang="en-US" sz="2600" dirty="0" smtClean="0"/>
              <a:t>芯接插件信号也列在表中。</a:t>
            </a:r>
            <a:endParaRPr lang="zh-CN" altLang="en-US" sz="2600" dirty="0" smtClean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93850" y="2229764"/>
            <a:ext cx="6089650" cy="433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3.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信号定义</a:t>
            </a:r>
            <a:endParaRPr lang="zh-CN" altLang="en-US" sz="32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 marL="358775" indent="-358775"/>
            <a:r>
              <a:rPr lang="zh-CN" altLang="en-US" dirty="0" smtClean="0"/>
              <a:t>两个地信号：保护地（</a:t>
            </a:r>
            <a:r>
              <a:rPr lang="en-US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 </a:t>
            </a:r>
            <a:r>
              <a:rPr lang="zh-CN" altLang="en-US" dirty="0" smtClean="0"/>
              <a:t>信号地（</a:t>
            </a:r>
            <a:r>
              <a:rPr lang="en-US" dirty="0" smtClean="0"/>
              <a:t>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信号地是所有信号的公共地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为防止信号地上感应大的交流地电流，应把两个地连在一起。</a:t>
            </a:r>
            <a:endParaRPr lang="zh-CN" altLang="en-US" dirty="0" smtClean="0"/>
          </a:p>
          <a:p>
            <a:pPr marL="358775" indent="-358775"/>
            <a:r>
              <a:rPr lang="zh-CN" altLang="en-US" dirty="0" smtClean="0"/>
              <a:t>两根数据信号线</a:t>
            </a:r>
            <a:r>
              <a:rPr lang="en-US" altLang="zh-CN" dirty="0" smtClean="0"/>
              <a:t>: </a:t>
            </a:r>
            <a:r>
              <a:rPr lang="zh-CN" altLang="en-US" dirty="0" smtClean="0"/>
              <a:t> </a:t>
            </a:r>
            <a:r>
              <a:rPr lang="en-US" dirty="0" smtClean="0"/>
              <a:t>TxD</a:t>
            </a:r>
            <a:r>
              <a:rPr lang="zh-CN" altLang="en-US" dirty="0" smtClean="0"/>
              <a:t>和</a:t>
            </a:r>
            <a:r>
              <a:rPr lang="en-US" dirty="0" smtClean="0"/>
              <a:t>RxD</a:t>
            </a:r>
            <a:endParaRPr lang="en-US" altLang="zh-CN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en-US" dirty="0" smtClean="0"/>
              <a:t>EIA</a:t>
            </a:r>
            <a:r>
              <a:rPr lang="zh-CN" altLang="en-US" dirty="0" smtClean="0"/>
              <a:t>的逻辑</a:t>
            </a:r>
            <a:r>
              <a:rPr lang="en-US" dirty="0" smtClean="0"/>
              <a:t>1</a:t>
            </a:r>
            <a:r>
              <a:rPr lang="zh-CN" altLang="en-US" dirty="0" smtClean="0"/>
              <a:t>表示数字位的</a:t>
            </a:r>
            <a:r>
              <a:rPr lang="en-US" dirty="0" smtClean="0"/>
              <a:t>1</a:t>
            </a:r>
            <a:r>
              <a:rPr lang="zh-CN" altLang="en-US" dirty="0" smtClean="0"/>
              <a:t>或</a:t>
            </a:r>
            <a:r>
              <a:rPr lang="en-US" dirty="0" smtClean="0"/>
              <a:t>MARK</a:t>
            </a:r>
            <a:r>
              <a:rPr lang="zh-CN" altLang="en-US" dirty="0" smtClean="0"/>
              <a:t>，即实际的负电压</a:t>
            </a:r>
            <a:r>
              <a:rPr lang="en-US" altLang="zh-CN" dirty="0" smtClean="0">
                <a:sym typeface="Symbol" panose="05050102010706020507"/>
              </a:rPr>
              <a:t></a:t>
            </a:r>
            <a:r>
              <a:rPr lang="en-US" dirty="0" smtClean="0"/>
              <a:t>3V</a:t>
            </a:r>
            <a:r>
              <a:rPr lang="zh-CN" altLang="en-US" dirty="0" smtClean="0"/>
              <a:t>～</a:t>
            </a:r>
            <a:r>
              <a:rPr lang="en-US" altLang="zh-CN" dirty="0" smtClean="0">
                <a:sym typeface="Symbol" panose="05050102010706020507"/>
              </a:rPr>
              <a:t></a:t>
            </a:r>
            <a:r>
              <a:rPr lang="en-US" dirty="0" smtClean="0"/>
              <a:t>15V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en-US" dirty="0" smtClean="0"/>
              <a:t>EIA</a:t>
            </a:r>
            <a:r>
              <a:rPr lang="zh-CN" altLang="en-US" dirty="0" smtClean="0"/>
              <a:t>的逻辑</a:t>
            </a:r>
            <a:r>
              <a:rPr lang="en-US" dirty="0" smtClean="0"/>
              <a:t>0</a:t>
            </a:r>
            <a:r>
              <a:rPr lang="zh-CN" altLang="en-US" dirty="0" smtClean="0"/>
              <a:t>表示数字位的</a:t>
            </a:r>
            <a:r>
              <a:rPr lang="en-US" dirty="0" smtClean="0"/>
              <a:t>0</a:t>
            </a:r>
            <a:r>
              <a:rPr lang="zh-CN" altLang="en-US" dirty="0" smtClean="0"/>
              <a:t>或</a:t>
            </a:r>
            <a:r>
              <a:rPr lang="en-US" dirty="0" smtClean="0"/>
              <a:t>SPACE, </a:t>
            </a:r>
            <a:r>
              <a:rPr lang="zh-CN" altLang="en-US" dirty="0" smtClean="0"/>
              <a:t>即实际的正电压</a:t>
            </a:r>
            <a:r>
              <a:rPr lang="en-US" dirty="0" smtClean="0"/>
              <a:t>+3V</a:t>
            </a:r>
            <a:r>
              <a:rPr lang="zh-CN" altLang="en-US" dirty="0" smtClean="0"/>
              <a:t>～</a:t>
            </a:r>
            <a:r>
              <a:rPr lang="en-US" dirty="0" smtClean="0"/>
              <a:t>+15V</a:t>
            </a:r>
            <a:r>
              <a:rPr lang="zh-CN" altLang="en-US" dirty="0" smtClean="0"/>
              <a:t>。 </a:t>
            </a:r>
            <a:endParaRPr lang="zh-CN" altLang="en-US" dirty="0" smtClean="0"/>
          </a:p>
          <a:p>
            <a:pPr marL="358775" indent="-358775" algn="just"/>
            <a:r>
              <a:rPr lang="zh-CN" altLang="en-US" dirty="0" smtClean="0"/>
              <a:t>常用三线传输的最小方式通信，只使用</a:t>
            </a:r>
            <a:r>
              <a:rPr lang="en-US" dirty="0" err="1" smtClean="0"/>
              <a:t>TxD</a:t>
            </a:r>
            <a:r>
              <a:rPr lang="zh-CN" altLang="en-US" dirty="0" smtClean="0"/>
              <a:t>、</a:t>
            </a:r>
            <a:r>
              <a:rPr lang="en-US" dirty="0" err="1" smtClean="0"/>
              <a:t>RxD</a:t>
            </a:r>
            <a:r>
              <a:rPr lang="zh-CN" altLang="en-US" dirty="0" smtClean="0"/>
              <a:t>及地线这</a:t>
            </a:r>
            <a:r>
              <a:rPr lang="en-US" dirty="0" smtClean="0"/>
              <a:t>3</a:t>
            </a:r>
            <a:r>
              <a:rPr lang="zh-CN" altLang="en-US" dirty="0" smtClean="0"/>
              <a:t>根线通信。地线与</a:t>
            </a:r>
            <a:r>
              <a:rPr lang="en-US" dirty="0" smtClean="0"/>
              <a:t>25</a:t>
            </a:r>
            <a:r>
              <a:rPr lang="zh-CN" altLang="en-US" dirty="0" smtClean="0"/>
              <a:t>芯插座的</a:t>
            </a:r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/>
              <a:t>7</a:t>
            </a:r>
            <a:r>
              <a:rPr lang="zh-CN" altLang="en-US" dirty="0" smtClean="0"/>
              <a:t>脚相连。</a:t>
            </a:r>
            <a:endParaRPr lang="zh-CN" altLang="en-US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2006600"/>
            <a:ext cx="8667750" cy="1733550"/>
          </a:xfrm>
        </p:spPr>
        <p:txBody>
          <a:bodyPr/>
          <a:lstStyle/>
          <a:p>
            <a:r>
              <a:rPr lang="en-US" sz="48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9</a:t>
            </a:r>
            <a:r>
              <a:rPr lang="en-US" sz="48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.1  </a:t>
            </a:r>
            <a:r>
              <a:rPr lang="zh-CN" altLang="en-US" sz="48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串行通信的基本概念</a:t>
            </a:r>
            <a:br>
              <a:rPr lang="en-US" altLang="zh-CN" sz="48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</a:br>
            <a:r>
              <a:rPr lang="zh-CN" altLang="en-US" sz="48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sz="48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EIA RS-232C</a:t>
            </a:r>
            <a:r>
              <a:rPr lang="zh-CN" altLang="en-US" sz="48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串行口</a:t>
            </a:r>
            <a:endParaRPr lang="zh-CN" altLang="en-US" sz="4800" dirty="0">
              <a:solidFill>
                <a:srgbClr val="FFC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571500" y="45085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580" indent="-449580" algn="just"/>
            <a:r>
              <a:rPr lang="zh-CN" altLang="en-US" dirty="0" smtClean="0"/>
              <a:t>计算机与外部的信息交换称为通信，基本的通信方式有两种：并行通信，串行通信。</a:t>
            </a:r>
            <a:endParaRPr lang="zh-CN" altLang="en-US" dirty="0" smtClean="0"/>
          </a:p>
          <a:p>
            <a:pPr marL="449580" indent="-449580" algn="just"/>
            <a:r>
              <a:rPr lang="zh-CN" altLang="en-US" dirty="0" smtClean="0"/>
              <a:t>并行通信时，数据各位同时传送。例如，</a:t>
            </a:r>
            <a:r>
              <a:rPr lang="en-US" dirty="0" smtClean="0"/>
              <a:t>CPU</a:t>
            </a:r>
            <a:r>
              <a:rPr lang="zh-CN" altLang="en-US" dirty="0" smtClean="0"/>
              <a:t>通过</a:t>
            </a:r>
            <a:r>
              <a:rPr lang="en-US" dirty="0" smtClean="0"/>
              <a:t>8255A</a:t>
            </a:r>
            <a:r>
              <a:rPr lang="zh-CN" altLang="en-US" dirty="0" smtClean="0"/>
              <a:t>与外设交换数据时，就采用并行通信方式。这种方式传输数据的速度快，但使用的通信线多，如果要并行传送</a:t>
            </a:r>
            <a:r>
              <a:rPr lang="en-US" dirty="0" smtClean="0"/>
              <a:t>8</a:t>
            </a:r>
            <a:r>
              <a:rPr lang="zh-CN" altLang="en-US" dirty="0" smtClean="0"/>
              <a:t>位数据，需要用</a:t>
            </a:r>
            <a:r>
              <a:rPr lang="en-US" dirty="0" smtClean="0"/>
              <a:t>8</a:t>
            </a:r>
            <a:r>
              <a:rPr lang="zh-CN" altLang="en-US" dirty="0" smtClean="0"/>
              <a:t>根数据线，另外还要加上一些控制信号线。</a:t>
            </a:r>
            <a:endParaRPr lang="en-US" altLang="zh-CN" dirty="0" smtClean="0"/>
          </a:p>
          <a:p>
            <a:pPr marL="449580" indent="-449580" algn="just"/>
            <a:r>
              <a:rPr lang="zh-CN" altLang="en-US" dirty="0" smtClean="0"/>
              <a:t>随着传输距离的增加，通信线成本增加将成为突出的问题，而且传输的可靠性随着距离的增加而下降。 因此并行通信适用于近距离传送数据的场合。</a:t>
            </a:r>
            <a:endParaRPr lang="zh-CN" altLang="en-US" dirty="0" smtClean="0"/>
          </a:p>
          <a:p>
            <a:pPr marL="449580" indent="-449580"/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串行通信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5422900"/>
          </a:xfrm>
        </p:spPr>
        <p:txBody>
          <a:bodyPr/>
          <a:lstStyle/>
          <a:p>
            <a:pPr marL="449580" indent="-449580"/>
            <a:r>
              <a:rPr lang="zh-CN" altLang="en-US" dirty="0" smtClean="0"/>
              <a:t>串行通信具通信线少和传送距离远等优点。</a:t>
            </a:r>
            <a:endParaRPr lang="en-US" altLang="zh-CN" dirty="0" smtClean="0"/>
          </a:p>
          <a:p>
            <a:pPr marL="449580" indent="-449580" algn="just"/>
            <a:r>
              <a:rPr lang="zh-CN" altLang="en-US" dirty="0" smtClean="0"/>
              <a:t>串行通信时，要传送的数据或信息必须按一定的格式编码，然后在单根线上，按位顺序传送。发送数据时，逐位发送完一个字符后再发第二个。接收数据时，逐位接收信息，再把它们拼成一个字符，送给</a:t>
            </a:r>
            <a:r>
              <a:rPr lang="en-US" dirty="0" smtClean="0"/>
              <a:t>CPU</a:t>
            </a:r>
            <a:r>
              <a:rPr lang="zh-CN" altLang="en-US" dirty="0" smtClean="0"/>
              <a:t>作进一步处理。</a:t>
            </a:r>
            <a:endParaRPr lang="en-US" altLang="zh-CN" dirty="0" smtClean="0"/>
          </a:p>
          <a:p>
            <a:pPr marL="449580" indent="-449580" algn="just"/>
            <a:r>
              <a:rPr lang="zh-CN" altLang="en-US" dirty="0" smtClean="0"/>
              <a:t>微机与远程终端或远距离处理机交换数据时，都采用串行通信方式。 有些外设，如</a:t>
            </a:r>
            <a:r>
              <a:rPr lang="en-US" dirty="0" smtClean="0"/>
              <a:t>MODEM</a:t>
            </a:r>
            <a:r>
              <a:rPr lang="zh-CN" altLang="en-US" dirty="0" smtClean="0"/>
              <a:t>、鼠标等，本身需用串行方式通信；有些外设，如打印机、绘图仪等，既可采用并行方式，也可用串行方式。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38300" y="2673350"/>
            <a:ext cx="721677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  <a:buNone/>
            </a:pPr>
            <a:r>
              <a:rPr lang="en-US" altLang="zh-CN" sz="4000" b="1" dirty="0" smtClean="0">
                <a:solidFill>
                  <a:srgbClr val="00FF00"/>
                </a:solidFill>
                <a:latin typeface="+mn-lt"/>
                <a:ea typeface="+mn-ea"/>
              </a:rPr>
              <a:t>9</a:t>
            </a:r>
            <a:r>
              <a:rPr lang="en-US" sz="4000" b="1" dirty="0" smtClean="0">
                <a:solidFill>
                  <a:srgbClr val="00FF00"/>
                </a:solidFill>
                <a:latin typeface="+mn-lt"/>
                <a:ea typeface="+mn-ea"/>
              </a:rPr>
              <a:t>.1.1  </a:t>
            </a:r>
            <a:r>
              <a:rPr lang="zh-CN" altLang="en-US" sz="4000" b="1" dirty="0" smtClean="0">
                <a:solidFill>
                  <a:srgbClr val="00FF00"/>
                </a:solidFill>
                <a:latin typeface="+mn-lt"/>
                <a:ea typeface="+mn-ea"/>
              </a:rPr>
              <a:t>串行通信基本概念</a:t>
            </a:r>
            <a:endParaRPr lang="en-US" altLang="zh-CN" sz="40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3000"/>
              </a:spcBef>
              <a:buNone/>
            </a:pPr>
            <a:r>
              <a:rPr lang="en-US" altLang="zh-CN" sz="4000" b="1" dirty="0" smtClean="0">
                <a:solidFill>
                  <a:srgbClr val="FFFF99"/>
                </a:solidFill>
                <a:latin typeface="+mn-lt"/>
                <a:ea typeface="+mn-ea"/>
              </a:rPr>
              <a:t>9</a:t>
            </a:r>
            <a:r>
              <a:rPr lang="en-US" sz="4000" b="1" dirty="0" smtClean="0">
                <a:solidFill>
                  <a:srgbClr val="FFFF99"/>
                </a:solidFill>
                <a:latin typeface="+mn-lt"/>
                <a:ea typeface="+mn-ea"/>
              </a:rPr>
              <a:t>.1.2   EIA RS-232C</a:t>
            </a:r>
            <a:r>
              <a:rPr lang="zh-CN" altLang="en-US" sz="4000" b="1" dirty="0" smtClean="0">
                <a:solidFill>
                  <a:srgbClr val="FFFF99"/>
                </a:solidFill>
                <a:latin typeface="+mn-lt"/>
                <a:ea typeface="+mn-ea"/>
              </a:rPr>
              <a:t>串行口</a:t>
            </a:r>
            <a:endParaRPr lang="en-US" altLang="zh-CN" sz="4000" b="1" dirty="0" smtClean="0">
              <a:solidFill>
                <a:srgbClr val="FFFF99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1950"/>
            <a:ext cx="8229600" cy="15113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FF00"/>
                </a:solidFill>
                <a:latin typeface="+mn-lt"/>
                <a:ea typeface="+mn-ea"/>
              </a:rPr>
              <a:t>9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.1.1  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串行通信的基本概念</a:t>
            </a:r>
            <a:br>
              <a:rPr lang="en-US" altLang="zh-CN" dirty="0" smtClean="0">
                <a:solidFill>
                  <a:srgbClr val="00FF00"/>
                </a:solidFill>
                <a:latin typeface="+mn-lt"/>
                <a:ea typeface="+mn-ea"/>
              </a:rPr>
            </a:br>
            <a:r>
              <a:rPr 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串行通信的数据传送方向</a:t>
            </a:r>
            <a:endParaRPr lang="zh-CN" altLang="en-US" sz="32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650" y="2006600"/>
            <a:ext cx="7645400" cy="3822700"/>
          </a:xfrm>
        </p:spPr>
        <p:txBody>
          <a:bodyPr/>
          <a:lstStyle/>
          <a:p>
            <a:pPr lvl="0" algn="just">
              <a:spcBef>
                <a:spcPts val="1800"/>
              </a:spcBef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 ）单工 （</a:t>
            </a:r>
            <a:r>
              <a:rPr lang="en-US" dirty="0" smtClean="0"/>
              <a:t>Simplex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单向通信，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只能发送数据，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只能接收数据。与广播方式类似。</a:t>
            </a:r>
            <a:endParaRPr lang="zh-CN" altLang="en-US" dirty="0" smtClean="0"/>
          </a:p>
          <a:p>
            <a:pPr algn="just">
              <a:spcBef>
                <a:spcPts val="1800"/>
              </a:spcBef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）半双工（</a:t>
            </a:r>
            <a:r>
              <a:rPr lang="en-US" dirty="0" smtClean="0"/>
              <a:t>Half Duplex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双向传输，但只有一根传输线，在同一时间只能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Wingdings 3" panose="05040102010807070707"/>
              </a:rPr>
              <a:t>B</a:t>
            </a:r>
            <a:r>
              <a:rPr lang="zh-CN" altLang="en-US" dirty="0" smtClean="0">
                <a:sym typeface="Wingdings 3" panose="05040102010807070707"/>
              </a:rPr>
              <a:t>，或</a:t>
            </a:r>
            <a:r>
              <a:rPr lang="en-US" altLang="zh-CN" dirty="0" smtClean="0">
                <a:sym typeface="Wingdings 3" panose="05040102010807070707"/>
              </a:rPr>
              <a:t>A B</a:t>
            </a:r>
            <a:r>
              <a:rPr lang="zh-CN" altLang="en-US" dirty="0" smtClean="0">
                <a:sym typeface="Wingdings 3" panose="05040102010807070707"/>
              </a:rPr>
              <a:t>。例如</a:t>
            </a:r>
            <a:r>
              <a:rPr lang="zh-CN" altLang="en-US" dirty="0" smtClean="0"/>
              <a:t>无线电对讲机。</a:t>
            </a:r>
            <a:endParaRPr lang="zh-CN" altLang="en-US" dirty="0" smtClean="0"/>
          </a:p>
          <a:p>
            <a:pPr algn="just">
              <a:spcBef>
                <a:spcPts val="1800"/>
              </a:spcBef>
              <a:buNone/>
            </a:pPr>
            <a:r>
              <a:rPr lang="en-US" dirty="0" smtClean="0"/>
              <a:t>3</a:t>
            </a:r>
            <a:r>
              <a:rPr lang="zh-CN" altLang="en-US" dirty="0" smtClean="0"/>
              <a:t>）全双工（</a:t>
            </a:r>
            <a:r>
              <a:rPr lang="en-US" dirty="0" smtClean="0"/>
              <a:t>Full Duplex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 有两个通路，双方可同时发送和接收数据。例如电话。</a:t>
            </a: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2.</a:t>
            </a:r>
            <a:r>
              <a:rPr lang="zh-CN" altLang="en-US" sz="3200" dirty="0" smtClean="0">
                <a:solidFill>
                  <a:schemeClr val="tx1"/>
                </a:solidFill>
                <a:ea typeface="黑体" panose="02010609060101010101" pitchFamily="2" charset="-122"/>
              </a:rPr>
              <a:t>串行通信的两种基本工作方式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11366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）异步方式 （</a:t>
            </a:r>
            <a:r>
              <a:rPr lang="en-US" dirty="0" smtClean="0"/>
              <a:t>Asynchronous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endParaRPr lang="zh-CN" altLang="en-US" dirty="0">
              <a:ea typeface="黑体" panose="0201060906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0350" y="1962150"/>
            <a:ext cx="8591296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/>
          <p:nvPr/>
        </p:nvSpPr>
        <p:spPr bwMode="auto">
          <a:xfrm>
            <a:off x="349250" y="4006850"/>
            <a:ext cx="8416925" cy="2622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52425" indent="-352425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kumimoji="0" lang="zh-CN" altLang="en-US" sz="2600" b="1" kern="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数据格式：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起始位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位；数据位</a:t>
            </a:r>
            <a:r>
              <a:rPr 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5</a:t>
            </a:r>
            <a:r>
              <a:rPr 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  <a:sym typeface="Symbol" panose="05050102010706020507"/>
              </a:rPr>
              <a:t></a:t>
            </a:r>
            <a:r>
              <a:rPr 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8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位，</a:t>
            </a:r>
            <a:r>
              <a:rPr 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D</a:t>
            </a:r>
            <a:r>
              <a:rPr lang="en-US" sz="2600" b="1" baseline="-250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0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在先；奇偶校验位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位；停止位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位、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1.5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位或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位。</a:t>
            </a:r>
            <a:endParaRPr lang="en-US" altLang="zh-CN" sz="2600" b="1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52425" indent="-352425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发送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个包含</a:t>
            </a:r>
            <a:r>
              <a:rPr 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7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个数据位的</a:t>
            </a:r>
            <a:r>
              <a:rPr 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ASCII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符，加上起、停、校验位，共要发送</a:t>
            </a:r>
            <a:r>
              <a:rPr 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10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位，会浪费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30%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的传输时间。 </a:t>
            </a:r>
            <a:endParaRPr lang="en-US" altLang="zh-CN" sz="2600" b="1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52425" indent="-352425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为提高串行数据传送速率，可采用同步方式。</a:t>
            </a:r>
            <a:endParaRPr lang="zh-CN" altLang="en-US" sz="2800" b="1" dirty="0" smtClean="0">
              <a:solidFill>
                <a:srgbClr val="FFFF00"/>
              </a:solidFill>
              <a:effectLst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372475" cy="1244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）同步方式 （</a:t>
            </a:r>
            <a:r>
              <a:rPr lang="en-US" dirty="0" smtClean="0"/>
              <a:t>Synchronous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>
                <a:effectLst/>
                <a:ea typeface="黑体" panose="02010609060101010101" pitchFamily="2" charset="-122"/>
              </a:rPr>
              <a:t>同步串行数据发送格式：</a:t>
            </a:r>
            <a:endParaRPr lang="zh-CN" altLang="en-US" dirty="0">
              <a:effectLst/>
              <a:ea typeface="黑体" panose="02010609060101010101" pitchFamily="2" charset="-122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0350" y="2006600"/>
            <a:ext cx="85495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/>
          <p:nvPr/>
        </p:nvSpPr>
        <p:spPr bwMode="auto">
          <a:xfrm>
            <a:off x="260350" y="3384550"/>
            <a:ext cx="8578850" cy="293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52425" indent="-352425" algn="l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传输开始，先发送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或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个同步字符。</a:t>
            </a:r>
            <a:endParaRPr lang="en-US" altLang="zh-CN" sz="2600" b="1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52425" indent="-352425" algn="l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收发双方须用同一个时钟协调，确定传输的每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bit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位置。</a:t>
            </a:r>
            <a:endParaRPr lang="en-US" altLang="zh-CN" sz="2600" b="1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52425" indent="-352425" algn="l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双方达到同步后，就可逐个字符连续发送一大块数据，不再需要起始位和停止位。</a:t>
            </a:r>
            <a:endParaRPr lang="zh-CN" altLang="en-US" sz="2600" b="1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52425" indent="-352425" algn="l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接收方利用同步字符，使其内部时钟与发送方同步，将其后的数据逐位移入，转换成并行格式。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3007</Words>
  <Application>WPS 演示</Application>
  <PresentationFormat>全屏显示(4:3)</PresentationFormat>
  <Paragraphs>149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隶书</vt:lpstr>
      <vt:lpstr>华文隶书</vt:lpstr>
      <vt:lpstr>黑体</vt:lpstr>
      <vt:lpstr>楷体_GB2312</vt:lpstr>
      <vt:lpstr>华文琥珀</vt:lpstr>
      <vt:lpstr>华文中宋</vt:lpstr>
      <vt:lpstr>Times New Roman</vt:lpstr>
      <vt:lpstr>Wingdings 3</vt:lpstr>
      <vt:lpstr>Symbol</vt:lpstr>
      <vt:lpstr>微软雅黑</vt:lpstr>
      <vt:lpstr>Arial Unicode MS</vt:lpstr>
      <vt:lpstr>新宋体</vt:lpstr>
      <vt:lpstr>Wingdings 3</vt:lpstr>
      <vt:lpstr>微机模板</vt:lpstr>
      <vt:lpstr> </vt:lpstr>
      <vt:lpstr>本章主要内容: §9.1 串行通信的基本概念和EIA RS-              232C串行口 §9.2 可编程串行通信接口芯片8251A</vt:lpstr>
      <vt:lpstr>§9.1  串行通信的基本概念 和EIA RS-232C串行口</vt:lpstr>
      <vt:lpstr>并行通信</vt:lpstr>
      <vt:lpstr>串行通信</vt:lpstr>
      <vt:lpstr>PowerPoint 演示文稿</vt:lpstr>
      <vt:lpstr>9.1.1  串行通信的基本概念 1.串行通信的数据传送方向</vt:lpstr>
      <vt:lpstr>2.串行通信的两种基本工作方式</vt:lpstr>
      <vt:lpstr>PowerPoint 演示文稿</vt:lpstr>
      <vt:lpstr>3. 串行传送速率</vt:lpstr>
      <vt:lpstr>4. 串行通信接口芯片UART和USART</vt:lpstr>
      <vt:lpstr>PowerPoint 演示文稿</vt:lpstr>
      <vt:lpstr>5. 调制解调器</vt:lpstr>
      <vt:lpstr>PowerPoint 演示文稿</vt:lpstr>
      <vt:lpstr>PowerPoint 演示文稿</vt:lpstr>
      <vt:lpstr>PowerPoint 演示文稿</vt:lpstr>
      <vt:lpstr>9.1.2  EIA RS-232C串行口</vt:lpstr>
      <vt:lpstr>PowerPoint 演示文稿</vt:lpstr>
      <vt:lpstr>PowerPoint 演示文稿</vt:lpstr>
      <vt:lpstr>PowerPoint 演示文稿</vt:lpstr>
      <vt:lpstr>3. 信号定义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Jian Liu</cp:lastModifiedBy>
  <cp:revision>375</cp:revision>
  <dcterms:created xsi:type="dcterms:W3CDTF">2003-06-02T09:23:00Z</dcterms:created>
  <dcterms:modified xsi:type="dcterms:W3CDTF">2019-11-11T10:05:14Z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