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ba89c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ba89c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178c72c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178c72c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1b2ca6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1b2ca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1b2ca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1b2ca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224f96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224f96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224f96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224f96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224f96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224f96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224f96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224f96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224f96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224f96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224f96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224f96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224f96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224f96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224f969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224f969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224f96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224f96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224f96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224f96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224f969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224f96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224f96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224f96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224f969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224f969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224f96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224f96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fe673b3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fe673b3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1b2ca6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f1b2ca6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178c72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178c72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f1b2ca6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f1b2ca6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fe673b32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fe673b32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e673b32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e673b32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fe673b32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fe673b32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42013e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42013e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4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62195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Use Case ID: USR15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Title:Cast votes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Use Case ID: USR16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Check histories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17.</a:t>
            </a:r>
            <a:r>
              <a:rPr lang="en" sz="1600">
                <a:solidFill>
                  <a:schemeClr val="dk1"/>
                </a:solidFill>
              </a:rPr>
              <a:t>Use Case ID: USR17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Title:Sign 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sign up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does not have an account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 l registered successfully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the “sign up” button. 2. Users fill out the personal info then click “ok” to sign up. 3. System displays sign up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75" y="294625"/>
            <a:ext cx="6710783" cy="46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Bi-direction Traceability Matrix</a:t>
            </a:r>
            <a:endParaRPr sz="22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" y="1399850"/>
            <a:ext cx="8912498" cy="234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33" name="Google Shape;133;p26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1.Sign in/up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100" y="191526"/>
            <a:ext cx="4827114" cy="47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40" name="Google Shape;140;p27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.Sign out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000" y="442775"/>
            <a:ext cx="3495475" cy="4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47" name="Google Shape;147;p28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.Create watcher group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600" y="247275"/>
            <a:ext cx="4994325" cy="4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54" name="Google Shape;154;p29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.Invite to group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25" y="209438"/>
            <a:ext cx="4861401" cy="47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61" name="Google Shape;161;p30"/>
          <p:cNvSpPr txBox="1"/>
          <p:nvPr/>
        </p:nvSpPr>
        <p:spPr>
          <a:xfrm>
            <a:off x="434250" y="1177300"/>
            <a:ext cx="2508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.Join a watcher group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25" y="354050"/>
            <a:ext cx="5112950" cy="49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68" name="Google Shape;168;p31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.Unsubscribe watcher group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50" y="271000"/>
            <a:ext cx="5231550" cy="5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Users: include participants and moderators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API/Server: provide movie service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75" name="Google Shape;175;p32"/>
          <p:cNvSpPr txBox="1"/>
          <p:nvPr/>
        </p:nvSpPr>
        <p:spPr>
          <a:xfrm>
            <a:off x="434250" y="1177300"/>
            <a:ext cx="31257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.Add movies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8.Pull movie list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25" y="625550"/>
            <a:ext cx="6832503" cy="4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82" name="Google Shape;182;p33"/>
          <p:cNvSpPr txBox="1"/>
          <p:nvPr/>
        </p:nvSpPr>
        <p:spPr>
          <a:xfrm>
            <a:off x="189825" y="837225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.Search and browse movies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50" y="673102"/>
            <a:ext cx="6331901" cy="42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89" name="Google Shape;189;p34"/>
          <p:cNvSpPr txBox="1"/>
          <p:nvPr/>
        </p:nvSpPr>
        <p:spPr>
          <a:xfrm>
            <a:off x="200450" y="7522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.Watch the trailer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50" y="662200"/>
            <a:ext cx="7248200" cy="426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196" name="Google Shape;196;p35"/>
          <p:cNvSpPr txBox="1"/>
          <p:nvPr/>
        </p:nvSpPr>
        <p:spPr>
          <a:xfrm>
            <a:off x="143200" y="720325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11.Access to movie review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25" y="720325"/>
            <a:ext cx="6772175" cy="40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03" name="Google Shape;203;p36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12.Create a movie watching event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850" y="76200"/>
            <a:ext cx="410628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10" name="Google Shape;210;p37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13.Open and close a voting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650" y="73663"/>
            <a:ext cx="3918250" cy="4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17" name="Google Shape;217;p38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14.Notified by events and voting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00" y="57500"/>
            <a:ext cx="3950675" cy="50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24" name="Google Shape;224;p39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15.Cast votes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00" y="898325"/>
            <a:ext cx="6473676" cy="37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31" name="Google Shape;231;p40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16.Check histories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125" y="801675"/>
            <a:ext cx="6378201" cy="3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Sequence Diagram</a:t>
            </a:r>
            <a:endParaRPr sz="2200"/>
          </a:p>
        </p:txBody>
      </p:sp>
      <p:sp>
        <p:nvSpPr>
          <p:cNvPr id="238" name="Google Shape;238;p41"/>
          <p:cNvSpPr txBox="1"/>
          <p:nvPr/>
        </p:nvSpPr>
        <p:spPr>
          <a:xfrm>
            <a:off x="434250" y="1177300"/>
            <a:ext cx="3107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17.Sign up</a:t>
            </a:r>
            <a:endParaRPr/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575" y="198125"/>
            <a:ext cx="4946900" cy="48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lang="en" sz="1600">
                <a:solidFill>
                  <a:schemeClr val="dk1"/>
                </a:solidFill>
              </a:rPr>
              <a:t>Use Case ID: USR01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</a:t>
            </a:r>
            <a:r>
              <a:rPr lang="en" sz="1600">
                <a:solidFill>
                  <a:schemeClr val="dk1"/>
                </a:solidFill>
              </a:rPr>
              <a:t>Sign 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 </a:t>
            </a:r>
            <a:r>
              <a:rPr lang="en" sz="1600">
                <a:solidFill>
                  <a:schemeClr val="dk1"/>
                </a:solidFill>
              </a:rPr>
              <a:t>sign in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the “sign in” button. 2. Users fill in the ID and password then click “ok” to sign in. 3. </a:t>
            </a:r>
            <a:r>
              <a:rPr lang="en" sz="1600">
                <a:solidFill>
                  <a:schemeClr val="dk1"/>
                </a:solidFill>
              </a:rPr>
              <a:t>System displays sign in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</a:t>
            </a:r>
            <a:r>
              <a:rPr lang="en" sz="1600">
                <a:solidFill>
                  <a:schemeClr val="dk1"/>
                </a:solidFill>
              </a:rPr>
              <a:t>Use Case ID: USR02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</a:t>
            </a:r>
            <a:r>
              <a:rPr lang="en" sz="1600">
                <a:solidFill>
                  <a:schemeClr val="dk1"/>
                </a:solidFill>
              </a:rPr>
              <a:t>Sign out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</a:t>
            </a:r>
            <a:r>
              <a:rPr lang="en" sz="1600">
                <a:solidFill>
                  <a:schemeClr val="dk1"/>
                </a:solidFill>
              </a:rPr>
              <a:t> sign out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system displays signed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0" y="0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Class Diagram Model</a:t>
            </a:r>
            <a:endParaRPr sz="2200"/>
          </a:p>
        </p:txBody>
      </p:sp>
      <p:sp>
        <p:nvSpPr>
          <p:cNvPr id="245" name="Google Shape;245;p42"/>
          <p:cNvSpPr txBox="1"/>
          <p:nvPr/>
        </p:nvSpPr>
        <p:spPr>
          <a:xfrm>
            <a:off x="752700" y="1158000"/>
            <a:ext cx="77490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 class maintain the data for the users include the moderators and participants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Group class maintain the data for the watch group which is created by moderators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Event class maintain the data for the event which is created by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Voting class maintain the data for the voting which is created by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/>
        </p:nvSpPr>
        <p:spPr>
          <a:xfrm>
            <a:off x="0" y="0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Class Diagram Model</a:t>
            </a:r>
            <a:endParaRPr sz="2200"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975" y="0"/>
            <a:ext cx="41685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State Diagram</a:t>
            </a:r>
            <a:endParaRPr sz="2200"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375" y="152400"/>
            <a:ext cx="33543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 Diagram: entity classes</a:t>
            </a:r>
            <a:endParaRPr sz="2200"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25" y="1015150"/>
            <a:ext cx="48101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/>
        </p:nvSpPr>
        <p:spPr>
          <a:xfrm>
            <a:off x="143200" y="198125"/>
            <a:ext cx="4257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 Diagram: view classes</a:t>
            </a:r>
            <a:endParaRPr sz="220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50" y="839025"/>
            <a:ext cx="6562211" cy="39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143200" y="198125"/>
            <a:ext cx="5241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Package Diagram: control classes</a:t>
            </a:r>
            <a:endParaRPr sz="2200"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100" y="849125"/>
            <a:ext cx="5533794" cy="39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3.</a:t>
            </a:r>
            <a:r>
              <a:rPr lang="en" sz="1600">
                <a:solidFill>
                  <a:schemeClr val="dk1"/>
                </a:solidFill>
              </a:rPr>
              <a:t>Use Case ID: USR03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Title:Create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creates watcher groups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4.</a:t>
            </a:r>
            <a:r>
              <a:rPr lang="en" sz="1600">
                <a:solidFill>
                  <a:schemeClr val="dk1"/>
                </a:solidFill>
              </a:rPr>
              <a:t>Use Case ID: USR04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Title:Invite to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invites users to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new users joined in the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goes to a existed group. 2. click the “invite” button. 3. enter user’s ID then clicks on “submit” button. 4. System displays “invitation is sent”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r>
              <a:rPr lang="en" sz="1600">
                <a:solidFill>
                  <a:schemeClr val="dk1"/>
                </a:solidFill>
              </a:rPr>
              <a:t>Use Case ID: USR05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Title:Join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 join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6.Use Case ID: USR06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Unsubscribe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goes to the group page.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Use Case ID: USR07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Add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Use Case ID: USR08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Pull movie list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6007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Use Case ID: USR09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Title:Search and browse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Use Case ID: USR10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Watch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63555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Use Case ID: USR11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 Access to movie reviews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Use Case ID: USR12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Create a movie watching event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6007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Use Case ID: USR13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Title:Open and close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Case Description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14.Use Case ID: USR14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Title: Notified by events and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 Case Description: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