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83" r:id="rId3"/>
    <p:sldId id="383" r:id="rId5"/>
    <p:sldId id="384" r:id="rId6"/>
    <p:sldId id="385" r:id="rId7"/>
    <p:sldId id="386" r:id="rId8"/>
    <p:sldId id="398" r:id="rId9"/>
    <p:sldId id="399" r:id="rId10"/>
    <p:sldId id="392" r:id="rId11"/>
    <p:sldId id="412" r:id="rId12"/>
    <p:sldId id="387" r:id="rId13"/>
    <p:sldId id="401" r:id="rId14"/>
    <p:sldId id="402" r:id="rId15"/>
    <p:sldId id="403" r:id="rId16"/>
    <p:sldId id="393" r:id="rId17"/>
    <p:sldId id="388" r:id="rId18"/>
    <p:sldId id="396" r:id="rId19"/>
    <p:sldId id="394" r:id="rId20"/>
    <p:sldId id="389" r:id="rId21"/>
    <p:sldId id="390" r:id="rId22"/>
    <p:sldId id="381" r:id="rId2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FF"/>
    <a:srgbClr val="FF0000"/>
    <a:srgbClr val="22D426"/>
    <a:srgbClr val="40E044"/>
    <a:srgbClr val="3366FF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5000" autoAdjust="0"/>
  </p:normalViewPr>
  <p:slideViewPr>
    <p:cSldViewPr>
      <p:cViewPr varScale="1">
        <p:scale>
          <a:sx n="64" d="100"/>
          <a:sy n="64" d="100"/>
        </p:scale>
        <p:origin x="80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42" d="100"/>
          <a:sy n="42" d="100"/>
        </p:scale>
        <p:origin x="-23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15F01-995D-496F-BE8A-D1AC80FE3C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391D-1ED0-4430-BE2D-6E9F5AFB8E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F89D-C2AA-4FCC-913A-9806AFF46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C5AE1-688B-4D25-BA97-84A5F83C2A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C5AE1-688B-4D25-BA97-84A5F83C2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C5AE1-688B-4D25-BA97-84A5F83C2A6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C5AE1-688B-4D25-BA97-84A5F83C2A6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773996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燕尾形 2"/>
          <p:cNvSpPr/>
          <p:nvPr userDrawn="1"/>
        </p:nvSpPr>
        <p:spPr bwMode="auto">
          <a:xfrm>
            <a:off x="10969650" y="954016"/>
            <a:ext cx="238124" cy="37575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燕尾形 3"/>
          <p:cNvSpPr/>
          <p:nvPr userDrawn="1"/>
        </p:nvSpPr>
        <p:spPr bwMode="auto">
          <a:xfrm>
            <a:off x="10775721" y="954018"/>
            <a:ext cx="238124" cy="37575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73996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燕尾形 11"/>
          <p:cNvSpPr/>
          <p:nvPr/>
        </p:nvSpPr>
        <p:spPr bwMode="auto">
          <a:xfrm>
            <a:off x="10969650" y="954016"/>
            <a:ext cx="238124" cy="37575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10775721" y="954018"/>
            <a:ext cx="238124" cy="37575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 userDrawn="1"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pic>
        <p:nvPicPr>
          <p:cNvPr id="9" name="Picture 5" descr="C:\Users\user\Desktop\未标题-1 拷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25146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08282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8" name="组合 34"/>
          <p:cNvGrpSpPr/>
          <p:nvPr userDrawn="1"/>
        </p:nvGrpSpPr>
        <p:grpSpPr bwMode="auto">
          <a:xfrm rot="16200000">
            <a:off x="10222313" y="6365653"/>
            <a:ext cx="386751" cy="432053"/>
            <a:chOff x="2001681" y="3032034"/>
            <a:chExt cx="528843" cy="2056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rot="5400000">
              <a:off x="2201914" y="2924105"/>
              <a:ext cx="113339" cy="513805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 rot="5400000">
              <a:off x="2216952" y="2831801"/>
              <a:ext cx="113339" cy="51380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HenrikJoreteg/SimpleWebRTC" TargetMode="External"/><Relationship Id="rId1" Type="http://schemas.openxmlformats.org/officeDocument/2006/relationships/hyperlink" Target="https://github.com/webRTC/webRTC.io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talky.io/" TargetMode="External"/><Relationship Id="rId8" Type="http://schemas.openxmlformats.org/officeDocument/2006/relationships/hyperlink" Target="http://www.simpl.info/getusermedia/" TargetMode="External"/><Relationship Id="rId7" Type="http://schemas.openxmlformats.org/officeDocument/2006/relationships/hyperlink" Target="http://www.simpl.info/rtcpeerconnection/" TargetMode="External"/><Relationship Id="rId6" Type="http://schemas.openxmlformats.org/officeDocument/2006/relationships/hyperlink" Target="http://www.webrtc-experiment.com/" TargetMode="External"/><Relationship Id="rId5" Type="http://schemas.openxmlformats.org/officeDocument/2006/relationships/hyperlink" Target="http://baike.baidu.com/view/5855785.htm" TargetMode="External"/><Relationship Id="rId4" Type="http://schemas.openxmlformats.org/officeDocument/2006/relationships/hyperlink" Target="http://www.html5rocks.com/en/tutorials/webrtc/basics/" TargetMode="External"/><Relationship Id="rId3" Type="http://schemas.openxmlformats.org/officeDocument/2006/relationships/hyperlink" Target="http://www.w3.org/TR/webrtc/" TargetMode="External"/><Relationship Id="rId2" Type="http://schemas.openxmlformats.org/officeDocument/2006/relationships/hyperlink" Target="http://www.webrtc.org/" TargetMode="External"/><Relationship Id="rId10" Type="http://schemas.openxmlformats.org/officeDocument/2006/relationships/slideLayout" Target="../slideLayouts/slideLayout1.xml"/><Relationship Id="rId1" Type="http://schemas.openxmlformats.org/officeDocument/2006/relationships/hyperlink" Target="http://dev.w3.org/2011/webrtc/editor/webrtc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47"/>
          <p:cNvGrpSpPr/>
          <p:nvPr/>
        </p:nvGrpSpPr>
        <p:grpSpPr bwMode="auto">
          <a:xfrm>
            <a:off x="6546256" y="1844824"/>
            <a:ext cx="1499911" cy="1626734"/>
            <a:chOff x="552527" y="1600200"/>
            <a:chExt cx="2241082" cy="2431465"/>
          </a:xfrm>
        </p:grpSpPr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53" name="TextBox 49"/>
            <p:cNvSpPr txBox="1">
              <a:spLocks noChangeArrowheads="1"/>
            </p:cNvSpPr>
            <p:nvPr/>
          </p:nvSpPr>
          <p:spPr bwMode="auto">
            <a:xfrm>
              <a:off x="1153126" y="1869519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7" name="Rectangle 53"/>
          <p:cNvSpPr/>
          <p:nvPr/>
        </p:nvSpPr>
        <p:spPr>
          <a:xfrm rot="10800000">
            <a:off x="6546255" y="3444130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3998962" y="1844824"/>
            <a:ext cx="1499911" cy="1626734"/>
            <a:chOff x="552527" y="1600200"/>
            <a:chExt cx="2241082" cy="2431465"/>
          </a:xfrm>
        </p:grpSpPr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39" name="TextBox 49"/>
            <p:cNvSpPr txBox="1">
              <a:spLocks noChangeArrowheads="1"/>
            </p:cNvSpPr>
            <p:nvPr/>
          </p:nvSpPr>
          <p:spPr bwMode="auto">
            <a:xfrm>
              <a:off x="1153126" y="1869519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Rectangle 53"/>
          <p:cNvSpPr/>
          <p:nvPr/>
        </p:nvSpPr>
        <p:spPr>
          <a:xfrm rot="10800000">
            <a:off x="4060573" y="3435027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8" name="Rectangle 54"/>
          <p:cNvSpPr/>
          <p:nvPr/>
        </p:nvSpPr>
        <p:spPr>
          <a:xfrm rot="11122515">
            <a:off x="5281110" y="3560374"/>
            <a:ext cx="1418117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9" name="Rectangle 55"/>
          <p:cNvSpPr/>
          <p:nvPr/>
        </p:nvSpPr>
        <p:spPr>
          <a:xfrm rot="10800000">
            <a:off x="1483530" y="3435027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0" name="Group 56"/>
          <p:cNvGrpSpPr/>
          <p:nvPr/>
        </p:nvGrpSpPr>
        <p:grpSpPr bwMode="auto">
          <a:xfrm>
            <a:off x="1483530" y="1850135"/>
            <a:ext cx="1499911" cy="1626854"/>
            <a:chOff x="552527" y="1600200"/>
            <a:chExt cx="2241082" cy="2430016"/>
          </a:xfrm>
        </p:grpSpPr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34" name="TextBox 58"/>
            <p:cNvSpPr txBox="1">
              <a:spLocks noChangeArrowheads="1"/>
            </p:cNvSpPr>
            <p:nvPr/>
          </p:nvSpPr>
          <p:spPr bwMode="auto">
            <a:xfrm>
              <a:off x="1153126" y="1869518"/>
              <a:ext cx="980473" cy="216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kumimoji="0"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59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Oval 60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2" name="Group 68"/>
          <p:cNvGrpSpPr/>
          <p:nvPr/>
        </p:nvGrpSpPr>
        <p:grpSpPr bwMode="auto">
          <a:xfrm rot="21168072">
            <a:off x="5185547" y="1859627"/>
            <a:ext cx="1499911" cy="1603563"/>
            <a:chOff x="552527" y="1600199"/>
            <a:chExt cx="2241082" cy="2396832"/>
          </a:xfrm>
        </p:grpSpPr>
        <p:sp>
          <p:nvSpPr>
            <p:cNvPr id="23" name="Rectangle 69"/>
            <p:cNvSpPr>
              <a:spLocks noChangeArrowheads="1"/>
            </p:cNvSpPr>
            <p:nvPr/>
          </p:nvSpPr>
          <p:spPr bwMode="auto">
            <a:xfrm>
              <a:off x="552527" y="1600199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24" name="TextBox 70"/>
            <p:cNvSpPr txBox="1">
              <a:spLocks noChangeArrowheads="1"/>
            </p:cNvSpPr>
            <p:nvPr/>
          </p:nvSpPr>
          <p:spPr bwMode="auto">
            <a:xfrm>
              <a:off x="1153127" y="1834885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71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Oval 72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1" name="Rectangle 54"/>
          <p:cNvSpPr/>
          <p:nvPr/>
        </p:nvSpPr>
        <p:spPr>
          <a:xfrm rot="10576691">
            <a:off x="2591357" y="3837170"/>
            <a:ext cx="1418117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58" name="Rectangle 54"/>
          <p:cNvSpPr/>
          <p:nvPr/>
        </p:nvSpPr>
        <p:spPr>
          <a:xfrm rot="10800000">
            <a:off x="7891332" y="3589334"/>
            <a:ext cx="1410768" cy="632619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grpSp>
        <p:nvGrpSpPr>
          <p:cNvPr id="59" name="Group 68"/>
          <p:cNvGrpSpPr/>
          <p:nvPr/>
        </p:nvGrpSpPr>
        <p:grpSpPr bwMode="auto">
          <a:xfrm rot="705032">
            <a:off x="7976119" y="1860475"/>
            <a:ext cx="1499911" cy="1603563"/>
            <a:chOff x="552527" y="1600199"/>
            <a:chExt cx="2241082" cy="2396832"/>
          </a:xfrm>
        </p:grpSpPr>
        <p:sp>
          <p:nvSpPr>
            <p:cNvPr id="60" name="Rectangle 69"/>
            <p:cNvSpPr>
              <a:spLocks noChangeArrowheads="1"/>
            </p:cNvSpPr>
            <p:nvPr/>
          </p:nvSpPr>
          <p:spPr bwMode="auto">
            <a:xfrm>
              <a:off x="552527" y="1600199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61" name="TextBox 70"/>
            <p:cNvSpPr txBox="1">
              <a:spLocks noChangeArrowheads="1"/>
            </p:cNvSpPr>
            <p:nvPr/>
          </p:nvSpPr>
          <p:spPr bwMode="auto">
            <a:xfrm>
              <a:off x="1153127" y="1834885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71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Oval 72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 rot="348681">
            <a:off x="2842188" y="1883880"/>
            <a:ext cx="1499912" cy="1603562"/>
            <a:chOff x="552527" y="1600200"/>
            <a:chExt cx="2241082" cy="2396830"/>
          </a:xfrm>
        </p:grpSpPr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MS PGothic" panose="020B0600070205080204" pitchFamily="34" charset="-128"/>
              </a:endParaRPr>
            </a:p>
          </p:txBody>
        </p:sp>
        <p:sp>
          <p:nvSpPr>
            <p:cNvPr id="29" name="TextBox 64"/>
            <p:cNvSpPr txBox="1">
              <a:spLocks noChangeArrowheads="1"/>
            </p:cNvSpPr>
            <p:nvPr/>
          </p:nvSpPr>
          <p:spPr bwMode="auto">
            <a:xfrm>
              <a:off x="1153127" y="1834884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nb-NO" altLang="zh-CN" sz="8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65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Oval 66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1027" name="Picture 3" descr="C:\Documents and Settings\Administrator\桌面\ppt\temp\511051b2266a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4966" y="3933056"/>
            <a:ext cx="3456384" cy="1561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7" grpId="0" animBg="1"/>
      <p:bldP spid="18" grpId="0" animBg="1"/>
      <p:bldP spid="19" grpId="0" animBg="1"/>
      <p:bldP spid="81" grpId="0" animBg="1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:\Documents and Settings\Administrator\桌面\ppt\stu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75126" y="1844824"/>
            <a:ext cx="6467426" cy="403244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zh-CN" altLang="en-US" b="1" dirty="0">
                <a:solidFill>
                  <a:srgbClr val="57D3FF"/>
                </a:solidFill>
              </a:rPr>
              <a:t>相关专业术语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838622" y="4437112"/>
            <a:ext cx="4295006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ICE / STUN / TURN</a:t>
            </a:r>
            <a:b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ICE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STUN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是互联网上建立点对点连接的标准方法。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TURN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服务，以便能够透过防火墙进行连接。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0630" y="1772816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除了信令服务器，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建立连接还需要借助另一种服务器（称为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STUN server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NAT/Firewall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穿越，因为很多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是处于私有局域网中，使用私有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地址，必须转换为公有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地址才能相互之间传输数据。这其中涉及到一些专业术语包括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b="1" dirty="0" err="1">
                <a:solidFill>
                  <a:srgbClr val="57D3FF"/>
                </a:solidFill>
              </a:rPr>
              <a:t>PeerConnection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26654" y="1225689"/>
            <a:ext cx="914501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呼叫方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、呼叫方创建一个新的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RTCPeerConnection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2678" y="3068960"/>
            <a:ext cx="914501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并且为上一步创建的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description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。通过信号通道发送会话给对方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758" y="4149080"/>
            <a:ext cx="10055647" cy="136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774" y="2132856"/>
            <a:ext cx="539006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b="1" dirty="0" err="1">
                <a:solidFill>
                  <a:srgbClr val="57D3FF"/>
                </a:solidFill>
              </a:rPr>
              <a:t>PeerConnection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26654" y="1225689"/>
            <a:ext cx="914501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应答方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应答方创建一个新的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发送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90750" y="2348880"/>
            <a:ext cx="904738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b="1" dirty="0" err="1">
                <a:solidFill>
                  <a:srgbClr val="57D3FF"/>
                </a:solidFill>
              </a:rPr>
              <a:t>PeerConnection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26654" y="1225689"/>
            <a:ext cx="972108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呼叫方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获取本地视频或者音频信息，通过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PeerConnection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channel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发送给对方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6654" y="3068960"/>
            <a:ext cx="914501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接受方（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获取对方视频音频信息，转化成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video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标识播放出来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8767" y="1988840"/>
            <a:ext cx="88209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58" y="3933056"/>
            <a:ext cx="554461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Documents and Settings\Administrator\桌面\ppt\jsep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59102" y="2132856"/>
            <a:ext cx="6336704" cy="395094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b="1" dirty="0" err="1">
                <a:solidFill>
                  <a:srgbClr val="57D3FF"/>
                </a:solidFill>
              </a:rPr>
              <a:t>PeerConnection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622" y="1556792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之间一旦建立连接就可以直接传输音视频数据流，并不需要借助第三方服务器中转。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26" name="AutoShape 6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其它介绍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8565" y="1628800"/>
            <a:ext cx="609282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br>
              <a:rPr lang="en-US" dirty="0"/>
            </a:br>
            <a:br>
              <a:rPr lang="en-US" dirty="0"/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Chrome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将被强制加密，将采用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DTLS-SRTP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6557" y="3429000"/>
            <a:ext cx="623684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编码支持</a:t>
            </a:r>
            <a:br>
              <a:rPr lang="en-US" dirty="0"/>
            </a:br>
            <a:br>
              <a:rPr lang="en-US" dirty="0"/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Chrome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中，将通过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VP8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提供视频编解码支持。在音频方面，将支持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iLBC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G.711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DTMF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，默认为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信令通信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4806" y="1844824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并未规定使用何种信令机制和消息协议，像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这些技术都可以用作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的信令通信。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8822" y="3573016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sipML5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https://code.google.com/p/sipml5/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支持的浏览器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pic>
        <p:nvPicPr>
          <p:cNvPr id="31746" name="Picture 2" descr="C:\Documents and Settings\Administrator\桌面\ppt\browser-suppor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30910" y="1772816"/>
            <a:ext cx="4927462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57D3FF"/>
                </a:solidFill>
              </a:rPr>
              <a:t>WebRTC</a:t>
            </a:r>
            <a:r>
              <a:rPr lang="zh-CN" altLang="en-US" b="1" dirty="0">
                <a:solidFill>
                  <a:srgbClr val="57D3FF"/>
                </a:solidFill>
              </a:rPr>
              <a:t>封装库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846734" y="2276872"/>
            <a:ext cx="7848872" cy="34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的目的是为了简化基于浏览器的实时数据通信的开发工作量，但实际应用编程还是有点复杂，尤其调用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RTCPeerConnection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必须对如何建立连接、交换信令的流程和细节有较深入的理解。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因此有高人为我们开发了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封装库，将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的调用细节封装起来，包装成更简单的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，使开发应用程序更简单。封装库的另一个目的是为了屏蔽不同浏览器之间的差异，例如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名称的差异。这些库都是开源的，可以根据自己的需要重新修改。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webrtc.io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，网址是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https://github.com/webRTC/webRTC.io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，上面有详细说明和使用方法；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另一个是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，网址是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https://github.com/HenrikJoreteg/SimpleWebRTC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相关网址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10630" y="1772816"/>
            <a:ext cx="9937104" cy="4031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的最新标准见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http://dev.w3.org/2011/webrtc/editor/webrtc.html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6464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WebRTC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的官方资料可以从其官网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hlinkClick r:id="rId2"/>
              </a:rPr>
              <a:t>http://www.webrtc.org/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W3C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网站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6605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hlinkClick r:id="rId3"/>
              </a:rPr>
              <a:t>http://www.w3.org/TR/webrtc/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上看到。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学习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WebRTC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基础知识比较好的网站是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《Getting Started with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WebRTC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，网址是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hlinkClick r:id="rId4"/>
              </a:rPr>
              <a:t>http://www.html5rocks.com/en/tutorials/webrtc/basics/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，这个也是官网上推荐的。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百度百科：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5"/>
              </a:rPr>
              <a:t>http://baike.baidu.com/view/5855785.htm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（介绍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webRTC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用到的名称，对理解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webRTC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很有帮助）。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https://hacks.mozilla.org/2013/07/webrtc-and-the-early-api/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在线例子：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6"/>
              </a:rPr>
              <a:t>http://www.webrtc-experiment.com/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7"/>
              </a:rPr>
              <a:t> http://www.simpl.info/rtcpeerconnection/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8"/>
              </a:rPr>
              <a:t>http://www.simpl.info/getusermedia/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9"/>
              </a:rPr>
              <a:t>https://talky.io/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C:\Documents and Settings\Administrator\桌面\图片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39222" y="3247939"/>
            <a:ext cx="5951191" cy="361006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57D3FF"/>
                </a:solidFill>
              </a:rPr>
              <a:t>webRtc</a:t>
            </a:r>
            <a:r>
              <a:rPr lang="en-US" altLang="zh-CN" b="1" dirty="0">
                <a:solidFill>
                  <a:srgbClr val="57D3FF"/>
                </a:solidFill>
              </a:rPr>
              <a:t> </a:t>
            </a:r>
            <a:r>
              <a:rPr lang="zh-CN" altLang="en-US" b="1" dirty="0">
                <a:solidFill>
                  <a:srgbClr val="57D3FF"/>
                </a:solidFill>
              </a:rPr>
              <a:t>简介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582" y="1412776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网页实时通信（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Real-Time Communication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），是一个支持网页浏览器进行实时语音对话或视频对话的技术。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78582" y="2420888"/>
            <a:ext cx="6552728" cy="25237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是一项在浏览器内部进行实时视频和音频通信的技术，是谷歌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6820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美元收购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IP Solutions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公司而获得一项技术。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 err="1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        </a:t>
            </a:r>
            <a:r>
              <a:rPr lang="zh-CN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月宣布向开发人员开放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架构的源代码。这个源代码将根据没有专利费的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（伯克利软件发布）式的许可证向用户提供。开发人员可访问并获取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的源代码、规格说明和工具等。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4725144"/>
            <a:ext cx="6092825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</a:t>
            </a:r>
            <a:endParaRPr lang="en-US" altLang="zh-CN" dirty="0"/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最终目的主要是让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开发者能够基于浏览器轻易快捷开发出丰富的实时多媒体应用，而无需下载安装任何插件，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开发者也无需关注多媒体的数字信号处理过程，只需编写简单的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程序即可实现。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-1" y="2215544"/>
            <a:ext cx="12190413" cy="222250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lIns="91417" tIns="45708" rIns="91417" bIns="45708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118" y="3162454"/>
            <a:ext cx="208823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webRTC</a:t>
            </a:r>
            <a:r>
              <a:rPr lang="zh-CN" altLang="en-US"/>
              <a:t>开发方向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18742" y="2060848"/>
            <a:ext cx="851822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目前基于</a:t>
            </a:r>
            <a:r>
              <a:rPr lang="en-US" altLang="en-US" sz="20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的开发有两个方向</a:t>
            </a:r>
            <a:endParaRPr lang="en-US" altLang="zh-CN" sz="20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一个是基于浏览器的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应用开发，编程语言主要是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等，这也是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标准的组成部分原本的目的；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另一个是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层面的移植和开发，作为一款非常强大的开源软件，很多领域的软件项目都可以利用到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的音视频通信和处理能力，这些场合的应用程序可能是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语言写的，也不一定与浏览器有关。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此次分享是属于前一种方向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en-US" b="1" dirty="0" err="1">
                <a:solidFill>
                  <a:srgbClr val="57D3FF"/>
                </a:solidFill>
              </a:rPr>
              <a:t>WebRTC</a:t>
            </a:r>
            <a:r>
              <a:rPr lang="zh-CN" altLang="en-US" b="1" dirty="0">
                <a:solidFill>
                  <a:srgbClr val="57D3FF"/>
                </a:solidFill>
              </a:rPr>
              <a:t>架构图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22530" name="Picture 2" descr="http://img0.pconline.com.cn/pconline/1106/22/2449655_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6614" y="1340768"/>
            <a:ext cx="6269391" cy="504056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463358" y="2492896"/>
            <a:ext cx="4176464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架构图颜色标识说明：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）紫色部分是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）蓝色实线部分是面向浏览器厂商的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）蓝色虚线部分浏览器厂商可以自定义实现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478940" y="1147936"/>
            <a:ext cx="8424936" cy="47078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对浏览器来说，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其实就是提供了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MediaStream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getUserMedia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，其功能是允许网页浏览器获得摄像头和麦克风的使用权限，并且捕获媒体。用于获取媒体数据，例如来自摄像头和麦克风的视频流和音频流；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RTCPeerConnection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之间呼叫和建立连接以便传输音视频数据流；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RTCDataChannel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之间传输音视频之外的一般数据（屏幕共享）。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需要注意的是这几个API的名称在不同浏览器及同一浏览器的不同版本之间略有差异，比如PeerConnection在FireFox上叫做mozRTCPeerConnection，而在当前版本的Chrome上叫做webkitRTCPeerConnection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altLang="zh-CN" b="1" dirty="0">
                <a:solidFill>
                  <a:srgbClr val="57D3F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57D3F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MediaStream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630710" y="2348880"/>
            <a:ext cx="7920880" cy="1908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getUserMedia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(streams, success, error);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streams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，一个对象，表示包括哪些多媒体设备。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success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，回调函数，获取多媒体设备成功时调用。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，回调函数，获取多媒体设备失败时调用。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6614" y="1556792"/>
            <a:ext cx="79208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获取本地媒体数据：</a:t>
            </a:r>
            <a:endParaRPr lang="zh-CN" altLang="en-US" sz="20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734" y="4365104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如果网页使用了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getUserMedia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，浏览器就会询问用户，是否许可提供信息。如果用户拒绝，就调用回调函数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altLang="zh-CN" b="1" dirty="0">
                <a:solidFill>
                  <a:srgbClr val="57D3F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57D3F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MediaStream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6614" y="1412776"/>
            <a:ext cx="79208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134766" y="1844824"/>
            <a:ext cx="3142877" cy="631457"/>
          </a:xfrm>
          <a:prstGeom prst="rect">
            <a:avLst/>
          </a:prstGeom>
          <a:solidFill>
            <a:srgbClr val="111111"/>
          </a:solidFill>
          <a:ln w="9525">
            <a:noFill/>
            <a:miter lim="800000"/>
          </a:ln>
          <a:effectLst/>
        </p:spPr>
        <p:txBody>
          <a:bodyPr vert="horz" wrap="square" lIns="0" tIns="158700" rIns="0" bIns="23805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&lt;video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id=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“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video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&gt;&lt;/video&gt;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758" y="2708920"/>
            <a:ext cx="749641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7D3FF"/>
                </a:solidFill>
              </a:rPr>
              <a:t>基本概念</a:t>
            </a:r>
            <a:r>
              <a:rPr lang="en-US" altLang="zh-CN" b="1" dirty="0">
                <a:solidFill>
                  <a:srgbClr val="57D3FF"/>
                </a:solidFill>
              </a:rPr>
              <a:t>-</a:t>
            </a:r>
            <a:r>
              <a:rPr lang="en-US" b="1" dirty="0" err="1">
                <a:solidFill>
                  <a:srgbClr val="57D3FF"/>
                </a:solidFill>
              </a:rPr>
              <a:t>PeerConnection</a:t>
            </a:r>
            <a:endParaRPr lang="zh-CN" altLang="en-US" b="1" dirty="0">
              <a:solidFill>
                <a:srgbClr val="57D3FF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270670" y="1700808"/>
            <a:ext cx="9145016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 to 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的实时通信（可以两个或多个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之间），在能够通信前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之间必须建立连接，这是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RTCPeerConnection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的任务，为此需要借助一个信令服务器（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signaling server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）来进行，信令包括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种类型的信息：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control messages: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初始化和关闭通信，及报告错误；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configuration: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地址和端口号（局域网内部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地址需转换为外部的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地址）；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capabilities: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双方的浏览器支持使用何种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codecs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以及多高的视频分辨率。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 dirty="0">
                <a:solidFill>
                  <a:srgbClr val="57D3FF"/>
                </a:solidFill>
              </a:rPr>
              <a:t>PeerConnection连接过程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0005" y="1557655"/>
            <a:ext cx="7652385" cy="4468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89190" y="1471295"/>
            <a:ext cx="47771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分为会话发起方和响应方</a:t>
            </a:r>
            <a:endParaRPr lang="zh-CN" altLang="en-US"/>
          </a:p>
          <a:p>
            <a:r>
              <a:rPr lang="zh-CN" altLang="en-US"/>
              <a:t>1. 发起方创建PeerConnection并调用create offer以及生成本地的local mediastream</a:t>
            </a:r>
            <a:endParaRPr lang="zh-CN" altLang="en-US"/>
          </a:p>
          <a:p>
            <a:r>
              <a:rPr lang="zh-CN" altLang="en-US"/>
              <a:t>   offer指的是local的sdp,调用后会生成本地sdp(回调函数onSuccess会被调用)</a:t>
            </a:r>
            <a:endParaRPr lang="zh-CN" altLang="en-US"/>
          </a:p>
          <a:p>
            <a:r>
              <a:rPr lang="zh-CN" altLang="en-US"/>
              <a:t>    发起方set local sdp</a:t>
            </a:r>
            <a:endParaRPr lang="zh-CN" altLang="en-US"/>
          </a:p>
          <a:p>
            <a:r>
              <a:rPr lang="zh-CN" altLang="en-US"/>
              <a:t>2. 通过信令把发起方的sdp转发给响应方</a:t>
            </a:r>
            <a:endParaRPr lang="zh-CN" altLang="en-US"/>
          </a:p>
          <a:p>
            <a:r>
              <a:rPr lang="zh-CN" altLang="en-US"/>
              <a:t>3. 响应方收到sdp信令 创建PeerConnection并set remote sdp并create answer</a:t>
            </a:r>
            <a:endParaRPr lang="zh-CN" altLang="en-US"/>
          </a:p>
          <a:p>
            <a:r>
              <a:rPr lang="zh-CN" altLang="en-US"/>
              <a:t>   生成本地的local mediastream 生成本地的sdp后设置local sdp </a:t>
            </a:r>
            <a:endParaRPr lang="zh-CN" altLang="en-US"/>
          </a:p>
          <a:p>
            <a:r>
              <a:rPr lang="zh-CN" altLang="en-US"/>
              <a:t>4. 通过信令转发响应方的sdp给发起方</a:t>
            </a:r>
            <a:endParaRPr lang="zh-CN" altLang="en-US"/>
          </a:p>
          <a:p>
            <a:r>
              <a:rPr lang="zh-CN" altLang="en-US"/>
              <a:t>5. 两方都会生成candidate 通过信令转发给对方.收到对端的candidate后add ice candidate</a:t>
            </a:r>
            <a:endParaRPr lang="zh-CN" altLang="en-US"/>
          </a:p>
          <a:p>
            <a:r>
              <a:rPr lang="zh-CN" altLang="en-US"/>
              <a:t>6. 到这一步一般没有错误的话也就连接成功 随后PeerConnection会触发各自的回调函数</a:t>
            </a:r>
            <a:endParaRPr lang="zh-CN" altLang="en-US"/>
          </a:p>
          <a:p>
            <a:r>
              <a:rPr lang="zh-CN" altLang="en-US"/>
              <a:t>   onAddStream也就是添加对端的mediastream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1861020"/>
  <p:tag name="KSO_WM_UNIT_PLACING_PICTURE_USER_VIEWPORT" val="{&quot;height&quot;:10620,&quot;width&quot;:122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3768</Words>
  <Application>WPS 演示</Application>
  <PresentationFormat>自定义</PresentationFormat>
  <Paragraphs>165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Broadway</vt:lpstr>
      <vt:lpstr>Segoe Print</vt:lpstr>
      <vt:lpstr>楷体</vt:lpstr>
      <vt:lpstr>经典繁仿黑</vt:lpstr>
      <vt:lpstr>MS PGothic</vt:lpstr>
      <vt:lpstr>Calibri</vt:lpstr>
      <vt:lpstr>Consolas</vt:lpstr>
      <vt:lpstr>Times New Roman</vt:lpstr>
      <vt:lpstr>Arial</vt:lpstr>
      <vt:lpstr>Arial Unicode MS</vt:lpstr>
      <vt:lpstr>黑体</vt:lpstr>
      <vt:lpstr>Office 主题</vt:lpstr>
      <vt:lpstr>PowerPoint 演示文稿</vt:lpstr>
      <vt:lpstr>webRtc 简介</vt:lpstr>
      <vt:lpstr>webRTC开发方向</vt:lpstr>
      <vt:lpstr> WebRTC架构图 </vt:lpstr>
      <vt:lpstr>基本概念</vt:lpstr>
      <vt:lpstr>基本概念- MediaStream</vt:lpstr>
      <vt:lpstr>基本概念- MediaStream</vt:lpstr>
      <vt:lpstr>基本概念-PeerConnection</vt:lpstr>
      <vt:lpstr>PowerPoint 演示文稿</vt:lpstr>
      <vt:lpstr>基本概念-相关专业术语</vt:lpstr>
      <vt:lpstr>基本概念-PeerConnection</vt:lpstr>
      <vt:lpstr>基本概念-PeerConnection</vt:lpstr>
      <vt:lpstr>基本概念-PeerConnection</vt:lpstr>
      <vt:lpstr>基本概念-PeerConnection</vt:lpstr>
      <vt:lpstr>其它介绍</vt:lpstr>
      <vt:lpstr>信令通信</vt:lpstr>
      <vt:lpstr>支持的浏览器</vt:lpstr>
      <vt:lpstr>WebRTC封装库</vt:lpstr>
      <vt:lpstr>相关网址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lyn</dc:creator>
  <cp:lastModifiedBy>admin</cp:lastModifiedBy>
  <cp:revision>650</cp:revision>
  <dcterms:created xsi:type="dcterms:W3CDTF">2020-03-16T03:57:00Z</dcterms:created>
  <dcterms:modified xsi:type="dcterms:W3CDTF">2020-03-24T08:20:12Z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