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5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5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1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5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08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3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1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6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1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7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4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5000"/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12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chen-isu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jpg"/><Relationship Id="rId5" Type="http://schemas.openxmlformats.org/officeDocument/2006/relationships/image" Target="../media/image13.svg"/><Relationship Id="rId10" Type="http://schemas.openxmlformats.org/officeDocument/2006/relationships/hyperlink" Target="https://zhichen-isu.github.io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SpeechRecogniti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howto/howto_js_animate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A8B63-D950-48B5-B8FA-EC46C0CF6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2843" y="835384"/>
            <a:ext cx="3382832" cy="3499549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/>
              <a:t>A spoken dialogue program for second language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849EE-4A31-4C49-A91B-14633584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2843" y="44111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FDA040"/>
              </a:solidFill>
            </a:endParaRPr>
          </a:p>
          <a:p>
            <a:pPr algn="l"/>
            <a:r>
              <a:rPr lang="en-US" dirty="0">
                <a:solidFill>
                  <a:srgbClr val="FDA040"/>
                </a:solidFill>
              </a:rPr>
              <a:t>ENGL 516     Stone Chen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D379E-F419-44A0-95E1-8BCAFF1AC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34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ED5552-DCD5-489B-B41B-FBE049E98472}"/>
              </a:ext>
            </a:extLst>
          </p:cNvPr>
          <p:cNvSpPr/>
          <p:nvPr/>
        </p:nvSpPr>
        <p:spPr>
          <a:xfrm>
            <a:off x="8082843" y="5335600"/>
            <a:ext cx="2787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https://zhichen-isu.github.io/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9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7F44-981E-4845-8C49-AD729351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C1B6-7AFC-49C2-B074-B59E0708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Communicative Language Teaching (CLT) is widely accepted as an effective second language teaching approach.</a:t>
            </a:r>
          </a:p>
          <a:p>
            <a:r>
              <a:rPr lang="en-US" dirty="0"/>
              <a:t>Task-based Language Teaching (TBLT) has become a leading pedagogical and syllabus design approach.</a:t>
            </a:r>
          </a:p>
          <a:p>
            <a:r>
              <a:rPr lang="en-US" dirty="0"/>
              <a:t>Computer-assisted Language Learning (CALL) has been using TBLT as a suitable framework for courseware designs.  </a:t>
            </a:r>
          </a:p>
          <a:p>
            <a:r>
              <a:rPr lang="en-US" dirty="0"/>
              <a:t>Automatic Speech Recognition (ASR) and Text to Speech (TTS) technologies have been used in CALL systems to promote oral practices. </a:t>
            </a:r>
          </a:p>
          <a:p>
            <a:r>
              <a:rPr lang="en-US" dirty="0"/>
              <a:t>Dual coding theory suggests people learn better from words and pictures presented together.</a:t>
            </a:r>
          </a:p>
        </p:txBody>
      </p:sp>
    </p:spTree>
    <p:extLst>
      <p:ext uri="{BB962C8B-B14F-4D97-AF65-F5344CB8AC3E}">
        <p14:creationId xmlns:p14="http://schemas.microsoft.com/office/powerpoint/2010/main" val="73810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E618-21AE-4FDA-B7B4-FCCBE9B1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6500-EB4E-48B0-AC58-F8F15E39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7214205" cy="3924299"/>
          </a:xfrm>
        </p:spPr>
        <p:txBody>
          <a:bodyPr>
            <a:normAutofit/>
          </a:bodyPr>
          <a:lstStyle/>
          <a:p>
            <a:r>
              <a:rPr lang="en-US" dirty="0"/>
              <a:t>ASR has been adopted Computer-assisted pronunciation training (CAPT) systems, but not fully utilized in Tutorial CALL systems.</a:t>
            </a:r>
          </a:p>
          <a:p>
            <a:r>
              <a:rPr lang="en-US" dirty="0"/>
              <a:t>TTS has not been widely used in CALL systems.</a:t>
            </a:r>
          </a:p>
          <a:p>
            <a:r>
              <a:rPr lang="en-US" dirty="0"/>
              <a:t>Visual aids are used widely in CALL systems but mostly passive.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Using TBLT as framework, the present project integrates ASR, TTS and interactive visual aids to enable users complete language learning conversation task with the computer.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The current task simulates a dialogue in real situation by guiding the user to order a meal at a fast food restaurant.  It is most suitable for low or intermediate level English learners.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EE506-BF5B-4D2B-89F8-E59C8BAD2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1396" y="1830820"/>
            <a:ext cx="1519661" cy="2330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1BE8E-06FE-4E37-A61F-BF471143C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369" y="3889559"/>
            <a:ext cx="1469350" cy="2358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B811B-0739-473B-A8F6-E9E110AE67D4}"/>
              </a:ext>
            </a:extLst>
          </p:cNvPr>
          <p:cNvSpPr txBox="1"/>
          <p:nvPr/>
        </p:nvSpPr>
        <p:spPr>
          <a:xfrm>
            <a:off x="10044190" y="4161462"/>
            <a:ext cx="146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Pronunciation based voice chats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73E8D-10C3-410F-AEF3-A4FA90B185D0}"/>
              </a:ext>
            </a:extLst>
          </p:cNvPr>
          <p:cNvSpPr txBox="1"/>
          <p:nvPr/>
        </p:nvSpPr>
        <p:spPr>
          <a:xfrm>
            <a:off x="9662965" y="5529589"/>
            <a:ext cx="96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Text based</a:t>
            </a:r>
          </a:p>
          <a:p>
            <a:r>
              <a:rPr lang="en-US" sz="1400" dirty="0"/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106506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E020-9B22-48C9-AB2E-0F102B27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pic>
        <p:nvPicPr>
          <p:cNvPr id="4" name="Graphic 3" descr="Radio microphone">
            <a:extLst>
              <a:ext uri="{FF2B5EF4-FFF2-40B4-BE49-F238E27FC236}">
                <a16:creationId xmlns:a16="http://schemas.microsoft.com/office/drawing/2014/main" id="{3D1A439D-BBF7-4310-8484-AC55BA4E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268" y="4721034"/>
            <a:ext cx="660599" cy="657308"/>
          </a:xfrm>
          <a:prstGeom prst="rect">
            <a:avLst/>
          </a:prstGeom>
        </p:spPr>
      </p:pic>
      <p:pic>
        <p:nvPicPr>
          <p:cNvPr id="5" name="Graphic 4" descr="Volume">
            <a:extLst>
              <a:ext uri="{FF2B5EF4-FFF2-40B4-BE49-F238E27FC236}">
                <a16:creationId xmlns:a16="http://schemas.microsoft.com/office/drawing/2014/main" id="{EE1C43AE-FDC1-45B2-992B-9D632902D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406805" y="2550272"/>
            <a:ext cx="693954" cy="622713"/>
          </a:xfrm>
          <a:prstGeom prst="rect">
            <a:avLst/>
          </a:prstGeom>
        </p:spPr>
      </p:pic>
      <p:pic>
        <p:nvPicPr>
          <p:cNvPr id="6" name="Graphic 5" descr="Male profile">
            <a:extLst>
              <a:ext uri="{FF2B5EF4-FFF2-40B4-BE49-F238E27FC236}">
                <a16:creationId xmlns:a16="http://schemas.microsoft.com/office/drawing/2014/main" id="{4F61DD9C-1698-45B0-BCE2-41C6C298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795" y="3452929"/>
            <a:ext cx="824454" cy="850644"/>
          </a:xfrm>
          <a:prstGeom prst="rect">
            <a:avLst/>
          </a:prstGeom>
        </p:spPr>
      </p:pic>
      <p:pic>
        <p:nvPicPr>
          <p:cNvPr id="7" name="Graphic 6" descr="Burger and drink">
            <a:extLst>
              <a:ext uri="{FF2B5EF4-FFF2-40B4-BE49-F238E27FC236}">
                <a16:creationId xmlns:a16="http://schemas.microsoft.com/office/drawing/2014/main" id="{11148283-BF3A-41C9-BBEE-9EA68D11F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5573" y="3557852"/>
            <a:ext cx="775992" cy="73034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225C5C-6D46-47B1-A7AA-7BEAF348CE04}"/>
              </a:ext>
            </a:extLst>
          </p:cNvPr>
          <p:cNvSpPr/>
          <p:nvPr/>
        </p:nvSpPr>
        <p:spPr>
          <a:xfrm>
            <a:off x="3634236" y="4548137"/>
            <a:ext cx="1573532" cy="113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E2FDD-DB41-4BC8-9FAB-0BB9DB3293F4}"/>
              </a:ext>
            </a:extLst>
          </p:cNvPr>
          <p:cNvSpPr txBox="1"/>
          <p:nvPr/>
        </p:nvSpPr>
        <p:spPr>
          <a:xfrm>
            <a:off x="3792038" y="2201597"/>
            <a:ext cx="1402261" cy="943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</a:t>
            </a:r>
          </a:p>
          <a:p>
            <a:r>
              <a:rPr lang="en-US" dirty="0"/>
              <a:t>Speech</a:t>
            </a:r>
          </a:p>
          <a:p>
            <a:r>
              <a:rPr lang="en-US" dirty="0"/>
              <a:t>Synthesis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D4C9FB-638B-46A7-86A8-289FA3B46EFE}"/>
              </a:ext>
            </a:extLst>
          </p:cNvPr>
          <p:cNvSpPr/>
          <p:nvPr/>
        </p:nvSpPr>
        <p:spPr>
          <a:xfrm>
            <a:off x="3634236" y="2062425"/>
            <a:ext cx="1573532" cy="1266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B517F-FAD4-4198-A616-CD258F1852E8}"/>
              </a:ext>
            </a:extLst>
          </p:cNvPr>
          <p:cNvSpPr txBox="1"/>
          <p:nvPr/>
        </p:nvSpPr>
        <p:spPr>
          <a:xfrm>
            <a:off x="3735118" y="4642034"/>
            <a:ext cx="1651207" cy="943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</a:t>
            </a:r>
          </a:p>
          <a:p>
            <a:r>
              <a:rPr lang="en-US" dirty="0"/>
              <a:t>Speech</a:t>
            </a:r>
          </a:p>
          <a:p>
            <a:r>
              <a:rPr lang="en-US" dirty="0"/>
              <a:t>Recognition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90C6F4-CF61-4CAD-A4D8-579093F6AB7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26021" y="5049688"/>
            <a:ext cx="11002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130FE1-25DC-4234-8525-F8AA084F06DA}"/>
              </a:ext>
            </a:extLst>
          </p:cNvPr>
          <p:cNvCxnSpPr>
            <a:cxnSpLocks/>
          </p:cNvCxnSpPr>
          <p:nvPr/>
        </p:nvCxnSpPr>
        <p:spPr>
          <a:xfrm>
            <a:off x="1311292" y="2861628"/>
            <a:ext cx="1" cy="515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09D6E3-34D7-4B98-B6CB-748D6AFACF61}"/>
              </a:ext>
            </a:extLst>
          </p:cNvPr>
          <p:cNvSpPr/>
          <p:nvPr/>
        </p:nvSpPr>
        <p:spPr>
          <a:xfrm>
            <a:off x="3634236" y="3573223"/>
            <a:ext cx="959203" cy="7303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F208B-D8D6-4F31-B182-977FC26240A3}"/>
              </a:ext>
            </a:extLst>
          </p:cNvPr>
          <p:cNvSpPr txBox="1"/>
          <p:nvPr/>
        </p:nvSpPr>
        <p:spPr>
          <a:xfrm>
            <a:off x="3771749" y="3785614"/>
            <a:ext cx="786017" cy="377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C50C1-A0CC-41AA-BDAE-6AB0FA5816F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100759" y="2861628"/>
            <a:ext cx="534706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9B6BFA-AAF8-4A20-B7C9-95531307E82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00736" y="3938399"/>
            <a:ext cx="533500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83D688-AA3E-4E59-9E41-913BACBD6261}"/>
              </a:ext>
            </a:extLst>
          </p:cNvPr>
          <p:cNvCxnSpPr>
            <a:cxnSpLocks/>
          </p:cNvCxnSpPr>
          <p:nvPr/>
        </p:nvCxnSpPr>
        <p:spPr>
          <a:xfrm flipH="1">
            <a:off x="3100737" y="5010847"/>
            <a:ext cx="533498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287FED-A916-42DC-AF82-157A7D84AED4}"/>
              </a:ext>
            </a:extLst>
          </p:cNvPr>
          <p:cNvSpPr/>
          <p:nvPr/>
        </p:nvSpPr>
        <p:spPr>
          <a:xfrm>
            <a:off x="5380214" y="3573223"/>
            <a:ext cx="1756751" cy="730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57A38-7947-418B-BD88-F0DE099102B9}"/>
              </a:ext>
            </a:extLst>
          </p:cNvPr>
          <p:cNvSpPr txBox="1"/>
          <p:nvPr/>
        </p:nvSpPr>
        <p:spPr>
          <a:xfrm>
            <a:off x="5490754" y="3594531"/>
            <a:ext cx="1646211" cy="66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1700E2-B2BD-44D1-ABC3-EC7211561DFF}"/>
              </a:ext>
            </a:extLst>
          </p:cNvPr>
          <p:cNvSpPr/>
          <p:nvPr/>
        </p:nvSpPr>
        <p:spPr>
          <a:xfrm>
            <a:off x="5859831" y="2743807"/>
            <a:ext cx="2647762" cy="594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DEBFF7-7A62-44AC-932F-24E141E33E2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93439" y="3938399"/>
            <a:ext cx="786775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8A081C-E6DD-4A49-8940-9DDDF16C09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07767" y="3037658"/>
            <a:ext cx="652064" cy="3167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8CAFBF-9041-4C1A-870A-790C99EF0DFE}"/>
              </a:ext>
            </a:extLst>
          </p:cNvPr>
          <p:cNvSpPr txBox="1"/>
          <p:nvPr/>
        </p:nvSpPr>
        <p:spPr>
          <a:xfrm>
            <a:off x="5908313" y="2694069"/>
            <a:ext cx="2392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Spoken task reply bank</a:t>
            </a:r>
          </a:p>
          <a:p>
            <a:r>
              <a:rPr lang="en-US" dirty="0"/>
              <a:t>      </a:t>
            </a:r>
            <a:r>
              <a:rPr lang="en-US" sz="1400" dirty="0"/>
              <a:t>{  […], […], […] }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7165FCD-56A1-49C6-8CCF-B469B3813B78}"/>
              </a:ext>
            </a:extLst>
          </p:cNvPr>
          <p:cNvSpPr/>
          <p:nvPr/>
        </p:nvSpPr>
        <p:spPr>
          <a:xfrm>
            <a:off x="5859828" y="4548137"/>
            <a:ext cx="2633894" cy="113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CE2332-4A41-4803-A1F7-26EC579CAD43}"/>
              </a:ext>
            </a:extLst>
          </p:cNvPr>
          <p:cNvCxnSpPr>
            <a:cxnSpLocks/>
          </p:cNvCxnSpPr>
          <p:nvPr/>
        </p:nvCxnSpPr>
        <p:spPr>
          <a:xfrm flipH="1">
            <a:off x="5229324" y="5305141"/>
            <a:ext cx="630505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136614-8692-41D5-9879-8A72F04B9B3E}"/>
              </a:ext>
            </a:extLst>
          </p:cNvPr>
          <p:cNvSpPr txBox="1"/>
          <p:nvPr/>
        </p:nvSpPr>
        <p:spPr>
          <a:xfrm>
            <a:off x="6141031" y="4652408"/>
            <a:ext cx="21098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with target</a:t>
            </a:r>
          </a:p>
          <a:p>
            <a:r>
              <a:rPr lang="en-US" dirty="0"/>
              <a:t>keywords list</a:t>
            </a:r>
          </a:p>
          <a:p>
            <a:r>
              <a:rPr lang="en-US" sz="1600" dirty="0"/>
              <a:t>/ </a:t>
            </a:r>
            <a:r>
              <a:rPr lang="en-US" sz="1600" dirty="0" err="1"/>
              <a:t>foodA</a:t>
            </a:r>
            <a:r>
              <a:rPr lang="en-US" sz="1600" dirty="0"/>
              <a:t> || </a:t>
            </a:r>
            <a:r>
              <a:rPr lang="en-US" sz="1600" dirty="0" err="1"/>
              <a:t>foodB</a:t>
            </a:r>
            <a:r>
              <a:rPr lang="en-US" sz="1600" dirty="0"/>
              <a:t> || … /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F7C61A-02A0-4108-8B85-A70CC8398A86}"/>
              </a:ext>
            </a:extLst>
          </p:cNvPr>
          <p:cNvCxnSpPr>
            <a:cxnSpLocks/>
          </p:cNvCxnSpPr>
          <p:nvPr/>
        </p:nvCxnSpPr>
        <p:spPr>
          <a:xfrm>
            <a:off x="7896817" y="3328661"/>
            <a:ext cx="0" cy="121947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703570-3130-4916-8337-3F1D73FB24BE}"/>
              </a:ext>
            </a:extLst>
          </p:cNvPr>
          <p:cNvCxnSpPr>
            <a:cxnSpLocks/>
          </p:cNvCxnSpPr>
          <p:nvPr/>
        </p:nvCxnSpPr>
        <p:spPr>
          <a:xfrm>
            <a:off x="7110042" y="3890947"/>
            <a:ext cx="786775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D1C909-4CAD-4017-9CF6-A70AE7ED73BA}"/>
              </a:ext>
            </a:extLst>
          </p:cNvPr>
          <p:cNvSpPr txBox="1"/>
          <p:nvPr/>
        </p:nvSpPr>
        <p:spPr>
          <a:xfrm>
            <a:off x="7896817" y="4047667"/>
            <a:ext cx="610775" cy="377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F29A6-8CF7-4D9F-ADBE-15C4B84455E9}"/>
              </a:ext>
            </a:extLst>
          </p:cNvPr>
          <p:cNvSpPr txBox="1"/>
          <p:nvPr/>
        </p:nvSpPr>
        <p:spPr>
          <a:xfrm>
            <a:off x="8602590" y="4977705"/>
            <a:ext cx="543193" cy="377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68FADE-D3C8-4FB7-97EC-AF5CBFC2AFFA}"/>
              </a:ext>
            </a:extLst>
          </p:cNvPr>
          <p:cNvCxnSpPr>
            <a:cxnSpLocks/>
          </p:cNvCxnSpPr>
          <p:nvPr/>
        </p:nvCxnSpPr>
        <p:spPr>
          <a:xfrm flipV="1">
            <a:off x="8507592" y="5303542"/>
            <a:ext cx="924012" cy="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0AAEEE-56BA-4B46-BB19-AC0CCFB37B5B}"/>
              </a:ext>
            </a:extLst>
          </p:cNvPr>
          <p:cNvCxnSpPr>
            <a:cxnSpLocks/>
          </p:cNvCxnSpPr>
          <p:nvPr/>
        </p:nvCxnSpPr>
        <p:spPr>
          <a:xfrm flipH="1" flipV="1">
            <a:off x="9420826" y="2288969"/>
            <a:ext cx="10778" cy="301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E85427-98A6-4D2E-9F7B-90B8CB9F93D7}"/>
              </a:ext>
            </a:extLst>
          </p:cNvPr>
          <p:cNvCxnSpPr>
            <a:cxnSpLocks/>
          </p:cNvCxnSpPr>
          <p:nvPr/>
        </p:nvCxnSpPr>
        <p:spPr>
          <a:xfrm flipH="1">
            <a:off x="8487798" y="2288969"/>
            <a:ext cx="933028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0822A8-98BE-4BE8-B6E0-1065E592A203}"/>
              </a:ext>
            </a:extLst>
          </p:cNvPr>
          <p:cNvSpPr/>
          <p:nvPr/>
        </p:nvSpPr>
        <p:spPr>
          <a:xfrm>
            <a:off x="5886763" y="2062424"/>
            <a:ext cx="2579475" cy="505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657462-E03C-4FA6-82BC-5CF2135A7A94}"/>
              </a:ext>
            </a:extLst>
          </p:cNvPr>
          <p:cNvSpPr txBox="1"/>
          <p:nvPr/>
        </p:nvSpPr>
        <p:spPr>
          <a:xfrm>
            <a:off x="6009106" y="2100331"/>
            <a:ext cx="2406208" cy="377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user to clarify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871BEB-ECE6-48BB-B605-3EDF3DDC06FB}"/>
              </a:ext>
            </a:extLst>
          </p:cNvPr>
          <p:cNvCxnSpPr>
            <a:cxnSpLocks/>
          </p:cNvCxnSpPr>
          <p:nvPr/>
        </p:nvCxnSpPr>
        <p:spPr>
          <a:xfrm>
            <a:off x="5207767" y="2423057"/>
            <a:ext cx="652061" cy="3167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picture containing food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B94DB982-5E3F-43C6-BE4B-453AC3DD03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290" y="3949452"/>
            <a:ext cx="1321781" cy="131777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1BE707-33C4-49C5-BB33-4788C34C1D9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26022" y="4303573"/>
            <a:ext cx="0" cy="7208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A66BD2-722E-4668-B6E4-33FFF617806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326021" y="2861628"/>
            <a:ext cx="1080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DD82D2-C407-4366-87A2-844CD0D3EFD0}"/>
              </a:ext>
            </a:extLst>
          </p:cNvPr>
          <p:cNvSpPr txBox="1"/>
          <p:nvPr/>
        </p:nvSpPr>
        <p:spPr>
          <a:xfrm>
            <a:off x="1497153" y="4353465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Say</a:t>
            </a:r>
          </a:p>
          <a:p>
            <a:r>
              <a:rPr lang="en-US" dirty="0"/>
              <a:t>command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54E964-D8E8-4394-BA87-720E90C01C8E}"/>
              </a:ext>
            </a:extLst>
          </p:cNvPr>
          <p:cNvSpPr txBox="1"/>
          <p:nvPr/>
        </p:nvSpPr>
        <p:spPr>
          <a:xfrm>
            <a:off x="1538345" y="2186789"/>
            <a:ext cx="79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</a:t>
            </a:r>
          </a:p>
          <a:p>
            <a:r>
              <a:rPr lang="en-US" dirty="0"/>
              <a:t>replies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617B02-0D3B-44FF-ACA1-8A9E0480645E}"/>
              </a:ext>
            </a:extLst>
          </p:cNvPr>
          <p:cNvSpPr/>
          <p:nvPr/>
        </p:nvSpPr>
        <p:spPr>
          <a:xfrm>
            <a:off x="9151053" y="5439176"/>
            <a:ext cx="2210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0"/>
              </a:rPr>
              <a:t>https://zhichen-isu.github.io/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91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9862-52B4-4BBD-816F-A0134F30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1322"/>
            <a:ext cx="10353762" cy="1257300"/>
          </a:xfrm>
        </p:spPr>
        <p:txBody>
          <a:bodyPr/>
          <a:lstStyle/>
          <a:p>
            <a:r>
              <a:rPr lang="en-US" dirty="0"/>
              <a:t>Programming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C0116D-8B4E-414F-B744-0F72D399E0A1}"/>
              </a:ext>
            </a:extLst>
          </p:cNvPr>
          <p:cNvSpPr/>
          <p:nvPr/>
        </p:nvSpPr>
        <p:spPr>
          <a:xfrm>
            <a:off x="1635933" y="2143916"/>
            <a:ext cx="983826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SpeechRecognition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SpeechRecognition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webkitSpeechRecognition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SpeechGrammarList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SpeechGrammarList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webkitSpeechGrammarList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 grammar = '#JSGF V1.0;'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 recognition = 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SpeechRecognition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speechRecognitionList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SpeechGrammarList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speechRecognitionList.addFromString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(grammar, 1);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recognition.grammars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speechRecognitionList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recognition.lang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-US’;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recognition.interimResults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false;      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//by default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recognition.continuous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false;</a:t>
            </a: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recognition.onresult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function (event)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let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[0] [0].transcript;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message.textContent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' You said: ' 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'.';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command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recString.toLowerCase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);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AB2715-699E-403E-BBBB-F87DC0B0B0E4}"/>
              </a:ext>
            </a:extLst>
          </p:cNvPr>
          <p:cNvSpPr/>
          <p:nvPr/>
        </p:nvSpPr>
        <p:spPr>
          <a:xfrm rot="10800000">
            <a:off x="6150226" y="5093032"/>
            <a:ext cx="491066" cy="2963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9AF82-0896-44F4-B616-62D9D804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292" y="4278645"/>
            <a:ext cx="3914775" cy="162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1ACCF-8BC8-4C33-92F8-3037FE7E7336}"/>
              </a:ext>
            </a:extLst>
          </p:cNvPr>
          <p:cNvSpPr txBox="1"/>
          <p:nvPr/>
        </p:nvSpPr>
        <p:spPr>
          <a:xfrm>
            <a:off x="1710268" y="1539854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Speech Recognition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5DF7A-BBC2-4EC1-8A0D-D65D79044E35}"/>
              </a:ext>
            </a:extLst>
          </p:cNvPr>
          <p:cNvSpPr/>
          <p:nvPr/>
        </p:nvSpPr>
        <p:spPr>
          <a:xfrm>
            <a:off x="5858933" y="164709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https://developer.mozilla.org/en-US/docs/Web/API/SpeechRecognition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921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8207A-736B-40BA-914C-5FC3817A8822}"/>
              </a:ext>
            </a:extLst>
          </p:cNvPr>
          <p:cNvSpPr/>
          <p:nvPr/>
        </p:nvSpPr>
        <p:spPr>
          <a:xfrm>
            <a:off x="626533" y="585842"/>
            <a:ext cx="111590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if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command.match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(/salad | coffee | hamburger | burger | fries | juice | pizza | thanks?/) == null)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let reply = </a:t>
            </a:r>
            <a:r>
              <a:rPr lang="en-US" sz="1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replyBank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.others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Math.random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) * </a:t>
            </a:r>
            <a:r>
              <a:rPr lang="en-US" sz="1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replyBank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.others.length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)];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speechSynthesis.speak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SpeechSynthesisUtterance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(reply));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answer.textContent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"Reply: " + reply;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}  else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let keyword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command.match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(/salad | coffee | hamburger | burger | fries | juice | pizza | thanks?/);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if (keyword [0] === "salad")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myMove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(0,0);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++;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+ = 4.0;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if (keyword [0] === "coffee")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myMove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(1,1);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++;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+ = 2.5;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if(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&gt; 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let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replyTotal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"Your total is "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+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" dollars";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33B0F-61FF-4961-8ED4-018C9459A59C}"/>
              </a:ext>
            </a:extLst>
          </p:cNvPr>
          <p:cNvSpPr/>
          <p:nvPr/>
        </p:nvSpPr>
        <p:spPr>
          <a:xfrm>
            <a:off x="3950585" y="2321950"/>
            <a:ext cx="7017037" cy="3539430"/>
          </a:xfrm>
          <a:prstGeom prst="rect">
            <a:avLst/>
          </a:prstGeom>
          <a:ln>
            <a:solidFill>
              <a:schemeClr val="accent1">
                <a:shade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myMove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item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Object.keys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replyBank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newId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item [a];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let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newId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let position = 150;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let id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(frame, 4);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function frame ( 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if (position == 500)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clearInterval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(id);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position ++;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elem.style.top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position + "px";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elem.style.left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53 + position * b/2 + "px";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95B52-9714-4DD8-80BD-C8493E25FFC0}"/>
              </a:ext>
            </a:extLst>
          </p:cNvPr>
          <p:cNvSpPr/>
          <p:nvPr/>
        </p:nvSpPr>
        <p:spPr>
          <a:xfrm>
            <a:off x="6438619" y="5516546"/>
            <a:ext cx="44364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https://www.w3schools.com/howto/howto_js_animate.asp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35AFA-A353-44F6-9ABD-A8B64E8263F1}"/>
              </a:ext>
            </a:extLst>
          </p:cNvPr>
          <p:cNvSpPr txBox="1"/>
          <p:nvPr/>
        </p:nvSpPr>
        <p:spPr>
          <a:xfrm>
            <a:off x="7696342" y="4886357"/>
            <a:ext cx="327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//</a:t>
            </a:r>
            <a:r>
              <a:rPr lang="en-US" sz="1400" dirty="0" err="1">
                <a:solidFill>
                  <a:srgbClr val="92D050"/>
                </a:solidFill>
              </a:rPr>
              <a:t>style.top</a:t>
            </a:r>
            <a:r>
              <a:rPr lang="en-US" sz="1400" dirty="0">
                <a:solidFill>
                  <a:srgbClr val="92D050"/>
                </a:solidFill>
              </a:rPr>
              <a:t>  move vertical by # of pixels</a:t>
            </a:r>
          </a:p>
          <a:p>
            <a:r>
              <a:rPr lang="en-US" sz="1400" dirty="0">
                <a:solidFill>
                  <a:srgbClr val="92D050"/>
                </a:solidFill>
              </a:rPr>
              <a:t>//</a:t>
            </a:r>
            <a:r>
              <a:rPr lang="en-US" sz="1400" dirty="0" err="1">
                <a:solidFill>
                  <a:srgbClr val="92D050"/>
                </a:solidFill>
              </a:rPr>
              <a:t>style.left</a:t>
            </a:r>
            <a:r>
              <a:rPr lang="en-US" sz="1400" dirty="0">
                <a:solidFill>
                  <a:srgbClr val="92D050"/>
                </a:solidFill>
              </a:rPr>
              <a:t>  move horizontal by # of 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66C52-173E-4C5B-BFFD-8349AB4D491E}"/>
              </a:ext>
            </a:extLst>
          </p:cNvPr>
          <p:cNvSpPr txBox="1"/>
          <p:nvPr/>
        </p:nvSpPr>
        <p:spPr>
          <a:xfrm>
            <a:off x="8021231" y="2953413"/>
            <a:ext cx="2853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//</a:t>
            </a:r>
            <a:r>
              <a:rPr lang="en-US" sz="1400" dirty="0" err="1">
                <a:solidFill>
                  <a:srgbClr val="92D050"/>
                </a:solidFill>
              </a:rPr>
              <a:t>newId</a:t>
            </a:r>
            <a:r>
              <a:rPr lang="en-US" sz="1400" dirty="0">
                <a:solidFill>
                  <a:srgbClr val="92D050"/>
                </a:solidFill>
              </a:rPr>
              <a:t> is the intended picture name</a:t>
            </a:r>
          </a:p>
        </p:txBody>
      </p:sp>
      <p:pic>
        <p:nvPicPr>
          <p:cNvPr id="12" name="Graphic 11" descr="Burger and drink">
            <a:extLst>
              <a:ext uri="{FF2B5EF4-FFF2-40B4-BE49-F238E27FC236}">
                <a16:creationId xmlns:a16="http://schemas.microsoft.com/office/drawing/2014/main" id="{0F9C6237-668F-41EF-990D-907A283C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6430" y="3762828"/>
            <a:ext cx="1131104" cy="106456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913CF3A-8EBD-405C-83D4-B85CF00E48AB}"/>
              </a:ext>
            </a:extLst>
          </p:cNvPr>
          <p:cNvSpPr/>
          <p:nvPr/>
        </p:nvSpPr>
        <p:spPr>
          <a:xfrm rot="10800000">
            <a:off x="9681634" y="614791"/>
            <a:ext cx="431800" cy="2963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72F98-7E10-4392-BBC6-6D066E6BFA55}"/>
              </a:ext>
            </a:extLst>
          </p:cNvPr>
          <p:cNvSpPr/>
          <p:nvPr/>
        </p:nvSpPr>
        <p:spPr>
          <a:xfrm>
            <a:off x="1287479" y="701287"/>
            <a:ext cx="8576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let reply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replyBank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Math.random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) *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replyBank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].length)];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answer.textContent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"Reply: " + reply;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speechSynthesis.speak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SpeechSynthesisUtterance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(reply));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1C4C0-5604-415B-865F-A38A3C160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578"/>
          <a:stretch/>
        </p:blipFill>
        <p:spPr>
          <a:xfrm>
            <a:off x="1458923" y="1985697"/>
            <a:ext cx="8895810" cy="22614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BBEE7C-FAF8-47C9-A3E9-5C353C42CABA}"/>
              </a:ext>
            </a:extLst>
          </p:cNvPr>
          <p:cNvSpPr/>
          <p:nvPr/>
        </p:nvSpPr>
        <p:spPr>
          <a:xfrm>
            <a:off x="1033479" y="4784532"/>
            <a:ext cx="1035357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document.querySelector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('#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btnGiveCommand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').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addEventListener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('click', function( ) {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recognition.start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);});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(function ( ) {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btnGiveCommand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').click ( );}, 3000);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 descr="Winking face with no fill">
            <a:extLst>
              <a:ext uri="{FF2B5EF4-FFF2-40B4-BE49-F238E27FC236}">
                <a16:creationId xmlns:a16="http://schemas.microsoft.com/office/drawing/2014/main" id="{78E0B270-559E-4E09-BFC3-C285A9A9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9469" y="5193102"/>
            <a:ext cx="444743" cy="4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7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7F44-981E-4845-8C49-AD729351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C1B6-7AFC-49C2-B074-B59E0708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113617"/>
          </a:xfrm>
        </p:spPr>
        <p:txBody>
          <a:bodyPr/>
          <a:lstStyle/>
          <a:p>
            <a:r>
              <a:rPr lang="en-US" dirty="0"/>
              <a:t>The conversation is limited to ordering the food items on the menu.</a:t>
            </a:r>
          </a:p>
          <a:p>
            <a:r>
              <a:rPr lang="en-US" dirty="0"/>
              <a:t>The program can only recognize target keywords and was not set up to recognize the </a:t>
            </a:r>
            <a:r>
              <a:rPr lang="en-US"/>
              <a:t>whole sentence.  </a:t>
            </a:r>
            <a:r>
              <a:rPr lang="en-US" dirty="0"/>
              <a:t>This can be done by building a complexed keyword bank.</a:t>
            </a:r>
          </a:p>
          <a:p>
            <a:r>
              <a:rPr lang="en-US" dirty="0"/>
              <a:t>The program cannot provide corrective feedbacks to users.</a:t>
            </a:r>
          </a:p>
          <a:p>
            <a:r>
              <a:rPr lang="en-US" dirty="0"/>
              <a:t>When there is a long pause at the beginning or in the middle of the sentence,  ASR may have difficulties recognizing the speech or stops the recognition automatically. </a:t>
            </a:r>
          </a:p>
          <a:p>
            <a:r>
              <a:rPr lang="en-US" dirty="0"/>
              <a:t>Speech Synthesis has a lower voice quality compare to real people.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80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2E41"/>
      </a:dk2>
      <a:lt2>
        <a:srgbClr val="E2E8E8"/>
      </a:lt2>
      <a:accent1>
        <a:srgbClr val="C34D79"/>
      </a:accent1>
      <a:accent2>
        <a:srgbClr val="B13F3B"/>
      </a:accent2>
      <a:accent3>
        <a:srgbClr val="C3834D"/>
      </a:accent3>
      <a:accent4>
        <a:srgbClr val="3BB19C"/>
      </a:accent4>
      <a:accent5>
        <a:srgbClr val="4DA8C3"/>
      </a:accent5>
      <a:accent6>
        <a:srgbClr val="3B64B1"/>
      </a:accent6>
      <a:hlink>
        <a:srgbClr val="319094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310</TotalTime>
  <Words>941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Wingdings</vt:lpstr>
      <vt:lpstr>Wingdings 2</vt:lpstr>
      <vt:lpstr>SlateVTI</vt:lpstr>
      <vt:lpstr>A spoken dialogue program for second language learning</vt:lpstr>
      <vt:lpstr>Introduction</vt:lpstr>
      <vt:lpstr>Importance of the project</vt:lpstr>
      <vt:lpstr>Program design</vt:lpstr>
      <vt:lpstr>Programming Process</vt:lpstr>
      <vt:lpstr>PowerPoint Presentation</vt:lpstr>
      <vt:lpstr>PowerPoint Presentation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spoken dialog program for second language learning</dc:title>
  <dc:creator>Stone</dc:creator>
  <cp:lastModifiedBy>Stone</cp:lastModifiedBy>
  <cp:revision>38</cp:revision>
  <dcterms:created xsi:type="dcterms:W3CDTF">2019-12-03T02:50:38Z</dcterms:created>
  <dcterms:modified xsi:type="dcterms:W3CDTF">2019-12-09T04:52:27Z</dcterms:modified>
</cp:coreProperties>
</file>