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5" r:id="rId1"/>
  </p:sldMasterIdLst>
  <p:notesMasterIdLst>
    <p:notesMasterId r:id="rId16"/>
  </p:notesMasterIdLst>
  <p:handoutMasterIdLst>
    <p:handoutMasterId r:id="rId17"/>
  </p:handoutMasterIdLst>
  <p:sldIdLst>
    <p:sldId id="467" r:id="rId2"/>
    <p:sldId id="921" r:id="rId3"/>
    <p:sldId id="925" r:id="rId4"/>
    <p:sldId id="926" r:id="rId5"/>
    <p:sldId id="927" r:id="rId6"/>
    <p:sldId id="928" r:id="rId7"/>
    <p:sldId id="935" r:id="rId8"/>
    <p:sldId id="929" r:id="rId9"/>
    <p:sldId id="930" r:id="rId10"/>
    <p:sldId id="936" r:id="rId11"/>
    <p:sldId id="931" r:id="rId12"/>
    <p:sldId id="932" r:id="rId13"/>
    <p:sldId id="933" r:id="rId14"/>
    <p:sldId id="93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5B9BD5"/>
    <a:srgbClr val="FFC7CE"/>
    <a:srgbClr val="C6EFCE"/>
    <a:srgbClr val="648ACD"/>
    <a:srgbClr val="FADECB"/>
    <a:srgbClr val="F2F2F2"/>
    <a:srgbClr val="B8B8B8"/>
    <a:srgbClr val="AABDDF"/>
    <a:srgbClr val="99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A80AE-66F4-40CC-9AA9-D43D324277A9}" v="45" dt="2025-05-18T18:07:56.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0" autoAdjust="0"/>
    <p:restoredTop sz="96404" autoAdjust="0"/>
  </p:normalViewPr>
  <p:slideViewPr>
    <p:cSldViewPr snapToGrid="0">
      <p:cViewPr varScale="1">
        <p:scale>
          <a:sx n="100" d="100"/>
          <a:sy n="100" d="100"/>
        </p:scale>
        <p:origin x="582" y="312"/>
      </p:cViewPr>
      <p:guideLst/>
    </p:cSldViewPr>
  </p:slideViewPr>
  <p:notesTextViewPr>
    <p:cViewPr>
      <p:scale>
        <a:sx n="1" d="1"/>
        <a:sy n="1" d="1"/>
      </p:scale>
      <p:origin x="0" y="0"/>
    </p:cViewPr>
  </p:notesTextViewPr>
  <p:sorterViewPr>
    <p:cViewPr>
      <p:scale>
        <a:sx n="116" d="100"/>
        <a:sy n="116" d="100"/>
      </p:scale>
      <p:origin x="0" y="-65670"/>
    </p:cViewPr>
  </p:sorter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CHENG LUO" userId="5dff5083b48cb18a" providerId="LiveId" clId="{D6EA80AE-66F4-40CC-9AA9-D43D324277A9}"/>
    <pc:docChg chg="undo custSel addSld modSld sldOrd">
      <pc:chgData name="ZHICHENG LUO" userId="5dff5083b48cb18a" providerId="LiveId" clId="{D6EA80AE-66F4-40CC-9AA9-D43D324277A9}" dt="2025-05-18T18:11:45.212" v="436" actId="20577"/>
      <pc:docMkLst>
        <pc:docMk/>
      </pc:docMkLst>
      <pc:sldChg chg="modSp mod">
        <pc:chgData name="ZHICHENG LUO" userId="5dff5083b48cb18a" providerId="LiveId" clId="{D6EA80AE-66F4-40CC-9AA9-D43D324277A9}" dt="2025-05-18T17:52:03.811" v="177" actId="1076"/>
        <pc:sldMkLst>
          <pc:docMk/>
          <pc:sldMk cId="1737215277" sldId="921"/>
        </pc:sldMkLst>
        <pc:spChg chg="mod">
          <ac:chgData name="ZHICHENG LUO" userId="5dff5083b48cb18a" providerId="LiveId" clId="{D6EA80AE-66F4-40CC-9AA9-D43D324277A9}" dt="2025-05-18T17:52:03.811" v="177" actId="1076"/>
          <ac:spMkLst>
            <pc:docMk/>
            <pc:sldMk cId="1737215277" sldId="921"/>
            <ac:spMk id="53" creationId="{214A8A9F-FD89-A92E-9E59-2EB32F546D84}"/>
          </ac:spMkLst>
        </pc:spChg>
      </pc:sldChg>
      <pc:sldChg chg="addSp delSp modSp add mod ord setBg modClrScheme chgLayout">
        <pc:chgData name="ZHICHENG LUO" userId="5dff5083b48cb18a" providerId="LiveId" clId="{D6EA80AE-66F4-40CC-9AA9-D43D324277A9}" dt="2025-05-18T16:50:19.703" v="71" actId="1076"/>
        <pc:sldMkLst>
          <pc:docMk/>
          <pc:sldMk cId="1162428059" sldId="925"/>
        </pc:sldMkLst>
        <pc:spChg chg="del">
          <ac:chgData name="ZHICHENG LUO" userId="5dff5083b48cb18a" providerId="LiveId" clId="{D6EA80AE-66F4-40CC-9AA9-D43D324277A9}" dt="2025-05-18T16:47:35.783" v="51" actId="478"/>
          <ac:spMkLst>
            <pc:docMk/>
            <pc:sldMk cId="1162428059" sldId="925"/>
            <ac:spMk id="3" creationId="{AB86A2A8-727D-43E0-B846-9F621AB24ECC}"/>
          </ac:spMkLst>
        </pc:spChg>
        <pc:spChg chg="del">
          <ac:chgData name="ZHICHENG LUO" userId="5dff5083b48cb18a" providerId="LiveId" clId="{D6EA80AE-66F4-40CC-9AA9-D43D324277A9}" dt="2025-05-18T16:47:35.783" v="51" actId="478"/>
          <ac:spMkLst>
            <pc:docMk/>
            <pc:sldMk cId="1162428059" sldId="925"/>
            <ac:spMk id="4" creationId="{08D8BD8B-4BF1-6925-8C0D-D27CEA8F3646}"/>
          </ac:spMkLst>
        </pc:spChg>
        <pc:spChg chg="del">
          <ac:chgData name="ZHICHENG LUO" userId="5dff5083b48cb18a" providerId="LiveId" clId="{D6EA80AE-66F4-40CC-9AA9-D43D324277A9}" dt="2025-05-18T16:47:35.783" v="51" actId="478"/>
          <ac:spMkLst>
            <pc:docMk/>
            <pc:sldMk cId="1162428059" sldId="925"/>
            <ac:spMk id="8" creationId="{0124F80C-8EB4-5754-8112-2011EEA4AFD7}"/>
          </ac:spMkLst>
        </pc:spChg>
        <pc:spChg chg="del">
          <ac:chgData name="ZHICHENG LUO" userId="5dff5083b48cb18a" providerId="LiveId" clId="{D6EA80AE-66F4-40CC-9AA9-D43D324277A9}" dt="2025-05-18T16:47:35.783" v="51" actId="478"/>
          <ac:spMkLst>
            <pc:docMk/>
            <pc:sldMk cId="1162428059" sldId="925"/>
            <ac:spMk id="13" creationId="{CF860E05-1448-2C48-3F55-C8E1291BC1A8}"/>
          </ac:spMkLst>
        </pc:spChg>
        <pc:spChg chg="del">
          <ac:chgData name="ZHICHENG LUO" userId="5dff5083b48cb18a" providerId="LiveId" clId="{D6EA80AE-66F4-40CC-9AA9-D43D324277A9}" dt="2025-05-18T16:47:35.783" v="51" actId="478"/>
          <ac:spMkLst>
            <pc:docMk/>
            <pc:sldMk cId="1162428059" sldId="925"/>
            <ac:spMk id="18" creationId="{9F3EB46B-81D5-F598-B64E-8E0679E7A78C}"/>
          </ac:spMkLst>
        </pc:spChg>
        <pc:spChg chg="del">
          <ac:chgData name="ZHICHENG LUO" userId="5dff5083b48cb18a" providerId="LiveId" clId="{D6EA80AE-66F4-40CC-9AA9-D43D324277A9}" dt="2025-05-18T16:47:35.783" v="51" actId="478"/>
          <ac:spMkLst>
            <pc:docMk/>
            <pc:sldMk cId="1162428059" sldId="925"/>
            <ac:spMk id="20" creationId="{02A62FE8-912A-F429-3969-4E5FD51A5796}"/>
          </ac:spMkLst>
        </pc:spChg>
        <pc:spChg chg="del">
          <ac:chgData name="ZHICHENG LUO" userId="5dff5083b48cb18a" providerId="LiveId" clId="{D6EA80AE-66F4-40CC-9AA9-D43D324277A9}" dt="2025-05-18T16:47:35.783" v="51" actId="478"/>
          <ac:spMkLst>
            <pc:docMk/>
            <pc:sldMk cId="1162428059" sldId="925"/>
            <ac:spMk id="22" creationId="{47F3E796-A309-990C-BC0D-83298311B8DC}"/>
          </ac:spMkLst>
        </pc:spChg>
        <pc:spChg chg="del">
          <ac:chgData name="ZHICHENG LUO" userId="5dff5083b48cb18a" providerId="LiveId" clId="{D6EA80AE-66F4-40CC-9AA9-D43D324277A9}" dt="2025-05-18T16:47:35.783" v="51" actId="478"/>
          <ac:spMkLst>
            <pc:docMk/>
            <pc:sldMk cId="1162428059" sldId="925"/>
            <ac:spMk id="23" creationId="{F75168A6-CEF9-ABB7-E674-EC7DA6A6B602}"/>
          </ac:spMkLst>
        </pc:spChg>
        <pc:spChg chg="mod">
          <ac:chgData name="ZHICHENG LUO" userId="5dff5083b48cb18a" providerId="LiveId" clId="{D6EA80AE-66F4-40CC-9AA9-D43D324277A9}" dt="2025-05-18T16:47:49.351" v="56" actId="26606"/>
          <ac:spMkLst>
            <pc:docMk/>
            <pc:sldMk cId="1162428059" sldId="925"/>
            <ac:spMk id="30" creationId="{62A36B3F-6C6C-BFF2-3F13-E1FAA8E964BD}"/>
          </ac:spMkLst>
        </pc:spChg>
        <pc:spChg chg="add del mod">
          <ac:chgData name="ZHICHENG LUO" userId="5dff5083b48cb18a" providerId="LiveId" clId="{D6EA80AE-66F4-40CC-9AA9-D43D324277A9}" dt="2025-05-18T16:47:49.351" v="56" actId="26606"/>
          <ac:spMkLst>
            <pc:docMk/>
            <pc:sldMk cId="1162428059" sldId="925"/>
            <ac:spMk id="35" creationId="{62FE945C-B89F-55D6-D00B-1017B3A96A00}"/>
          </ac:spMkLst>
        </pc:spChg>
        <pc:spChg chg="del">
          <ac:chgData name="ZHICHENG LUO" userId="5dff5083b48cb18a" providerId="LiveId" clId="{D6EA80AE-66F4-40CC-9AA9-D43D324277A9}" dt="2025-05-18T16:47:35.783" v="51" actId="478"/>
          <ac:spMkLst>
            <pc:docMk/>
            <pc:sldMk cId="1162428059" sldId="925"/>
            <ac:spMk id="36" creationId="{AAC5DE45-EB6D-4112-BE34-D0133AFC7261}"/>
          </ac:spMkLst>
        </pc:spChg>
        <pc:spChg chg="del">
          <ac:chgData name="ZHICHENG LUO" userId="5dff5083b48cb18a" providerId="LiveId" clId="{D6EA80AE-66F4-40CC-9AA9-D43D324277A9}" dt="2025-05-18T16:47:35.783" v="51" actId="478"/>
          <ac:spMkLst>
            <pc:docMk/>
            <pc:sldMk cId="1162428059" sldId="925"/>
            <ac:spMk id="37" creationId="{C290B6E6-56EB-ECBD-AA8C-9F3E9EF52EF6}"/>
          </ac:spMkLst>
        </pc:spChg>
        <pc:picChg chg="add del mod">
          <ac:chgData name="ZHICHENG LUO" userId="5dff5083b48cb18a" providerId="LiveId" clId="{D6EA80AE-66F4-40CC-9AA9-D43D324277A9}" dt="2025-05-18T16:50:19.703" v="71" actId="1076"/>
          <ac:picMkLst>
            <pc:docMk/>
            <pc:sldMk cId="1162428059" sldId="925"/>
            <ac:picMk id="25" creationId="{925F80D4-6078-97F6-319C-3D0DB4574825}"/>
          </ac:picMkLst>
        </pc:picChg>
        <pc:picChg chg="add mod">
          <ac:chgData name="ZHICHENG LUO" userId="5dff5083b48cb18a" providerId="LiveId" clId="{D6EA80AE-66F4-40CC-9AA9-D43D324277A9}" dt="2025-05-18T16:49:49.293" v="68"/>
          <ac:picMkLst>
            <pc:docMk/>
            <pc:sldMk cId="1162428059" sldId="925"/>
            <ac:picMk id="27" creationId="{D84A0FB0-930D-D493-3375-0B37AD20B908}"/>
          </ac:picMkLst>
        </pc:picChg>
      </pc:sldChg>
      <pc:sldChg chg="addSp delSp modSp add mod">
        <pc:chgData name="ZHICHENG LUO" userId="5dff5083b48cb18a" providerId="LiveId" clId="{D6EA80AE-66F4-40CC-9AA9-D43D324277A9}" dt="2025-05-18T18:11:45.212" v="436" actId="20577"/>
        <pc:sldMkLst>
          <pc:docMk/>
          <pc:sldMk cId="1378319543" sldId="926"/>
        </pc:sldMkLst>
        <pc:spChg chg="mod">
          <ac:chgData name="ZHICHENG LUO" userId="5dff5083b48cb18a" providerId="LiveId" clId="{D6EA80AE-66F4-40CC-9AA9-D43D324277A9}" dt="2025-05-18T18:11:45.212" v="436" actId="20577"/>
          <ac:spMkLst>
            <pc:docMk/>
            <pc:sldMk cId="1378319543" sldId="926"/>
            <ac:spMk id="30" creationId="{D563FCD8-4452-2D74-ACAB-7D7B290E0E5C}"/>
          </ac:spMkLst>
        </pc:spChg>
        <pc:graphicFrameChg chg="add mod modGraphic">
          <ac:chgData name="ZHICHENG LUO" userId="5dff5083b48cb18a" providerId="LiveId" clId="{D6EA80AE-66F4-40CC-9AA9-D43D324277A9}" dt="2025-05-18T18:04:40.455" v="249" actId="13926"/>
          <ac:graphicFrameMkLst>
            <pc:docMk/>
            <pc:sldMk cId="1378319543" sldId="926"/>
            <ac:graphicFrameMk id="2" creationId="{00B900D6-F1AB-5420-9929-F3D59C29A1F1}"/>
          </ac:graphicFrameMkLst>
        </pc:graphicFrameChg>
        <pc:picChg chg="del">
          <ac:chgData name="ZHICHENG LUO" userId="5dff5083b48cb18a" providerId="LiveId" clId="{D6EA80AE-66F4-40CC-9AA9-D43D324277A9}" dt="2025-05-18T17:44:13.126" v="112" actId="478"/>
          <ac:picMkLst>
            <pc:docMk/>
            <pc:sldMk cId="1378319543" sldId="926"/>
            <ac:picMk id="25" creationId="{10536479-B294-AB71-BC22-8C5D13B48D52}"/>
          </ac:picMkLst>
        </pc:picChg>
      </pc:sldChg>
      <pc:sldChg chg="modSp add mod">
        <pc:chgData name="ZHICHENG LUO" userId="5dff5083b48cb18a" providerId="LiveId" clId="{D6EA80AE-66F4-40CC-9AA9-D43D324277A9}" dt="2025-05-18T18:10:58.688" v="415" actId="20577"/>
        <pc:sldMkLst>
          <pc:docMk/>
          <pc:sldMk cId="2284622350" sldId="927"/>
        </pc:sldMkLst>
        <pc:spChg chg="mod">
          <ac:chgData name="ZHICHENG LUO" userId="5dff5083b48cb18a" providerId="LiveId" clId="{D6EA80AE-66F4-40CC-9AA9-D43D324277A9}" dt="2025-05-18T18:10:58.688" v="415" actId="20577"/>
          <ac:spMkLst>
            <pc:docMk/>
            <pc:sldMk cId="2284622350" sldId="927"/>
            <ac:spMk id="30" creationId="{221B0A8B-EC29-7974-E9A0-EFA575303CE4}"/>
          </ac:spMkLst>
        </pc:spChg>
        <pc:graphicFrameChg chg="mod modGraphic">
          <ac:chgData name="ZHICHENG LUO" userId="5dff5083b48cb18a" providerId="LiveId" clId="{D6EA80AE-66F4-40CC-9AA9-D43D324277A9}" dt="2025-05-18T18:04:25.620" v="247" actId="1076"/>
          <ac:graphicFrameMkLst>
            <pc:docMk/>
            <pc:sldMk cId="2284622350" sldId="927"/>
            <ac:graphicFrameMk id="2" creationId="{E4F46C22-969C-B0C7-FDEA-66D49AD3E894}"/>
          </ac:graphicFrameMkLst>
        </pc:graphicFrameChg>
      </pc:sldChg>
      <pc:sldChg chg="modSp add mod">
        <pc:chgData name="ZHICHENG LUO" userId="5dff5083b48cb18a" providerId="LiveId" clId="{D6EA80AE-66F4-40CC-9AA9-D43D324277A9}" dt="2025-05-18T18:10:39.008" v="383" actId="20577"/>
        <pc:sldMkLst>
          <pc:docMk/>
          <pc:sldMk cId="3352634763" sldId="928"/>
        </pc:sldMkLst>
        <pc:spChg chg="mod">
          <ac:chgData name="ZHICHENG LUO" userId="5dff5083b48cb18a" providerId="LiveId" clId="{D6EA80AE-66F4-40CC-9AA9-D43D324277A9}" dt="2025-05-18T18:10:39.008" v="383" actId="20577"/>
          <ac:spMkLst>
            <pc:docMk/>
            <pc:sldMk cId="3352634763" sldId="928"/>
            <ac:spMk id="30" creationId="{B01F455E-EF39-15F6-A6EB-91430B9947B2}"/>
          </ac:spMkLst>
        </pc:spChg>
        <pc:graphicFrameChg chg="mod modGraphic">
          <ac:chgData name="ZHICHENG LUO" userId="5dff5083b48cb18a" providerId="LiveId" clId="{D6EA80AE-66F4-40CC-9AA9-D43D324277A9}" dt="2025-05-18T18:08:49.925" v="328" actId="207"/>
          <ac:graphicFrameMkLst>
            <pc:docMk/>
            <pc:sldMk cId="3352634763" sldId="928"/>
            <ac:graphicFrameMk id="2" creationId="{03C790FB-E065-342C-528B-460902E9AE47}"/>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AD8BE-2CF1-4D0A-8B48-D2F7C79A2A04}" type="datetimeFigureOut">
              <a:rPr lang="en-GB" smtClean="0"/>
              <a:t>19/05/2025</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AC2592-5564-41C2-8ACF-9C111B0ED6EB}" type="slidenum">
              <a:rPr lang="en-GB" smtClean="0"/>
              <a:t>‹#›</a:t>
            </a:fld>
            <a:endParaRPr lang="en-GB"/>
          </a:p>
        </p:txBody>
      </p:sp>
    </p:spTree>
    <p:extLst>
      <p:ext uri="{BB962C8B-B14F-4D97-AF65-F5344CB8AC3E}">
        <p14:creationId xmlns:p14="http://schemas.microsoft.com/office/powerpoint/2010/main" val="3342084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E8187-828B-4AB3-8298-F006D3E0123E}" type="datetimeFigureOut">
              <a:rPr lang="en-US" smtClean="0"/>
              <a:t>5/19/2025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1867E-88D9-4E84-88E9-0A7F203BA17A}" type="slidenum">
              <a:rPr lang="en-US" smtClean="0"/>
              <a:t>‹#›</a:t>
            </a:fld>
            <a:endParaRPr lang="en-US"/>
          </a:p>
        </p:txBody>
      </p:sp>
    </p:spTree>
    <p:extLst>
      <p:ext uri="{BB962C8B-B14F-4D97-AF65-F5344CB8AC3E}">
        <p14:creationId xmlns:p14="http://schemas.microsoft.com/office/powerpoint/2010/main" val="3979765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203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408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099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age 08">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2971"/>
            <a:ext cx="12192000" cy="687601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Picture Placeholder 5"/>
          <p:cNvSpPr>
            <a:spLocks noGrp="1"/>
          </p:cNvSpPr>
          <p:nvPr>
            <p:ph type="pic" sz="quarter" idx="10"/>
          </p:nvPr>
        </p:nvSpPr>
        <p:spPr>
          <a:xfrm>
            <a:off x="1" y="2972"/>
            <a:ext cx="9141772" cy="6872725"/>
          </a:xfrm>
          <a:custGeom>
            <a:avLst/>
            <a:gdLst>
              <a:gd name="connsiteX0" fmla="*/ 0 w 9141772"/>
              <a:gd name="connsiteY0" fmla="*/ 0 h 6872725"/>
              <a:gd name="connsiteX1" fmla="*/ 9141772 w 9141772"/>
              <a:gd name="connsiteY1" fmla="*/ 0 h 6872725"/>
              <a:gd name="connsiteX2" fmla="*/ 8520631 w 9141772"/>
              <a:gd name="connsiteY2" fmla="*/ 464324 h 6872725"/>
              <a:gd name="connsiteX3" fmla="*/ 6362983 w 9141772"/>
              <a:gd name="connsiteY3" fmla="*/ 5935017 h 6872725"/>
              <a:gd name="connsiteX4" fmla="*/ 4897803 w 9141772"/>
              <a:gd name="connsiteY4" fmla="*/ 6872595 h 6872725"/>
              <a:gd name="connsiteX5" fmla="*/ 0 w 9141772"/>
              <a:gd name="connsiteY5" fmla="*/ 6872595 h 6872725"/>
              <a:gd name="connsiteX6" fmla="*/ 0 w 9141772"/>
              <a:gd name="connsiteY6" fmla="*/ 0 h 687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1772" h="6872725">
                <a:moveTo>
                  <a:pt x="0" y="0"/>
                </a:moveTo>
                <a:lnTo>
                  <a:pt x="9141772" y="0"/>
                </a:lnTo>
                <a:cubicBezTo>
                  <a:pt x="8648425" y="0"/>
                  <a:pt x="8520631" y="464324"/>
                  <a:pt x="8520631" y="464324"/>
                </a:cubicBezTo>
                <a:cubicBezTo>
                  <a:pt x="8520631" y="464324"/>
                  <a:pt x="6758254" y="4875406"/>
                  <a:pt x="6362983" y="5935017"/>
                </a:cubicBezTo>
                <a:cubicBezTo>
                  <a:pt x="6003375" y="6905336"/>
                  <a:pt x="4897803" y="6872595"/>
                  <a:pt x="4897803" y="6872595"/>
                </a:cubicBezTo>
                <a:cubicBezTo>
                  <a:pt x="4897803" y="6872595"/>
                  <a:pt x="1325498" y="6872595"/>
                  <a:pt x="0" y="6872595"/>
                </a:cubicBezTo>
                <a:cubicBezTo>
                  <a:pt x="0" y="6872595"/>
                  <a:pt x="0" y="6872595"/>
                  <a:pt x="0"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540345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ur Service Page 0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p>
            <a:endParaRPr lang="en-US"/>
          </a:p>
        </p:txBody>
      </p:sp>
      <p:sp>
        <p:nvSpPr>
          <p:cNvPr id="12" name="Picture Placeholder 11"/>
          <p:cNvSpPr>
            <a:spLocks noGrp="1"/>
          </p:cNvSpPr>
          <p:nvPr>
            <p:ph type="pic" sz="quarter" idx="11"/>
          </p:nvPr>
        </p:nvSpPr>
        <p:spPr>
          <a:xfrm>
            <a:off x="7331075" y="1"/>
            <a:ext cx="4860926" cy="6878606"/>
          </a:xfrm>
          <a:custGeom>
            <a:avLst/>
            <a:gdLst>
              <a:gd name="connsiteX0" fmla="*/ 2243544 w 4860925"/>
              <a:gd name="connsiteY0" fmla="*/ 0 h 6878606"/>
              <a:gd name="connsiteX1" fmla="*/ 4623880 w 4860925"/>
              <a:gd name="connsiteY1" fmla="*/ 0 h 6878606"/>
              <a:gd name="connsiteX2" fmla="*/ 4860925 w 4860925"/>
              <a:gd name="connsiteY2" fmla="*/ 0 h 6878606"/>
              <a:gd name="connsiteX3" fmla="*/ 4860925 w 4860925"/>
              <a:gd name="connsiteY3" fmla="*/ 6878606 h 6878606"/>
              <a:gd name="connsiteX4" fmla="*/ 4856679 w 4860925"/>
              <a:gd name="connsiteY4" fmla="*/ 6878606 h 6878606"/>
              <a:gd name="connsiteX5" fmla="*/ 2267319 w 4860925"/>
              <a:gd name="connsiteY5" fmla="*/ 6878606 h 6878606"/>
              <a:gd name="connsiteX6" fmla="*/ 10602 w 4860925"/>
              <a:gd name="connsiteY6" fmla="*/ 3720441 h 6878606"/>
              <a:gd name="connsiteX7" fmla="*/ 0 w 4860925"/>
              <a:gd name="connsiteY7" fmla="*/ 3438766 h 6878606"/>
              <a:gd name="connsiteX8" fmla="*/ 0 w 4860925"/>
              <a:gd name="connsiteY8" fmla="*/ 3427908 h 6878606"/>
              <a:gd name="connsiteX9" fmla="*/ 10498 w 4860925"/>
              <a:gd name="connsiteY9" fmla="*/ 3147926 h 6878606"/>
              <a:gd name="connsiteX10" fmla="*/ 2243544 w 4860925"/>
              <a:gd name="connsiteY10" fmla="*/ 0 h 68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0925" h="6878606">
                <a:moveTo>
                  <a:pt x="2243544" y="0"/>
                </a:moveTo>
                <a:cubicBezTo>
                  <a:pt x="2243544" y="0"/>
                  <a:pt x="2243544" y="0"/>
                  <a:pt x="4623880" y="0"/>
                </a:cubicBezTo>
                <a:lnTo>
                  <a:pt x="4860925" y="0"/>
                </a:lnTo>
                <a:lnTo>
                  <a:pt x="4860925" y="6878606"/>
                </a:lnTo>
                <a:lnTo>
                  <a:pt x="4856679" y="6878606"/>
                </a:lnTo>
                <a:cubicBezTo>
                  <a:pt x="4821208" y="6878606"/>
                  <a:pt x="4537443" y="6878606"/>
                  <a:pt x="2267319" y="6878606"/>
                </a:cubicBezTo>
                <a:cubicBezTo>
                  <a:pt x="1016355" y="6342611"/>
                  <a:pt x="118009" y="5141856"/>
                  <a:pt x="10602" y="3720441"/>
                </a:cubicBezTo>
                <a:lnTo>
                  <a:pt x="0" y="3438766"/>
                </a:lnTo>
                <a:lnTo>
                  <a:pt x="0" y="3427908"/>
                </a:lnTo>
                <a:lnTo>
                  <a:pt x="10498" y="3147926"/>
                </a:lnTo>
                <a:cubicBezTo>
                  <a:pt x="116871" y="1734831"/>
                  <a:pt x="1006511" y="541579"/>
                  <a:pt x="224354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30044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uiding Principles Page 0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p>
            <a:r>
              <a:rPr lang="en-US" dirty="0"/>
              <a:t>Replace Image &amp; Send To Back</a:t>
            </a:r>
          </a:p>
          <a:p>
            <a:endParaRPr lang="en-US" dirty="0"/>
          </a:p>
          <a:p>
            <a:endParaRPr lang="en-US" dirty="0"/>
          </a:p>
        </p:txBody>
      </p:sp>
    </p:spTree>
    <p:extLst>
      <p:ext uri="{BB962C8B-B14F-4D97-AF65-F5344CB8AC3E}">
        <p14:creationId xmlns:p14="http://schemas.microsoft.com/office/powerpoint/2010/main" val="3535691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page 0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2971"/>
            <a:ext cx="12192000" cy="687601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Picture Placeholder 5"/>
          <p:cNvSpPr>
            <a:spLocks noGrp="1"/>
          </p:cNvSpPr>
          <p:nvPr>
            <p:ph type="pic" sz="quarter" idx="10"/>
          </p:nvPr>
        </p:nvSpPr>
        <p:spPr>
          <a:xfrm>
            <a:off x="7122398" y="0"/>
            <a:ext cx="5069602" cy="3379240"/>
          </a:xfrm>
          <a:custGeom>
            <a:avLst/>
            <a:gdLst>
              <a:gd name="connsiteX0" fmla="*/ 0 w 5069602"/>
              <a:gd name="connsiteY0" fmla="*/ 0 h 3379240"/>
              <a:gd name="connsiteX1" fmla="*/ 5069602 w 5069602"/>
              <a:gd name="connsiteY1" fmla="*/ 0 h 3379240"/>
              <a:gd name="connsiteX2" fmla="*/ 5069602 w 5069602"/>
              <a:gd name="connsiteY2" fmla="*/ 1697790 h 3379240"/>
              <a:gd name="connsiteX3" fmla="*/ 3368842 w 5069602"/>
              <a:gd name="connsiteY3" fmla="*/ 1697790 h 3379240"/>
              <a:gd name="connsiteX4" fmla="*/ 1685906 w 5069602"/>
              <a:gd name="connsiteY4" fmla="*/ 3379240 h 3379240"/>
              <a:gd name="connsiteX5" fmla="*/ 0 w 5069602"/>
              <a:gd name="connsiteY5" fmla="*/ 1697790 h 337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9602" h="3379240">
                <a:moveTo>
                  <a:pt x="0" y="0"/>
                </a:moveTo>
                <a:lnTo>
                  <a:pt x="5069602" y="0"/>
                </a:lnTo>
                <a:lnTo>
                  <a:pt x="5069602" y="1697790"/>
                </a:lnTo>
                <a:lnTo>
                  <a:pt x="3368842" y="1697790"/>
                </a:lnTo>
                <a:lnTo>
                  <a:pt x="1685906" y="3379240"/>
                </a:lnTo>
                <a:lnTo>
                  <a:pt x="0" y="1697790"/>
                </a:ln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1" y="1697790"/>
            <a:ext cx="8808303" cy="5179520"/>
          </a:xfrm>
          <a:custGeom>
            <a:avLst/>
            <a:gdLst>
              <a:gd name="connsiteX0" fmla="*/ 0 w 8808303"/>
              <a:gd name="connsiteY0" fmla="*/ 0 h 5179520"/>
              <a:gd name="connsiteX1" fmla="*/ 5432035 w 8808303"/>
              <a:gd name="connsiteY1" fmla="*/ 0 h 5179520"/>
              <a:gd name="connsiteX2" fmla="*/ 7122397 w 8808303"/>
              <a:gd name="connsiteY2" fmla="*/ 0 h 5179520"/>
              <a:gd name="connsiteX3" fmla="*/ 8808303 w 8808303"/>
              <a:gd name="connsiteY3" fmla="*/ 1681450 h 5179520"/>
              <a:gd name="connsiteX4" fmla="*/ 8808303 w 8808303"/>
              <a:gd name="connsiteY4" fmla="*/ 5179520 h 5179520"/>
              <a:gd name="connsiteX5" fmla="*/ 0 w 8808303"/>
              <a:gd name="connsiteY5" fmla="*/ 5179520 h 517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8303" h="5179520">
                <a:moveTo>
                  <a:pt x="0" y="0"/>
                </a:moveTo>
                <a:lnTo>
                  <a:pt x="5432035" y="0"/>
                </a:lnTo>
                <a:lnTo>
                  <a:pt x="7122397" y="0"/>
                </a:lnTo>
                <a:lnTo>
                  <a:pt x="8808303" y="1681450"/>
                </a:lnTo>
                <a:lnTo>
                  <a:pt x="8808303" y="5179520"/>
                </a:lnTo>
                <a:lnTo>
                  <a:pt x="0" y="5179520"/>
                </a:lnTo>
                <a:close/>
              </a:path>
            </a:pathLst>
          </a:custGeom>
        </p:spPr>
        <p:txBody>
          <a:bodyPr wrap="square">
            <a:noAutofit/>
          </a:bodyPr>
          <a:lstStyle/>
          <a:p>
            <a:endParaRPr lang="en-US"/>
          </a:p>
        </p:txBody>
      </p:sp>
    </p:spTree>
    <p:extLst>
      <p:ext uri="{BB962C8B-B14F-4D97-AF65-F5344CB8AC3E}">
        <p14:creationId xmlns:p14="http://schemas.microsoft.com/office/powerpoint/2010/main" val="403890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Page 05">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2971"/>
            <a:ext cx="12192000" cy="687601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Picture Placeholder 5"/>
          <p:cNvSpPr>
            <a:spLocks noGrp="1"/>
          </p:cNvSpPr>
          <p:nvPr>
            <p:ph type="pic" sz="quarter" idx="10"/>
          </p:nvPr>
        </p:nvSpPr>
        <p:spPr>
          <a:xfrm>
            <a:off x="2972" y="5940"/>
            <a:ext cx="8720027" cy="6869696"/>
          </a:xfrm>
          <a:custGeom>
            <a:avLst/>
            <a:gdLst>
              <a:gd name="connsiteX0" fmla="*/ 0 w 8720027"/>
              <a:gd name="connsiteY0" fmla="*/ 0 h 6869696"/>
              <a:gd name="connsiteX1" fmla="*/ 5287297 w 8720027"/>
              <a:gd name="connsiteY1" fmla="*/ 0 h 6869696"/>
              <a:gd name="connsiteX2" fmla="*/ 8720027 w 8720027"/>
              <a:gd name="connsiteY2" fmla="*/ 3434848 h 6869696"/>
              <a:gd name="connsiteX3" fmla="*/ 5287297 w 8720027"/>
              <a:gd name="connsiteY3" fmla="*/ 6869696 h 6869696"/>
              <a:gd name="connsiteX4" fmla="*/ 5286006 w 8720027"/>
              <a:gd name="connsiteY4" fmla="*/ 6869696 h 6869696"/>
              <a:gd name="connsiteX5" fmla="*/ 5276970 w 8720027"/>
              <a:gd name="connsiteY5" fmla="*/ 6869696 h 6869696"/>
              <a:gd name="connsiteX6" fmla="*/ 5252444 w 8720027"/>
              <a:gd name="connsiteY6" fmla="*/ 6869696 h 6869696"/>
              <a:gd name="connsiteX7" fmla="*/ 5204683 w 8720027"/>
              <a:gd name="connsiteY7" fmla="*/ 6869696 h 6869696"/>
              <a:gd name="connsiteX8" fmla="*/ 5169668 w 8720027"/>
              <a:gd name="connsiteY8" fmla="*/ 6869696 h 6869696"/>
              <a:gd name="connsiteX9" fmla="*/ 5125941 w 8720027"/>
              <a:gd name="connsiteY9" fmla="*/ 6869696 h 6869696"/>
              <a:gd name="connsiteX10" fmla="*/ 5072533 w 8720027"/>
              <a:gd name="connsiteY10" fmla="*/ 6869696 h 6869696"/>
              <a:gd name="connsiteX11" fmla="*/ 5008474 w 8720027"/>
              <a:gd name="connsiteY11" fmla="*/ 6869696 h 6869696"/>
              <a:gd name="connsiteX12" fmla="*/ 4932799 w 8720027"/>
              <a:gd name="connsiteY12" fmla="*/ 6869696 h 6869696"/>
              <a:gd name="connsiteX13" fmla="*/ 4844537 w 8720027"/>
              <a:gd name="connsiteY13" fmla="*/ 6869696 h 6869696"/>
              <a:gd name="connsiteX14" fmla="*/ 4742722 w 8720027"/>
              <a:gd name="connsiteY14" fmla="*/ 6869696 h 6869696"/>
              <a:gd name="connsiteX15" fmla="*/ 4626385 w 8720027"/>
              <a:gd name="connsiteY15" fmla="*/ 6869696 h 6869696"/>
              <a:gd name="connsiteX16" fmla="*/ 4494557 w 8720027"/>
              <a:gd name="connsiteY16" fmla="*/ 6869696 h 6869696"/>
              <a:gd name="connsiteX17" fmla="*/ 4346272 w 8720027"/>
              <a:gd name="connsiteY17" fmla="*/ 6869696 h 6869696"/>
              <a:gd name="connsiteX18" fmla="*/ 4180559 w 8720027"/>
              <a:gd name="connsiteY18" fmla="*/ 6869696 h 6869696"/>
              <a:gd name="connsiteX19" fmla="*/ 3996453 w 8720027"/>
              <a:gd name="connsiteY19" fmla="*/ 6869696 h 6869696"/>
              <a:gd name="connsiteX20" fmla="*/ 3792983 w 8720027"/>
              <a:gd name="connsiteY20" fmla="*/ 6869696 h 6869696"/>
              <a:gd name="connsiteX21" fmla="*/ 3569183 w 8720027"/>
              <a:gd name="connsiteY21" fmla="*/ 6869696 h 6869696"/>
              <a:gd name="connsiteX22" fmla="*/ 3324084 w 8720027"/>
              <a:gd name="connsiteY22" fmla="*/ 6869696 h 6869696"/>
              <a:gd name="connsiteX23" fmla="*/ 3056718 w 8720027"/>
              <a:gd name="connsiteY23" fmla="*/ 6869696 h 6869696"/>
              <a:gd name="connsiteX24" fmla="*/ 2766117 w 8720027"/>
              <a:gd name="connsiteY24" fmla="*/ 6869696 h 6869696"/>
              <a:gd name="connsiteX25" fmla="*/ 2451313 w 8720027"/>
              <a:gd name="connsiteY25" fmla="*/ 6869696 h 6869696"/>
              <a:gd name="connsiteX26" fmla="*/ 2111337 w 8720027"/>
              <a:gd name="connsiteY26" fmla="*/ 6869696 h 6869696"/>
              <a:gd name="connsiteX27" fmla="*/ 1745221 w 8720027"/>
              <a:gd name="connsiteY27" fmla="*/ 6869696 h 6869696"/>
              <a:gd name="connsiteX28" fmla="*/ 1351998 w 8720027"/>
              <a:gd name="connsiteY28" fmla="*/ 6869696 h 6869696"/>
              <a:gd name="connsiteX29" fmla="*/ 930699 w 8720027"/>
              <a:gd name="connsiteY29" fmla="*/ 6869696 h 6869696"/>
              <a:gd name="connsiteX30" fmla="*/ 480355 w 8720027"/>
              <a:gd name="connsiteY30" fmla="*/ 6869696 h 6869696"/>
              <a:gd name="connsiteX31" fmla="*/ 0 w 8720027"/>
              <a:gd name="connsiteY31" fmla="*/ 6869696 h 6869696"/>
              <a:gd name="connsiteX32" fmla="*/ 0 w 8720027"/>
              <a:gd name="connsiteY32" fmla="*/ 0 h 686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20027" h="6869696">
                <a:moveTo>
                  <a:pt x="0" y="0"/>
                </a:moveTo>
                <a:cubicBezTo>
                  <a:pt x="0" y="0"/>
                  <a:pt x="0" y="0"/>
                  <a:pt x="5287297" y="0"/>
                </a:cubicBezTo>
                <a:cubicBezTo>
                  <a:pt x="7183472" y="0"/>
                  <a:pt x="8720027" y="1535859"/>
                  <a:pt x="8720027" y="3434848"/>
                </a:cubicBezTo>
                <a:cubicBezTo>
                  <a:pt x="8720027" y="5330861"/>
                  <a:pt x="7183472" y="6869696"/>
                  <a:pt x="5287297" y="6869696"/>
                </a:cubicBezTo>
                <a:lnTo>
                  <a:pt x="5286006" y="6869696"/>
                </a:lnTo>
                <a:lnTo>
                  <a:pt x="5276970" y="6869696"/>
                </a:lnTo>
                <a:lnTo>
                  <a:pt x="5252444" y="6869696"/>
                </a:lnTo>
                <a:lnTo>
                  <a:pt x="5204683" y="6869696"/>
                </a:lnTo>
                <a:lnTo>
                  <a:pt x="5169668" y="6869696"/>
                </a:lnTo>
                <a:lnTo>
                  <a:pt x="5125941" y="6869696"/>
                </a:lnTo>
                <a:lnTo>
                  <a:pt x="5072533" y="6869696"/>
                </a:lnTo>
                <a:lnTo>
                  <a:pt x="5008474" y="6869696"/>
                </a:lnTo>
                <a:lnTo>
                  <a:pt x="4932799" y="6869696"/>
                </a:lnTo>
                <a:lnTo>
                  <a:pt x="4844537" y="6869696"/>
                </a:lnTo>
                <a:lnTo>
                  <a:pt x="4742722" y="6869696"/>
                </a:lnTo>
                <a:lnTo>
                  <a:pt x="4626385" y="6869696"/>
                </a:lnTo>
                <a:lnTo>
                  <a:pt x="4494557" y="6869696"/>
                </a:lnTo>
                <a:lnTo>
                  <a:pt x="4346272" y="6869696"/>
                </a:lnTo>
                <a:lnTo>
                  <a:pt x="4180559" y="6869696"/>
                </a:lnTo>
                <a:lnTo>
                  <a:pt x="3996453" y="6869696"/>
                </a:lnTo>
                <a:lnTo>
                  <a:pt x="3792983" y="6869696"/>
                </a:lnTo>
                <a:lnTo>
                  <a:pt x="3569183" y="6869696"/>
                </a:lnTo>
                <a:lnTo>
                  <a:pt x="3324084" y="6869696"/>
                </a:lnTo>
                <a:lnTo>
                  <a:pt x="3056718" y="6869696"/>
                </a:lnTo>
                <a:lnTo>
                  <a:pt x="2766117" y="6869696"/>
                </a:lnTo>
                <a:lnTo>
                  <a:pt x="2451313" y="6869696"/>
                </a:lnTo>
                <a:lnTo>
                  <a:pt x="2111337" y="6869696"/>
                </a:lnTo>
                <a:lnTo>
                  <a:pt x="1745221" y="6869696"/>
                </a:lnTo>
                <a:lnTo>
                  <a:pt x="1351998" y="6869696"/>
                </a:lnTo>
                <a:lnTo>
                  <a:pt x="930699" y="6869696"/>
                </a:lnTo>
                <a:lnTo>
                  <a:pt x="480355" y="6869696"/>
                </a:lnTo>
                <a:lnTo>
                  <a:pt x="0" y="6869696"/>
                </a:lnTo>
                <a:cubicBezTo>
                  <a:pt x="0" y="6869696"/>
                  <a:pt x="0" y="6869696"/>
                  <a:pt x="0"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730116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Page 06">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971" y="1"/>
            <a:ext cx="6169090" cy="6875636"/>
          </a:xfrm>
          <a:custGeom>
            <a:avLst/>
            <a:gdLst>
              <a:gd name="connsiteX0" fmla="*/ 0 w 6169090"/>
              <a:gd name="connsiteY0" fmla="*/ 0 h 6875636"/>
              <a:gd name="connsiteX1" fmla="*/ 2856240 w 6169090"/>
              <a:gd name="connsiteY1" fmla="*/ 0 h 6875636"/>
              <a:gd name="connsiteX2" fmla="*/ 4062935 w 6169090"/>
              <a:gd name="connsiteY2" fmla="*/ 0 h 6875636"/>
              <a:gd name="connsiteX3" fmla="*/ 4187765 w 6169090"/>
              <a:gd name="connsiteY3" fmla="*/ 0 h 6875636"/>
              <a:gd name="connsiteX4" fmla="*/ 4226403 w 6169090"/>
              <a:gd name="connsiteY4" fmla="*/ 0 h 6875636"/>
              <a:gd name="connsiteX5" fmla="*/ 4523619 w 6169090"/>
              <a:gd name="connsiteY5" fmla="*/ 1086410 h 6875636"/>
              <a:gd name="connsiteX6" fmla="*/ 5022940 w 6169090"/>
              <a:gd name="connsiteY6" fmla="*/ 1663845 h 6875636"/>
              <a:gd name="connsiteX7" fmla="*/ 5965113 w 6169090"/>
              <a:gd name="connsiteY7" fmla="*/ 2768114 h 6875636"/>
              <a:gd name="connsiteX8" fmla="*/ 5947280 w 6169090"/>
              <a:gd name="connsiteY8" fmla="*/ 4440887 h 6875636"/>
              <a:gd name="connsiteX9" fmla="*/ 5088328 w 6169090"/>
              <a:gd name="connsiteY9" fmla="*/ 6875636 h 6875636"/>
              <a:gd name="connsiteX10" fmla="*/ 5070495 w 6169090"/>
              <a:gd name="connsiteY10" fmla="*/ 6875636 h 6875636"/>
              <a:gd name="connsiteX11" fmla="*/ 5043746 w 6169090"/>
              <a:gd name="connsiteY11" fmla="*/ 6875636 h 6875636"/>
              <a:gd name="connsiteX12" fmla="*/ 0 w 6169090"/>
              <a:gd name="connsiteY12" fmla="*/ 6875636 h 6875636"/>
              <a:gd name="connsiteX13" fmla="*/ 0 w 6169090"/>
              <a:gd name="connsiteY13" fmla="*/ 0 h 6875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69090" h="6875636">
                <a:moveTo>
                  <a:pt x="0" y="0"/>
                </a:moveTo>
                <a:cubicBezTo>
                  <a:pt x="0" y="0"/>
                  <a:pt x="0" y="0"/>
                  <a:pt x="2856240" y="0"/>
                </a:cubicBezTo>
                <a:cubicBezTo>
                  <a:pt x="2856240" y="0"/>
                  <a:pt x="2856240" y="0"/>
                  <a:pt x="4062935" y="0"/>
                </a:cubicBezTo>
                <a:cubicBezTo>
                  <a:pt x="4062935" y="0"/>
                  <a:pt x="4062935" y="0"/>
                  <a:pt x="4187765" y="0"/>
                </a:cubicBezTo>
                <a:cubicBezTo>
                  <a:pt x="4187765" y="0"/>
                  <a:pt x="4187765" y="0"/>
                  <a:pt x="4226403" y="0"/>
                </a:cubicBezTo>
                <a:cubicBezTo>
                  <a:pt x="4196682" y="154776"/>
                  <a:pt x="4163988" y="595293"/>
                  <a:pt x="4523619" y="1086410"/>
                </a:cubicBezTo>
                <a:cubicBezTo>
                  <a:pt x="4669254" y="1285833"/>
                  <a:pt x="4844611" y="1476327"/>
                  <a:pt x="5022940" y="1663845"/>
                </a:cubicBezTo>
                <a:cubicBezTo>
                  <a:pt x="5397432" y="2053762"/>
                  <a:pt x="5789756" y="2422843"/>
                  <a:pt x="5965113" y="2768114"/>
                </a:cubicBezTo>
                <a:cubicBezTo>
                  <a:pt x="6226663" y="3283042"/>
                  <a:pt x="6253412" y="3765229"/>
                  <a:pt x="5947280" y="4440887"/>
                </a:cubicBezTo>
                <a:cubicBezTo>
                  <a:pt x="5644121" y="5110592"/>
                  <a:pt x="4915943" y="6036273"/>
                  <a:pt x="5088328" y="6875636"/>
                </a:cubicBezTo>
                <a:cubicBezTo>
                  <a:pt x="5088328" y="6875636"/>
                  <a:pt x="5088328" y="6875636"/>
                  <a:pt x="5070495" y="6875636"/>
                </a:cubicBezTo>
                <a:cubicBezTo>
                  <a:pt x="5070495" y="6875636"/>
                  <a:pt x="5070495" y="6875636"/>
                  <a:pt x="5043746" y="6875636"/>
                </a:cubicBezTo>
                <a:cubicBezTo>
                  <a:pt x="5043746" y="6875636"/>
                  <a:pt x="5043746" y="6875636"/>
                  <a:pt x="0" y="6875636"/>
                </a:cubicBezTo>
                <a:cubicBezTo>
                  <a:pt x="0" y="6875636"/>
                  <a:pt x="0" y="6875636"/>
                  <a:pt x="0"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626682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Page 07">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280145" y="2965"/>
            <a:ext cx="5902620" cy="5911507"/>
          </a:xfrm>
          <a:custGeom>
            <a:avLst/>
            <a:gdLst>
              <a:gd name="connsiteX0" fmla="*/ 26682 w 5902620"/>
              <a:gd name="connsiteY0" fmla="*/ 0 h 5911507"/>
              <a:gd name="connsiteX1" fmla="*/ 3166247 w 5902620"/>
              <a:gd name="connsiteY1" fmla="*/ 0 h 5911507"/>
              <a:gd name="connsiteX2" fmla="*/ 5285972 w 5902620"/>
              <a:gd name="connsiteY2" fmla="*/ 2562346 h 5911507"/>
              <a:gd name="connsiteX3" fmla="*/ 5902620 w 5902620"/>
              <a:gd name="connsiteY3" fmla="*/ 2761277 h 5911507"/>
              <a:gd name="connsiteX4" fmla="*/ 5902620 w 5902620"/>
              <a:gd name="connsiteY4" fmla="*/ 3954861 h 5911507"/>
              <a:gd name="connsiteX5" fmla="*/ 5902620 w 5902620"/>
              <a:gd name="connsiteY5" fmla="*/ 5908538 h 5911507"/>
              <a:gd name="connsiteX6" fmla="*/ 5813680 w 5902620"/>
              <a:gd name="connsiteY6" fmla="*/ 5911507 h 5911507"/>
              <a:gd name="connsiteX7" fmla="*/ 2223488 w 5902620"/>
              <a:gd name="connsiteY7" fmla="*/ 4670417 h 5911507"/>
              <a:gd name="connsiteX8" fmla="*/ 0 w 5902620"/>
              <a:gd name="connsiteY8" fmla="*/ 359263 h 5911507"/>
              <a:gd name="connsiteX9" fmla="*/ 26682 w 5902620"/>
              <a:gd name="connsiteY9" fmla="*/ 0 h 591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2620" h="5911507">
                <a:moveTo>
                  <a:pt x="26682" y="0"/>
                </a:moveTo>
                <a:cubicBezTo>
                  <a:pt x="26682" y="0"/>
                  <a:pt x="26682" y="0"/>
                  <a:pt x="3166247" y="0"/>
                </a:cubicBezTo>
                <a:cubicBezTo>
                  <a:pt x="3166247" y="1273750"/>
                  <a:pt x="4079360" y="2333724"/>
                  <a:pt x="5285972" y="2562346"/>
                </a:cubicBezTo>
                <a:cubicBezTo>
                  <a:pt x="5478675" y="2654389"/>
                  <a:pt x="5686200" y="2722678"/>
                  <a:pt x="5902620" y="2761277"/>
                </a:cubicBezTo>
                <a:cubicBezTo>
                  <a:pt x="5902620" y="2761277"/>
                  <a:pt x="5902620" y="2761277"/>
                  <a:pt x="5902620" y="3954861"/>
                </a:cubicBezTo>
                <a:cubicBezTo>
                  <a:pt x="5902620" y="3954861"/>
                  <a:pt x="5902620" y="3954861"/>
                  <a:pt x="5902620" y="5908538"/>
                </a:cubicBezTo>
                <a:cubicBezTo>
                  <a:pt x="5872974" y="5911507"/>
                  <a:pt x="5843327" y="5911507"/>
                  <a:pt x="5813680" y="5911507"/>
                </a:cubicBezTo>
                <a:cubicBezTo>
                  <a:pt x="4458835" y="5911507"/>
                  <a:pt x="3210717" y="5448325"/>
                  <a:pt x="2223488" y="4670417"/>
                </a:cubicBezTo>
                <a:cubicBezTo>
                  <a:pt x="933865" y="3657949"/>
                  <a:pt x="83010" y="2108072"/>
                  <a:pt x="0" y="359263"/>
                </a:cubicBezTo>
                <a:cubicBezTo>
                  <a:pt x="5930" y="237529"/>
                  <a:pt x="14824" y="118765"/>
                  <a:pt x="2668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652333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Page 09">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804620" y="1467198"/>
            <a:ext cx="8387383" cy="5408438"/>
          </a:xfrm>
          <a:custGeom>
            <a:avLst/>
            <a:gdLst>
              <a:gd name="connsiteX0" fmla="*/ 3182394 w 8387383"/>
              <a:gd name="connsiteY0" fmla="*/ 0 h 5408438"/>
              <a:gd name="connsiteX1" fmla="*/ 8387383 w 8387383"/>
              <a:gd name="connsiteY1" fmla="*/ 0 h 5408438"/>
              <a:gd name="connsiteX2" fmla="*/ 8387383 w 8387383"/>
              <a:gd name="connsiteY2" fmla="*/ 5408438 h 5408438"/>
              <a:gd name="connsiteX3" fmla="*/ 0 w 8387383"/>
              <a:gd name="connsiteY3" fmla="*/ 5408438 h 5408438"/>
            </a:gdLst>
            <a:ahLst/>
            <a:cxnLst>
              <a:cxn ang="0">
                <a:pos x="connsiteX0" y="connsiteY0"/>
              </a:cxn>
              <a:cxn ang="0">
                <a:pos x="connsiteX1" y="connsiteY1"/>
              </a:cxn>
              <a:cxn ang="0">
                <a:pos x="connsiteX2" y="connsiteY2"/>
              </a:cxn>
              <a:cxn ang="0">
                <a:pos x="connsiteX3" y="connsiteY3"/>
              </a:cxn>
            </a:cxnLst>
            <a:rect l="l" t="t" r="r" b="b"/>
            <a:pathLst>
              <a:path w="8387383" h="5408438">
                <a:moveTo>
                  <a:pt x="3182394" y="0"/>
                </a:moveTo>
                <a:lnTo>
                  <a:pt x="8387383" y="0"/>
                </a:lnTo>
                <a:lnTo>
                  <a:pt x="8387383" y="5408438"/>
                </a:lnTo>
                <a:lnTo>
                  <a:pt x="0" y="5408438"/>
                </a:lnTo>
                <a:close/>
              </a:path>
            </a:pathLst>
          </a:custGeom>
        </p:spPr>
        <p:txBody>
          <a:bodyPr wrap="square">
            <a:noAutofit/>
          </a:bodyPr>
          <a:lstStyle/>
          <a:p>
            <a:endParaRPr lang="en-US"/>
          </a:p>
        </p:txBody>
      </p:sp>
    </p:spTree>
    <p:extLst>
      <p:ext uri="{BB962C8B-B14F-4D97-AF65-F5344CB8AC3E}">
        <p14:creationId xmlns:p14="http://schemas.microsoft.com/office/powerpoint/2010/main" val="40843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1891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Page 05">
    <p:spTree>
      <p:nvGrpSpPr>
        <p:cNvPr id="1" name=""/>
        <p:cNvGrpSpPr/>
        <p:nvPr/>
      </p:nvGrpSpPr>
      <p:grpSpPr>
        <a:xfrm>
          <a:off x="0" y="0"/>
          <a:ext cx="0" cy="0"/>
          <a:chOff x="0" y="0"/>
          <a:chExt cx="0" cy="0"/>
        </a:xfrm>
      </p:grpSpPr>
      <p:sp>
        <p:nvSpPr>
          <p:cNvPr id="3" name="Picture Placeholder 3"/>
          <p:cNvSpPr>
            <a:spLocks noGrp="1"/>
          </p:cNvSpPr>
          <p:nvPr>
            <p:ph type="pic" sz="quarter" idx="10" hasCustomPrompt="1"/>
          </p:nvPr>
        </p:nvSpPr>
        <p:spPr>
          <a:xfrm>
            <a:off x="0" y="0"/>
            <a:ext cx="12192000" cy="6858000"/>
          </a:xfrm>
          <a:prstGeom prst="rect">
            <a:avLst/>
          </a:prstGeom>
        </p:spPr>
        <p:txBody>
          <a:bodyPr/>
          <a:lstStyle/>
          <a:p>
            <a:r>
              <a:rPr lang="en-US" dirty="0"/>
              <a:t>Replace Blur Image &amp; Send To Back</a:t>
            </a:r>
          </a:p>
        </p:txBody>
      </p:sp>
    </p:spTree>
    <p:extLst>
      <p:ext uri="{BB962C8B-B14F-4D97-AF65-F5344CB8AC3E}">
        <p14:creationId xmlns:p14="http://schemas.microsoft.com/office/powerpoint/2010/main" val="3886012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 Section Page 13">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0" y="0"/>
            <a:ext cx="7504142" cy="6877050"/>
          </a:xfrm>
          <a:prstGeom prst="rect">
            <a:avLst/>
          </a:prstGeom>
        </p:spPr>
        <p:txBody>
          <a:bodyPr/>
          <a:lstStyle/>
          <a:p>
            <a:r>
              <a:rPr lang="en-US" dirty="0"/>
              <a:t>Replace Image &amp; Send To Back</a:t>
            </a:r>
          </a:p>
          <a:p>
            <a:endParaRPr lang="en-US" dirty="0"/>
          </a:p>
          <a:p>
            <a:endParaRPr lang="en-US" dirty="0"/>
          </a:p>
          <a:p>
            <a:endParaRPr lang="en-US" dirty="0"/>
          </a:p>
        </p:txBody>
      </p:sp>
    </p:spTree>
    <p:extLst>
      <p:ext uri="{BB962C8B-B14F-4D97-AF65-F5344CB8AC3E}">
        <p14:creationId xmlns:p14="http://schemas.microsoft.com/office/powerpoint/2010/main" val="384188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12192000" cy="6858000"/>
          </a:xfrm>
          <a:prstGeom prst="rect">
            <a:avLst/>
          </a:prstGeom>
        </p:spPr>
        <p:txBody>
          <a:bodyPr/>
          <a:lstStyle/>
          <a:p>
            <a:r>
              <a:rPr lang="en-US" dirty="0"/>
              <a:t>Replace Image &amp; Send To Back</a:t>
            </a:r>
          </a:p>
          <a:p>
            <a:endParaRPr lang="en-US" dirty="0"/>
          </a:p>
          <a:p>
            <a:endParaRPr lang="en-US" dirty="0"/>
          </a:p>
          <a:p>
            <a:endParaRPr lang="en-US" dirty="0"/>
          </a:p>
          <a:p>
            <a:endParaRPr lang="en-US" dirty="0"/>
          </a:p>
          <a:p>
            <a:endParaRPr lang="en-GB" dirty="0"/>
          </a:p>
          <a:p>
            <a:endParaRPr lang="en-GB" dirty="0"/>
          </a:p>
        </p:txBody>
      </p:sp>
    </p:spTree>
    <p:extLst>
      <p:ext uri="{BB962C8B-B14F-4D97-AF65-F5344CB8AC3E}">
        <p14:creationId xmlns:p14="http://schemas.microsoft.com/office/powerpoint/2010/main" val="10926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462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9254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361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857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066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385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609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5/19/2025</a:t>
            </a:fld>
            <a:endParaRPr lang="en-US" dirty="0"/>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3EB4F9DE-B18B-0CCC-8DE0-DE825E0FC395}"/>
              </a:ext>
            </a:extLst>
          </p:cNvPr>
          <p:cNvSpPr>
            <a:spLocks noChangeArrowheads="1"/>
          </p:cNvSpPr>
          <p:nvPr userDrawn="1"/>
        </p:nvSpPr>
        <p:spPr bwMode="auto">
          <a:xfrm>
            <a:off x="0" y="2971"/>
            <a:ext cx="12192000" cy="687601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849294921"/>
      </p:ext>
    </p:extLst>
  </p:cSld>
  <p:clrMap bg1="lt1" tx1="dk1" bg2="lt2" tx2="dk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 id="2147484437" r:id="rId12"/>
    <p:sldLayoutId id="2147484470" r:id="rId13"/>
    <p:sldLayoutId id="2147484527" r:id="rId14"/>
    <p:sldLayoutId id="2147484173" r:id="rId15"/>
    <p:sldLayoutId id="2147484174" r:id="rId16"/>
    <p:sldLayoutId id="2147484175" r:id="rId17"/>
    <p:sldLayoutId id="2147484176" r:id="rId18"/>
    <p:sldLayoutId id="2147484178" r:id="rId19"/>
    <p:sldLayoutId id="2147484228" r:id="rId20"/>
    <p:sldLayoutId id="2147484318" r:id="rId21"/>
    <p:sldLayoutId id="2147484423"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a:spLocks/>
          </p:cNvSpPr>
          <p:nvPr/>
        </p:nvSpPr>
        <p:spPr bwMode="auto">
          <a:xfrm>
            <a:off x="4175874" y="2971"/>
            <a:ext cx="8013159" cy="5908888"/>
          </a:xfrm>
          <a:custGeom>
            <a:avLst/>
            <a:gdLst>
              <a:gd name="T0" fmla="*/ 2696 w 2696"/>
              <a:gd name="T1" fmla="*/ 1274 h 1985"/>
              <a:gd name="T2" fmla="*/ 2557 w 2696"/>
              <a:gd name="T3" fmla="*/ 1661 h 1985"/>
              <a:gd name="T4" fmla="*/ 2173 w 2696"/>
              <a:gd name="T5" fmla="*/ 1950 h 1985"/>
              <a:gd name="T6" fmla="*/ 1251 w 2696"/>
              <a:gd name="T7" fmla="*/ 1950 h 1985"/>
              <a:gd name="T8" fmla="*/ 819 w 2696"/>
              <a:gd name="T9" fmla="*/ 1687 h 1985"/>
              <a:gd name="T10" fmla="*/ 183 w 2696"/>
              <a:gd name="T11" fmla="*/ 132 h 1985"/>
              <a:gd name="T12" fmla="*/ 0 w 2696"/>
              <a:gd name="T13" fmla="*/ 0 h 1985"/>
              <a:gd name="T14" fmla="*/ 2696 w 2696"/>
              <a:gd name="T15" fmla="*/ 0 h 1985"/>
              <a:gd name="T16" fmla="*/ 2696 w 2696"/>
              <a:gd name="T17" fmla="*/ 1274 h 1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6" h="1985">
                <a:moveTo>
                  <a:pt x="2696" y="1274"/>
                </a:moveTo>
                <a:cubicBezTo>
                  <a:pt x="2557" y="1661"/>
                  <a:pt x="2557" y="1661"/>
                  <a:pt x="2557" y="1661"/>
                </a:cubicBezTo>
                <a:cubicBezTo>
                  <a:pt x="2557" y="1661"/>
                  <a:pt x="2485" y="1950"/>
                  <a:pt x="2173" y="1950"/>
                </a:cubicBezTo>
                <a:cubicBezTo>
                  <a:pt x="1862" y="1950"/>
                  <a:pt x="1251" y="1950"/>
                  <a:pt x="1251" y="1950"/>
                </a:cubicBezTo>
                <a:cubicBezTo>
                  <a:pt x="1251" y="1950"/>
                  <a:pt x="932" y="1985"/>
                  <a:pt x="819" y="1687"/>
                </a:cubicBezTo>
                <a:cubicBezTo>
                  <a:pt x="697" y="1387"/>
                  <a:pt x="183" y="132"/>
                  <a:pt x="183" y="132"/>
                </a:cubicBezTo>
                <a:cubicBezTo>
                  <a:pt x="183" y="132"/>
                  <a:pt x="145" y="0"/>
                  <a:pt x="0" y="0"/>
                </a:cubicBezTo>
                <a:cubicBezTo>
                  <a:pt x="2696" y="0"/>
                  <a:pt x="2696" y="0"/>
                  <a:pt x="2696" y="0"/>
                </a:cubicBezTo>
                <a:lnTo>
                  <a:pt x="2696" y="1274"/>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p:nvSpPr>
        <p:spPr bwMode="auto">
          <a:xfrm>
            <a:off x="778151" y="776666"/>
            <a:ext cx="797455" cy="690534"/>
          </a:xfrm>
          <a:custGeom>
            <a:avLst/>
            <a:gdLst>
              <a:gd name="T0" fmla="*/ 75 w 268"/>
              <a:gd name="T1" fmla="*/ 110 h 232"/>
              <a:gd name="T2" fmla="*/ 73 w 268"/>
              <a:gd name="T3" fmla="*/ 106 h 232"/>
              <a:gd name="T4" fmla="*/ 0 w 268"/>
              <a:gd name="T5" fmla="*/ 231 h 232"/>
              <a:gd name="T6" fmla="*/ 48 w 268"/>
              <a:gd name="T7" fmla="*/ 231 h 232"/>
              <a:gd name="T8" fmla="*/ 100 w 268"/>
              <a:gd name="T9" fmla="*/ 193 h 232"/>
              <a:gd name="T10" fmla="*/ 91 w 268"/>
              <a:gd name="T11" fmla="*/ 138 h 232"/>
              <a:gd name="T12" fmla="*/ 75 w 268"/>
              <a:gd name="T13" fmla="*/ 110 h 232"/>
              <a:gd name="T14" fmla="*/ 135 w 268"/>
              <a:gd name="T15" fmla="*/ 0 h 232"/>
              <a:gd name="T16" fmla="*/ 86 w 268"/>
              <a:gd name="T17" fmla="*/ 83 h 232"/>
              <a:gd name="T18" fmla="*/ 139 w 268"/>
              <a:gd name="T19" fmla="*/ 172 h 232"/>
              <a:gd name="T20" fmla="*/ 246 w 268"/>
              <a:gd name="T21" fmla="*/ 232 h 232"/>
              <a:gd name="T22" fmla="*/ 246 w 268"/>
              <a:gd name="T23" fmla="*/ 232 h 232"/>
              <a:gd name="T24" fmla="*/ 264 w 268"/>
              <a:gd name="T25" fmla="*/ 231 h 232"/>
              <a:gd name="T26" fmla="*/ 268 w 268"/>
              <a:gd name="T27" fmla="*/ 230 h 232"/>
              <a:gd name="T28" fmla="*/ 135 w 268"/>
              <a:gd name="T29" fmla="*/ 0 h 232"/>
              <a:gd name="T30" fmla="*/ 246 w 268"/>
              <a:gd name="T31" fmla="*/ 227 h 232"/>
              <a:gd name="T32" fmla="*/ 246 w 268"/>
              <a:gd name="T33" fmla="*/ 227 h 232"/>
              <a:gd name="T34" fmla="*/ 143 w 268"/>
              <a:gd name="T35" fmla="*/ 170 h 232"/>
              <a:gd name="T36" fmla="*/ 92 w 268"/>
              <a:gd name="T37" fmla="*/ 83 h 232"/>
              <a:gd name="T38" fmla="*/ 135 w 268"/>
              <a:gd name="T39" fmla="*/ 10 h 232"/>
              <a:gd name="T40" fmla="*/ 260 w 268"/>
              <a:gd name="T41" fmla="*/ 226 h 232"/>
              <a:gd name="T42" fmla="*/ 246 w 268"/>
              <a:gd name="T43" fmla="*/ 22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232">
                <a:moveTo>
                  <a:pt x="75" y="110"/>
                </a:moveTo>
                <a:cubicBezTo>
                  <a:pt x="73" y="106"/>
                  <a:pt x="73" y="106"/>
                  <a:pt x="73" y="106"/>
                </a:cubicBezTo>
                <a:cubicBezTo>
                  <a:pt x="0" y="231"/>
                  <a:pt x="0" y="231"/>
                  <a:pt x="0" y="231"/>
                </a:cubicBezTo>
                <a:cubicBezTo>
                  <a:pt x="48" y="231"/>
                  <a:pt x="48" y="231"/>
                  <a:pt x="48" y="231"/>
                </a:cubicBezTo>
                <a:cubicBezTo>
                  <a:pt x="52" y="231"/>
                  <a:pt x="87" y="230"/>
                  <a:pt x="100" y="193"/>
                </a:cubicBezTo>
                <a:cubicBezTo>
                  <a:pt x="108" y="165"/>
                  <a:pt x="99" y="150"/>
                  <a:pt x="91" y="138"/>
                </a:cubicBezTo>
                <a:cubicBezTo>
                  <a:pt x="85" y="128"/>
                  <a:pt x="78" y="116"/>
                  <a:pt x="75" y="110"/>
                </a:cubicBezTo>
                <a:close/>
                <a:moveTo>
                  <a:pt x="135" y="0"/>
                </a:moveTo>
                <a:cubicBezTo>
                  <a:pt x="86" y="83"/>
                  <a:pt x="86" y="83"/>
                  <a:pt x="86" y="83"/>
                </a:cubicBezTo>
                <a:cubicBezTo>
                  <a:pt x="139" y="172"/>
                  <a:pt x="139" y="172"/>
                  <a:pt x="139" y="172"/>
                </a:cubicBezTo>
                <a:cubicBezTo>
                  <a:pt x="139" y="173"/>
                  <a:pt x="171" y="232"/>
                  <a:pt x="246" y="232"/>
                </a:cubicBezTo>
                <a:cubicBezTo>
                  <a:pt x="246" y="232"/>
                  <a:pt x="246" y="232"/>
                  <a:pt x="246" y="232"/>
                </a:cubicBezTo>
                <a:cubicBezTo>
                  <a:pt x="252" y="232"/>
                  <a:pt x="258" y="231"/>
                  <a:pt x="264" y="231"/>
                </a:cubicBezTo>
                <a:cubicBezTo>
                  <a:pt x="268" y="230"/>
                  <a:pt x="268" y="230"/>
                  <a:pt x="268" y="230"/>
                </a:cubicBezTo>
                <a:lnTo>
                  <a:pt x="135" y="0"/>
                </a:lnTo>
                <a:close/>
                <a:moveTo>
                  <a:pt x="246" y="227"/>
                </a:moveTo>
                <a:cubicBezTo>
                  <a:pt x="246" y="227"/>
                  <a:pt x="246" y="227"/>
                  <a:pt x="246" y="227"/>
                </a:cubicBezTo>
                <a:cubicBezTo>
                  <a:pt x="174" y="227"/>
                  <a:pt x="144" y="171"/>
                  <a:pt x="143" y="170"/>
                </a:cubicBezTo>
                <a:cubicBezTo>
                  <a:pt x="92" y="83"/>
                  <a:pt x="92" y="83"/>
                  <a:pt x="92" y="83"/>
                </a:cubicBezTo>
                <a:cubicBezTo>
                  <a:pt x="135" y="10"/>
                  <a:pt x="135" y="10"/>
                  <a:pt x="135" y="10"/>
                </a:cubicBezTo>
                <a:cubicBezTo>
                  <a:pt x="260" y="226"/>
                  <a:pt x="260" y="226"/>
                  <a:pt x="260" y="226"/>
                </a:cubicBezTo>
                <a:cubicBezTo>
                  <a:pt x="255" y="226"/>
                  <a:pt x="250" y="227"/>
                  <a:pt x="246" y="2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1026262" y="3378420"/>
            <a:ext cx="527182" cy="5940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p:nvSpPr>
        <p:spPr bwMode="auto">
          <a:xfrm>
            <a:off x="6630610" y="3289317"/>
            <a:ext cx="2678973" cy="2577992"/>
          </a:xfrm>
          <a:custGeom>
            <a:avLst/>
            <a:gdLst>
              <a:gd name="T0" fmla="*/ 386 w 901"/>
              <a:gd name="T1" fmla="*/ 0 h 866"/>
              <a:gd name="T2" fmla="*/ 515 w 901"/>
              <a:gd name="T3" fmla="*/ 142 h 866"/>
              <a:gd name="T4" fmla="*/ 486 w 901"/>
              <a:gd name="T5" fmla="*/ 113 h 866"/>
              <a:gd name="T6" fmla="*/ 235 w 901"/>
              <a:gd name="T7" fmla="*/ 297 h 866"/>
              <a:gd name="T8" fmla="*/ 205 w 901"/>
              <a:gd name="T9" fmla="*/ 326 h 866"/>
              <a:gd name="T10" fmla="*/ 620 w 901"/>
              <a:gd name="T11" fmla="*/ 287 h 866"/>
              <a:gd name="T12" fmla="*/ 555 w 901"/>
              <a:gd name="T13" fmla="*/ 258 h 866"/>
              <a:gd name="T14" fmla="*/ 501 w 901"/>
              <a:gd name="T15" fmla="*/ 521 h 866"/>
              <a:gd name="T16" fmla="*/ 519 w 901"/>
              <a:gd name="T17" fmla="*/ 380 h 866"/>
              <a:gd name="T18" fmla="*/ 343 w 901"/>
              <a:gd name="T19" fmla="*/ 364 h 866"/>
              <a:gd name="T20" fmla="*/ 385 w 901"/>
              <a:gd name="T21" fmla="*/ 243 h 866"/>
              <a:gd name="T22" fmla="*/ 353 w 901"/>
              <a:gd name="T23" fmla="*/ 211 h 866"/>
              <a:gd name="T24" fmla="*/ 297 w 901"/>
              <a:gd name="T25" fmla="*/ 371 h 866"/>
              <a:gd name="T26" fmla="*/ 63 w 901"/>
              <a:gd name="T27" fmla="*/ 483 h 866"/>
              <a:gd name="T28" fmla="*/ 32 w 901"/>
              <a:gd name="T29" fmla="*/ 521 h 866"/>
              <a:gd name="T30" fmla="*/ 249 w 901"/>
              <a:gd name="T31" fmla="*/ 597 h 866"/>
              <a:gd name="T32" fmla="*/ 151 w 901"/>
              <a:gd name="T33" fmla="*/ 732 h 866"/>
              <a:gd name="T34" fmla="*/ 138 w 901"/>
              <a:gd name="T35" fmla="*/ 788 h 866"/>
              <a:gd name="T36" fmla="*/ 264 w 901"/>
              <a:gd name="T37" fmla="*/ 803 h 866"/>
              <a:gd name="T38" fmla="*/ 245 w 901"/>
              <a:gd name="T39" fmla="*/ 866 h 866"/>
              <a:gd name="T40" fmla="*/ 341 w 901"/>
              <a:gd name="T41" fmla="*/ 751 h 866"/>
              <a:gd name="T42" fmla="*/ 420 w 901"/>
              <a:gd name="T43" fmla="*/ 817 h 866"/>
              <a:gd name="T44" fmla="*/ 455 w 901"/>
              <a:gd name="T45" fmla="*/ 789 h 866"/>
              <a:gd name="T46" fmla="*/ 653 w 901"/>
              <a:gd name="T47" fmla="*/ 684 h 866"/>
              <a:gd name="T48" fmla="*/ 538 w 901"/>
              <a:gd name="T49" fmla="*/ 813 h 866"/>
              <a:gd name="T50" fmla="*/ 594 w 901"/>
              <a:gd name="T51" fmla="*/ 796 h 866"/>
              <a:gd name="T52" fmla="*/ 725 w 901"/>
              <a:gd name="T53" fmla="*/ 654 h 866"/>
              <a:gd name="T54" fmla="*/ 748 w 901"/>
              <a:gd name="T55" fmla="*/ 502 h 866"/>
              <a:gd name="T56" fmla="*/ 724 w 901"/>
              <a:gd name="T57" fmla="*/ 455 h 866"/>
              <a:gd name="T58" fmla="*/ 610 w 901"/>
              <a:gd name="T59" fmla="*/ 300 h 866"/>
              <a:gd name="T60" fmla="*/ 343 w 901"/>
              <a:gd name="T61" fmla="*/ 380 h 866"/>
              <a:gd name="T62" fmla="*/ 471 w 901"/>
              <a:gd name="T63" fmla="*/ 512 h 866"/>
              <a:gd name="T64" fmla="*/ 290 w 901"/>
              <a:gd name="T65" fmla="*/ 584 h 866"/>
              <a:gd name="T66" fmla="*/ 305 w 901"/>
              <a:gd name="T67" fmla="*/ 389 h 866"/>
              <a:gd name="T68" fmla="*/ 260 w 901"/>
              <a:gd name="T69" fmla="*/ 585 h 866"/>
              <a:gd name="T70" fmla="*/ 166 w 901"/>
              <a:gd name="T71" fmla="*/ 749 h 866"/>
              <a:gd name="T72" fmla="*/ 276 w 901"/>
              <a:gd name="T73" fmla="*/ 645 h 866"/>
              <a:gd name="T74" fmla="*/ 450 w 901"/>
              <a:gd name="T75" fmla="*/ 556 h 866"/>
              <a:gd name="T76" fmla="*/ 429 w 901"/>
              <a:gd name="T77" fmla="*/ 796 h 866"/>
              <a:gd name="T78" fmla="*/ 438 w 901"/>
              <a:gd name="T79" fmla="*/ 790 h 866"/>
              <a:gd name="T80" fmla="*/ 462 w 901"/>
              <a:gd name="T81" fmla="*/ 567 h 866"/>
              <a:gd name="T82" fmla="*/ 640 w 901"/>
              <a:gd name="T83" fmla="*/ 656 h 866"/>
              <a:gd name="T84" fmla="*/ 501 w 901"/>
              <a:gd name="T85" fmla="*/ 563 h 866"/>
              <a:gd name="T86" fmla="*/ 640 w 901"/>
              <a:gd name="T87" fmla="*/ 656 h 866"/>
              <a:gd name="T88" fmla="*/ 653 w 901"/>
              <a:gd name="T89" fmla="*/ 624 h 866"/>
              <a:gd name="T90" fmla="*/ 509 w 901"/>
              <a:gd name="T91" fmla="*/ 535 h 866"/>
              <a:gd name="T92" fmla="*/ 730 w 901"/>
              <a:gd name="T93" fmla="*/ 496 h 866"/>
              <a:gd name="T94" fmla="*/ 840 w 901"/>
              <a:gd name="T95" fmla="*/ 582 h 866"/>
              <a:gd name="T96" fmla="*/ 870 w 901"/>
              <a:gd name="T97" fmla="*/ 551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1" h="866">
                <a:moveTo>
                  <a:pt x="386" y="47"/>
                </a:moveTo>
                <a:cubicBezTo>
                  <a:pt x="399" y="47"/>
                  <a:pt x="409" y="36"/>
                  <a:pt x="409" y="23"/>
                </a:cubicBezTo>
                <a:cubicBezTo>
                  <a:pt x="409" y="10"/>
                  <a:pt x="399" y="0"/>
                  <a:pt x="386" y="0"/>
                </a:cubicBezTo>
                <a:cubicBezTo>
                  <a:pt x="373" y="0"/>
                  <a:pt x="362" y="10"/>
                  <a:pt x="362" y="23"/>
                </a:cubicBezTo>
                <a:cubicBezTo>
                  <a:pt x="362" y="36"/>
                  <a:pt x="373" y="47"/>
                  <a:pt x="386" y="47"/>
                </a:cubicBezTo>
                <a:close/>
                <a:moveTo>
                  <a:pt x="515" y="142"/>
                </a:moveTo>
                <a:cubicBezTo>
                  <a:pt x="532" y="142"/>
                  <a:pt x="545" y="129"/>
                  <a:pt x="545" y="113"/>
                </a:cubicBezTo>
                <a:cubicBezTo>
                  <a:pt x="545" y="97"/>
                  <a:pt x="532" y="83"/>
                  <a:pt x="515" y="83"/>
                </a:cubicBezTo>
                <a:cubicBezTo>
                  <a:pt x="499" y="83"/>
                  <a:pt x="486" y="97"/>
                  <a:pt x="486" y="113"/>
                </a:cubicBezTo>
                <a:cubicBezTo>
                  <a:pt x="486" y="129"/>
                  <a:pt x="499" y="142"/>
                  <a:pt x="515" y="142"/>
                </a:cubicBezTo>
                <a:close/>
                <a:moveTo>
                  <a:pt x="205" y="326"/>
                </a:moveTo>
                <a:cubicBezTo>
                  <a:pt x="222" y="326"/>
                  <a:pt x="235" y="313"/>
                  <a:pt x="235" y="297"/>
                </a:cubicBezTo>
                <a:cubicBezTo>
                  <a:pt x="235" y="281"/>
                  <a:pt x="222" y="267"/>
                  <a:pt x="205" y="267"/>
                </a:cubicBezTo>
                <a:cubicBezTo>
                  <a:pt x="189" y="267"/>
                  <a:pt x="176" y="281"/>
                  <a:pt x="176" y="297"/>
                </a:cubicBezTo>
                <a:cubicBezTo>
                  <a:pt x="176" y="313"/>
                  <a:pt x="189" y="326"/>
                  <a:pt x="205" y="326"/>
                </a:cubicBezTo>
                <a:close/>
                <a:moveTo>
                  <a:pt x="748" y="443"/>
                </a:moveTo>
                <a:cubicBezTo>
                  <a:pt x="744" y="443"/>
                  <a:pt x="740" y="444"/>
                  <a:pt x="737" y="445"/>
                </a:cubicBezTo>
                <a:cubicBezTo>
                  <a:pt x="620" y="287"/>
                  <a:pt x="620" y="287"/>
                  <a:pt x="620" y="287"/>
                </a:cubicBezTo>
                <a:cubicBezTo>
                  <a:pt x="628" y="280"/>
                  <a:pt x="633" y="269"/>
                  <a:pt x="633" y="258"/>
                </a:cubicBezTo>
                <a:cubicBezTo>
                  <a:pt x="633" y="236"/>
                  <a:pt x="616" y="219"/>
                  <a:pt x="594" y="219"/>
                </a:cubicBezTo>
                <a:cubicBezTo>
                  <a:pt x="573" y="219"/>
                  <a:pt x="555" y="236"/>
                  <a:pt x="555" y="258"/>
                </a:cubicBezTo>
                <a:cubicBezTo>
                  <a:pt x="555" y="279"/>
                  <a:pt x="572" y="296"/>
                  <a:pt x="593" y="297"/>
                </a:cubicBezTo>
                <a:cubicBezTo>
                  <a:pt x="598" y="486"/>
                  <a:pt x="598" y="486"/>
                  <a:pt x="598" y="486"/>
                </a:cubicBezTo>
                <a:cubicBezTo>
                  <a:pt x="501" y="521"/>
                  <a:pt x="501" y="521"/>
                  <a:pt x="501" y="521"/>
                </a:cubicBezTo>
                <a:cubicBezTo>
                  <a:pt x="497" y="517"/>
                  <a:pt x="493" y="514"/>
                  <a:pt x="488" y="513"/>
                </a:cubicBezTo>
                <a:cubicBezTo>
                  <a:pt x="490" y="412"/>
                  <a:pt x="490" y="412"/>
                  <a:pt x="490" y="412"/>
                </a:cubicBezTo>
                <a:cubicBezTo>
                  <a:pt x="506" y="411"/>
                  <a:pt x="519" y="397"/>
                  <a:pt x="519" y="380"/>
                </a:cubicBezTo>
                <a:cubicBezTo>
                  <a:pt x="519" y="363"/>
                  <a:pt x="505" y="349"/>
                  <a:pt x="487" y="349"/>
                </a:cubicBezTo>
                <a:cubicBezTo>
                  <a:pt x="474" y="349"/>
                  <a:pt x="463" y="357"/>
                  <a:pt x="458" y="368"/>
                </a:cubicBezTo>
                <a:cubicBezTo>
                  <a:pt x="343" y="364"/>
                  <a:pt x="343" y="364"/>
                  <a:pt x="343" y="364"/>
                </a:cubicBezTo>
                <a:cubicBezTo>
                  <a:pt x="342" y="359"/>
                  <a:pt x="339" y="355"/>
                  <a:pt x="335" y="352"/>
                </a:cubicBezTo>
                <a:cubicBezTo>
                  <a:pt x="375" y="241"/>
                  <a:pt x="375" y="241"/>
                  <a:pt x="375" y="241"/>
                </a:cubicBezTo>
                <a:cubicBezTo>
                  <a:pt x="378" y="242"/>
                  <a:pt x="381" y="243"/>
                  <a:pt x="385" y="243"/>
                </a:cubicBezTo>
                <a:cubicBezTo>
                  <a:pt x="402" y="243"/>
                  <a:pt x="416" y="228"/>
                  <a:pt x="416" y="211"/>
                </a:cubicBezTo>
                <a:cubicBezTo>
                  <a:pt x="416" y="193"/>
                  <a:pt x="402" y="179"/>
                  <a:pt x="385" y="179"/>
                </a:cubicBezTo>
                <a:cubicBezTo>
                  <a:pt x="367" y="179"/>
                  <a:pt x="353" y="193"/>
                  <a:pt x="353" y="211"/>
                </a:cubicBezTo>
                <a:cubicBezTo>
                  <a:pt x="353" y="219"/>
                  <a:pt x="356" y="227"/>
                  <a:pt x="361" y="232"/>
                </a:cubicBezTo>
                <a:cubicBezTo>
                  <a:pt x="319" y="348"/>
                  <a:pt x="319" y="348"/>
                  <a:pt x="319" y="348"/>
                </a:cubicBezTo>
                <a:cubicBezTo>
                  <a:pt x="307" y="348"/>
                  <a:pt x="297" y="359"/>
                  <a:pt x="297" y="371"/>
                </a:cubicBezTo>
                <a:cubicBezTo>
                  <a:pt x="297" y="372"/>
                  <a:pt x="297" y="373"/>
                  <a:pt x="298" y="374"/>
                </a:cubicBezTo>
                <a:cubicBezTo>
                  <a:pt x="147" y="494"/>
                  <a:pt x="147" y="494"/>
                  <a:pt x="147" y="494"/>
                </a:cubicBezTo>
                <a:cubicBezTo>
                  <a:pt x="63" y="483"/>
                  <a:pt x="63" y="483"/>
                  <a:pt x="63" y="483"/>
                </a:cubicBezTo>
                <a:cubicBezTo>
                  <a:pt x="61" y="468"/>
                  <a:pt x="48" y="457"/>
                  <a:pt x="32" y="457"/>
                </a:cubicBezTo>
                <a:cubicBezTo>
                  <a:pt x="14" y="457"/>
                  <a:pt x="0" y="471"/>
                  <a:pt x="0" y="489"/>
                </a:cubicBezTo>
                <a:cubicBezTo>
                  <a:pt x="0" y="507"/>
                  <a:pt x="14" y="521"/>
                  <a:pt x="32" y="521"/>
                </a:cubicBezTo>
                <a:cubicBezTo>
                  <a:pt x="46" y="521"/>
                  <a:pt x="58" y="512"/>
                  <a:pt x="62" y="499"/>
                </a:cubicBezTo>
                <a:cubicBezTo>
                  <a:pt x="146" y="511"/>
                  <a:pt x="146" y="511"/>
                  <a:pt x="146" y="511"/>
                </a:cubicBezTo>
                <a:cubicBezTo>
                  <a:pt x="249" y="597"/>
                  <a:pt x="249" y="597"/>
                  <a:pt x="249" y="597"/>
                </a:cubicBezTo>
                <a:cubicBezTo>
                  <a:pt x="246" y="602"/>
                  <a:pt x="244" y="607"/>
                  <a:pt x="244" y="613"/>
                </a:cubicBezTo>
                <a:cubicBezTo>
                  <a:pt x="244" y="617"/>
                  <a:pt x="245" y="622"/>
                  <a:pt x="247" y="625"/>
                </a:cubicBezTo>
                <a:cubicBezTo>
                  <a:pt x="151" y="732"/>
                  <a:pt x="151" y="732"/>
                  <a:pt x="151" y="732"/>
                </a:cubicBezTo>
                <a:cubicBezTo>
                  <a:pt x="147" y="731"/>
                  <a:pt x="143" y="729"/>
                  <a:pt x="138" y="729"/>
                </a:cubicBezTo>
                <a:cubicBezTo>
                  <a:pt x="122" y="729"/>
                  <a:pt x="109" y="743"/>
                  <a:pt x="109" y="759"/>
                </a:cubicBezTo>
                <a:cubicBezTo>
                  <a:pt x="109" y="775"/>
                  <a:pt x="122" y="788"/>
                  <a:pt x="138" y="788"/>
                </a:cubicBezTo>
                <a:cubicBezTo>
                  <a:pt x="152" y="788"/>
                  <a:pt x="164" y="778"/>
                  <a:pt x="167" y="765"/>
                </a:cubicBezTo>
                <a:cubicBezTo>
                  <a:pt x="315" y="754"/>
                  <a:pt x="315" y="754"/>
                  <a:pt x="315" y="754"/>
                </a:cubicBezTo>
                <a:cubicBezTo>
                  <a:pt x="264" y="803"/>
                  <a:pt x="264" y="803"/>
                  <a:pt x="264" y="803"/>
                </a:cubicBezTo>
                <a:cubicBezTo>
                  <a:pt x="258" y="800"/>
                  <a:pt x="252" y="798"/>
                  <a:pt x="245" y="798"/>
                </a:cubicBezTo>
                <a:cubicBezTo>
                  <a:pt x="227" y="798"/>
                  <a:pt x="211" y="813"/>
                  <a:pt x="211" y="832"/>
                </a:cubicBezTo>
                <a:cubicBezTo>
                  <a:pt x="211" y="851"/>
                  <a:pt x="227" y="866"/>
                  <a:pt x="245" y="866"/>
                </a:cubicBezTo>
                <a:cubicBezTo>
                  <a:pt x="264" y="866"/>
                  <a:pt x="280" y="851"/>
                  <a:pt x="280" y="832"/>
                </a:cubicBezTo>
                <a:cubicBezTo>
                  <a:pt x="280" y="826"/>
                  <a:pt x="278" y="820"/>
                  <a:pt x="275" y="815"/>
                </a:cubicBezTo>
                <a:cubicBezTo>
                  <a:pt x="341" y="751"/>
                  <a:pt x="341" y="751"/>
                  <a:pt x="341" y="751"/>
                </a:cubicBezTo>
                <a:cubicBezTo>
                  <a:pt x="341" y="751"/>
                  <a:pt x="341" y="751"/>
                  <a:pt x="341" y="751"/>
                </a:cubicBezTo>
                <a:cubicBezTo>
                  <a:pt x="421" y="810"/>
                  <a:pt x="421" y="810"/>
                  <a:pt x="421" y="810"/>
                </a:cubicBezTo>
                <a:cubicBezTo>
                  <a:pt x="420" y="812"/>
                  <a:pt x="420" y="814"/>
                  <a:pt x="420" y="817"/>
                </a:cubicBezTo>
                <a:cubicBezTo>
                  <a:pt x="420" y="832"/>
                  <a:pt x="433" y="845"/>
                  <a:pt x="448" y="845"/>
                </a:cubicBezTo>
                <a:cubicBezTo>
                  <a:pt x="464" y="845"/>
                  <a:pt x="476" y="832"/>
                  <a:pt x="476" y="817"/>
                </a:cubicBezTo>
                <a:cubicBezTo>
                  <a:pt x="476" y="803"/>
                  <a:pt x="467" y="792"/>
                  <a:pt x="455" y="789"/>
                </a:cubicBezTo>
                <a:cubicBezTo>
                  <a:pt x="464" y="719"/>
                  <a:pt x="464" y="719"/>
                  <a:pt x="464" y="719"/>
                </a:cubicBezTo>
                <a:cubicBezTo>
                  <a:pt x="644" y="671"/>
                  <a:pt x="644" y="671"/>
                  <a:pt x="644" y="671"/>
                </a:cubicBezTo>
                <a:cubicBezTo>
                  <a:pt x="646" y="676"/>
                  <a:pt x="649" y="680"/>
                  <a:pt x="653" y="684"/>
                </a:cubicBezTo>
                <a:cubicBezTo>
                  <a:pt x="581" y="785"/>
                  <a:pt x="581" y="785"/>
                  <a:pt x="581" y="785"/>
                </a:cubicBezTo>
                <a:cubicBezTo>
                  <a:pt x="577" y="784"/>
                  <a:pt x="573" y="782"/>
                  <a:pt x="568" y="782"/>
                </a:cubicBezTo>
                <a:cubicBezTo>
                  <a:pt x="551" y="782"/>
                  <a:pt x="538" y="796"/>
                  <a:pt x="538" y="813"/>
                </a:cubicBezTo>
                <a:cubicBezTo>
                  <a:pt x="538" y="830"/>
                  <a:pt x="551" y="844"/>
                  <a:pt x="568" y="844"/>
                </a:cubicBezTo>
                <a:cubicBezTo>
                  <a:pt x="585" y="844"/>
                  <a:pt x="599" y="830"/>
                  <a:pt x="599" y="813"/>
                </a:cubicBezTo>
                <a:cubicBezTo>
                  <a:pt x="599" y="807"/>
                  <a:pt x="597" y="801"/>
                  <a:pt x="594" y="796"/>
                </a:cubicBezTo>
                <a:cubicBezTo>
                  <a:pt x="666" y="693"/>
                  <a:pt x="666" y="693"/>
                  <a:pt x="666" y="693"/>
                </a:cubicBezTo>
                <a:cubicBezTo>
                  <a:pt x="671" y="695"/>
                  <a:pt x="677" y="696"/>
                  <a:pt x="683" y="696"/>
                </a:cubicBezTo>
                <a:cubicBezTo>
                  <a:pt x="706" y="696"/>
                  <a:pt x="725" y="677"/>
                  <a:pt x="725" y="654"/>
                </a:cubicBezTo>
                <a:cubicBezTo>
                  <a:pt x="725" y="638"/>
                  <a:pt x="716" y="624"/>
                  <a:pt x="703" y="617"/>
                </a:cubicBezTo>
                <a:cubicBezTo>
                  <a:pt x="745" y="502"/>
                  <a:pt x="745" y="502"/>
                  <a:pt x="745" y="502"/>
                </a:cubicBezTo>
                <a:cubicBezTo>
                  <a:pt x="746" y="502"/>
                  <a:pt x="747" y="502"/>
                  <a:pt x="748" y="502"/>
                </a:cubicBezTo>
                <a:cubicBezTo>
                  <a:pt x="764" y="502"/>
                  <a:pt x="777" y="489"/>
                  <a:pt x="777" y="472"/>
                </a:cubicBezTo>
                <a:cubicBezTo>
                  <a:pt x="777" y="456"/>
                  <a:pt x="764" y="443"/>
                  <a:pt x="748" y="443"/>
                </a:cubicBezTo>
                <a:close/>
                <a:moveTo>
                  <a:pt x="724" y="455"/>
                </a:moveTo>
                <a:cubicBezTo>
                  <a:pt x="721" y="459"/>
                  <a:pt x="719" y="464"/>
                  <a:pt x="718" y="469"/>
                </a:cubicBezTo>
                <a:cubicBezTo>
                  <a:pt x="614" y="482"/>
                  <a:pt x="614" y="482"/>
                  <a:pt x="614" y="482"/>
                </a:cubicBezTo>
                <a:cubicBezTo>
                  <a:pt x="610" y="300"/>
                  <a:pt x="610" y="300"/>
                  <a:pt x="610" y="300"/>
                </a:cubicBezTo>
                <a:lnTo>
                  <a:pt x="724" y="455"/>
                </a:lnTo>
                <a:close/>
                <a:moveTo>
                  <a:pt x="329" y="393"/>
                </a:moveTo>
                <a:cubicBezTo>
                  <a:pt x="335" y="391"/>
                  <a:pt x="340" y="386"/>
                  <a:pt x="343" y="380"/>
                </a:cubicBezTo>
                <a:cubicBezTo>
                  <a:pt x="456" y="384"/>
                  <a:pt x="456" y="384"/>
                  <a:pt x="456" y="384"/>
                </a:cubicBezTo>
                <a:cubicBezTo>
                  <a:pt x="457" y="395"/>
                  <a:pt x="464" y="405"/>
                  <a:pt x="474" y="409"/>
                </a:cubicBezTo>
                <a:cubicBezTo>
                  <a:pt x="471" y="512"/>
                  <a:pt x="471" y="512"/>
                  <a:pt x="471" y="512"/>
                </a:cubicBezTo>
                <a:cubicBezTo>
                  <a:pt x="459" y="515"/>
                  <a:pt x="449" y="526"/>
                  <a:pt x="448" y="540"/>
                </a:cubicBezTo>
                <a:cubicBezTo>
                  <a:pt x="301" y="593"/>
                  <a:pt x="301" y="593"/>
                  <a:pt x="301" y="593"/>
                </a:cubicBezTo>
                <a:cubicBezTo>
                  <a:pt x="298" y="589"/>
                  <a:pt x="294" y="586"/>
                  <a:pt x="290" y="584"/>
                </a:cubicBezTo>
                <a:lnTo>
                  <a:pt x="329" y="393"/>
                </a:lnTo>
                <a:close/>
                <a:moveTo>
                  <a:pt x="162" y="503"/>
                </a:moveTo>
                <a:cubicBezTo>
                  <a:pt x="305" y="389"/>
                  <a:pt x="305" y="389"/>
                  <a:pt x="305" y="389"/>
                </a:cubicBezTo>
                <a:cubicBezTo>
                  <a:pt x="307" y="390"/>
                  <a:pt x="310" y="392"/>
                  <a:pt x="312" y="393"/>
                </a:cubicBezTo>
                <a:cubicBezTo>
                  <a:pt x="274" y="581"/>
                  <a:pt x="274" y="581"/>
                  <a:pt x="274" y="581"/>
                </a:cubicBezTo>
                <a:cubicBezTo>
                  <a:pt x="269" y="581"/>
                  <a:pt x="264" y="583"/>
                  <a:pt x="260" y="585"/>
                </a:cubicBezTo>
                <a:lnTo>
                  <a:pt x="162" y="503"/>
                </a:lnTo>
                <a:close/>
                <a:moveTo>
                  <a:pt x="332" y="736"/>
                </a:moveTo>
                <a:cubicBezTo>
                  <a:pt x="166" y="749"/>
                  <a:pt x="166" y="749"/>
                  <a:pt x="166" y="749"/>
                </a:cubicBezTo>
                <a:cubicBezTo>
                  <a:pt x="165" y="747"/>
                  <a:pt x="164" y="745"/>
                  <a:pt x="163" y="743"/>
                </a:cubicBezTo>
                <a:cubicBezTo>
                  <a:pt x="257" y="638"/>
                  <a:pt x="257" y="638"/>
                  <a:pt x="257" y="638"/>
                </a:cubicBezTo>
                <a:cubicBezTo>
                  <a:pt x="262" y="642"/>
                  <a:pt x="269" y="645"/>
                  <a:pt x="276" y="645"/>
                </a:cubicBezTo>
                <a:cubicBezTo>
                  <a:pt x="294" y="645"/>
                  <a:pt x="308" y="630"/>
                  <a:pt x="308" y="613"/>
                </a:cubicBezTo>
                <a:cubicBezTo>
                  <a:pt x="308" y="611"/>
                  <a:pt x="308" y="609"/>
                  <a:pt x="307" y="607"/>
                </a:cubicBezTo>
                <a:cubicBezTo>
                  <a:pt x="450" y="556"/>
                  <a:pt x="450" y="556"/>
                  <a:pt x="450" y="556"/>
                </a:cubicBezTo>
                <a:lnTo>
                  <a:pt x="332" y="736"/>
                </a:lnTo>
                <a:close/>
                <a:moveTo>
                  <a:pt x="438" y="790"/>
                </a:moveTo>
                <a:cubicBezTo>
                  <a:pt x="435" y="792"/>
                  <a:pt x="432" y="794"/>
                  <a:pt x="429" y="796"/>
                </a:cubicBezTo>
                <a:cubicBezTo>
                  <a:pt x="361" y="746"/>
                  <a:pt x="361" y="746"/>
                  <a:pt x="361" y="746"/>
                </a:cubicBezTo>
                <a:cubicBezTo>
                  <a:pt x="447" y="723"/>
                  <a:pt x="447" y="723"/>
                  <a:pt x="447" y="723"/>
                </a:cubicBezTo>
                <a:lnTo>
                  <a:pt x="438" y="790"/>
                </a:lnTo>
                <a:close/>
                <a:moveTo>
                  <a:pt x="449" y="706"/>
                </a:moveTo>
                <a:cubicBezTo>
                  <a:pt x="355" y="731"/>
                  <a:pt x="355" y="731"/>
                  <a:pt x="355" y="731"/>
                </a:cubicBezTo>
                <a:cubicBezTo>
                  <a:pt x="462" y="567"/>
                  <a:pt x="462" y="567"/>
                  <a:pt x="462" y="567"/>
                </a:cubicBezTo>
                <a:cubicBezTo>
                  <a:pt x="463" y="569"/>
                  <a:pt x="465" y="569"/>
                  <a:pt x="467" y="570"/>
                </a:cubicBezTo>
                <a:lnTo>
                  <a:pt x="449" y="706"/>
                </a:lnTo>
                <a:close/>
                <a:moveTo>
                  <a:pt x="640" y="656"/>
                </a:moveTo>
                <a:cubicBezTo>
                  <a:pt x="466" y="702"/>
                  <a:pt x="466" y="702"/>
                  <a:pt x="466" y="702"/>
                </a:cubicBezTo>
                <a:cubicBezTo>
                  <a:pt x="483" y="572"/>
                  <a:pt x="483" y="572"/>
                  <a:pt x="483" y="572"/>
                </a:cubicBezTo>
                <a:cubicBezTo>
                  <a:pt x="490" y="571"/>
                  <a:pt x="496" y="568"/>
                  <a:pt x="501" y="563"/>
                </a:cubicBezTo>
                <a:cubicBezTo>
                  <a:pt x="644" y="637"/>
                  <a:pt x="644" y="637"/>
                  <a:pt x="644" y="637"/>
                </a:cubicBezTo>
                <a:cubicBezTo>
                  <a:pt x="642" y="642"/>
                  <a:pt x="640" y="648"/>
                  <a:pt x="640" y="654"/>
                </a:cubicBezTo>
                <a:cubicBezTo>
                  <a:pt x="640" y="655"/>
                  <a:pt x="640" y="655"/>
                  <a:pt x="640" y="656"/>
                </a:cubicBezTo>
                <a:close/>
                <a:moveTo>
                  <a:pt x="688" y="612"/>
                </a:moveTo>
                <a:cubicBezTo>
                  <a:pt x="686" y="612"/>
                  <a:pt x="685" y="612"/>
                  <a:pt x="683" y="612"/>
                </a:cubicBezTo>
                <a:cubicBezTo>
                  <a:pt x="671" y="612"/>
                  <a:pt x="661" y="616"/>
                  <a:pt x="653" y="624"/>
                </a:cubicBezTo>
                <a:cubicBezTo>
                  <a:pt x="509" y="549"/>
                  <a:pt x="509" y="549"/>
                  <a:pt x="509" y="549"/>
                </a:cubicBezTo>
                <a:cubicBezTo>
                  <a:pt x="509" y="547"/>
                  <a:pt x="509" y="544"/>
                  <a:pt x="509" y="542"/>
                </a:cubicBezTo>
                <a:cubicBezTo>
                  <a:pt x="509" y="540"/>
                  <a:pt x="509" y="537"/>
                  <a:pt x="509" y="535"/>
                </a:cubicBezTo>
                <a:cubicBezTo>
                  <a:pt x="608" y="499"/>
                  <a:pt x="608" y="499"/>
                  <a:pt x="608" y="499"/>
                </a:cubicBezTo>
                <a:cubicBezTo>
                  <a:pt x="721" y="485"/>
                  <a:pt x="721" y="485"/>
                  <a:pt x="721" y="485"/>
                </a:cubicBezTo>
                <a:cubicBezTo>
                  <a:pt x="723" y="489"/>
                  <a:pt x="726" y="493"/>
                  <a:pt x="730" y="496"/>
                </a:cubicBezTo>
                <a:lnTo>
                  <a:pt x="688" y="612"/>
                </a:lnTo>
                <a:close/>
                <a:moveTo>
                  <a:pt x="870" y="551"/>
                </a:moveTo>
                <a:cubicBezTo>
                  <a:pt x="853" y="551"/>
                  <a:pt x="840" y="565"/>
                  <a:pt x="840" y="582"/>
                </a:cubicBezTo>
                <a:cubicBezTo>
                  <a:pt x="840" y="599"/>
                  <a:pt x="853" y="613"/>
                  <a:pt x="870" y="613"/>
                </a:cubicBezTo>
                <a:cubicBezTo>
                  <a:pt x="887" y="613"/>
                  <a:pt x="901" y="599"/>
                  <a:pt x="901" y="582"/>
                </a:cubicBezTo>
                <a:cubicBezTo>
                  <a:pt x="901" y="565"/>
                  <a:pt x="887" y="551"/>
                  <a:pt x="870" y="5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656206" y="799580"/>
            <a:ext cx="1207382" cy="754053"/>
          </a:xfrm>
          <a:prstGeom prst="rect">
            <a:avLst/>
          </a:prstGeom>
          <a:noFill/>
        </p:spPr>
        <p:txBody>
          <a:bodyPr wrap="none" rtlCol="0">
            <a:spAutoFit/>
          </a:bodyPr>
          <a:lstStyle/>
          <a:p>
            <a:r>
              <a:rPr lang="en-US" sz="4300" dirty="0">
                <a:solidFill>
                  <a:schemeClr val="bg1"/>
                </a:solidFill>
                <a:latin typeface="Mont Heavy DEMO" panose="00000A00000000000000" pitchFamily="50" charset="0"/>
              </a:rPr>
              <a:t>AML</a:t>
            </a:r>
          </a:p>
        </p:txBody>
      </p:sp>
      <p:sp>
        <p:nvSpPr>
          <p:cNvPr id="16" name="TextBox 15"/>
          <p:cNvSpPr txBox="1"/>
          <p:nvPr/>
        </p:nvSpPr>
        <p:spPr>
          <a:xfrm>
            <a:off x="7299334" y="911841"/>
            <a:ext cx="4391907" cy="2411429"/>
          </a:xfrm>
          <a:prstGeom prst="rect">
            <a:avLst/>
          </a:prstGeom>
          <a:noFill/>
        </p:spPr>
        <p:txBody>
          <a:bodyPr wrap="none" rtlCol="0">
            <a:spAutoFit/>
          </a:bodyPr>
          <a:lstStyle/>
          <a:p>
            <a:pPr algn="r">
              <a:lnSpc>
                <a:spcPts val="6000"/>
              </a:lnSpc>
            </a:pPr>
            <a:r>
              <a:rPr lang="en-GB" sz="6000" dirty="0">
                <a:solidFill>
                  <a:schemeClr val="accent1"/>
                </a:solidFill>
                <a:latin typeface="Mont Heavy DEMO" panose="00000A00000000000000" pitchFamily="50" charset="0"/>
              </a:rPr>
              <a:t>CS61</a:t>
            </a:r>
            <a:r>
              <a:rPr lang="en-US" altLang="zh-CN" sz="6000" dirty="0">
                <a:solidFill>
                  <a:schemeClr val="accent1"/>
                </a:solidFill>
                <a:latin typeface="Mont Heavy DEMO" panose="00000A00000000000000" pitchFamily="50" charset="0"/>
              </a:rPr>
              <a:t>1</a:t>
            </a:r>
            <a:endParaRPr lang="en-GB" sz="6000" dirty="0">
              <a:solidFill>
                <a:schemeClr val="accent1"/>
              </a:solidFill>
              <a:latin typeface="Mont Heavy DEMO" panose="00000A00000000000000" pitchFamily="50" charset="0"/>
            </a:endParaRPr>
          </a:p>
          <a:p>
            <a:pPr algn="r">
              <a:lnSpc>
                <a:spcPts val="6000"/>
              </a:lnSpc>
            </a:pPr>
            <a:r>
              <a:rPr lang="en-US" altLang="zh-CN" sz="6000" dirty="0">
                <a:latin typeface="Mont Heavy DEMO" panose="00000A00000000000000" pitchFamily="50" charset="0"/>
              </a:rPr>
              <a:t>MLE</a:t>
            </a:r>
          </a:p>
          <a:p>
            <a:pPr algn="r">
              <a:lnSpc>
                <a:spcPts val="6000"/>
              </a:lnSpc>
            </a:pPr>
            <a:r>
              <a:rPr lang="en-US" altLang="zh-CN" sz="6000" dirty="0">
                <a:latin typeface="Mont Heavy DEMO" panose="00000A00000000000000" pitchFamily="50" charset="0"/>
              </a:rPr>
              <a:t>Assignment 1</a:t>
            </a:r>
            <a:endParaRPr lang="en-GB" sz="6000" dirty="0">
              <a:latin typeface="Mont Heavy DEMO" panose="00000A00000000000000" pitchFamily="50" charset="0"/>
            </a:endParaRPr>
          </a:p>
        </p:txBody>
      </p:sp>
      <p:sp>
        <p:nvSpPr>
          <p:cNvPr id="17" name="TextBox 16"/>
          <p:cNvSpPr txBox="1"/>
          <p:nvPr/>
        </p:nvSpPr>
        <p:spPr>
          <a:xfrm>
            <a:off x="9568544" y="5992941"/>
            <a:ext cx="2122697" cy="315471"/>
          </a:xfrm>
          <a:prstGeom prst="rect">
            <a:avLst/>
          </a:prstGeom>
          <a:noFill/>
        </p:spPr>
        <p:txBody>
          <a:bodyPr wrap="none" rtlCol="0">
            <a:spAutoFit/>
          </a:bodyPr>
          <a:lstStyle/>
          <a:p>
            <a:pPr algn="r"/>
            <a:r>
              <a:rPr lang="en-GB" sz="1450" spc="150" dirty="0">
                <a:solidFill>
                  <a:schemeClr val="tx1">
                    <a:lumMod val="75000"/>
                    <a:lumOff val="25000"/>
                  </a:schemeClr>
                </a:solidFill>
                <a:latin typeface="Raleway" panose="020B0503030101060003" pitchFamily="34" charset="0"/>
              </a:rPr>
              <a:t>www.smu.edu.com</a:t>
            </a:r>
          </a:p>
        </p:txBody>
      </p:sp>
      <p:sp>
        <p:nvSpPr>
          <p:cNvPr id="18" name="TextBox 17"/>
          <p:cNvSpPr txBox="1"/>
          <p:nvPr/>
        </p:nvSpPr>
        <p:spPr>
          <a:xfrm>
            <a:off x="10589562" y="3947633"/>
            <a:ext cx="1077539" cy="261610"/>
          </a:xfrm>
          <a:prstGeom prst="rect">
            <a:avLst/>
          </a:prstGeom>
          <a:noFill/>
        </p:spPr>
        <p:txBody>
          <a:bodyPr wrap="none" rtlCol="0">
            <a:spAutoFit/>
          </a:bodyPr>
          <a:lstStyle/>
          <a:p>
            <a:pPr algn="r"/>
            <a:r>
              <a:rPr lang="en-GB" sz="1100" spc="100" dirty="0">
                <a:latin typeface="Mont ExtraLight DEMO" panose="00000400000000000000" pitchFamily="50" charset="0"/>
              </a:rPr>
              <a:t>Prepared By:</a:t>
            </a:r>
          </a:p>
        </p:txBody>
      </p:sp>
      <p:sp>
        <p:nvSpPr>
          <p:cNvPr id="19" name="TextBox 18"/>
          <p:cNvSpPr txBox="1"/>
          <p:nvPr/>
        </p:nvSpPr>
        <p:spPr>
          <a:xfrm>
            <a:off x="10052683" y="4173851"/>
            <a:ext cx="1614416" cy="646331"/>
          </a:xfrm>
          <a:prstGeom prst="rect">
            <a:avLst/>
          </a:prstGeom>
          <a:noFill/>
        </p:spPr>
        <p:txBody>
          <a:bodyPr wrap="none" rtlCol="0">
            <a:spAutoFit/>
          </a:bodyPr>
          <a:lstStyle/>
          <a:p>
            <a:pPr algn="r"/>
            <a:r>
              <a:rPr lang="en-GB" dirty="0">
                <a:latin typeface="Mont ExtraLight DEMO" panose="00000400000000000000" pitchFamily="50" charset="0"/>
              </a:rPr>
              <a:t>LUO ZHICHENG</a:t>
            </a:r>
          </a:p>
          <a:p>
            <a:pPr algn="r"/>
            <a:r>
              <a:rPr lang="en-US" altLang="zh-CN" dirty="0">
                <a:latin typeface="Mont ExtraLight DEMO" panose="00000400000000000000" pitchFamily="50" charset="0"/>
              </a:rPr>
              <a:t>01452109</a:t>
            </a:r>
          </a:p>
        </p:txBody>
      </p:sp>
      <p:pic>
        <p:nvPicPr>
          <p:cNvPr id="1026" name="Picture 2" descr="University Brand Identity | Singapore Management University (SMU)">
            <a:extLst>
              <a:ext uri="{FF2B5EF4-FFF2-40B4-BE49-F238E27FC236}">
                <a16:creationId xmlns:a16="http://schemas.microsoft.com/office/drawing/2014/main" id="{093679F0-D55F-115D-BB47-65188A03C9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3074126" cy="164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DFF3F94-773A-1CDE-F5CF-DB22914B48E8}"/>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70D35FD8-21B3-48BF-94F2-FAC1284AA819}"/>
              </a:ext>
            </a:extLst>
          </p:cNvPr>
          <p:cNvSpPr txBox="1"/>
          <p:nvPr/>
        </p:nvSpPr>
        <p:spPr>
          <a:xfrm>
            <a:off x="236765" y="68220"/>
            <a:ext cx="9761840" cy="661720"/>
          </a:xfrm>
          <a:prstGeom prst="rect">
            <a:avLst/>
          </a:prstGeom>
          <a:noFill/>
        </p:spPr>
        <p:txBody>
          <a:bodyPr wrap="none" rtlCol="0">
            <a:spAutoFit/>
          </a:bodyPr>
          <a:lstStyle/>
          <a:p>
            <a:r>
              <a:rPr lang="en-US" altLang="zh-CN" sz="3700" dirty="0">
                <a:latin typeface="Mont Heavy DEMO" panose="00000A00000000000000" pitchFamily="50" charset="0"/>
              </a:rPr>
              <a:t>Exploratory Data Analysis</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Occupation Distribution</a:t>
            </a:r>
          </a:p>
        </p:txBody>
      </p:sp>
      <p:sp>
        <p:nvSpPr>
          <p:cNvPr id="4" name="Subtitle 2">
            <a:extLst>
              <a:ext uri="{FF2B5EF4-FFF2-40B4-BE49-F238E27FC236}">
                <a16:creationId xmlns:a16="http://schemas.microsoft.com/office/drawing/2014/main" id="{0DE060D1-81FE-F25C-47C7-B48838F4B9F7}"/>
              </a:ext>
            </a:extLst>
          </p:cNvPr>
          <p:cNvSpPr txBox="1">
            <a:spLocks/>
          </p:cNvSpPr>
          <p:nvPr/>
        </p:nvSpPr>
        <p:spPr>
          <a:xfrm>
            <a:off x="504575" y="1032444"/>
            <a:ext cx="5591425" cy="2278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latin typeface="Raleway" panose="020B0503030101060003" pitchFamily="34" charset="0"/>
              </a:rPr>
              <a:t>Initiative:</a:t>
            </a:r>
          </a:p>
          <a:p>
            <a:pPr marL="0" indent="0">
              <a:lnSpc>
                <a:spcPct val="100000"/>
              </a:lnSpc>
              <a:spcBef>
                <a:spcPts val="0"/>
              </a:spcBef>
              <a:buNone/>
            </a:pPr>
            <a:r>
              <a:rPr lang="en-US" sz="1200" dirty="0">
                <a:latin typeface="Raleway" panose="020B0503030101060003" pitchFamily="34" charset="0"/>
              </a:rPr>
              <a:t>Understand the distribution of occupations across your dataset to:</a:t>
            </a:r>
          </a:p>
          <a:p>
            <a:pPr marL="0" indent="0">
              <a:lnSpc>
                <a:spcPct val="100000"/>
              </a:lnSpc>
              <a:spcBef>
                <a:spcPts val="0"/>
              </a:spcBef>
              <a:buNone/>
            </a:pPr>
            <a:r>
              <a:rPr lang="en-US" sz="1200" dirty="0">
                <a:latin typeface="Raleway" panose="020B0503030101060003" pitchFamily="34" charset="0"/>
              </a:rPr>
              <a:t>Identify dominant user segments</a:t>
            </a:r>
          </a:p>
          <a:p>
            <a:pPr marL="0" indent="0">
              <a:lnSpc>
                <a:spcPct val="100000"/>
              </a:lnSpc>
              <a:spcBef>
                <a:spcPts val="0"/>
              </a:spcBef>
              <a:buNone/>
            </a:pPr>
            <a:r>
              <a:rPr lang="en-US" sz="1200" dirty="0">
                <a:latin typeface="Raleway" panose="020B0503030101060003" pitchFamily="34" charset="0"/>
              </a:rPr>
              <a:t>Guide feature encoding strategies</a:t>
            </a:r>
          </a:p>
          <a:p>
            <a:pPr marL="0" indent="0">
              <a:lnSpc>
                <a:spcPct val="100000"/>
              </a:lnSpc>
              <a:spcBef>
                <a:spcPts val="0"/>
              </a:spcBef>
              <a:buNone/>
            </a:pPr>
            <a:r>
              <a:rPr lang="en-US" sz="1200" dirty="0">
                <a:latin typeface="Raleway" panose="020B0503030101060003" pitchFamily="34" charset="0"/>
              </a:rPr>
              <a:t>Support demographic-based risk profiling</a:t>
            </a:r>
          </a:p>
          <a:p>
            <a:pPr marL="0" indent="0">
              <a:lnSpc>
                <a:spcPct val="100000"/>
              </a:lnSpc>
              <a:spcBef>
                <a:spcPts val="0"/>
              </a:spcBef>
              <a:buNone/>
            </a:pPr>
            <a:endParaRPr lang="en-US" sz="1200" dirty="0">
              <a:latin typeface="Raleway" panose="020B0503030101060003" pitchFamily="34" charset="0"/>
            </a:endParaRPr>
          </a:p>
          <a:p>
            <a:pPr marL="0" indent="0">
              <a:lnSpc>
                <a:spcPct val="100000"/>
              </a:lnSpc>
              <a:spcBef>
                <a:spcPts val="0"/>
              </a:spcBef>
              <a:buNone/>
            </a:pPr>
            <a:r>
              <a:rPr lang="en-US" sz="1200" dirty="0">
                <a:latin typeface="Raleway" panose="020B0503030101060003" pitchFamily="34" charset="0"/>
              </a:rPr>
              <a:t>Variables analyzed:</a:t>
            </a:r>
          </a:p>
          <a:p>
            <a:pPr marL="0" indent="0">
              <a:lnSpc>
                <a:spcPct val="100000"/>
              </a:lnSpc>
              <a:spcBef>
                <a:spcPts val="0"/>
              </a:spcBef>
              <a:buNone/>
            </a:pPr>
            <a:endParaRPr lang="en-US" sz="1200" dirty="0">
              <a:latin typeface="Raleway" panose="020B0503030101060003" pitchFamily="34" charset="0"/>
            </a:endParaRPr>
          </a:p>
          <a:p>
            <a:pPr>
              <a:lnSpc>
                <a:spcPct val="100000"/>
              </a:lnSpc>
              <a:spcBef>
                <a:spcPts val="0"/>
              </a:spcBef>
            </a:pPr>
            <a:r>
              <a:rPr lang="en-US" sz="1200" dirty="0">
                <a:latin typeface="Raleway" panose="020B0503030101060003" pitchFamily="34" charset="0"/>
              </a:rPr>
              <a:t>Occupation</a:t>
            </a:r>
          </a:p>
        </p:txBody>
      </p:sp>
      <p:sp>
        <p:nvSpPr>
          <p:cNvPr id="9" name="TextBox 8">
            <a:extLst>
              <a:ext uri="{FF2B5EF4-FFF2-40B4-BE49-F238E27FC236}">
                <a16:creationId xmlns:a16="http://schemas.microsoft.com/office/drawing/2014/main" id="{46F89F43-6976-0702-B490-49EACC9B6001}"/>
              </a:ext>
            </a:extLst>
          </p:cNvPr>
          <p:cNvSpPr txBox="1"/>
          <p:nvPr/>
        </p:nvSpPr>
        <p:spPr>
          <a:xfrm>
            <a:off x="6777542" y="971550"/>
            <a:ext cx="4848225" cy="2123658"/>
          </a:xfrm>
          <a:prstGeom prst="rect">
            <a:avLst/>
          </a:prstGeom>
          <a:noFill/>
        </p:spPr>
        <p:txBody>
          <a:bodyPr wrap="square">
            <a:spAutoFit/>
          </a:bodyPr>
          <a:lstStyle/>
          <a:p>
            <a:r>
              <a:rPr lang="en-US" sz="1200" b="1" dirty="0">
                <a:latin typeface="Raleway" pitchFamily="2" charset="0"/>
              </a:rPr>
              <a:t>Overall Takeaways</a:t>
            </a:r>
          </a:p>
          <a:p>
            <a:pPr marL="228600" indent="-228600">
              <a:buFont typeface="Arial" panose="020B0604020202020204" pitchFamily="34" charset="0"/>
              <a:buChar char="•"/>
            </a:pPr>
            <a:r>
              <a:rPr lang="en-US" sz="1200" dirty="0">
                <a:latin typeface="Raleway" pitchFamily="2" charset="0"/>
              </a:rPr>
              <a:t>Lawyers dominate the dataset. Ensure model generalizability isn't biased by this overrepresentation.</a:t>
            </a:r>
          </a:p>
          <a:p>
            <a:pPr marL="228600" indent="-228600">
              <a:buFont typeface="Arial" panose="020B0604020202020204" pitchFamily="34" charset="0"/>
              <a:buChar char="•"/>
            </a:pPr>
            <a:r>
              <a:rPr lang="en-US" sz="1200" dirty="0">
                <a:latin typeface="Raleway" pitchFamily="2" charset="0"/>
              </a:rPr>
              <a:t>Occupational diversity is good, covering a broad professional spectrum.</a:t>
            </a:r>
          </a:p>
          <a:p>
            <a:pPr marL="228600" indent="-228600">
              <a:buFont typeface="Arial" panose="020B0604020202020204" pitchFamily="34" charset="0"/>
              <a:buChar char="•"/>
            </a:pPr>
            <a:r>
              <a:rPr lang="en-US" sz="1200" dirty="0">
                <a:latin typeface="Raleway" pitchFamily="2" charset="0"/>
              </a:rPr>
              <a:t>This analysis supports future segmentation or cohort analysis, such as:</a:t>
            </a:r>
          </a:p>
          <a:p>
            <a:pPr marL="685800" lvl="1" indent="-228600">
              <a:buFont typeface="Arial" panose="020B0604020202020204" pitchFamily="34" charset="0"/>
              <a:buChar char="•"/>
            </a:pPr>
            <a:r>
              <a:rPr lang="en-US" sz="1200" dirty="0">
                <a:latin typeface="Raleway" pitchFamily="2" charset="0"/>
              </a:rPr>
              <a:t>Income vs. occupation</a:t>
            </a:r>
          </a:p>
          <a:p>
            <a:pPr marL="685800" lvl="1" indent="-228600">
              <a:buFont typeface="Arial" panose="020B0604020202020204" pitchFamily="34" charset="0"/>
              <a:buChar char="•"/>
            </a:pPr>
            <a:r>
              <a:rPr lang="en-US" sz="1200" dirty="0">
                <a:latin typeface="Raleway" pitchFamily="2" charset="0"/>
              </a:rPr>
              <a:t>Default risk by profession</a:t>
            </a:r>
            <a:endParaRPr lang="en-US" sz="1200" b="1" dirty="0">
              <a:latin typeface="Raleway" pitchFamily="2" charset="0"/>
            </a:endParaRPr>
          </a:p>
          <a:p>
            <a:pPr marL="685800" lvl="1" indent="-228600">
              <a:buFont typeface="Arial" panose="020B0604020202020204" pitchFamily="34" charset="0"/>
              <a:buChar char="•"/>
            </a:pPr>
            <a:r>
              <a:rPr lang="en-US" sz="1200" dirty="0">
                <a:latin typeface="Raleway" pitchFamily="2" charset="0"/>
              </a:rPr>
              <a:t>Customized product offerings</a:t>
            </a:r>
          </a:p>
          <a:p>
            <a:endParaRPr lang="en-US" sz="1200" b="1" dirty="0">
              <a:latin typeface="Raleway" pitchFamily="2" charset="0"/>
            </a:endParaRPr>
          </a:p>
        </p:txBody>
      </p:sp>
      <p:pic>
        <p:nvPicPr>
          <p:cNvPr id="5" name="Picture 4">
            <a:extLst>
              <a:ext uri="{FF2B5EF4-FFF2-40B4-BE49-F238E27FC236}">
                <a16:creationId xmlns:a16="http://schemas.microsoft.com/office/drawing/2014/main" id="{C246420E-64C5-469B-5AA6-B5836C2DCB4D}"/>
              </a:ext>
            </a:extLst>
          </p:cNvPr>
          <p:cNvPicPr>
            <a:picLocks noChangeAspect="1"/>
          </p:cNvPicPr>
          <p:nvPr/>
        </p:nvPicPr>
        <p:blipFill>
          <a:blip r:embed="rId2"/>
          <a:stretch>
            <a:fillRect/>
          </a:stretch>
        </p:blipFill>
        <p:spPr>
          <a:xfrm>
            <a:off x="1931970" y="3080712"/>
            <a:ext cx="7653936" cy="3709068"/>
          </a:xfrm>
          <a:prstGeom prst="rect">
            <a:avLst/>
          </a:prstGeom>
        </p:spPr>
      </p:pic>
    </p:spTree>
    <p:extLst>
      <p:ext uri="{BB962C8B-B14F-4D97-AF65-F5344CB8AC3E}">
        <p14:creationId xmlns:p14="http://schemas.microsoft.com/office/powerpoint/2010/main" val="10997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FFDF53FA-60DC-7AB1-34F8-C718AD536337}"/>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5A619983-C9AA-AD00-E525-C450EF9FD4AB}"/>
              </a:ext>
            </a:extLst>
          </p:cNvPr>
          <p:cNvSpPr txBox="1"/>
          <p:nvPr/>
        </p:nvSpPr>
        <p:spPr>
          <a:xfrm>
            <a:off x="236765" y="68220"/>
            <a:ext cx="6969857" cy="661720"/>
          </a:xfrm>
          <a:prstGeom prst="rect">
            <a:avLst/>
          </a:prstGeom>
          <a:noFill/>
        </p:spPr>
        <p:txBody>
          <a:bodyPr wrap="none" rtlCol="0">
            <a:spAutoFit/>
          </a:bodyPr>
          <a:lstStyle/>
          <a:p>
            <a:r>
              <a:rPr lang="en-US" altLang="zh-CN" sz="3700" dirty="0">
                <a:latin typeface="Mont Heavy DEMO" panose="00000A00000000000000" pitchFamily="50" charset="0"/>
              </a:rPr>
              <a:t>Exploratory Data Analysis</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Box-plots</a:t>
            </a:r>
          </a:p>
        </p:txBody>
      </p:sp>
      <p:sp>
        <p:nvSpPr>
          <p:cNvPr id="4" name="Subtitle 2">
            <a:extLst>
              <a:ext uri="{FF2B5EF4-FFF2-40B4-BE49-F238E27FC236}">
                <a16:creationId xmlns:a16="http://schemas.microsoft.com/office/drawing/2014/main" id="{9F120847-DF4A-E2C0-69E0-9842E7CED400}"/>
              </a:ext>
            </a:extLst>
          </p:cNvPr>
          <p:cNvSpPr txBox="1">
            <a:spLocks/>
          </p:cNvSpPr>
          <p:nvPr/>
        </p:nvSpPr>
        <p:spPr>
          <a:xfrm>
            <a:off x="504575" y="1032444"/>
            <a:ext cx="5591425" cy="2278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latin typeface="Raleway" panose="020B0503030101060003" pitchFamily="34" charset="0"/>
              </a:rPr>
              <a:t>Initiative:</a:t>
            </a:r>
          </a:p>
          <a:p>
            <a:pPr marL="0" indent="0">
              <a:lnSpc>
                <a:spcPct val="100000"/>
              </a:lnSpc>
              <a:spcBef>
                <a:spcPts val="0"/>
              </a:spcBef>
              <a:buNone/>
            </a:pPr>
            <a:r>
              <a:rPr lang="en-US" sz="1200" dirty="0">
                <a:latin typeface="Raleway" panose="020B0503030101060003" pitchFamily="34" charset="0"/>
              </a:rPr>
              <a:t>Analyze how outstanding debt varies across different types of credit mixes using boxplots. This step aims to discover relationships between credit behavior and debt level for downstream feature engineering or customer segmentation.</a:t>
            </a:r>
          </a:p>
          <a:p>
            <a:pPr marL="0" indent="0">
              <a:lnSpc>
                <a:spcPct val="100000"/>
              </a:lnSpc>
              <a:spcBef>
                <a:spcPts val="0"/>
              </a:spcBef>
              <a:buNone/>
            </a:pPr>
            <a:endParaRPr lang="en-US" sz="1200" dirty="0">
              <a:latin typeface="Raleway" panose="020B0503030101060003" pitchFamily="34" charset="0"/>
            </a:endParaRPr>
          </a:p>
          <a:p>
            <a:pPr marL="0" indent="0">
              <a:lnSpc>
                <a:spcPct val="100000"/>
              </a:lnSpc>
              <a:spcBef>
                <a:spcPts val="0"/>
              </a:spcBef>
              <a:buNone/>
            </a:pPr>
            <a:r>
              <a:rPr lang="en-US" sz="1200" dirty="0">
                <a:latin typeface="Raleway" panose="020B0503030101060003" pitchFamily="34" charset="0"/>
              </a:rPr>
              <a:t>Variables analyzed:</a:t>
            </a:r>
          </a:p>
          <a:p>
            <a:pPr marL="0" indent="0">
              <a:lnSpc>
                <a:spcPct val="100000"/>
              </a:lnSpc>
              <a:spcBef>
                <a:spcPts val="0"/>
              </a:spcBef>
              <a:buNone/>
            </a:pP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Outstanding_Debt</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new_Credit_Mix_code</a:t>
            </a:r>
            <a:endParaRPr lang="en-GB" sz="1200" dirty="0">
              <a:latin typeface="Raleway" panose="020B0503030101060003" pitchFamily="34" charset="0"/>
            </a:endParaRPr>
          </a:p>
          <a:p>
            <a:pPr marL="0" indent="0">
              <a:lnSpc>
                <a:spcPct val="100000"/>
              </a:lnSpc>
              <a:spcBef>
                <a:spcPts val="0"/>
              </a:spcBef>
              <a:buNone/>
            </a:pPr>
            <a:endParaRPr lang="en-GB" sz="1200" dirty="0">
              <a:latin typeface="Raleway" panose="020B0503030101060003" pitchFamily="34" charset="0"/>
            </a:endParaRPr>
          </a:p>
        </p:txBody>
      </p:sp>
      <p:pic>
        <p:nvPicPr>
          <p:cNvPr id="3" name="Picture 2">
            <a:extLst>
              <a:ext uri="{FF2B5EF4-FFF2-40B4-BE49-F238E27FC236}">
                <a16:creationId xmlns:a16="http://schemas.microsoft.com/office/drawing/2014/main" id="{FE763142-ADD8-2E4A-7B45-904A0B74E1D9}"/>
              </a:ext>
            </a:extLst>
          </p:cNvPr>
          <p:cNvPicPr>
            <a:picLocks noChangeAspect="1"/>
          </p:cNvPicPr>
          <p:nvPr/>
        </p:nvPicPr>
        <p:blipFill>
          <a:blip r:embed="rId2"/>
          <a:stretch>
            <a:fillRect/>
          </a:stretch>
        </p:blipFill>
        <p:spPr>
          <a:xfrm>
            <a:off x="1423987" y="3429000"/>
            <a:ext cx="5267325" cy="3000375"/>
          </a:xfrm>
          <a:prstGeom prst="rect">
            <a:avLst/>
          </a:prstGeom>
          <a:ln>
            <a:solidFill>
              <a:schemeClr val="bg2">
                <a:lumMod val="90000"/>
              </a:schemeClr>
            </a:solidFill>
          </a:ln>
        </p:spPr>
      </p:pic>
      <p:pic>
        <p:nvPicPr>
          <p:cNvPr id="7" name="Picture 6">
            <a:extLst>
              <a:ext uri="{FF2B5EF4-FFF2-40B4-BE49-F238E27FC236}">
                <a16:creationId xmlns:a16="http://schemas.microsoft.com/office/drawing/2014/main" id="{611F1BB2-C8DE-067D-0024-B44040308D46}"/>
              </a:ext>
            </a:extLst>
          </p:cNvPr>
          <p:cNvPicPr>
            <a:picLocks noChangeAspect="1"/>
          </p:cNvPicPr>
          <p:nvPr/>
        </p:nvPicPr>
        <p:blipFill>
          <a:blip r:embed="rId3"/>
          <a:stretch>
            <a:fillRect/>
          </a:stretch>
        </p:blipFill>
        <p:spPr>
          <a:xfrm>
            <a:off x="6823687" y="3428999"/>
            <a:ext cx="4182955" cy="3000375"/>
          </a:xfrm>
          <a:prstGeom prst="rect">
            <a:avLst/>
          </a:prstGeom>
        </p:spPr>
      </p:pic>
      <p:sp>
        <p:nvSpPr>
          <p:cNvPr id="9" name="TextBox 8">
            <a:extLst>
              <a:ext uri="{FF2B5EF4-FFF2-40B4-BE49-F238E27FC236}">
                <a16:creationId xmlns:a16="http://schemas.microsoft.com/office/drawing/2014/main" id="{E6428EC2-499A-65F5-5C8A-514A800C4FCE}"/>
              </a:ext>
            </a:extLst>
          </p:cNvPr>
          <p:cNvSpPr txBox="1"/>
          <p:nvPr/>
        </p:nvSpPr>
        <p:spPr>
          <a:xfrm>
            <a:off x="6777542" y="971550"/>
            <a:ext cx="4848225" cy="1200329"/>
          </a:xfrm>
          <a:prstGeom prst="rect">
            <a:avLst/>
          </a:prstGeom>
          <a:noFill/>
        </p:spPr>
        <p:txBody>
          <a:bodyPr wrap="square">
            <a:spAutoFit/>
          </a:bodyPr>
          <a:lstStyle/>
          <a:p>
            <a:r>
              <a:rPr lang="en-US" sz="1200" b="1" dirty="0">
                <a:latin typeface="Raleway" pitchFamily="2" charset="0"/>
              </a:rPr>
              <a:t>Overall Takeaways:</a:t>
            </a:r>
          </a:p>
          <a:p>
            <a:r>
              <a:rPr lang="en-US" sz="1200" dirty="0">
                <a:latin typeface="Raleway" pitchFamily="2" charset="0"/>
              </a:rPr>
              <a:t>Customers with worse credit mix tend to carry higher and more varied debt, making them higher risk.</a:t>
            </a:r>
          </a:p>
          <a:p>
            <a:endParaRPr lang="en-US" sz="1200" dirty="0">
              <a:latin typeface="Raleway" pitchFamily="2" charset="0"/>
            </a:endParaRPr>
          </a:p>
          <a:p>
            <a:r>
              <a:rPr lang="en-US" sz="1200" dirty="0">
                <a:latin typeface="Raleway" pitchFamily="2" charset="0"/>
              </a:rPr>
              <a:t>This relationship can be very useful in risk scoring models, helping prioritize loan approvals, limits, or interest rates.</a:t>
            </a:r>
          </a:p>
        </p:txBody>
      </p:sp>
    </p:spTree>
    <p:extLst>
      <p:ext uri="{BB962C8B-B14F-4D97-AF65-F5344CB8AC3E}">
        <p14:creationId xmlns:p14="http://schemas.microsoft.com/office/powerpoint/2010/main" val="195427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3B2ECBBA-A0B7-BAEB-B9A4-7D2B3B9516C9}"/>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61E4B496-E702-A790-BB11-3479B330033E}"/>
              </a:ext>
            </a:extLst>
          </p:cNvPr>
          <p:cNvSpPr txBox="1"/>
          <p:nvPr/>
        </p:nvSpPr>
        <p:spPr>
          <a:xfrm>
            <a:off x="236765" y="68220"/>
            <a:ext cx="9776779" cy="661720"/>
          </a:xfrm>
          <a:prstGeom prst="rect">
            <a:avLst/>
          </a:prstGeom>
          <a:noFill/>
        </p:spPr>
        <p:txBody>
          <a:bodyPr wrap="none" rtlCol="0">
            <a:spAutoFit/>
          </a:bodyPr>
          <a:lstStyle/>
          <a:p>
            <a:r>
              <a:rPr lang="en-US" altLang="zh-CN" sz="3700" dirty="0">
                <a:latin typeface="Mont Heavy DEMO" panose="00000A00000000000000" pitchFamily="50" charset="0"/>
              </a:rPr>
              <a:t>Exploratory Data Analysis</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Behavioral Risk Profiling</a:t>
            </a:r>
          </a:p>
        </p:txBody>
      </p:sp>
      <p:sp>
        <p:nvSpPr>
          <p:cNvPr id="4" name="Subtitle 2">
            <a:extLst>
              <a:ext uri="{FF2B5EF4-FFF2-40B4-BE49-F238E27FC236}">
                <a16:creationId xmlns:a16="http://schemas.microsoft.com/office/drawing/2014/main" id="{CD74D1EE-EEE8-8AA5-176B-1A596945251E}"/>
              </a:ext>
            </a:extLst>
          </p:cNvPr>
          <p:cNvSpPr txBox="1">
            <a:spLocks/>
          </p:cNvSpPr>
          <p:nvPr/>
        </p:nvSpPr>
        <p:spPr>
          <a:xfrm>
            <a:off x="504575" y="1032444"/>
            <a:ext cx="5591425" cy="2278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latin typeface="Raleway" panose="020B0503030101060003" pitchFamily="34" charset="0"/>
              </a:rPr>
              <a:t>Initiative</a:t>
            </a:r>
          </a:p>
          <a:p>
            <a:pPr marL="0" indent="0">
              <a:lnSpc>
                <a:spcPct val="100000"/>
              </a:lnSpc>
              <a:spcBef>
                <a:spcPts val="0"/>
              </a:spcBef>
              <a:buNone/>
            </a:pPr>
            <a:r>
              <a:rPr lang="en-US" sz="1200" dirty="0">
                <a:latin typeface="Raleway" panose="020B0503030101060003" pitchFamily="34" charset="0"/>
              </a:rPr>
              <a:t>Group users by payment behavior codes to understand financial risk profiles based on average Annual Income and Outstanding Debt.</a:t>
            </a:r>
          </a:p>
          <a:p>
            <a:pPr marL="0" indent="0">
              <a:lnSpc>
                <a:spcPct val="100000"/>
              </a:lnSpc>
              <a:spcBef>
                <a:spcPts val="0"/>
              </a:spcBef>
              <a:buNone/>
            </a:pPr>
            <a:endParaRPr lang="en-US" sz="1200" dirty="0">
              <a:latin typeface="Raleway" panose="020B0503030101060003" pitchFamily="34" charset="0"/>
            </a:endParaRPr>
          </a:p>
          <a:p>
            <a:pPr marL="0" indent="0">
              <a:lnSpc>
                <a:spcPct val="100000"/>
              </a:lnSpc>
              <a:spcBef>
                <a:spcPts val="0"/>
              </a:spcBef>
              <a:buNone/>
            </a:pPr>
            <a:r>
              <a:rPr lang="en-US" sz="1200" dirty="0">
                <a:latin typeface="Raleway" panose="020B0503030101060003" pitchFamily="34" charset="0"/>
              </a:rPr>
              <a:t>Variables analyzed:</a:t>
            </a:r>
          </a:p>
          <a:p>
            <a:pPr marL="0" indent="0">
              <a:lnSpc>
                <a:spcPct val="100000"/>
              </a:lnSpc>
              <a:spcBef>
                <a:spcPts val="0"/>
              </a:spcBef>
              <a:buNone/>
            </a:pP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new_Payment_Behaviour_code</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Annual_Income</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Outstanding_Debt</a:t>
            </a:r>
            <a:endParaRPr lang="en-US" sz="1200" dirty="0">
              <a:latin typeface="Raleway" panose="020B0503030101060003" pitchFamily="34" charset="0"/>
            </a:endParaRPr>
          </a:p>
          <a:p>
            <a:pPr>
              <a:lnSpc>
                <a:spcPct val="100000"/>
              </a:lnSpc>
              <a:spcBef>
                <a:spcPts val="0"/>
              </a:spcBef>
            </a:pPr>
            <a:endParaRPr lang="en-GB" sz="1200" dirty="0">
              <a:latin typeface="Raleway" panose="020B0503030101060003" pitchFamily="34" charset="0"/>
            </a:endParaRPr>
          </a:p>
        </p:txBody>
      </p:sp>
      <p:sp>
        <p:nvSpPr>
          <p:cNvPr id="9" name="TextBox 8">
            <a:extLst>
              <a:ext uri="{FF2B5EF4-FFF2-40B4-BE49-F238E27FC236}">
                <a16:creationId xmlns:a16="http://schemas.microsoft.com/office/drawing/2014/main" id="{CC252B29-FB7B-F14E-3089-1CE6B54CA76E}"/>
              </a:ext>
            </a:extLst>
          </p:cNvPr>
          <p:cNvSpPr txBox="1"/>
          <p:nvPr/>
        </p:nvSpPr>
        <p:spPr>
          <a:xfrm>
            <a:off x="6777542" y="971550"/>
            <a:ext cx="4848225" cy="1754326"/>
          </a:xfrm>
          <a:prstGeom prst="rect">
            <a:avLst/>
          </a:prstGeom>
          <a:noFill/>
        </p:spPr>
        <p:txBody>
          <a:bodyPr wrap="square">
            <a:spAutoFit/>
          </a:bodyPr>
          <a:lstStyle/>
          <a:p>
            <a:r>
              <a:rPr lang="en-US" sz="1200" b="1" dirty="0">
                <a:latin typeface="Raleway" pitchFamily="2" charset="0"/>
              </a:rPr>
              <a:t>Overall Takeaways</a:t>
            </a:r>
          </a:p>
          <a:p>
            <a:r>
              <a:rPr lang="en-US" sz="1200" dirty="0">
                <a:latin typeface="Raleway" pitchFamily="2" charset="0"/>
              </a:rPr>
              <a:t>Code 1 group is financially vulnerable — they may need tighter credit control.</a:t>
            </a:r>
          </a:p>
          <a:p>
            <a:endParaRPr lang="en-US" sz="1200" dirty="0">
              <a:latin typeface="Raleway" pitchFamily="2" charset="0"/>
            </a:endParaRPr>
          </a:p>
          <a:p>
            <a:r>
              <a:rPr lang="en-US" sz="1200" dirty="0">
                <a:latin typeface="Raleway" pitchFamily="2" charset="0"/>
              </a:rPr>
              <a:t>Code 6 represents prime customers — low risk and possibly eligible for promotions or preferred rates.</a:t>
            </a:r>
          </a:p>
          <a:p>
            <a:endParaRPr lang="en-US" sz="1200" dirty="0">
              <a:latin typeface="Raleway" pitchFamily="2" charset="0"/>
            </a:endParaRPr>
          </a:p>
          <a:p>
            <a:r>
              <a:rPr lang="en-US" sz="1200" dirty="0">
                <a:latin typeface="Raleway" pitchFamily="2" charset="0"/>
              </a:rPr>
              <a:t>Payment behavior is highly predictive of financial health and can be used directly as a risk tiering feature.</a:t>
            </a:r>
          </a:p>
        </p:txBody>
      </p:sp>
      <p:pic>
        <p:nvPicPr>
          <p:cNvPr id="5" name="Picture 4">
            <a:extLst>
              <a:ext uri="{FF2B5EF4-FFF2-40B4-BE49-F238E27FC236}">
                <a16:creationId xmlns:a16="http://schemas.microsoft.com/office/drawing/2014/main" id="{4F3C664B-23A5-8426-93F1-B99DC1B2F299}"/>
              </a:ext>
            </a:extLst>
          </p:cNvPr>
          <p:cNvPicPr>
            <a:picLocks noChangeAspect="1"/>
          </p:cNvPicPr>
          <p:nvPr/>
        </p:nvPicPr>
        <p:blipFill>
          <a:blip r:embed="rId2"/>
          <a:stretch>
            <a:fillRect/>
          </a:stretch>
        </p:blipFill>
        <p:spPr>
          <a:xfrm>
            <a:off x="3438525" y="3205162"/>
            <a:ext cx="5314950" cy="3476625"/>
          </a:xfrm>
          <a:prstGeom prst="rect">
            <a:avLst/>
          </a:prstGeom>
          <a:ln>
            <a:solidFill>
              <a:schemeClr val="bg2">
                <a:lumMod val="90000"/>
              </a:schemeClr>
            </a:solidFill>
          </a:ln>
        </p:spPr>
      </p:pic>
    </p:spTree>
    <p:extLst>
      <p:ext uri="{BB962C8B-B14F-4D97-AF65-F5344CB8AC3E}">
        <p14:creationId xmlns:p14="http://schemas.microsoft.com/office/powerpoint/2010/main" val="123918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F1F434F4-7D7A-F1D5-B7AF-D5FB97696B22}"/>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8853D841-2A2F-E789-6594-41A0E447ABAD}"/>
              </a:ext>
            </a:extLst>
          </p:cNvPr>
          <p:cNvSpPr txBox="1"/>
          <p:nvPr/>
        </p:nvSpPr>
        <p:spPr>
          <a:xfrm>
            <a:off x="236765" y="68220"/>
            <a:ext cx="10560968" cy="661720"/>
          </a:xfrm>
          <a:prstGeom prst="rect">
            <a:avLst/>
          </a:prstGeom>
          <a:noFill/>
        </p:spPr>
        <p:txBody>
          <a:bodyPr wrap="none" rtlCol="0">
            <a:spAutoFit/>
          </a:bodyPr>
          <a:lstStyle/>
          <a:p>
            <a:r>
              <a:rPr lang="en-US" altLang="zh-CN" sz="3700" dirty="0">
                <a:latin typeface="Mont Heavy DEMO" panose="00000A00000000000000" pitchFamily="50" charset="0"/>
              </a:rPr>
              <a:t>Exploratory Data Analysis</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Age Bucket vs Credit History</a:t>
            </a:r>
          </a:p>
        </p:txBody>
      </p:sp>
      <p:sp>
        <p:nvSpPr>
          <p:cNvPr id="4" name="Subtitle 2">
            <a:extLst>
              <a:ext uri="{FF2B5EF4-FFF2-40B4-BE49-F238E27FC236}">
                <a16:creationId xmlns:a16="http://schemas.microsoft.com/office/drawing/2014/main" id="{8BEA1C2D-5C11-E818-A4FB-AAE14301181E}"/>
              </a:ext>
            </a:extLst>
          </p:cNvPr>
          <p:cNvSpPr txBox="1">
            <a:spLocks/>
          </p:cNvSpPr>
          <p:nvPr/>
        </p:nvSpPr>
        <p:spPr>
          <a:xfrm>
            <a:off x="504575" y="1032444"/>
            <a:ext cx="5591425" cy="2278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latin typeface="Raleway" panose="020B0503030101060003" pitchFamily="34" charset="0"/>
              </a:rPr>
              <a:t>Initiative</a:t>
            </a:r>
          </a:p>
          <a:p>
            <a:pPr marL="0" indent="0">
              <a:lnSpc>
                <a:spcPct val="100000"/>
              </a:lnSpc>
              <a:spcBef>
                <a:spcPts val="0"/>
              </a:spcBef>
              <a:buNone/>
            </a:pPr>
            <a:r>
              <a:rPr lang="en-US" sz="1200" dirty="0">
                <a:latin typeface="Raleway" panose="020B0503030101060003" pitchFamily="34" charset="0"/>
              </a:rPr>
              <a:t>Analyze how age group influences both:</a:t>
            </a:r>
          </a:p>
          <a:p>
            <a:pPr marL="0" indent="0">
              <a:lnSpc>
                <a:spcPct val="100000"/>
              </a:lnSpc>
              <a:spcBef>
                <a:spcPts val="0"/>
              </a:spcBef>
              <a:buNone/>
            </a:pPr>
            <a:r>
              <a:rPr lang="en-US" sz="1200" dirty="0">
                <a:latin typeface="Raleway" panose="020B0503030101060003" pitchFamily="34" charset="0"/>
              </a:rPr>
              <a:t>Credit history length (</a:t>
            </a:r>
            <a:r>
              <a:rPr lang="en-US" sz="1200" dirty="0" err="1">
                <a:latin typeface="Raleway" panose="020B0503030101060003" pitchFamily="34" charset="0"/>
              </a:rPr>
              <a:t>new_credit_history_months</a:t>
            </a:r>
            <a:r>
              <a:rPr lang="en-US" sz="1200" dirty="0">
                <a:latin typeface="Raleway" panose="020B0503030101060003" pitchFamily="34" charset="0"/>
              </a:rPr>
              <a:t>)</a:t>
            </a:r>
          </a:p>
          <a:p>
            <a:pPr marL="0" indent="0">
              <a:lnSpc>
                <a:spcPct val="100000"/>
              </a:lnSpc>
              <a:spcBef>
                <a:spcPts val="0"/>
              </a:spcBef>
              <a:buNone/>
            </a:pPr>
            <a:r>
              <a:rPr lang="en-US" sz="1200" dirty="0">
                <a:latin typeface="Raleway" panose="020B0503030101060003" pitchFamily="34" charset="0"/>
              </a:rPr>
              <a:t>Debt burden (</a:t>
            </a:r>
            <a:r>
              <a:rPr lang="en-US" sz="1200" dirty="0" err="1">
                <a:latin typeface="Raleway" panose="020B0503030101060003" pitchFamily="34" charset="0"/>
              </a:rPr>
              <a:t>new_loan_to_income_ratio</a:t>
            </a:r>
            <a:r>
              <a:rPr lang="en-US" sz="1200" dirty="0">
                <a:latin typeface="Raleway" panose="020B0503030101060003" pitchFamily="34" charset="0"/>
              </a:rPr>
              <a:t>)</a:t>
            </a:r>
          </a:p>
          <a:p>
            <a:pPr marL="0" indent="0">
              <a:lnSpc>
                <a:spcPct val="100000"/>
              </a:lnSpc>
              <a:spcBef>
                <a:spcPts val="0"/>
              </a:spcBef>
              <a:buNone/>
            </a:pPr>
            <a:endParaRPr lang="en-US" sz="1200" dirty="0">
              <a:latin typeface="Raleway" panose="020B0503030101060003" pitchFamily="34" charset="0"/>
            </a:endParaRPr>
          </a:p>
          <a:p>
            <a:pPr marL="0" indent="0">
              <a:lnSpc>
                <a:spcPct val="100000"/>
              </a:lnSpc>
              <a:spcBef>
                <a:spcPts val="0"/>
              </a:spcBef>
              <a:buNone/>
            </a:pPr>
            <a:r>
              <a:rPr lang="en-US" sz="1200" dirty="0">
                <a:latin typeface="Raleway" panose="020B0503030101060003" pitchFamily="34" charset="0"/>
              </a:rPr>
              <a:t>Variables analyzed:</a:t>
            </a:r>
          </a:p>
          <a:p>
            <a:pPr marL="0" indent="0">
              <a:lnSpc>
                <a:spcPct val="100000"/>
              </a:lnSpc>
              <a:spcBef>
                <a:spcPts val="0"/>
              </a:spcBef>
              <a:buNone/>
            </a:pP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new_credit_history_months</a:t>
            </a:r>
            <a:r>
              <a:rPr lang="en-US" sz="1200" dirty="0">
                <a:latin typeface="Raleway" panose="020B0503030101060003" pitchFamily="34" charset="0"/>
              </a:rPr>
              <a:t> </a:t>
            </a:r>
          </a:p>
          <a:p>
            <a:pPr>
              <a:lnSpc>
                <a:spcPct val="100000"/>
              </a:lnSpc>
              <a:spcBef>
                <a:spcPts val="0"/>
              </a:spcBef>
            </a:pPr>
            <a:r>
              <a:rPr lang="en-US" sz="1200" dirty="0" err="1">
                <a:latin typeface="Raleway" panose="020B0503030101060003" pitchFamily="34" charset="0"/>
              </a:rPr>
              <a:t>new_loan_to_income_ratio</a:t>
            </a:r>
            <a:endParaRPr lang="en-GB" sz="1200" dirty="0">
              <a:latin typeface="Raleway" panose="020B0503030101060003" pitchFamily="34" charset="0"/>
            </a:endParaRPr>
          </a:p>
        </p:txBody>
      </p:sp>
      <p:sp>
        <p:nvSpPr>
          <p:cNvPr id="9" name="TextBox 8">
            <a:extLst>
              <a:ext uri="{FF2B5EF4-FFF2-40B4-BE49-F238E27FC236}">
                <a16:creationId xmlns:a16="http://schemas.microsoft.com/office/drawing/2014/main" id="{E8A71C30-B160-3142-C557-92F5CEBEC586}"/>
              </a:ext>
            </a:extLst>
          </p:cNvPr>
          <p:cNvSpPr txBox="1"/>
          <p:nvPr/>
        </p:nvSpPr>
        <p:spPr>
          <a:xfrm>
            <a:off x="6777542" y="971550"/>
            <a:ext cx="4848225" cy="2123658"/>
          </a:xfrm>
          <a:prstGeom prst="rect">
            <a:avLst/>
          </a:prstGeom>
          <a:noFill/>
        </p:spPr>
        <p:txBody>
          <a:bodyPr wrap="square">
            <a:spAutoFit/>
          </a:bodyPr>
          <a:lstStyle/>
          <a:p>
            <a:r>
              <a:rPr lang="en-US" sz="1200" b="1" dirty="0">
                <a:latin typeface="Raleway" pitchFamily="2" charset="0"/>
              </a:rPr>
              <a:t>Overall Takeaways</a:t>
            </a:r>
          </a:p>
          <a:p>
            <a:r>
              <a:rPr lang="en-US" sz="1200" dirty="0">
                <a:latin typeface="Raleway" pitchFamily="2" charset="0"/>
              </a:rPr>
              <a:t>Debt-to-income ratio decreases with age, showing that younger users are more leveraged.</a:t>
            </a:r>
          </a:p>
          <a:p>
            <a:endParaRPr lang="en-US" sz="1200" dirty="0">
              <a:latin typeface="Raleway" pitchFamily="2" charset="0"/>
            </a:endParaRPr>
          </a:p>
          <a:p>
            <a:r>
              <a:rPr lang="en-US" sz="1200" dirty="0">
                <a:latin typeface="Raleway" pitchFamily="2" charset="0"/>
              </a:rPr>
              <a:t>Credit history grows with age, as expected, but the 40–59 group stands out as having the most established credit and least financial strain.</a:t>
            </a:r>
          </a:p>
          <a:p>
            <a:endParaRPr lang="en-US" sz="1200" dirty="0">
              <a:latin typeface="Raleway" pitchFamily="2" charset="0"/>
            </a:endParaRPr>
          </a:p>
          <a:p>
            <a:r>
              <a:rPr lang="en-US" sz="1200" dirty="0">
                <a:latin typeface="Raleway" pitchFamily="2" charset="0"/>
              </a:rPr>
              <a:t>These trends suggest that age bucket is a valuable feature in credit scoring models, especially when combined with behavioral and income data.</a:t>
            </a:r>
          </a:p>
        </p:txBody>
      </p:sp>
      <p:pic>
        <p:nvPicPr>
          <p:cNvPr id="3" name="Picture 2">
            <a:extLst>
              <a:ext uri="{FF2B5EF4-FFF2-40B4-BE49-F238E27FC236}">
                <a16:creationId xmlns:a16="http://schemas.microsoft.com/office/drawing/2014/main" id="{14AE6DA8-3B13-882B-7A61-4B5A8BBF3785}"/>
              </a:ext>
            </a:extLst>
          </p:cNvPr>
          <p:cNvPicPr>
            <a:picLocks noChangeAspect="1"/>
          </p:cNvPicPr>
          <p:nvPr/>
        </p:nvPicPr>
        <p:blipFill>
          <a:blip r:embed="rId2"/>
          <a:stretch>
            <a:fillRect/>
          </a:stretch>
        </p:blipFill>
        <p:spPr>
          <a:xfrm>
            <a:off x="3228975" y="3138487"/>
            <a:ext cx="5734050" cy="3400425"/>
          </a:xfrm>
          <a:prstGeom prst="rect">
            <a:avLst/>
          </a:prstGeom>
          <a:ln>
            <a:solidFill>
              <a:schemeClr val="bg2">
                <a:lumMod val="90000"/>
              </a:schemeClr>
            </a:solidFill>
          </a:ln>
        </p:spPr>
      </p:pic>
    </p:spTree>
    <p:extLst>
      <p:ext uri="{BB962C8B-B14F-4D97-AF65-F5344CB8AC3E}">
        <p14:creationId xmlns:p14="http://schemas.microsoft.com/office/powerpoint/2010/main" val="375972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700D0FF9-CE33-9397-C701-B329492A51F3}"/>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5AC2AE71-BAA1-B490-CFED-23C1D5A2EF9D}"/>
              </a:ext>
            </a:extLst>
          </p:cNvPr>
          <p:cNvSpPr txBox="1"/>
          <p:nvPr/>
        </p:nvSpPr>
        <p:spPr>
          <a:xfrm>
            <a:off x="236765" y="68220"/>
            <a:ext cx="11059694" cy="661720"/>
          </a:xfrm>
          <a:prstGeom prst="rect">
            <a:avLst/>
          </a:prstGeom>
          <a:noFill/>
        </p:spPr>
        <p:txBody>
          <a:bodyPr wrap="none" rtlCol="0">
            <a:spAutoFit/>
          </a:bodyPr>
          <a:lstStyle/>
          <a:p>
            <a:r>
              <a:rPr lang="en-US" altLang="zh-CN" sz="3700" dirty="0">
                <a:latin typeface="Mont Heavy DEMO" panose="00000A00000000000000" pitchFamily="50" charset="0"/>
              </a:rPr>
              <a:t>Exploratory Data Analysis</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Feature Correlation Heatmap</a:t>
            </a:r>
          </a:p>
        </p:txBody>
      </p:sp>
      <p:sp>
        <p:nvSpPr>
          <p:cNvPr id="4" name="Subtitle 2">
            <a:extLst>
              <a:ext uri="{FF2B5EF4-FFF2-40B4-BE49-F238E27FC236}">
                <a16:creationId xmlns:a16="http://schemas.microsoft.com/office/drawing/2014/main" id="{1C755FF2-025E-2E4B-79B8-E6153D1E6206}"/>
              </a:ext>
            </a:extLst>
          </p:cNvPr>
          <p:cNvSpPr txBox="1">
            <a:spLocks/>
          </p:cNvSpPr>
          <p:nvPr/>
        </p:nvSpPr>
        <p:spPr>
          <a:xfrm>
            <a:off x="504575" y="1032444"/>
            <a:ext cx="5591425" cy="2278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latin typeface="Raleway" panose="020B0503030101060003" pitchFamily="34" charset="0"/>
              </a:rPr>
              <a:t>Initiative</a:t>
            </a:r>
          </a:p>
          <a:p>
            <a:pPr marL="0" indent="0">
              <a:lnSpc>
                <a:spcPct val="100000"/>
              </a:lnSpc>
              <a:spcBef>
                <a:spcPts val="0"/>
              </a:spcBef>
              <a:buNone/>
            </a:pPr>
            <a:r>
              <a:rPr lang="en-US" sz="1200" dirty="0">
                <a:latin typeface="Raleway" panose="020B0503030101060003" pitchFamily="34" charset="0"/>
              </a:rPr>
              <a:t>Understand the relationships between numeric features to:</a:t>
            </a:r>
          </a:p>
          <a:p>
            <a:pPr marL="0" indent="0">
              <a:lnSpc>
                <a:spcPct val="100000"/>
              </a:lnSpc>
              <a:spcBef>
                <a:spcPts val="0"/>
              </a:spcBef>
              <a:buNone/>
            </a:pPr>
            <a:endParaRPr lang="en-US" sz="1200" dirty="0">
              <a:latin typeface="Raleway" panose="020B0503030101060003" pitchFamily="34" charset="0"/>
            </a:endParaRPr>
          </a:p>
          <a:p>
            <a:pPr>
              <a:lnSpc>
                <a:spcPct val="100000"/>
              </a:lnSpc>
              <a:spcBef>
                <a:spcPts val="0"/>
              </a:spcBef>
            </a:pPr>
            <a:r>
              <a:rPr lang="en-US" sz="1200" dirty="0">
                <a:latin typeface="Raleway" panose="020B0503030101060003" pitchFamily="34" charset="0"/>
              </a:rPr>
              <a:t>Detect multicollinearity</a:t>
            </a:r>
          </a:p>
          <a:p>
            <a:pPr>
              <a:lnSpc>
                <a:spcPct val="100000"/>
              </a:lnSpc>
              <a:spcBef>
                <a:spcPts val="0"/>
              </a:spcBef>
            </a:pPr>
            <a:r>
              <a:rPr lang="en-US" sz="1200" dirty="0">
                <a:latin typeface="Raleway" panose="020B0503030101060003" pitchFamily="34" charset="0"/>
              </a:rPr>
              <a:t>Identify strong predictors</a:t>
            </a:r>
          </a:p>
          <a:p>
            <a:pPr>
              <a:lnSpc>
                <a:spcPct val="100000"/>
              </a:lnSpc>
              <a:spcBef>
                <a:spcPts val="0"/>
              </a:spcBef>
            </a:pPr>
            <a:r>
              <a:rPr lang="en-US" sz="1200" dirty="0">
                <a:latin typeface="Raleway" panose="020B0503030101060003" pitchFamily="34" charset="0"/>
              </a:rPr>
              <a:t>Support feature selection or transformation</a:t>
            </a:r>
            <a:endParaRPr lang="en-GB" sz="1200" dirty="0">
              <a:latin typeface="Raleway" panose="020B0503030101060003" pitchFamily="34" charset="0"/>
            </a:endParaRPr>
          </a:p>
        </p:txBody>
      </p:sp>
      <p:sp>
        <p:nvSpPr>
          <p:cNvPr id="9" name="TextBox 8">
            <a:extLst>
              <a:ext uri="{FF2B5EF4-FFF2-40B4-BE49-F238E27FC236}">
                <a16:creationId xmlns:a16="http://schemas.microsoft.com/office/drawing/2014/main" id="{FEFC5CD8-3C8E-8C6F-8081-2809B47497ED}"/>
              </a:ext>
            </a:extLst>
          </p:cNvPr>
          <p:cNvSpPr txBox="1"/>
          <p:nvPr/>
        </p:nvSpPr>
        <p:spPr>
          <a:xfrm>
            <a:off x="633517" y="3429000"/>
            <a:ext cx="4848225" cy="646331"/>
          </a:xfrm>
          <a:prstGeom prst="rect">
            <a:avLst/>
          </a:prstGeom>
          <a:noFill/>
        </p:spPr>
        <p:txBody>
          <a:bodyPr wrap="square">
            <a:spAutoFit/>
          </a:bodyPr>
          <a:lstStyle/>
          <a:p>
            <a:r>
              <a:rPr lang="en-US" sz="1200" b="1" dirty="0">
                <a:latin typeface="Raleway" pitchFamily="2" charset="0"/>
              </a:rPr>
              <a:t>Overall Takeaways</a:t>
            </a:r>
          </a:p>
          <a:p>
            <a:r>
              <a:rPr lang="en-US" sz="1200" dirty="0" err="1">
                <a:latin typeface="Raleway" pitchFamily="2" charset="0"/>
              </a:rPr>
              <a:t>new_loan_to_income_ratio</a:t>
            </a:r>
            <a:r>
              <a:rPr lang="en-US" sz="1200" dirty="0">
                <a:latin typeface="Raleway" pitchFamily="2" charset="0"/>
              </a:rPr>
              <a:t> and </a:t>
            </a:r>
            <a:r>
              <a:rPr lang="en-US" sz="1200" dirty="0" err="1">
                <a:latin typeface="Raleway" pitchFamily="2" charset="0"/>
              </a:rPr>
              <a:t>new_salary_debt_ratio</a:t>
            </a:r>
            <a:r>
              <a:rPr lang="en-US" sz="1200" dirty="0">
                <a:latin typeface="Raleway" pitchFamily="2" charset="0"/>
              </a:rPr>
              <a:t> – almost perfectly correlated (0.97), choose one to avoid redundancy.</a:t>
            </a:r>
          </a:p>
        </p:txBody>
      </p:sp>
      <p:pic>
        <p:nvPicPr>
          <p:cNvPr id="5" name="Picture 4">
            <a:extLst>
              <a:ext uri="{FF2B5EF4-FFF2-40B4-BE49-F238E27FC236}">
                <a16:creationId xmlns:a16="http://schemas.microsoft.com/office/drawing/2014/main" id="{53F2F526-A254-CDE1-F9DA-CE337DBC6F1B}"/>
              </a:ext>
            </a:extLst>
          </p:cNvPr>
          <p:cNvPicPr>
            <a:picLocks noChangeAspect="1"/>
          </p:cNvPicPr>
          <p:nvPr/>
        </p:nvPicPr>
        <p:blipFill>
          <a:blip r:embed="rId2"/>
          <a:stretch>
            <a:fillRect/>
          </a:stretch>
        </p:blipFill>
        <p:spPr>
          <a:xfrm>
            <a:off x="5481742" y="1010008"/>
            <a:ext cx="5952934" cy="5065540"/>
          </a:xfrm>
          <a:prstGeom prst="rect">
            <a:avLst/>
          </a:prstGeom>
        </p:spPr>
      </p:pic>
    </p:spTree>
    <p:extLst>
      <p:ext uri="{BB962C8B-B14F-4D97-AF65-F5344CB8AC3E}">
        <p14:creationId xmlns:p14="http://schemas.microsoft.com/office/powerpoint/2010/main" val="216957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white line drawing of a circuit board&#10;&#10;Description automatically generated">
            <a:extLst>
              <a:ext uri="{FF2B5EF4-FFF2-40B4-BE49-F238E27FC236}">
                <a16:creationId xmlns:a16="http://schemas.microsoft.com/office/drawing/2014/main" id="{3D365EAE-4ECE-5812-0D85-4781A19695E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pic>
        <p:nvPicPr>
          <p:cNvPr id="42" name="Picture Placeholder 41" descr="A white line drawing of a circuit board&#10;&#10;Description automatically generated">
            <a:extLst>
              <a:ext uri="{FF2B5EF4-FFF2-40B4-BE49-F238E27FC236}">
                <a16:creationId xmlns:a16="http://schemas.microsoft.com/office/drawing/2014/main" id="{81FCBB29-26AE-4BFE-A029-CF2BE9BA8596}"/>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4667" r="14667"/>
          <a:stretch>
            <a:fillRect/>
          </a:stretch>
        </p:blipFill>
        <p:spPr>
          <a:xfrm>
            <a:off x="10978806" y="5161839"/>
            <a:ext cx="1213194" cy="1716769"/>
          </a:xfrm>
        </p:spPr>
      </p:pic>
      <p:sp>
        <p:nvSpPr>
          <p:cNvPr id="6" name="Rectangle 5"/>
          <p:cNvSpPr>
            <a:spLocks noGrp="1" noRot="1" noMove="1" noResize="1" noEditPoints="1" noAdjustHandles="1" noChangeArrowheads="1" noChangeShapeType="1"/>
          </p:cNvSpPr>
          <p:nvPr/>
        </p:nvSpPr>
        <p:spPr bwMode="auto">
          <a:xfrm>
            <a:off x="1" y="2971"/>
            <a:ext cx="12189030" cy="6875636"/>
          </a:xfrm>
          <a:prstGeom prst="rect">
            <a:avLst/>
          </a:prstGeom>
          <a:solidFill>
            <a:schemeClr val="bg1">
              <a:alpha val="87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6364943" y="1"/>
            <a:ext cx="3243280" cy="6878606"/>
          </a:xfrm>
          <a:custGeom>
            <a:avLst/>
            <a:gdLst>
              <a:gd name="T0" fmla="*/ 0 w 1091"/>
              <a:gd name="T1" fmla="*/ 1153 h 2310"/>
              <a:gd name="T2" fmla="*/ 502 w 1091"/>
              <a:gd name="T3" fmla="*/ 2310 h 2310"/>
              <a:gd name="T4" fmla="*/ 1091 w 1091"/>
              <a:gd name="T5" fmla="*/ 2310 h 2310"/>
              <a:gd name="T6" fmla="*/ 328 w 1091"/>
              <a:gd name="T7" fmla="*/ 1153 h 2310"/>
              <a:gd name="T8" fmla="*/ 1083 w 1091"/>
              <a:gd name="T9" fmla="*/ 0 h 2310"/>
              <a:gd name="T10" fmla="*/ 498 w 1091"/>
              <a:gd name="T11" fmla="*/ 0 h 2310"/>
              <a:gd name="T12" fmla="*/ 0 w 1091"/>
              <a:gd name="T13" fmla="*/ 1153 h 2310"/>
            </a:gdLst>
            <a:ahLst/>
            <a:cxnLst>
              <a:cxn ang="0">
                <a:pos x="T0" y="T1"/>
              </a:cxn>
              <a:cxn ang="0">
                <a:pos x="T2" y="T3"/>
              </a:cxn>
              <a:cxn ang="0">
                <a:pos x="T4" y="T5"/>
              </a:cxn>
              <a:cxn ang="0">
                <a:pos x="T6" y="T7"/>
              </a:cxn>
              <a:cxn ang="0">
                <a:pos x="T8" y="T9"/>
              </a:cxn>
              <a:cxn ang="0">
                <a:pos x="T10" y="T11"/>
              </a:cxn>
              <a:cxn ang="0">
                <a:pos x="T12" y="T13"/>
              </a:cxn>
            </a:cxnLst>
            <a:rect l="0" t="0" r="r" b="b"/>
            <a:pathLst>
              <a:path w="1091" h="2310">
                <a:moveTo>
                  <a:pt x="0" y="1153"/>
                </a:moveTo>
                <a:cubicBezTo>
                  <a:pt x="0" y="1609"/>
                  <a:pt x="193" y="2021"/>
                  <a:pt x="502" y="2310"/>
                </a:cubicBezTo>
                <a:cubicBezTo>
                  <a:pt x="1091" y="2310"/>
                  <a:pt x="1091" y="2310"/>
                  <a:pt x="1091" y="2310"/>
                </a:cubicBezTo>
                <a:cubicBezTo>
                  <a:pt x="642" y="2118"/>
                  <a:pt x="328" y="1672"/>
                  <a:pt x="328" y="1153"/>
                </a:cubicBezTo>
                <a:cubicBezTo>
                  <a:pt x="328" y="637"/>
                  <a:pt x="639" y="194"/>
                  <a:pt x="1083" y="0"/>
                </a:cubicBezTo>
                <a:cubicBezTo>
                  <a:pt x="498" y="0"/>
                  <a:pt x="498" y="0"/>
                  <a:pt x="498" y="0"/>
                </a:cubicBezTo>
                <a:cubicBezTo>
                  <a:pt x="192" y="289"/>
                  <a:pt x="0" y="699"/>
                  <a:pt x="0" y="1153"/>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194874" y="307425"/>
            <a:ext cx="2383858" cy="461665"/>
          </a:xfrm>
          <a:prstGeom prst="rect">
            <a:avLst/>
          </a:prstGeom>
          <a:noFill/>
        </p:spPr>
        <p:txBody>
          <a:bodyPr wrap="none" rtlCol="0">
            <a:spAutoFit/>
          </a:bodyPr>
          <a:lstStyle/>
          <a:p>
            <a:r>
              <a:rPr lang="en-US" sz="2400" dirty="0">
                <a:solidFill>
                  <a:srgbClr val="4472C4"/>
                </a:solidFill>
                <a:latin typeface="Mont ExtraLight DEMO" panose="00000400000000000000" pitchFamily="50" charset="0"/>
              </a:rPr>
              <a:t>Business</a:t>
            </a:r>
            <a:r>
              <a:rPr lang="en-US" sz="2400" dirty="0">
                <a:solidFill>
                  <a:schemeClr val="accent1"/>
                </a:solidFill>
                <a:latin typeface="Mont ExtraLight DEMO" panose="00000400000000000000" pitchFamily="50" charset="0"/>
              </a:rPr>
              <a:t> Problem</a:t>
            </a:r>
          </a:p>
        </p:txBody>
      </p:sp>
      <p:sp>
        <p:nvSpPr>
          <p:cNvPr id="22" name="Rounded Rectangle 21"/>
          <p:cNvSpPr/>
          <p:nvPr/>
        </p:nvSpPr>
        <p:spPr>
          <a:xfrm>
            <a:off x="7090524" y="2098599"/>
            <a:ext cx="2445826" cy="3063239"/>
          </a:xfrm>
          <a:prstGeom prst="roundRect">
            <a:avLst>
              <a:gd name="adj" fmla="val 4886"/>
            </a:avLst>
          </a:prstGeom>
          <a:solidFill>
            <a:srgbClr val="4472C4"/>
          </a:solidFill>
          <a:ln>
            <a:noFill/>
          </a:ln>
          <a:effectLst>
            <a:outerShdw blurRad="190500" dist="152400" dir="2700000" algn="tl" rotWithShape="0">
              <a:schemeClr val="accent2">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4484756" y="396503"/>
            <a:ext cx="2445826" cy="2833415"/>
          </a:xfrm>
          <a:prstGeom prst="roundRect">
            <a:avLst>
              <a:gd name="adj" fmla="val 4886"/>
            </a:avLst>
          </a:prstGeom>
          <a:solidFill>
            <a:schemeClr val="bg1"/>
          </a:solidFill>
          <a:ln>
            <a:solidFill>
              <a:schemeClr val="bg1">
                <a:lumMod val="85000"/>
              </a:schemeClr>
            </a:solidFill>
          </a:ln>
          <a:effectLst>
            <a:outerShdw blurRad="190500" dist="152400" dir="2700000" algn="tl" rotWithShape="0">
              <a:schemeClr val="accent2">
                <a:lumMod val="50000"/>
                <a:lumOff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a:spLocks/>
          </p:cNvSpPr>
          <p:nvPr/>
        </p:nvSpPr>
        <p:spPr bwMode="auto">
          <a:xfrm>
            <a:off x="4733011" y="2982319"/>
            <a:ext cx="240573" cy="92071"/>
          </a:xfrm>
          <a:custGeom>
            <a:avLst/>
            <a:gdLst>
              <a:gd name="T0" fmla="*/ 132 w 162"/>
              <a:gd name="T1" fmla="*/ 0 h 62"/>
              <a:gd name="T2" fmla="*/ 126 w 162"/>
              <a:gd name="T3" fmla="*/ 6 h 62"/>
              <a:gd name="T4" fmla="*/ 146 w 162"/>
              <a:gd name="T5" fmla="*/ 26 h 62"/>
              <a:gd name="T6" fmla="*/ 0 w 162"/>
              <a:gd name="T7" fmla="*/ 26 h 62"/>
              <a:gd name="T8" fmla="*/ 0 w 162"/>
              <a:gd name="T9" fmla="*/ 36 h 62"/>
              <a:gd name="T10" fmla="*/ 146 w 162"/>
              <a:gd name="T11" fmla="*/ 36 h 62"/>
              <a:gd name="T12" fmla="*/ 126 w 162"/>
              <a:gd name="T13" fmla="*/ 56 h 62"/>
              <a:gd name="T14" fmla="*/ 132 w 162"/>
              <a:gd name="T15" fmla="*/ 62 h 62"/>
              <a:gd name="T16" fmla="*/ 162 w 162"/>
              <a:gd name="T17" fmla="*/ 30 h 62"/>
              <a:gd name="T18" fmla="*/ 132 w 162"/>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62">
                <a:moveTo>
                  <a:pt x="132" y="0"/>
                </a:moveTo>
                <a:lnTo>
                  <a:pt x="126" y="6"/>
                </a:lnTo>
                <a:lnTo>
                  <a:pt x="146" y="26"/>
                </a:lnTo>
                <a:lnTo>
                  <a:pt x="0" y="26"/>
                </a:lnTo>
                <a:lnTo>
                  <a:pt x="0" y="36"/>
                </a:lnTo>
                <a:lnTo>
                  <a:pt x="146" y="36"/>
                </a:lnTo>
                <a:lnTo>
                  <a:pt x="126" y="56"/>
                </a:lnTo>
                <a:lnTo>
                  <a:pt x="132" y="62"/>
                </a:lnTo>
                <a:lnTo>
                  <a:pt x="162" y="30"/>
                </a:lnTo>
                <a:lnTo>
                  <a:pt x="13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7366966" y="4899355"/>
            <a:ext cx="243543" cy="92071"/>
          </a:xfrm>
          <a:custGeom>
            <a:avLst/>
            <a:gdLst>
              <a:gd name="T0" fmla="*/ 132 w 164"/>
              <a:gd name="T1" fmla="*/ 0 h 62"/>
              <a:gd name="T2" fmla="*/ 126 w 164"/>
              <a:gd name="T3" fmla="*/ 6 h 62"/>
              <a:gd name="T4" fmla="*/ 146 w 164"/>
              <a:gd name="T5" fmla="*/ 26 h 62"/>
              <a:gd name="T6" fmla="*/ 0 w 164"/>
              <a:gd name="T7" fmla="*/ 26 h 62"/>
              <a:gd name="T8" fmla="*/ 0 w 164"/>
              <a:gd name="T9" fmla="*/ 36 h 62"/>
              <a:gd name="T10" fmla="*/ 146 w 164"/>
              <a:gd name="T11" fmla="*/ 36 h 62"/>
              <a:gd name="T12" fmla="*/ 126 w 164"/>
              <a:gd name="T13" fmla="*/ 56 h 62"/>
              <a:gd name="T14" fmla="*/ 132 w 164"/>
              <a:gd name="T15" fmla="*/ 62 h 62"/>
              <a:gd name="T16" fmla="*/ 164 w 164"/>
              <a:gd name="T17" fmla="*/ 30 h 62"/>
              <a:gd name="T18" fmla="*/ 132 w 164"/>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2">
                <a:moveTo>
                  <a:pt x="132" y="0"/>
                </a:moveTo>
                <a:lnTo>
                  <a:pt x="126" y="6"/>
                </a:lnTo>
                <a:lnTo>
                  <a:pt x="146" y="26"/>
                </a:lnTo>
                <a:lnTo>
                  <a:pt x="0" y="26"/>
                </a:lnTo>
                <a:lnTo>
                  <a:pt x="0" y="36"/>
                </a:lnTo>
                <a:lnTo>
                  <a:pt x="146" y="36"/>
                </a:lnTo>
                <a:lnTo>
                  <a:pt x="126" y="56"/>
                </a:lnTo>
                <a:lnTo>
                  <a:pt x="132" y="62"/>
                </a:lnTo>
                <a:lnTo>
                  <a:pt x="164" y="30"/>
                </a:lnTo>
                <a:lnTo>
                  <a:pt x="13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194874" y="774265"/>
            <a:ext cx="4234106" cy="501099"/>
          </a:xfrm>
          <a:prstGeom prst="rect">
            <a:avLst/>
          </a:prstGeom>
          <a:noFill/>
        </p:spPr>
        <p:txBody>
          <a:bodyPr wrap="square" rtlCol="0">
            <a:spAutoFit/>
          </a:bodyPr>
          <a:lstStyle/>
          <a:p>
            <a:pPr>
              <a:lnSpc>
                <a:spcPts val="3300"/>
              </a:lnSpc>
            </a:pPr>
            <a:r>
              <a:rPr lang="en-US" sz="2700" dirty="0">
                <a:latin typeface="Mont Heavy DEMO" panose="00000A00000000000000" pitchFamily="50" charset="0"/>
              </a:rPr>
              <a:t>Loan Default Classifications</a:t>
            </a:r>
            <a:endParaRPr lang="en-US" sz="2700" dirty="0">
              <a:solidFill>
                <a:schemeClr val="bg1">
                  <a:lumMod val="75000"/>
                </a:schemeClr>
              </a:solidFill>
              <a:latin typeface="Mont Heavy DEMO" panose="00000A00000000000000" pitchFamily="50" charset="0"/>
            </a:endParaRPr>
          </a:p>
        </p:txBody>
      </p:sp>
      <p:sp>
        <p:nvSpPr>
          <p:cNvPr id="25" name="Subtitle 2"/>
          <p:cNvSpPr txBox="1">
            <a:spLocks/>
          </p:cNvSpPr>
          <p:nvPr/>
        </p:nvSpPr>
        <p:spPr>
          <a:xfrm>
            <a:off x="194874" y="1586112"/>
            <a:ext cx="3946745" cy="2021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spcBef>
                <a:spcPts val="0"/>
              </a:spcBef>
              <a:buNone/>
            </a:pPr>
            <a:r>
              <a:rPr lang="en-US" sz="1300" dirty="0">
                <a:latin typeface="Raleway" panose="020B0503030101060003" pitchFamily="34" charset="0"/>
              </a:rPr>
              <a:t>The financial institution faces </a:t>
            </a:r>
            <a:r>
              <a:rPr lang="en-US" sz="1300" b="1" dirty="0">
                <a:latin typeface="Raleway" panose="020B0503030101060003" pitchFamily="34" charset="0"/>
              </a:rPr>
              <a:t>credit risk </a:t>
            </a:r>
            <a:r>
              <a:rPr lang="en-US" sz="1300" dirty="0">
                <a:latin typeface="Raleway" panose="020B0503030101060003" pitchFamily="34" charset="0"/>
              </a:rPr>
              <a:t>due to borrowers potentially </a:t>
            </a:r>
            <a:r>
              <a:rPr lang="en-US" sz="1300" b="1" dirty="0">
                <a:latin typeface="Raleway" panose="020B0503030101060003" pitchFamily="34" charset="0"/>
              </a:rPr>
              <a:t>defaulting on loans</a:t>
            </a:r>
            <a:r>
              <a:rPr lang="en-US" sz="1300" dirty="0">
                <a:latin typeface="Raleway" panose="020B0503030101060003" pitchFamily="34" charset="0"/>
              </a:rPr>
              <a:t>. </a:t>
            </a:r>
          </a:p>
          <a:p>
            <a:pPr marL="0" indent="0">
              <a:lnSpc>
                <a:spcPts val="1900"/>
              </a:lnSpc>
              <a:spcBef>
                <a:spcPts val="0"/>
              </a:spcBef>
              <a:buNone/>
            </a:pPr>
            <a:endParaRPr lang="en-US" sz="1300" dirty="0">
              <a:latin typeface="Raleway" panose="020B0503030101060003" pitchFamily="34" charset="0"/>
            </a:endParaRPr>
          </a:p>
          <a:p>
            <a:pPr marL="0" indent="0">
              <a:lnSpc>
                <a:spcPts val="1900"/>
              </a:lnSpc>
              <a:spcBef>
                <a:spcPts val="0"/>
              </a:spcBef>
              <a:buNone/>
            </a:pPr>
            <a:r>
              <a:rPr lang="en-US" sz="1300" dirty="0">
                <a:latin typeface="Raleway" panose="020B0503030101060003" pitchFamily="34" charset="0"/>
              </a:rPr>
              <a:t>The business problem is to </a:t>
            </a:r>
            <a:r>
              <a:rPr lang="en-US" sz="1300" b="1" dirty="0">
                <a:latin typeface="Raleway" panose="020B0503030101060003" pitchFamily="34" charset="0"/>
              </a:rPr>
              <a:t>reduce financial losses </a:t>
            </a:r>
            <a:r>
              <a:rPr lang="en-US" sz="1300" dirty="0">
                <a:latin typeface="Raleway" panose="020B0503030101060003" pitchFamily="34" charset="0"/>
              </a:rPr>
              <a:t>by </a:t>
            </a:r>
            <a:r>
              <a:rPr lang="en-US" sz="1300" b="1" dirty="0">
                <a:latin typeface="Raleway" panose="020B0503030101060003" pitchFamily="34" charset="0"/>
              </a:rPr>
              <a:t>predicting loan defaults at the point of application</a:t>
            </a:r>
            <a:r>
              <a:rPr lang="en-US" sz="1300" dirty="0">
                <a:latin typeface="Raleway" panose="020B0503030101060003" pitchFamily="34" charset="0"/>
              </a:rPr>
              <a:t>, enabling better lending decisions and risk management.</a:t>
            </a:r>
            <a:endParaRPr lang="da-DK" sz="1300" dirty="0">
              <a:latin typeface="Raleway" panose="020B0503030101060003" pitchFamily="34" charset="0"/>
            </a:endParaRPr>
          </a:p>
        </p:txBody>
      </p:sp>
      <p:sp>
        <p:nvSpPr>
          <p:cNvPr id="28" name="TextBox 27"/>
          <p:cNvSpPr txBox="1"/>
          <p:nvPr/>
        </p:nvSpPr>
        <p:spPr>
          <a:xfrm>
            <a:off x="666093" y="3512039"/>
            <a:ext cx="1441420" cy="335989"/>
          </a:xfrm>
          <a:prstGeom prst="rect">
            <a:avLst/>
          </a:prstGeom>
          <a:noFill/>
        </p:spPr>
        <p:txBody>
          <a:bodyPr wrap="none" rtlCol="0">
            <a:spAutoFit/>
          </a:bodyPr>
          <a:lstStyle/>
          <a:p>
            <a:pPr>
              <a:lnSpc>
                <a:spcPts val="1900"/>
              </a:lnSpc>
            </a:pPr>
            <a:r>
              <a:rPr lang="en-US" sz="1700" dirty="0">
                <a:latin typeface="Mont Heavy DEMO" panose="00000A00000000000000" pitchFamily="50" charset="0"/>
              </a:rPr>
              <a:t>Our Solutions:</a:t>
            </a:r>
          </a:p>
        </p:txBody>
      </p:sp>
      <p:sp>
        <p:nvSpPr>
          <p:cNvPr id="29" name="Subtitle 2"/>
          <p:cNvSpPr txBox="1">
            <a:spLocks/>
          </p:cNvSpPr>
          <p:nvPr/>
        </p:nvSpPr>
        <p:spPr>
          <a:xfrm>
            <a:off x="4583597" y="1382251"/>
            <a:ext cx="2374557" cy="15980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00"/>
              </a:lnSpc>
              <a:spcBef>
                <a:spcPts val="0"/>
              </a:spcBef>
              <a:buNone/>
            </a:pPr>
            <a:r>
              <a:rPr lang="en-US" sz="900" dirty="0">
                <a:solidFill>
                  <a:schemeClr val="tx1">
                    <a:lumMod val="75000"/>
                    <a:lumOff val="25000"/>
                  </a:schemeClr>
                </a:solidFill>
                <a:latin typeface="Raleway" panose="020B0503030101060003" pitchFamily="34" charset="0"/>
              </a:rPr>
              <a:t>Goal: Deliver clean, well-structured feature and label stores for model training.</a:t>
            </a:r>
          </a:p>
          <a:p>
            <a:pPr marL="0" indent="0">
              <a:lnSpc>
                <a:spcPts val="1500"/>
              </a:lnSpc>
              <a:spcBef>
                <a:spcPts val="0"/>
              </a:spcBef>
              <a:buNone/>
            </a:pPr>
            <a:endParaRPr lang="en-US" sz="900" dirty="0">
              <a:solidFill>
                <a:schemeClr val="tx1">
                  <a:lumMod val="75000"/>
                  <a:lumOff val="25000"/>
                </a:schemeClr>
              </a:solidFill>
              <a:latin typeface="Raleway" panose="020B0503030101060003" pitchFamily="34" charset="0"/>
            </a:endParaRPr>
          </a:p>
          <a:p>
            <a:pPr marL="0" indent="0">
              <a:lnSpc>
                <a:spcPts val="1500"/>
              </a:lnSpc>
              <a:spcBef>
                <a:spcPts val="0"/>
              </a:spcBef>
              <a:buNone/>
            </a:pPr>
            <a:r>
              <a:rPr lang="en-US" sz="900" dirty="0">
                <a:solidFill>
                  <a:schemeClr val="tx1">
                    <a:lumMod val="75000"/>
                    <a:lumOff val="25000"/>
                  </a:schemeClr>
                </a:solidFill>
                <a:latin typeface="Raleway" panose="020B0503030101060003" pitchFamily="34" charset="0"/>
              </a:rPr>
              <a:t>A reliable Medallion Architecture pipeline ensures consistent, high-quality input data for building accurate and robust predictive models.</a:t>
            </a:r>
          </a:p>
        </p:txBody>
      </p:sp>
      <p:sp>
        <p:nvSpPr>
          <p:cNvPr id="30" name="TextBox 29"/>
          <p:cNvSpPr txBox="1"/>
          <p:nvPr/>
        </p:nvSpPr>
        <p:spPr>
          <a:xfrm>
            <a:off x="4594553" y="1041140"/>
            <a:ext cx="1245726" cy="323165"/>
          </a:xfrm>
          <a:prstGeom prst="rect">
            <a:avLst/>
          </a:prstGeom>
          <a:noFill/>
        </p:spPr>
        <p:txBody>
          <a:bodyPr wrap="none" rtlCol="0">
            <a:spAutoFit/>
          </a:bodyPr>
          <a:lstStyle/>
          <a:p>
            <a:r>
              <a:rPr lang="en-US" sz="1500" dirty="0">
                <a:latin typeface="Mont Heavy DEMO" panose="00000A00000000000000" pitchFamily="50" charset="0"/>
              </a:rPr>
              <a:t>Data Scientist</a:t>
            </a:r>
          </a:p>
        </p:txBody>
      </p:sp>
      <p:sp>
        <p:nvSpPr>
          <p:cNvPr id="33" name="Subtitle 2"/>
          <p:cNvSpPr txBox="1">
            <a:spLocks/>
          </p:cNvSpPr>
          <p:nvPr/>
        </p:nvSpPr>
        <p:spPr>
          <a:xfrm>
            <a:off x="7219061" y="3043658"/>
            <a:ext cx="2365328" cy="19722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00"/>
              </a:lnSpc>
              <a:spcBef>
                <a:spcPts val="0"/>
              </a:spcBef>
              <a:buNone/>
            </a:pPr>
            <a:r>
              <a:rPr lang="en-US" sz="900" dirty="0">
                <a:solidFill>
                  <a:schemeClr val="bg1"/>
                </a:solidFill>
                <a:latin typeface="Raleway" panose="020B0503030101060003" pitchFamily="34" charset="0"/>
              </a:rPr>
              <a:t>Goal: Minimize financial losses by enabling early detection of high-risk loan applicants.</a:t>
            </a:r>
          </a:p>
          <a:p>
            <a:pPr marL="0" indent="0">
              <a:lnSpc>
                <a:spcPts val="1500"/>
              </a:lnSpc>
              <a:spcBef>
                <a:spcPts val="0"/>
              </a:spcBef>
              <a:buNone/>
            </a:pPr>
            <a:endParaRPr lang="en-US" sz="900" dirty="0">
              <a:solidFill>
                <a:schemeClr val="bg1"/>
              </a:solidFill>
              <a:latin typeface="Raleway" panose="020B0503030101060003" pitchFamily="34" charset="0"/>
            </a:endParaRPr>
          </a:p>
          <a:p>
            <a:pPr marL="0" indent="0">
              <a:lnSpc>
                <a:spcPts val="1500"/>
              </a:lnSpc>
              <a:spcBef>
                <a:spcPts val="0"/>
              </a:spcBef>
              <a:buNone/>
            </a:pPr>
            <a:r>
              <a:rPr lang="en-US" sz="900" dirty="0">
                <a:solidFill>
                  <a:schemeClr val="bg1"/>
                </a:solidFill>
                <a:latin typeface="Raleway" panose="020B0503030101060003" pitchFamily="34" charset="0"/>
              </a:rPr>
              <a:t>Predictive insights will help reduce default rates and improve the overall profitability of the loan portfolio.</a:t>
            </a:r>
          </a:p>
        </p:txBody>
      </p:sp>
      <p:sp>
        <p:nvSpPr>
          <p:cNvPr id="34" name="TextBox 33"/>
          <p:cNvSpPr txBox="1"/>
          <p:nvPr/>
        </p:nvSpPr>
        <p:spPr>
          <a:xfrm>
            <a:off x="7219967" y="2735091"/>
            <a:ext cx="1601721" cy="323165"/>
          </a:xfrm>
          <a:prstGeom prst="rect">
            <a:avLst/>
          </a:prstGeom>
          <a:noFill/>
        </p:spPr>
        <p:txBody>
          <a:bodyPr wrap="none" rtlCol="0">
            <a:spAutoFit/>
          </a:bodyPr>
          <a:lstStyle/>
          <a:p>
            <a:pPr>
              <a:lnSpc>
                <a:spcPts val="1800"/>
              </a:lnSpc>
            </a:pPr>
            <a:r>
              <a:rPr lang="en-US" altLang="zh-CN" sz="1500" dirty="0">
                <a:solidFill>
                  <a:schemeClr val="bg1"/>
                </a:solidFill>
                <a:latin typeface="Mont Heavy DEMO" panose="00000A00000000000000" pitchFamily="50" charset="0"/>
              </a:rPr>
              <a:t>Business Manager</a:t>
            </a:r>
            <a:endParaRPr lang="en-US" sz="1500" dirty="0">
              <a:solidFill>
                <a:schemeClr val="bg1"/>
              </a:solidFill>
              <a:latin typeface="Mont Heavy DEMO" panose="00000A00000000000000" pitchFamily="50" charset="0"/>
            </a:endParaRPr>
          </a:p>
        </p:txBody>
      </p:sp>
      <p:sp>
        <p:nvSpPr>
          <p:cNvPr id="16" name="Rounded Rectangle 19">
            <a:extLst>
              <a:ext uri="{FF2B5EF4-FFF2-40B4-BE49-F238E27FC236}">
                <a16:creationId xmlns:a16="http://schemas.microsoft.com/office/drawing/2014/main" id="{A2B19388-5A7C-356A-01C1-476FCD9E2815}"/>
              </a:ext>
            </a:extLst>
          </p:cNvPr>
          <p:cNvSpPr/>
          <p:nvPr/>
        </p:nvSpPr>
        <p:spPr>
          <a:xfrm>
            <a:off x="9650827" y="3581532"/>
            <a:ext cx="2445826" cy="2833415"/>
          </a:xfrm>
          <a:prstGeom prst="roundRect">
            <a:avLst>
              <a:gd name="adj" fmla="val 4886"/>
            </a:avLst>
          </a:prstGeom>
          <a:solidFill>
            <a:schemeClr val="bg1"/>
          </a:solidFill>
          <a:ln>
            <a:solidFill>
              <a:schemeClr val="bg1">
                <a:lumMod val="85000"/>
              </a:schemeClr>
            </a:solidFill>
          </a:ln>
          <a:effectLst>
            <a:outerShdw blurRad="190500" dist="152400" dir="2700000" algn="tl" rotWithShape="0">
              <a:schemeClr val="accent2">
                <a:lumMod val="50000"/>
                <a:lumOff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12">
            <a:extLst>
              <a:ext uri="{FF2B5EF4-FFF2-40B4-BE49-F238E27FC236}">
                <a16:creationId xmlns:a16="http://schemas.microsoft.com/office/drawing/2014/main" id="{D259B775-1FD1-CC49-A507-42303CF7BDD2}"/>
              </a:ext>
            </a:extLst>
          </p:cNvPr>
          <p:cNvSpPr>
            <a:spLocks/>
          </p:cNvSpPr>
          <p:nvPr/>
        </p:nvSpPr>
        <p:spPr bwMode="auto">
          <a:xfrm>
            <a:off x="9928545" y="6246540"/>
            <a:ext cx="240573" cy="92071"/>
          </a:xfrm>
          <a:custGeom>
            <a:avLst/>
            <a:gdLst>
              <a:gd name="T0" fmla="*/ 132 w 162"/>
              <a:gd name="T1" fmla="*/ 0 h 62"/>
              <a:gd name="T2" fmla="*/ 126 w 162"/>
              <a:gd name="T3" fmla="*/ 6 h 62"/>
              <a:gd name="T4" fmla="*/ 146 w 162"/>
              <a:gd name="T5" fmla="*/ 26 h 62"/>
              <a:gd name="T6" fmla="*/ 0 w 162"/>
              <a:gd name="T7" fmla="*/ 26 h 62"/>
              <a:gd name="T8" fmla="*/ 0 w 162"/>
              <a:gd name="T9" fmla="*/ 36 h 62"/>
              <a:gd name="T10" fmla="*/ 146 w 162"/>
              <a:gd name="T11" fmla="*/ 36 h 62"/>
              <a:gd name="T12" fmla="*/ 126 w 162"/>
              <a:gd name="T13" fmla="*/ 56 h 62"/>
              <a:gd name="T14" fmla="*/ 132 w 162"/>
              <a:gd name="T15" fmla="*/ 62 h 62"/>
              <a:gd name="T16" fmla="*/ 162 w 162"/>
              <a:gd name="T17" fmla="*/ 30 h 62"/>
              <a:gd name="T18" fmla="*/ 132 w 162"/>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62">
                <a:moveTo>
                  <a:pt x="132" y="0"/>
                </a:moveTo>
                <a:lnTo>
                  <a:pt x="126" y="6"/>
                </a:lnTo>
                <a:lnTo>
                  <a:pt x="146" y="26"/>
                </a:lnTo>
                <a:lnTo>
                  <a:pt x="0" y="26"/>
                </a:lnTo>
                <a:lnTo>
                  <a:pt x="0" y="36"/>
                </a:lnTo>
                <a:lnTo>
                  <a:pt x="146" y="36"/>
                </a:lnTo>
                <a:lnTo>
                  <a:pt x="126" y="56"/>
                </a:lnTo>
                <a:lnTo>
                  <a:pt x="132" y="62"/>
                </a:lnTo>
                <a:lnTo>
                  <a:pt x="162" y="30"/>
                </a:lnTo>
                <a:lnTo>
                  <a:pt x="13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Subtitle 2">
            <a:extLst>
              <a:ext uri="{FF2B5EF4-FFF2-40B4-BE49-F238E27FC236}">
                <a16:creationId xmlns:a16="http://schemas.microsoft.com/office/drawing/2014/main" id="{3E2DF004-2511-27AF-E7F2-756FBB3CB5B7}"/>
              </a:ext>
            </a:extLst>
          </p:cNvPr>
          <p:cNvSpPr txBox="1">
            <a:spLocks/>
          </p:cNvSpPr>
          <p:nvPr/>
        </p:nvSpPr>
        <p:spPr>
          <a:xfrm>
            <a:off x="9799082" y="4510829"/>
            <a:ext cx="2224790" cy="11178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00"/>
              </a:lnSpc>
              <a:spcBef>
                <a:spcPts val="0"/>
              </a:spcBef>
              <a:buNone/>
            </a:pPr>
            <a:r>
              <a:rPr lang="en-US" sz="900" dirty="0">
                <a:solidFill>
                  <a:schemeClr val="tx1">
                    <a:lumMod val="75000"/>
                    <a:lumOff val="25000"/>
                  </a:schemeClr>
                </a:solidFill>
                <a:latin typeface="Raleway" panose="020B0503030101060003" pitchFamily="34" charset="0"/>
              </a:rPr>
              <a:t>Goal: Support smarter, data-driven loan approval decisions at the point of application.</a:t>
            </a:r>
          </a:p>
          <a:p>
            <a:pPr marL="0" indent="0">
              <a:lnSpc>
                <a:spcPts val="1500"/>
              </a:lnSpc>
              <a:spcBef>
                <a:spcPts val="0"/>
              </a:spcBef>
              <a:buNone/>
            </a:pPr>
            <a:endParaRPr lang="en-US" sz="900" dirty="0">
              <a:solidFill>
                <a:schemeClr val="tx1">
                  <a:lumMod val="75000"/>
                  <a:lumOff val="25000"/>
                </a:schemeClr>
              </a:solidFill>
              <a:latin typeface="Raleway" panose="020B0503030101060003" pitchFamily="34" charset="0"/>
            </a:endParaRPr>
          </a:p>
          <a:p>
            <a:pPr marL="0" indent="0">
              <a:lnSpc>
                <a:spcPts val="1500"/>
              </a:lnSpc>
              <a:spcBef>
                <a:spcPts val="0"/>
              </a:spcBef>
              <a:buNone/>
            </a:pPr>
            <a:r>
              <a:rPr lang="en-US" sz="900" dirty="0">
                <a:solidFill>
                  <a:schemeClr val="tx1">
                    <a:lumMod val="75000"/>
                    <a:lumOff val="25000"/>
                  </a:schemeClr>
                </a:solidFill>
                <a:latin typeface="Raleway" panose="020B0503030101060003" pitchFamily="34" charset="0"/>
              </a:rPr>
              <a:t>Integrating model predictions into the customer journey enables faster approvals for low-risk applicants and safeguards against bad debt.</a:t>
            </a:r>
          </a:p>
        </p:txBody>
      </p:sp>
      <p:sp>
        <p:nvSpPr>
          <p:cNvPr id="36" name="TextBox 35">
            <a:extLst>
              <a:ext uri="{FF2B5EF4-FFF2-40B4-BE49-F238E27FC236}">
                <a16:creationId xmlns:a16="http://schemas.microsoft.com/office/drawing/2014/main" id="{4759ED08-37DB-C904-A988-7BA2E2C0581B}"/>
              </a:ext>
            </a:extLst>
          </p:cNvPr>
          <p:cNvSpPr txBox="1"/>
          <p:nvPr/>
        </p:nvSpPr>
        <p:spPr>
          <a:xfrm>
            <a:off x="9796113" y="4225539"/>
            <a:ext cx="1540935" cy="323165"/>
          </a:xfrm>
          <a:prstGeom prst="rect">
            <a:avLst/>
          </a:prstGeom>
          <a:noFill/>
        </p:spPr>
        <p:txBody>
          <a:bodyPr wrap="none" rtlCol="0">
            <a:spAutoFit/>
          </a:bodyPr>
          <a:lstStyle/>
          <a:p>
            <a:r>
              <a:rPr lang="en-US" sz="1500" dirty="0">
                <a:latin typeface="Mont Heavy DEMO" panose="00000A00000000000000" pitchFamily="50" charset="0"/>
              </a:rPr>
              <a:t>Product Manager</a:t>
            </a:r>
          </a:p>
        </p:txBody>
      </p:sp>
      <p:sp>
        <p:nvSpPr>
          <p:cNvPr id="12" name="Rounded Rectangle 19">
            <a:extLst>
              <a:ext uri="{FF2B5EF4-FFF2-40B4-BE49-F238E27FC236}">
                <a16:creationId xmlns:a16="http://schemas.microsoft.com/office/drawing/2014/main" id="{6BCC37AE-7DD5-BB3E-C74D-0A536146EEED}"/>
              </a:ext>
            </a:extLst>
          </p:cNvPr>
          <p:cNvSpPr/>
          <p:nvPr/>
        </p:nvSpPr>
        <p:spPr>
          <a:xfrm>
            <a:off x="9659409" y="375129"/>
            <a:ext cx="2445826" cy="2833415"/>
          </a:xfrm>
          <a:prstGeom prst="roundRect">
            <a:avLst>
              <a:gd name="adj" fmla="val 4886"/>
            </a:avLst>
          </a:prstGeom>
          <a:solidFill>
            <a:schemeClr val="bg1"/>
          </a:solidFill>
          <a:ln>
            <a:solidFill>
              <a:schemeClr val="bg1">
                <a:lumMod val="85000"/>
              </a:schemeClr>
            </a:solidFill>
          </a:ln>
          <a:effectLst>
            <a:outerShdw blurRad="190500" dist="152400" dir="2700000" algn="tl" rotWithShape="0">
              <a:schemeClr val="accent2">
                <a:lumMod val="50000"/>
                <a:lumOff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2">
            <a:extLst>
              <a:ext uri="{FF2B5EF4-FFF2-40B4-BE49-F238E27FC236}">
                <a16:creationId xmlns:a16="http://schemas.microsoft.com/office/drawing/2014/main" id="{D66AD269-ECBB-128A-7A13-1F278F540F58}"/>
              </a:ext>
            </a:extLst>
          </p:cNvPr>
          <p:cNvSpPr>
            <a:spLocks/>
          </p:cNvSpPr>
          <p:nvPr/>
        </p:nvSpPr>
        <p:spPr bwMode="auto">
          <a:xfrm>
            <a:off x="9892314" y="2915072"/>
            <a:ext cx="240573" cy="92071"/>
          </a:xfrm>
          <a:custGeom>
            <a:avLst/>
            <a:gdLst>
              <a:gd name="T0" fmla="*/ 132 w 162"/>
              <a:gd name="T1" fmla="*/ 0 h 62"/>
              <a:gd name="T2" fmla="*/ 126 w 162"/>
              <a:gd name="T3" fmla="*/ 6 h 62"/>
              <a:gd name="T4" fmla="*/ 146 w 162"/>
              <a:gd name="T5" fmla="*/ 26 h 62"/>
              <a:gd name="T6" fmla="*/ 0 w 162"/>
              <a:gd name="T7" fmla="*/ 26 h 62"/>
              <a:gd name="T8" fmla="*/ 0 w 162"/>
              <a:gd name="T9" fmla="*/ 36 h 62"/>
              <a:gd name="T10" fmla="*/ 146 w 162"/>
              <a:gd name="T11" fmla="*/ 36 h 62"/>
              <a:gd name="T12" fmla="*/ 126 w 162"/>
              <a:gd name="T13" fmla="*/ 56 h 62"/>
              <a:gd name="T14" fmla="*/ 132 w 162"/>
              <a:gd name="T15" fmla="*/ 62 h 62"/>
              <a:gd name="T16" fmla="*/ 162 w 162"/>
              <a:gd name="T17" fmla="*/ 30 h 62"/>
              <a:gd name="T18" fmla="*/ 132 w 162"/>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62">
                <a:moveTo>
                  <a:pt x="132" y="0"/>
                </a:moveTo>
                <a:lnTo>
                  <a:pt x="126" y="6"/>
                </a:lnTo>
                <a:lnTo>
                  <a:pt x="146" y="26"/>
                </a:lnTo>
                <a:lnTo>
                  <a:pt x="0" y="26"/>
                </a:lnTo>
                <a:lnTo>
                  <a:pt x="0" y="36"/>
                </a:lnTo>
                <a:lnTo>
                  <a:pt x="146" y="36"/>
                </a:lnTo>
                <a:lnTo>
                  <a:pt x="126" y="56"/>
                </a:lnTo>
                <a:lnTo>
                  <a:pt x="132" y="62"/>
                </a:lnTo>
                <a:lnTo>
                  <a:pt x="162" y="30"/>
                </a:lnTo>
                <a:lnTo>
                  <a:pt x="13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Subtitle 2">
            <a:extLst>
              <a:ext uri="{FF2B5EF4-FFF2-40B4-BE49-F238E27FC236}">
                <a16:creationId xmlns:a16="http://schemas.microsoft.com/office/drawing/2014/main" id="{01DF0299-3F55-E16B-D9C3-05312F5C1DC9}"/>
              </a:ext>
            </a:extLst>
          </p:cNvPr>
          <p:cNvSpPr txBox="1">
            <a:spLocks/>
          </p:cNvSpPr>
          <p:nvPr/>
        </p:nvSpPr>
        <p:spPr>
          <a:xfrm>
            <a:off x="9757586" y="1319559"/>
            <a:ext cx="2195624" cy="12126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00"/>
              </a:lnSpc>
              <a:spcBef>
                <a:spcPts val="0"/>
              </a:spcBef>
              <a:buNone/>
            </a:pPr>
            <a:r>
              <a:rPr lang="en-US" sz="900" dirty="0">
                <a:solidFill>
                  <a:schemeClr val="tx1">
                    <a:lumMod val="75000"/>
                    <a:lumOff val="25000"/>
                  </a:schemeClr>
                </a:solidFill>
                <a:latin typeface="Raleway" panose="020B0503030101060003" pitchFamily="34" charset="0"/>
              </a:rPr>
              <a:t>Goal: Ensure data integrity, traceability, and compliance in data preparation.</a:t>
            </a:r>
          </a:p>
          <a:p>
            <a:pPr marL="0" indent="0">
              <a:lnSpc>
                <a:spcPts val="1500"/>
              </a:lnSpc>
              <a:spcBef>
                <a:spcPts val="0"/>
              </a:spcBef>
              <a:buNone/>
            </a:pPr>
            <a:endParaRPr lang="en-US" sz="900" dirty="0">
              <a:solidFill>
                <a:schemeClr val="tx1">
                  <a:lumMod val="75000"/>
                  <a:lumOff val="25000"/>
                </a:schemeClr>
              </a:solidFill>
              <a:latin typeface="Raleway" panose="020B0503030101060003" pitchFamily="34" charset="0"/>
            </a:endParaRPr>
          </a:p>
          <a:p>
            <a:pPr marL="0" indent="0">
              <a:lnSpc>
                <a:spcPts val="1500"/>
              </a:lnSpc>
              <a:spcBef>
                <a:spcPts val="0"/>
              </a:spcBef>
              <a:buNone/>
            </a:pPr>
            <a:r>
              <a:rPr lang="en-US" sz="900" dirty="0">
                <a:solidFill>
                  <a:schemeClr val="tx1">
                    <a:lumMod val="75000"/>
                    <a:lumOff val="25000"/>
                  </a:schemeClr>
                </a:solidFill>
                <a:latin typeface="Raleway" panose="020B0503030101060003" pitchFamily="34" charset="0"/>
              </a:rPr>
              <a:t>Clear lineage and structured data storage support auditability and regulatory reporting requirements.</a:t>
            </a:r>
          </a:p>
        </p:txBody>
      </p:sp>
      <p:sp>
        <p:nvSpPr>
          <p:cNvPr id="19" name="TextBox 18">
            <a:extLst>
              <a:ext uri="{FF2B5EF4-FFF2-40B4-BE49-F238E27FC236}">
                <a16:creationId xmlns:a16="http://schemas.microsoft.com/office/drawing/2014/main" id="{2C3CB4A7-E676-8CAC-F6A3-B2B034F80ED8}"/>
              </a:ext>
            </a:extLst>
          </p:cNvPr>
          <p:cNvSpPr txBox="1"/>
          <p:nvPr/>
        </p:nvSpPr>
        <p:spPr>
          <a:xfrm>
            <a:off x="9751765" y="1037711"/>
            <a:ext cx="1680012" cy="323165"/>
          </a:xfrm>
          <a:prstGeom prst="rect">
            <a:avLst/>
          </a:prstGeom>
          <a:noFill/>
        </p:spPr>
        <p:txBody>
          <a:bodyPr wrap="none" rtlCol="0">
            <a:spAutoFit/>
          </a:bodyPr>
          <a:lstStyle/>
          <a:p>
            <a:r>
              <a:rPr lang="en-US" sz="1500" dirty="0">
                <a:latin typeface="Mont Heavy DEMO" panose="00000A00000000000000" pitchFamily="50" charset="0"/>
              </a:rPr>
              <a:t>Compliance Officer</a:t>
            </a:r>
          </a:p>
        </p:txBody>
      </p:sp>
      <p:sp>
        <p:nvSpPr>
          <p:cNvPr id="41" name="Rounded Rectangle 19">
            <a:extLst>
              <a:ext uri="{FF2B5EF4-FFF2-40B4-BE49-F238E27FC236}">
                <a16:creationId xmlns:a16="http://schemas.microsoft.com/office/drawing/2014/main" id="{12575EAC-4B68-686E-1F22-0260716E4CB6}"/>
              </a:ext>
            </a:extLst>
          </p:cNvPr>
          <p:cNvSpPr/>
          <p:nvPr/>
        </p:nvSpPr>
        <p:spPr>
          <a:xfrm>
            <a:off x="4484756" y="3580902"/>
            <a:ext cx="2445826" cy="2833415"/>
          </a:xfrm>
          <a:prstGeom prst="roundRect">
            <a:avLst>
              <a:gd name="adj" fmla="val 4886"/>
            </a:avLst>
          </a:prstGeom>
          <a:solidFill>
            <a:schemeClr val="bg1"/>
          </a:solidFill>
          <a:ln>
            <a:solidFill>
              <a:schemeClr val="bg1">
                <a:lumMod val="85000"/>
              </a:schemeClr>
            </a:solidFill>
          </a:ln>
          <a:effectLst>
            <a:outerShdw blurRad="190500" dist="152400" dir="2700000" algn="tl" rotWithShape="0">
              <a:schemeClr val="accent2">
                <a:lumMod val="50000"/>
                <a:lumOff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2">
            <a:extLst>
              <a:ext uri="{FF2B5EF4-FFF2-40B4-BE49-F238E27FC236}">
                <a16:creationId xmlns:a16="http://schemas.microsoft.com/office/drawing/2014/main" id="{FCCBEA22-15FE-6F43-2B89-8CB61E6FF2C0}"/>
              </a:ext>
            </a:extLst>
          </p:cNvPr>
          <p:cNvSpPr>
            <a:spLocks/>
          </p:cNvSpPr>
          <p:nvPr/>
        </p:nvSpPr>
        <p:spPr bwMode="auto">
          <a:xfrm>
            <a:off x="4708153" y="6199382"/>
            <a:ext cx="240573" cy="92071"/>
          </a:xfrm>
          <a:custGeom>
            <a:avLst/>
            <a:gdLst>
              <a:gd name="T0" fmla="*/ 132 w 162"/>
              <a:gd name="T1" fmla="*/ 0 h 62"/>
              <a:gd name="T2" fmla="*/ 126 w 162"/>
              <a:gd name="T3" fmla="*/ 6 h 62"/>
              <a:gd name="T4" fmla="*/ 146 w 162"/>
              <a:gd name="T5" fmla="*/ 26 h 62"/>
              <a:gd name="T6" fmla="*/ 0 w 162"/>
              <a:gd name="T7" fmla="*/ 26 h 62"/>
              <a:gd name="T8" fmla="*/ 0 w 162"/>
              <a:gd name="T9" fmla="*/ 36 h 62"/>
              <a:gd name="T10" fmla="*/ 146 w 162"/>
              <a:gd name="T11" fmla="*/ 36 h 62"/>
              <a:gd name="T12" fmla="*/ 126 w 162"/>
              <a:gd name="T13" fmla="*/ 56 h 62"/>
              <a:gd name="T14" fmla="*/ 132 w 162"/>
              <a:gd name="T15" fmla="*/ 62 h 62"/>
              <a:gd name="T16" fmla="*/ 162 w 162"/>
              <a:gd name="T17" fmla="*/ 30 h 62"/>
              <a:gd name="T18" fmla="*/ 132 w 162"/>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62">
                <a:moveTo>
                  <a:pt x="132" y="0"/>
                </a:moveTo>
                <a:lnTo>
                  <a:pt x="126" y="6"/>
                </a:lnTo>
                <a:lnTo>
                  <a:pt x="146" y="26"/>
                </a:lnTo>
                <a:lnTo>
                  <a:pt x="0" y="26"/>
                </a:lnTo>
                <a:lnTo>
                  <a:pt x="0" y="36"/>
                </a:lnTo>
                <a:lnTo>
                  <a:pt x="146" y="36"/>
                </a:lnTo>
                <a:lnTo>
                  <a:pt x="126" y="56"/>
                </a:lnTo>
                <a:lnTo>
                  <a:pt x="132" y="62"/>
                </a:lnTo>
                <a:lnTo>
                  <a:pt x="162" y="30"/>
                </a:lnTo>
                <a:lnTo>
                  <a:pt x="132"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Subtitle 2">
            <a:extLst>
              <a:ext uri="{FF2B5EF4-FFF2-40B4-BE49-F238E27FC236}">
                <a16:creationId xmlns:a16="http://schemas.microsoft.com/office/drawing/2014/main" id="{FC005006-853B-A437-02C8-243A7302C8DD}"/>
              </a:ext>
            </a:extLst>
          </p:cNvPr>
          <p:cNvSpPr txBox="1">
            <a:spLocks/>
          </p:cNvSpPr>
          <p:nvPr/>
        </p:nvSpPr>
        <p:spPr>
          <a:xfrm>
            <a:off x="4583597" y="4566650"/>
            <a:ext cx="2281685" cy="13686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00"/>
              </a:lnSpc>
              <a:spcBef>
                <a:spcPts val="0"/>
              </a:spcBef>
              <a:buNone/>
            </a:pPr>
            <a:r>
              <a:rPr lang="en-US" sz="900" dirty="0">
                <a:solidFill>
                  <a:schemeClr val="tx1">
                    <a:lumMod val="75000"/>
                    <a:lumOff val="25000"/>
                  </a:schemeClr>
                </a:solidFill>
                <a:latin typeface="Raleway" panose="020B0503030101060003" pitchFamily="34" charset="0"/>
              </a:rPr>
              <a:t>Goal: Implement scalable, maintainable data pipelines using the Medallion Architecture.</a:t>
            </a:r>
          </a:p>
          <a:p>
            <a:pPr marL="0" indent="0">
              <a:lnSpc>
                <a:spcPts val="1500"/>
              </a:lnSpc>
              <a:spcBef>
                <a:spcPts val="0"/>
              </a:spcBef>
              <a:buNone/>
            </a:pPr>
            <a:endParaRPr lang="en-US" sz="900" dirty="0">
              <a:solidFill>
                <a:schemeClr val="tx1">
                  <a:lumMod val="75000"/>
                  <a:lumOff val="25000"/>
                </a:schemeClr>
              </a:solidFill>
              <a:latin typeface="Raleway" panose="020B0503030101060003" pitchFamily="34" charset="0"/>
            </a:endParaRPr>
          </a:p>
          <a:p>
            <a:pPr marL="0" indent="0">
              <a:lnSpc>
                <a:spcPts val="1500"/>
              </a:lnSpc>
              <a:spcBef>
                <a:spcPts val="0"/>
              </a:spcBef>
              <a:buNone/>
            </a:pPr>
            <a:r>
              <a:rPr lang="en-US" sz="900" dirty="0">
                <a:solidFill>
                  <a:schemeClr val="tx1">
                    <a:lumMod val="75000"/>
                    <a:lumOff val="25000"/>
                  </a:schemeClr>
                </a:solidFill>
                <a:latin typeface="Raleway" panose="020B0503030101060003" pitchFamily="34" charset="0"/>
              </a:rPr>
              <a:t>Bronze, Silver, and Gold layers will provide a modular, reproducible foundation for future enhancements and monitoring.</a:t>
            </a:r>
          </a:p>
        </p:txBody>
      </p:sp>
      <p:sp>
        <p:nvSpPr>
          <p:cNvPr id="47" name="TextBox 46">
            <a:extLst>
              <a:ext uri="{FF2B5EF4-FFF2-40B4-BE49-F238E27FC236}">
                <a16:creationId xmlns:a16="http://schemas.microsoft.com/office/drawing/2014/main" id="{C061F4DF-0190-4D79-C23E-B44E2CCC8BDF}"/>
              </a:ext>
            </a:extLst>
          </p:cNvPr>
          <p:cNvSpPr txBox="1"/>
          <p:nvPr/>
        </p:nvSpPr>
        <p:spPr>
          <a:xfrm>
            <a:off x="4594553" y="4225539"/>
            <a:ext cx="1280159" cy="323165"/>
          </a:xfrm>
          <a:prstGeom prst="rect">
            <a:avLst/>
          </a:prstGeom>
          <a:noFill/>
        </p:spPr>
        <p:txBody>
          <a:bodyPr wrap="none" rtlCol="0">
            <a:spAutoFit/>
          </a:bodyPr>
          <a:lstStyle/>
          <a:p>
            <a:r>
              <a:rPr lang="en-US" sz="1500" dirty="0">
                <a:latin typeface="Mont Heavy DEMO" panose="00000A00000000000000" pitchFamily="50" charset="0"/>
              </a:rPr>
              <a:t>Data Engineer</a:t>
            </a:r>
          </a:p>
        </p:txBody>
      </p:sp>
      <p:sp>
        <p:nvSpPr>
          <p:cNvPr id="53" name="TextBox 52">
            <a:extLst>
              <a:ext uri="{FF2B5EF4-FFF2-40B4-BE49-F238E27FC236}">
                <a16:creationId xmlns:a16="http://schemas.microsoft.com/office/drawing/2014/main" id="{214A8A9F-FD89-A92E-9E59-2EB32F546D84}"/>
              </a:ext>
            </a:extLst>
          </p:cNvPr>
          <p:cNvSpPr txBox="1"/>
          <p:nvPr/>
        </p:nvSpPr>
        <p:spPr>
          <a:xfrm>
            <a:off x="204518" y="1150282"/>
            <a:ext cx="3380640" cy="338554"/>
          </a:xfrm>
          <a:prstGeom prst="rect">
            <a:avLst/>
          </a:prstGeom>
          <a:noFill/>
        </p:spPr>
        <p:txBody>
          <a:bodyPr wrap="square">
            <a:spAutoFit/>
          </a:bodyPr>
          <a:lstStyle/>
          <a:p>
            <a:r>
              <a:rPr lang="en-US" altLang="zh-CN" sz="1600" dirty="0">
                <a:solidFill>
                  <a:schemeClr val="bg1">
                    <a:lumMod val="75000"/>
                  </a:schemeClr>
                </a:solidFill>
                <a:latin typeface="Mont Heavy DEMO" panose="00000A00000000000000" pitchFamily="50" charset="0"/>
              </a:rPr>
              <a:t>Data Preparation for modeling</a:t>
            </a:r>
            <a:endParaRPr lang="en-US" sz="1600" dirty="0"/>
          </a:p>
        </p:txBody>
      </p:sp>
      <p:pic>
        <p:nvPicPr>
          <p:cNvPr id="3" name="Picture 2">
            <a:extLst>
              <a:ext uri="{FF2B5EF4-FFF2-40B4-BE49-F238E27FC236}">
                <a16:creationId xmlns:a16="http://schemas.microsoft.com/office/drawing/2014/main" id="{8299415F-4632-D24C-5D46-4774819C54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9863" y="3485921"/>
            <a:ext cx="304802" cy="304802"/>
          </a:xfrm>
          <a:prstGeom prst="rect">
            <a:avLst/>
          </a:prstGeom>
        </p:spPr>
      </p:pic>
      <p:pic>
        <p:nvPicPr>
          <p:cNvPr id="9" name="Picture 8">
            <a:extLst>
              <a:ext uri="{FF2B5EF4-FFF2-40B4-BE49-F238E27FC236}">
                <a16:creationId xmlns:a16="http://schemas.microsoft.com/office/drawing/2014/main" id="{88D47713-DDB2-6285-760E-AB885FBD96A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66521" y="480926"/>
            <a:ext cx="463877" cy="463877"/>
          </a:xfrm>
          <a:prstGeom prst="rect">
            <a:avLst/>
          </a:prstGeom>
        </p:spPr>
      </p:pic>
      <p:pic>
        <p:nvPicPr>
          <p:cNvPr id="11" name="Picture 10">
            <a:extLst>
              <a:ext uri="{FF2B5EF4-FFF2-40B4-BE49-F238E27FC236}">
                <a16:creationId xmlns:a16="http://schemas.microsoft.com/office/drawing/2014/main" id="{0E9D36AD-3DDE-160A-4947-441CC448A65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836587" y="505159"/>
            <a:ext cx="488053" cy="488053"/>
          </a:xfrm>
          <a:prstGeom prst="rect">
            <a:avLst/>
          </a:prstGeom>
        </p:spPr>
      </p:pic>
      <p:pic>
        <p:nvPicPr>
          <p:cNvPr id="31" name="Picture 30">
            <a:extLst>
              <a:ext uri="{FF2B5EF4-FFF2-40B4-BE49-F238E27FC236}">
                <a16:creationId xmlns:a16="http://schemas.microsoft.com/office/drawing/2014/main" id="{ABE115CC-DBB1-E54E-2D14-BE06E6FEC74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653891" y="3665219"/>
            <a:ext cx="463877" cy="463877"/>
          </a:xfrm>
          <a:prstGeom prst="rect">
            <a:avLst/>
          </a:prstGeom>
        </p:spPr>
      </p:pic>
      <p:pic>
        <p:nvPicPr>
          <p:cNvPr id="38" name="Picture 37">
            <a:extLst>
              <a:ext uri="{FF2B5EF4-FFF2-40B4-BE49-F238E27FC236}">
                <a16:creationId xmlns:a16="http://schemas.microsoft.com/office/drawing/2014/main" id="{615F9240-9248-D005-953E-6C86BA5A2C9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918132" y="3759209"/>
            <a:ext cx="406508" cy="406508"/>
          </a:xfrm>
          <a:prstGeom prst="rect">
            <a:avLst/>
          </a:prstGeom>
        </p:spPr>
      </p:pic>
      <p:pic>
        <p:nvPicPr>
          <p:cNvPr id="50" name="Picture 49">
            <a:extLst>
              <a:ext uri="{FF2B5EF4-FFF2-40B4-BE49-F238E27FC236}">
                <a16:creationId xmlns:a16="http://schemas.microsoft.com/office/drawing/2014/main" id="{C53657B4-A171-2FDD-CC28-294E5B91E9B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267970" y="2221541"/>
            <a:ext cx="492942" cy="492942"/>
          </a:xfrm>
          <a:prstGeom prst="rect">
            <a:avLst/>
          </a:prstGeom>
        </p:spPr>
      </p:pic>
      <p:sp>
        <p:nvSpPr>
          <p:cNvPr id="2" name="Subtitle 2">
            <a:extLst>
              <a:ext uri="{FF2B5EF4-FFF2-40B4-BE49-F238E27FC236}">
                <a16:creationId xmlns:a16="http://schemas.microsoft.com/office/drawing/2014/main" id="{74715C4C-A214-4F34-8B09-9F0F059E6826}"/>
              </a:ext>
            </a:extLst>
          </p:cNvPr>
          <p:cNvSpPr txBox="1">
            <a:spLocks/>
          </p:cNvSpPr>
          <p:nvPr/>
        </p:nvSpPr>
        <p:spPr>
          <a:xfrm>
            <a:off x="2302894" y="4922446"/>
            <a:ext cx="1323395" cy="2668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1000" b="1" dirty="0">
                <a:latin typeface="Raleway" panose="020B0503030101060003" pitchFamily="34" charset="0"/>
              </a:rPr>
              <a:t>Trained ML Model</a:t>
            </a:r>
          </a:p>
        </p:txBody>
      </p:sp>
      <p:pic>
        <p:nvPicPr>
          <p:cNvPr id="15" name="Picture 14" descr="A colorful logo of a brain with a cloud and paper&#10;&#10;Description automatically generated with medium confidence">
            <a:extLst>
              <a:ext uri="{FF2B5EF4-FFF2-40B4-BE49-F238E27FC236}">
                <a16:creationId xmlns:a16="http://schemas.microsoft.com/office/drawing/2014/main" id="{1C40210F-2107-308B-F2F3-DBD01199B5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2839" y="4392867"/>
            <a:ext cx="457839" cy="457839"/>
          </a:xfrm>
          <a:prstGeom prst="rect">
            <a:avLst/>
          </a:prstGeom>
        </p:spPr>
      </p:pic>
      <p:sp>
        <p:nvSpPr>
          <p:cNvPr id="21" name="Left Brace 20">
            <a:extLst>
              <a:ext uri="{FF2B5EF4-FFF2-40B4-BE49-F238E27FC236}">
                <a16:creationId xmlns:a16="http://schemas.microsoft.com/office/drawing/2014/main" id="{65A52201-8093-7382-C4C5-5DFE8121303A}"/>
              </a:ext>
            </a:extLst>
          </p:cNvPr>
          <p:cNvSpPr/>
          <p:nvPr/>
        </p:nvSpPr>
        <p:spPr>
          <a:xfrm rot="5400000">
            <a:off x="2847847" y="4638296"/>
            <a:ext cx="186303" cy="1288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ectangle: Single Corner Snipped 80">
            <a:extLst>
              <a:ext uri="{FF2B5EF4-FFF2-40B4-BE49-F238E27FC236}">
                <a16:creationId xmlns:a16="http://schemas.microsoft.com/office/drawing/2014/main" id="{5D23FA5C-C30B-CF6C-24F3-4049FC396BCC}"/>
              </a:ext>
            </a:extLst>
          </p:cNvPr>
          <p:cNvSpPr/>
          <p:nvPr/>
        </p:nvSpPr>
        <p:spPr>
          <a:xfrm rot="10800000">
            <a:off x="261031" y="3918047"/>
            <a:ext cx="3946984" cy="2509012"/>
          </a:xfrm>
          <a:prstGeom prst="snip1Rect">
            <a:avLst>
              <a:gd name="adj" fmla="val 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3946C7-6B0D-9716-D625-EFD710E89382}"/>
              </a:ext>
            </a:extLst>
          </p:cNvPr>
          <p:cNvSpPr txBox="1"/>
          <p:nvPr/>
        </p:nvSpPr>
        <p:spPr>
          <a:xfrm>
            <a:off x="231801" y="3918046"/>
            <a:ext cx="1054821" cy="312330"/>
          </a:xfrm>
          <a:prstGeom prst="rect">
            <a:avLst/>
          </a:prstGeom>
          <a:noFill/>
        </p:spPr>
        <p:txBody>
          <a:bodyPr wrap="square" rtlCol="0">
            <a:spAutoFit/>
          </a:bodyPr>
          <a:lstStyle/>
          <a:p>
            <a:pPr>
              <a:lnSpc>
                <a:spcPts val="1900"/>
              </a:lnSpc>
            </a:pPr>
            <a:r>
              <a:rPr lang="en-US" sz="1100" b="1" i="1" u="sng" dirty="0">
                <a:latin typeface="Mont Heavy DEMO" panose="00000A00000000000000" pitchFamily="50" charset="0"/>
              </a:rPr>
              <a:t>ML Flowchart</a:t>
            </a:r>
          </a:p>
        </p:txBody>
      </p:sp>
      <p:pic>
        <p:nvPicPr>
          <p:cNvPr id="8" name="Picture 7" descr="A pencil and a document&#10;&#10;AI-generated content may be incorrect.">
            <a:extLst>
              <a:ext uri="{FF2B5EF4-FFF2-40B4-BE49-F238E27FC236}">
                <a16:creationId xmlns:a16="http://schemas.microsoft.com/office/drawing/2014/main" id="{8CCE834E-0E4B-0444-6287-B66358ECDED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8952" y="4360697"/>
            <a:ext cx="508175" cy="508175"/>
          </a:xfrm>
          <a:prstGeom prst="rect">
            <a:avLst/>
          </a:prstGeom>
        </p:spPr>
      </p:pic>
      <p:pic>
        <p:nvPicPr>
          <p:cNvPr id="39" name="Picture 38" descr="A close-up of a paper&#10;&#10;AI-generated content may be incorrect.">
            <a:extLst>
              <a:ext uri="{FF2B5EF4-FFF2-40B4-BE49-F238E27FC236}">
                <a16:creationId xmlns:a16="http://schemas.microsoft.com/office/drawing/2014/main" id="{6AA535B0-FBD9-40F4-F265-04DF95806E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6874" y="5610903"/>
            <a:ext cx="489653" cy="489653"/>
          </a:xfrm>
          <a:prstGeom prst="rect">
            <a:avLst/>
          </a:prstGeom>
        </p:spPr>
      </p:pic>
      <p:sp>
        <p:nvSpPr>
          <p:cNvPr id="48" name="Subtitle 2">
            <a:extLst>
              <a:ext uri="{FF2B5EF4-FFF2-40B4-BE49-F238E27FC236}">
                <a16:creationId xmlns:a16="http://schemas.microsoft.com/office/drawing/2014/main" id="{21A5504B-DBC0-76CB-849B-4F9FC5C2CAC1}"/>
              </a:ext>
            </a:extLst>
          </p:cNvPr>
          <p:cNvSpPr txBox="1">
            <a:spLocks/>
          </p:cNvSpPr>
          <p:nvPr/>
        </p:nvSpPr>
        <p:spPr>
          <a:xfrm>
            <a:off x="437008" y="6148089"/>
            <a:ext cx="1323395" cy="2668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1000" b="1" dirty="0">
                <a:latin typeface="Raleway" panose="020B0503030101060003" pitchFamily="34" charset="0"/>
              </a:rPr>
              <a:t>Loan Application</a:t>
            </a:r>
          </a:p>
        </p:txBody>
      </p:sp>
      <p:sp>
        <p:nvSpPr>
          <p:cNvPr id="49" name="Subtitle 2">
            <a:extLst>
              <a:ext uri="{FF2B5EF4-FFF2-40B4-BE49-F238E27FC236}">
                <a16:creationId xmlns:a16="http://schemas.microsoft.com/office/drawing/2014/main" id="{0EAAE2F3-C0D3-F32C-44EB-27EBEC2D20E9}"/>
              </a:ext>
            </a:extLst>
          </p:cNvPr>
          <p:cNvSpPr txBox="1">
            <a:spLocks/>
          </p:cNvSpPr>
          <p:nvPr/>
        </p:nvSpPr>
        <p:spPr>
          <a:xfrm>
            <a:off x="460602" y="4952109"/>
            <a:ext cx="1323395" cy="2668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1000" b="1" dirty="0">
                <a:latin typeface="Raleway" panose="020B0503030101060003" pitchFamily="34" charset="0"/>
              </a:rPr>
              <a:t>Feature Retrieval</a:t>
            </a:r>
          </a:p>
        </p:txBody>
      </p:sp>
      <p:cxnSp>
        <p:nvCxnSpPr>
          <p:cNvPr id="59" name="Straight Arrow Connector 58">
            <a:extLst>
              <a:ext uri="{FF2B5EF4-FFF2-40B4-BE49-F238E27FC236}">
                <a16:creationId xmlns:a16="http://schemas.microsoft.com/office/drawing/2014/main" id="{1075202A-27C3-E193-B23A-381F119BF78A}"/>
              </a:ext>
            </a:extLst>
          </p:cNvPr>
          <p:cNvCxnSpPr>
            <a:cxnSpLocks/>
            <a:stCxn id="39" idx="0"/>
            <a:endCxn id="49" idx="2"/>
          </p:cNvCxnSpPr>
          <p:nvPr/>
        </p:nvCxnSpPr>
        <p:spPr>
          <a:xfrm flipH="1" flipV="1">
            <a:off x="1122300" y="5218967"/>
            <a:ext cx="9401" cy="391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A648180-C9E8-2BB7-208E-74FB9265A6C3}"/>
              </a:ext>
            </a:extLst>
          </p:cNvPr>
          <p:cNvCxnSpPr>
            <a:cxnSpLocks/>
            <a:stCxn id="8" idx="3"/>
            <a:endCxn id="15" idx="1"/>
          </p:cNvCxnSpPr>
          <p:nvPr/>
        </p:nvCxnSpPr>
        <p:spPr>
          <a:xfrm>
            <a:off x="1367127" y="4614785"/>
            <a:ext cx="1335712" cy="7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67" descr="A person with his thumb up&#10;&#10;AI-generated content may be incorrect.">
            <a:extLst>
              <a:ext uri="{FF2B5EF4-FFF2-40B4-BE49-F238E27FC236}">
                <a16:creationId xmlns:a16="http://schemas.microsoft.com/office/drawing/2014/main" id="{905EAB1F-7261-B3D6-9D90-914E8552C5C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67162" y="5607671"/>
            <a:ext cx="489089" cy="489089"/>
          </a:xfrm>
          <a:prstGeom prst="rect">
            <a:avLst/>
          </a:prstGeom>
        </p:spPr>
      </p:pic>
      <p:pic>
        <p:nvPicPr>
          <p:cNvPr id="70" name="Picture 69" descr="A blue and black triangle with a exclamation mark&#10;&#10;AI-generated content may be incorrect.">
            <a:extLst>
              <a:ext uri="{FF2B5EF4-FFF2-40B4-BE49-F238E27FC236}">
                <a16:creationId xmlns:a16="http://schemas.microsoft.com/office/drawing/2014/main" id="{42D1F756-4898-5A38-7FB8-4B2935949A2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65938" y="5635355"/>
            <a:ext cx="462695" cy="462695"/>
          </a:xfrm>
          <a:prstGeom prst="rect">
            <a:avLst/>
          </a:prstGeom>
        </p:spPr>
      </p:pic>
      <p:sp>
        <p:nvSpPr>
          <p:cNvPr id="71" name="Subtitle 2">
            <a:extLst>
              <a:ext uri="{FF2B5EF4-FFF2-40B4-BE49-F238E27FC236}">
                <a16:creationId xmlns:a16="http://schemas.microsoft.com/office/drawing/2014/main" id="{DED63690-641C-58C2-A376-DC5333BC8BBB}"/>
              </a:ext>
            </a:extLst>
          </p:cNvPr>
          <p:cNvSpPr txBox="1">
            <a:spLocks/>
          </p:cNvSpPr>
          <p:nvPr/>
        </p:nvSpPr>
        <p:spPr>
          <a:xfrm>
            <a:off x="1783997" y="6147790"/>
            <a:ext cx="901705" cy="2219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000" b="1" dirty="0">
                <a:latin typeface="Raleway" panose="020B0503030101060003" pitchFamily="34" charset="0"/>
              </a:rPr>
              <a:t>Approved</a:t>
            </a:r>
          </a:p>
        </p:txBody>
      </p:sp>
      <p:sp>
        <p:nvSpPr>
          <p:cNvPr id="72" name="Subtitle 2">
            <a:extLst>
              <a:ext uri="{FF2B5EF4-FFF2-40B4-BE49-F238E27FC236}">
                <a16:creationId xmlns:a16="http://schemas.microsoft.com/office/drawing/2014/main" id="{34F80471-5C2C-27C8-7C40-E900B6EF0014}"/>
              </a:ext>
            </a:extLst>
          </p:cNvPr>
          <p:cNvSpPr txBox="1">
            <a:spLocks/>
          </p:cNvSpPr>
          <p:nvPr/>
        </p:nvSpPr>
        <p:spPr>
          <a:xfrm>
            <a:off x="2609496" y="6156840"/>
            <a:ext cx="1693813" cy="2114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000" b="1" dirty="0">
                <a:latin typeface="Raleway" panose="020B0503030101060003" pitchFamily="34" charset="0"/>
              </a:rPr>
              <a:t>Flag for Review / Reject</a:t>
            </a:r>
          </a:p>
        </p:txBody>
      </p:sp>
    </p:spTree>
    <p:extLst>
      <p:ext uri="{BB962C8B-B14F-4D97-AF65-F5344CB8AC3E}">
        <p14:creationId xmlns:p14="http://schemas.microsoft.com/office/powerpoint/2010/main" val="173721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90811557-9BAC-BE88-7D7B-FCF75673CCBF}"/>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62A36B3F-6C6C-BFF2-3F13-E1FAA8E964BD}"/>
              </a:ext>
            </a:extLst>
          </p:cNvPr>
          <p:cNvSpPr txBox="1"/>
          <p:nvPr/>
        </p:nvSpPr>
        <p:spPr>
          <a:xfrm>
            <a:off x="274865" y="477785"/>
            <a:ext cx="4622740" cy="661720"/>
          </a:xfrm>
          <a:prstGeom prst="rect">
            <a:avLst/>
          </a:prstGeom>
          <a:noFill/>
        </p:spPr>
        <p:txBody>
          <a:bodyPr wrap="none" rtlCol="0">
            <a:spAutoFit/>
          </a:bodyPr>
          <a:lstStyle/>
          <a:p>
            <a:r>
              <a:rPr lang="en-US" altLang="zh-CN" sz="3700">
                <a:latin typeface="Mont Heavy DEMO" panose="00000A00000000000000" pitchFamily="50" charset="0"/>
              </a:rPr>
              <a:t>Medallion</a:t>
            </a:r>
            <a:r>
              <a:rPr lang="en-US" sz="3700">
                <a:latin typeface="Mont Heavy DEMO" panose="00000A00000000000000" pitchFamily="50" charset="0"/>
              </a:rPr>
              <a:t> </a:t>
            </a:r>
            <a:r>
              <a:rPr lang="en-US" sz="3700">
                <a:solidFill>
                  <a:schemeClr val="accent1"/>
                </a:solidFill>
                <a:latin typeface="Mont Heavy DEMO" panose="00000A00000000000000" pitchFamily="50" charset="0"/>
              </a:rPr>
              <a:t>Architecture</a:t>
            </a:r>
            <a:endParaRPr lang="en-US" sz="3700" dirty="0">
              <a:solidFill>
                <a:schemeClr val="accent1"/>
              </a:solidFill>
              <a:latin typeface="Mont Heavy DEMO" panose="00000A00000000000000" pitchFamily="50" charset="0"/>
            </a:endParaRPr>
          </a:p>
        </p:txBody>
      </p:sp>
      <p:pic>
        <p:nvPicPr>
          <p:cNvPr id="25" name="Picture 24">
            <a:extLst>
              <a:ext uri="{FF2B5EF4-FFF2-40B4-BE49-F238E27FC236}">
                <a16:creationId xmlns:a16="http://schemas.microsoft.com/office/drawing/2014/main" id="{925F80D4-6078-97F6-319C-3D0DB4574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 y="1393971"/>
            <a:ext cx="10706100" cy="5212615"/>
          </a:xfrm>
          <a:prstGeom prst="rect">
            <a:avLst/>
          </a:prstGeom>
        </p:spPr>
      </p:pic>
    </p:spTree>
    <p:extLst>
      <p:ext uri="{BB962C8B-B14F-4D97-AF65-F5344CB8AC3E}">
        <p14:creationId xmlns:p14="http://schemas.microsoft.com/office/powerpoint/2010/main" val="116242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DDBB842D-E8A1-06A3-F95F-1B2FE3BE783A}"/>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D563FCD8-4452-2D74-ACAB-7D7B290E0E5C}"/>
              </a:ext>
            </a:extLst>
          </p:cNvPr>
          <p:cNvSpPr txBox="1"/>
          <p:nvPr/>
        </p:nvSpPr>
        <p:spPr>
          <a:xfrm>
            <a:off x="236765" y="68220"/>
            <a:ext cx="9231373" cy="661720"/>
          </a:xfrm>
          <a:prstGeom prst="rect">
            <a:avLst/>
          </a:prstGeom>
          <a:noFill/>
        </p:spPr>
        <p:txBody>
          <a:bodyPr wrap="none" rtlCol="0">
            <a:spAutoFit/>
          </a:bodyPr>
          <a:lstStyle/>
          <a:p>
            <a:r>
              <a:rPr lang="en-US" altLang="zh-CN" sz="3700" dirty="0">
                <a:latin typeface="Mont Heavy DEMO" panose="00000A00000000000000" pitchFamily="50" charset="0"/>
              </a:rPr>
              <a:t>Data preprocessing</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ETL part 1 – </a:t>
            </a:r>
            <a:r>
              <a:rPr lang="en-US" sz="3700">
                <a:solidFill>
                  <a:schemeClr val="accent1"/>
                </a:solidFill>
                <a:latin typeface="Mont Heavy DEMO" panose="00000A00000000000000" pitchFamily="50" charset="0"/>
              </a:rPr>
              <a:t>Data Cleaning  </a:t>
            </a:r>
            <a:endParaRPr lang="en-US" sz="3700" dirty="0">
              <a:solidFill>
                <a:schemeClr val="accent1"/>
              </a:solidFill>
              <a:latin typeface="Mont Heavy DEMO" panose="00000A00000000000000" pitchFamily="50" charset="0"/>
            </a:endParaRPr>
          </a:p>
        </p:txBody>
      </p:sp>
      <p:graphicFrame>
        <p:nvGraphicFramePr>
          <p:cNvPr id="2" name="Table 1">
            <a:extLst>
              <a:ext uri="{FF2B5EF4-FFF2-40B4-BE49-F238E27FC236}">
                <a16:creationId xmlns:a16="http://schemas.microsoft.com/office/drawing/2014/main" id="{00B900D6-F1AB-5420-9929-F3D59C29A1F1}"/>
              </a:ext>
            </a:extLst>
          </p:cNvPr>
          <p:cNvGraphicFramePr>
            <a:graphicFrameLocks noGrp="1"/>
          </p:cNvGraphicFramePr>
          <p:nvPr>
            <p:extLst>
              <p:ext uri="{D42A27DB-BD31-4B8C-83A1-F6EECF244321}">
                <p14:modId xmlns:p14="http://schemas.microsoft.com/office/powerpoint/2010/main" val="268673114"/>
              </p:ext>
            </p:extLst>
          </p:nvPr>
        </p:nvGraphicFramePr>
        <p:xfrm>
          <a:off x="236765" y="721960"/>
          <a:ext cx="11447879" cy="5970636"/>
        </p:xfrm>
        <a:graphic>
          <a:graphicData uri="http://schemas.openxmlformats.org/drawingml/2006/table">
            <a:tbl>
              <a:tblPr firstRow="1">
                <a:tableStyleId>{5C22544A-7EE6-4342-B048-85BDC9FD1C3A}</a:tableStyleId>
              </a:tblPr>
              <a:tblGrid>
                <a:gridCol w="2095917">
                  <a:extLst>
                    <a:ext uri="{9D8B030D-6E8A-4147-A177-3AD203B41FA5}">
                      <a16:colId xmlns:a16="http://schemas.microsoft.com/office/drawing/2014/main" val="682447445"/>
                    </a:ext>
                  </a:extLst>
                </a:gridCol>
                <a:gridCol w="973358">
                  <a:extLst>
                    <a:ext uri="{9D8B030D-6E8A-4147-A177-3AD203B41FA5}">
                      <a16:colId xmlns:a16="http://schemas.microsoft.com/office/drawing/2014/main" val="434615453"/>
                    </a:ext>
                  </a:extLst>
                </a:gridCol>
                <a:gridCol w="730028">
                  <a:extLst>
                    <a:ext uri="{9D8B030D-6E8A-4147-A177-3AD203B41FA5}">
                      <a16:colId xmlns:a16="http://schemas.microsoft.com/office/drawing/2014/main" val="1461323033"/>
                    </a:ext>
                  </a:extLst>
                </a:gridCol>
                <a:gridCol w="5467937">
                  <a:extLst>
                    <a:ext uri="{9D8B030D-6E8A-4147-A177-3AD203B41FA5}">
                      <a16:colId xmlns:a16="http://schemas.microsoft.com/office/drawing/2014/main" val="2085323935"/>
                    </a:ext>
                  </a:extLst>
                </a:gridCol>
                <a:gridCol w="2180639">
                  <a:extLst>
                    <a:ext uri="{9D8B030D-6E8A-4147-A177-3AD203B41FA5}">
                      <a16:colId xmlns:a16="http://schemas.microsoft.com/office/drawing/2014/main" val="2475281811"/>
                    </a:ext>
                  </a:extLst>
                </a:gridCol>
              </a:tblGrid>
              <a:tr h="205884">
                <a:tc>
                  <a:txBody>
                    <a:bodyPr/>
                    <a:lstStyle/>
                    <a:p>
                      <a:pPr algn="ctr" fontAlgn="t"/>
                      <a:r>
                        <a:rPr lang="en-US" sz="1100" b="1" u="none" strike="noStrike" dirty="0">
                          <a:solidFill>
                            <a:schemeClr val="bg1"/>
                          </a:solidFill>
                          <a:effectLst/>
                        </a:rPr>
                        <a:t>Column Name</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ctr" fontAlgn="t"/>
                      <a:r>
                        <a:rPr lang="en-US" sz="1100" b="1" u="none" strike="noStrike" dirty="0">
                          <a:solidFill>
                            <a:schemeClr val="bg1"/>
                          </a:solidFill>
                          <a:effectLst/>
                        </a:rPr>
                        <a:t>Data Type</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ctr" fontAlgn="t"/>
                      <a:r>
                        <a:rPr lang="en-US" sz="1100" b="1" u="none" strike="noStrike">
                          <a:solidFill>
                            <a:schemeClr val="bg1"/>
                          </a:solidFill>
                          <a:effectLst/>
                        </a:rPr>
                        <a:t>Source</a:t>
                      </a:r>
                      <a:endParaRPr lang="en-US" sz="1100" b="1" i="0" u="none" strike="noStrike">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ctr" fontAlgn="t"/>
                      <a:r>
                        <a:rPr lang="en-US" sz="1100" b="1" u="none" strike="noStrike" dirty="0">
                          <a:solidFill>
                            <a:schemeClr val="bg1"/>
                          </a:solidFill>
                          <a:effectLst/>
                        </a:rPr>
                        <a:t>Transformation</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ctr" fontAlgn="t"/>
                      <a:r>
                        <a:rPr lang="en-US" sz="1100" b="1" u="none" strike="noStrike" dirty="0">
                          <a:solidFill>
                            <a:schemeClr val="bg1"/>
                          </a:solidFill>
                          <a:effectLst/>
                        </a:rPr>
                        <a:t>Remarks</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extLst>
                  <a:ext uri="{0D108BD9-81ED-4DB2-BD59-A6C34878D82A}">
                    <a16:rowId xmlns:a16="http://schemas.microsoft.com/office/drawing/2014/main" val="3052649843"/>
                  </a:ext>
                </a:extLst>
              </a:tr>
              <a:tr h="205884">
                <a:tc>
                  <a:txBody>
                    <a:bodyPr/>
                    <a:lstStyle/>
                    <a:p>
                      <a:pPr algn="l" fontAlgn="b"/>
                      <a:r>
                        <a:rPr lang="en-US" sz="1100" b="0" u="none" strike="noStrike" dirty="0" err="1">
                          <a:solidFill>
                            <a:srgbClr val="000000"/>
                          </a:solidFill>
                          <a:effectLst/>
                        </a:rPr>
                        <a:t>Customer_ID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a:solidFill>
                          <a:srgbClr val="000000"/>
                        </a:solidFill>
                        <a:effectLst/>
                        <a:latin typeface="Calibri" panose="020F0502020204030204" pitchFamily="34" charset="0"/>
                      </a:endParaRPr>
                    </a:p>
                  </a:txBody>
                  <a:tcPr marL="9525" marR="9525" marT="9525" marB="0" anchor="b"/>
                </a:tc>
                <a:tc rowSpan="6">
                  <a:txBody>
                    <a:bodyPr/>
                    <a:lstStyle/>
                    <a:p>
                      <a:pPr algn="ctr" fontAlgn="b"/>
                      <a:r>
                        <a:rPr lang="en-US" sz="1100" b="0" u="none" strike="noStrike" dirty="0" err="1">
                          <a:solidFill>
                            <a:srgbClr val="000000"/>
                          </a:solidFill>
                          <a:effectLst/>
                        </a:rPr>
                        <a:t>attr_types</a:t>
                      </a:r>
                      <a:endParaRPr lang="en-US" sz="1100" b="0" u="none" strike="noStrike" dirty="0">
                        <a:solidFill>
                          <a:srgbClr val="000000"/>
                        </a:solidFill>
                        <a:effectLst/>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2733961"/>
                  </a:ext>
                </a:extLst>
              </a:tr>
              <a:tr h="205884">
                <a:tc>
                  <a:txBody>
                    <a:bodyPr/>
                    <a:lstStyle/>
                    <a:p>
                      <a:pPr algn="l" fontAlgn="b"/>
                      <a:r>
                        <a:rPr lang="en-US" sz="1100" b="0" u="none" strike="noStrike">
                          <a:solidFill>
                            <a:srgbClr val="000000"/>
                          </a:solidFill>
                          <a:effectLst/>
                        </a:rPr>
                        <a:t>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StringType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Removes all characters except letters, spaces, dots, apostrophes, and hyphens.</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6466966"/>
                  </a:ext>
                </a:extLst>
              </a:tr>
              <a:tr h="205884">
                <a:tc>
                  <a:txBody>
                    <a:bodyPr/>
                    <a:lstStyle/>
                    <a:p>
                      <a:pPr algn="l" fontAlgn="b"/>
                      <a:r>
                        <a:rPr lang="en-US" sz="1100" b="0" u="none" strike="noStrike" dirty="0">
                          <a:solidFill>
                            <a:srgbClr val="000000"/>
                          </a:solidFill>
                          <a:effectLst/>
                        </a:rPr>
                        <a:t>Age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Keeps only digits, casts to Integer, sets to None if not in the valid range [0, 120].</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2667082"/>
                  </a:ext>
                </a:extLst>
              </a:tr>
              <a:tr h="205884">
                <a:tc>
                  <a:txBody>
                    <a:bodyPr/>
                    <a:lstStyle/>
                    <a:p>
                      <a:pPr algn="l" fontAlgn="b"/>
                      <a:r>
                        <a:rPr lang="en-US" sz="1100" b="0" u="none" strike="noStrike" dirty="0">
                          <a:solidFill>
                            <a:srgbClr val="000000"/>
                          </a:solidFill>
                          <a:effectLst/>
                        </a:rPr>
                        <a:t>SSN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Removes all non-digit and non-dash characters, keeps value only if it matches XXX-XX-XXXX.</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8984647"/>
                  </a:ext>
                </a:extLst>
              </a:tr>
              <a:tr h="205884">
                <a:tc>
                  <a:txBody>
                    <a:bodyPr/>
                    <a:lstStyle/>
                    <a:p>
                      <a:pPr algn="l" fontAlgn="b"/>
                      <a:r>
                        <a:rPr lang="en-US" sz="1100" b="0" u="none" strike="noStrike" dirty="0">
                          <a:solidFill>
                            <a:srgbClr val="000000"/>
                          </a:solidFill>
                          <a:effectLst/>
                        </a:rPr>
                        <a:t>Occupation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StringType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Sets to None if blank or contains only underscores; otherwise keeps the original value.</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7944233"/>
                  </a:ext>
                </a:extLst>
              </a:tr>
              <a:tr h="205884">
                <a:tc>
                  <a:txBody>
                    <a:bodyPr/>
                    <a:lstStyle/>
                    <a:p>
                      <a:pPr algn="l" fontAlgn="b"/>
                      <a:r>
                        <a:rPr lang="en-US" sz="1100" b="0" u="none" strike="noStrike">
                          <a:solidFill>
                            <a:srgbClr val="000000"/>
                          </a:solidFill>
                          <a:effectLst/>
                        </a:rPr>
                        <a:t>snapshot_date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DateType()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1534988"/>
                  </a:ext>
                </a:extLst>
              </a:tr>
              <a:tr h="205884">
                <a:tc>
                  <a:txBody>
                    <a:bodyPr/>
                    <a:lstStyle/>
                    <a:p>
                      <a:pPr algn="l" fontAlgn="b"/>
                      <a:r>
                        <a:rPr lang="en-US" sz="1100" b="0" u="none" strike="noStrike" dirty="0" err="1">
                          <a:solidFill>
                            <a:srgbClr val="000000"/>
                          </a:solidFill>
                          <a:effectLst/>
                        </a:rPr>
                        <a:t>Customer_ID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a:solidFill>
                          <a:srgbClr val="000000"/>
                        </a:solidFill>
                        <a:effectLst/>
                        <a:latin typeface="Calibri" panose="020F0502020204030204" pitchFamily="34" charset="0"/>
                      </a:endParaRPr>
                    </a:p>
                  </a:txBody>
                  <a:tcPr marL="9525" marR="9525" marT="9525" marB="0" anchor="b"/>
                </a:tc>
                <a:tc rowSpan="22">
                  <a:txBody>
                    <a:bodyPr/>
                    <a:lstStyle/>
                    <a:p>
                      <a:pPr algn="ctr" fontAlgn="b"/>
                      <a:r>
                        <a:rPr lang="en-US" sz="1100" b="0" u="none" strike="noStrike" dirty="0" err="1">
                          <a:solidFill>
                            <a:srgbClr val="000000"/>
                          </a:solidFill>
                          <a:effectLst/>
                        </a:rPr>
                        <a:t>fin_types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8546034"/>
                  </a:ext>
                </a:extLst>
              </a:tr>
              <a:tr h="205884">
                <a:tc>
                  <a:txBody>
                    <a:bodyPr/>
                    <a:lstStyle/>
                    <a:p>
                      <a:pPr algn="l" fontAlgn="b"/>
                      <a:r>
                        <a:rPr lang="en-US" sz="1100" b="0" u="none" strike="noStrike" dirty="0" err="1">
                          <a:solidFill>
                            <a:srgbClr val="000000"/>
                          </a:solidFill>
                          <a:effectLst/>
                        </a:rPr>
                        <a:t>Annual_Income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FloatType()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Removes underscores and casts to Float.</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239852"/>
                  </a:ext>
                </a:extLst>
              </a:tr>
              <a:tr h="205884">
                <a:tc>
                  <a:txBody>
                    <a:bodyPr/>
                    <a:lstStyle/>
                    <a:p>
                      <a:pPr algn="l" fontAlgn="b"/>
                      <a:r>
                        <a:rPr lang="en-US" sz="1100" b="0" u="none" strike="noStrike">
                          <a:solidFill>
                            <a:srgbClr val="000000"/>
                          </a:solidFill>
                          <a:effectLst/>
                        </a:rPr>
                        <a:t>Monthly_Inhand_Salary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FloatType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6912702"/>
                  </a:ext>
                </a:extLst>
              </a:tr>
              <a:tr h="205884">
                <a:tc>
                  <a:txBody>
                    <a:bodyPr/>
                    <a:lstStyle/>
                    <a:p>
                      <a:pPr algn="l" fontAlgn="b"/>
                      <a:r>
                        <a:rPr lang="en-US" sz="1100" b="0" u="none" strike="noStrike">
                          <a:solidFill>
                            <a:srgbClr val="000000"/>
                          </a:solidFill>
                          <a:effectLst/>
                        </a:rPr>
                        <a:t>Num_Bank_Accounts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Keeps only if integer &lt; 100; otherwise set to None.</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031853"/>
                  </a:ext>
                </a:extLst>
              </a:tr>
              <a:tr h="205884">
                <a:tc>
                  <a:txBody>
                    <a:bodyPr/>
                    <a:lstStyle/>
                    <a:p>
                      <a:pPr algn="l" fontAlgn="b"/>
                      <a:r>
                        <a:rPr lang="en-US" sz="1100" b="0" u="none" strike="noStrike" dirty="0" err="1">
                          <a:solidFill>
                            <a:srgbClr val="000000"/>
                          </a:solidFill>
                          <a:effectLst/>
                        </a:rPr>
                        <a:t>Num_Credit_Card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Keeps only if integer &lt; 50; otherwise set to None.</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3936283"/>
                  </a:ext>
                </a:extLst>
              </a:tr>
              <a:tr h="205884">
                <a:tc>
                  <a:txBody>
                    <a:bodyPr/>
                    <a:lstStyle/>
                    <a:p>
                      <a:pPr algn="l" fontAlgn="b"/>
                      <a:r>
                        <a:rPr lang="en-US" sz="1100" b="0" u="none" strike="noStrike">
                          <a:solidFill>
                            <a:srgbClr val="000000"/>
                          </a:solidFill>
                          <a:effectLst/>
                        </a:rPr>
                        <a:t>Interest_Rate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IntegerType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Keeps only if integer in range [0, 99]; otherwise set to None.</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0330902"/>
                  </a:ext>
                </a:extLst>
              </a:tr>
              <a:tr h="205884">
                <a:tc>
                  <a:txBody>
                    <a:bodyPr/>
                    <a:lstStyle/>
                    <a:p>
                      <a:pPr algn="l" fontAlgn="b"/>
                      <a:r>
                        <a:rPr lang="en-US" sz="1100" b="0" u="none" strike="noStrike" dirty="0" err="1">
                          <a:solidFill>
                            <a:srgbClr val="000000"/>
                          </a:solidFill>
                          <a:effectLst/>
                        </a:rPr>
                        <a:t>Num_of_Loan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Removes underscores, keeps only if in range [0, 19]; otherwise set to None.</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7870806"/>
                  </a:ext>
                </a:extLst>
              </a:tr>
              <a:tr h="205884">
                <a:tc>
                  <a:txBody>
                    <a:bodyPr/>
                    <a:lstStyle/>
                    <a:p>
                      <a:pPr algn="l" fontAlgn="b"/>
                      <a:r>
                        <a:rPr lang="en-US" sz="1100" b="0" u="none" strike="noStrike">
                          <a:solidFill>
                            <a:srgbClr val="000000"/>
                          </a:solidFill>
                          <a:effectLst/>
                        </a:rPr>
                        <a:t>Type_of_Loan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StringType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8648246"/>
                  </a:ext>
                </a:extLst>
              </a:tr>
              <a:tr h="205884">
                <a:tc>
                  <a:txBody>
                    <a:bodyPr/>
                    <a:lstStyle/>
                    <a:p>
                      <a:pPr algn="l" fontAlgn="b"/>
                      <a:r>
                        <a:rPr lang="en-US" sz="1100" b="0" u="none" strike="noStrike">
                          <a:solidFill>
                            <a:srgbClr val="000000"/>
                          </a:solidFill>
                          <a:effectLst/>
                        </a:rPr>
                        <a:t>Delay_from_due_date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3127773"/>
                  </a:ext>
                </a:extLst>
              </a:tr>
              <a:tr h="205884">
                <a:tc>
                  <a:txBody>
                    <a:bodyPr/>
                    <a:lstStyle/>
                    <a:p>
                      <a:pPr algn="l" fontAlgn="b"/>
                      <a:r>
                        <a:rPr lang="en-US" sz="1100" b="0" u="none" strike="noStrike" dirty="0" err="1">
                          <a:solidFill>
                            <a:srgbClr val="000000"/>
                          </a:solidFill>
                          <a:effectLst/>
                        </a:rPr>
                        <a:t>Num_of_Delayed_Payment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Removes underscores, keeps only if in range [0, 29]; otherwise set to None.</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4062052"/>
                  </a:ext>
                </a:extLst>
              </a:tr>
              <a:tr h="205884">
                <a:tc>
                  <a:txBody>
                    <a:bodyPr/>
                    <a:lstStyle/>
                    <a:p>
                      <a:pPr algn="l" fontAlgn="b"/>
                      <a:r>
                        <a:rPr lang="en-US" sz="1100" b="0" u="none" strike="noStrike" dirty="0" err="1">
                          <a:solidFill>
                            <a:srgbClr val="000000"/>
                          </a:solidFill>
                          <a:effectLst/>
                        </a:rPr>
                        <a:t>Changed_Credit_Limit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FloatType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Removes underscores; sets to None if blank, else casts to Float.</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3048390"/>
                  </a:ext>
                </a:extLst>
              </a:tr>
              <a:tr h="205884">
                <a:tc>
                  <a:txBody>
                    <a:bodyPr/>
                    <a:lstStyle/>
                    <a:p>
                      <a:pPr algn="l" fontAlgn="b"/>
                      <a:r>
                        <a:rPr lang="en-US" sz="1100" b="0" u="none" strike="noStrike">
                          <a:solidFill>
                            <a:srgbClr val="000000"/>
                          </a:solidFill>
                          <a:effectLst/>
                        </a:rPr>
                        <a:t>Num_Credit_Inquiries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IntegerType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3467499"/>
                  </a:ext>
                </a:extLst>
              </a:tr>
              <a:tr h="205884">
                <a:tc>
                  <a:txBody>
                    <a:bodyPr/>
                    <a:lstStyle/>
                    <a:p>
                      <a:pPr algn="l" fontAlgn="b"/>
                      <a:r>
                        <a:rPr lang="en-US" sz="1100" b="0" u="none" strike="noStrike" dirty="0" err="1">
                          <a:solidFill>
                            <a:srgbClr val="000000"/>
                          </a:solidFill>
                          <a:effectLst/>
                        </a:rPr>
                        <a:t>Credit_Mix</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Sets to None if blank or all underscores; otherwise keeps original.</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5429136"/>
                  </a:ext>
                </a:extLst>
              </a:tr>
              <a:tr h="205884">
                <a:tc>
                  <a:txBody>
                    <a:bodyPr/>
                    <a:lstStyle/>
                    <a:p>
                      <a:pPr algn="l" fontAlgn="b"/>
                      <a:r>
                        <a:rPr lang="en-US" sz="1100" b="0" u="none" strike="noStrike">
                          <a:solidFill>
                            <a:srgbClr val="000000"/>
                          </a:solidFill>
                          <a:effectLst/>
                        </a:rPr>
                        <a:t>Outstanding_Debt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FloatType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Removes underscores and casts to Float.</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5550651"/>
                  </a:ext>
                </a:extLst>
              </a:tr>
              <a:tr h="205884">
                <a:tc>
                  <a:txBody>
                    <a:bodyPr/>
                    <a:lstStyle/>
                    <a:p>
                      <a:pPr algn="l" fontAlgn="b"/>
                      <a:r>
                        <a:rPr lang="en-US" sz="1100" b="0" u="none" strike="noStrike" dirty="0" err="1">
                          <a:solidFill>
                            <a:srgbClr val="000000"/>
                          </a:solidFill>
                          <a:effectLst/>
                        </a:rPr>
                        <a:t>Credit_Utilization_Ratio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FloatType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7394744"/>
                  </a:ext>
                </a:extLst>
              </a:tr>
              <a:tr h="205884">
                <a:tc>
                  <a:txBody>
                    <a:bodyPr/>
                    <a:lstStyle/>
                    <a:p>
                      <a:pPr algn="l" fontAlgn="b"/>
                      <a:r>
                        <a:rPr lang="en-US" sz="1100" b="0" u="none" strike="noStrike" dirty="0" err="1">
                          <a:solidFill>
                            <a:srgbClr val="000000"/>
                          </a:solidFill>
                          <a:effectLst/>
                        </a:rPr>
                        <a:t>Credit_History_Age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StringType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1405097"/>
                  </a:ext>
                </a:extLst>
              </a:tr>
              <a:tr h="205884">
                <a:tc>
                  <a:txBody>
                    <a:bodyPr/>
                    <a:lstStyle/>
                    <a:p>
                      <a:pPr algn="l" fontAlgn="b"/>
                      <a:r>
                        <a:rPr lang="en-US" sz="1100" b="0" u="none" strike="noStrike" dirty="0" err="1">
                          <a:solidFill>
                            <a:srgbClr val="000000"/>
                          </a:solidFill>
                          <a:effectLst/>
                        </a:rPr>
                        <a:t>Payment_of_Min_Amount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StringType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6034133"/>
                  </a:ext>
                </a:extLst>
              </a:tr>
              <a:tr h="205884">
                <a:tc>
                  <a:txBody>
                    <a:bodyPr/>
                    <a:lstStyle/>
                    <a:p>
                      <a:pPr algn="l" fontAlgn="b"/>
                      <a:r>
                        <a:rPr lang="en-US" sz="1100" b="0" u="none" strike="noStrike" dirty="0" err="1">
                          <a:solidFill>
                            <a:srgbClr val="000000"/>
                          </a:solidFill>
                          <a:effectLst/>
                        </a:rPr>
                        <a:t>Total_EMI_per_month</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err="1">
                          <a:solidFill>
                            <a:srgbClr val="000000"/>
                          </a:solidFill>
                          <a:effectLst/>
                        </a:rPr>
                        <a:t>FloatType</a:t>
                      </a:r>
                      <a:r>
                        <a:rPr lang="en-US" sz="1100" b="0" u="none" strike="noStrike" dirty="0">
                          <a:solidFill>
                            <a:srgbClr val="000000"/>
                          </a:solidFill>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5644418"/>
                  </a:ext>
                </a:extLst>
              </a:tr>
              <a:tr h="205884">
                <a:tc>
                  <a:txBody>
                    <a:bodyPr/>
                    <a:lstStyle/>
                    <a:p>
                      <a:pPr algn="l" fontAlgn="b"/>
                      <a:r>
                        <a:rPr lang="en-US" sz="1100" b="0" i="0" u="none" strike="noStrike" dirty="0" err="1">
                          <a:solidFill>
                            <a:srgbClr val="000000"/>
                          </a:solidFill>
                          <a:effectLst/>
                          <a:latin typeface="Calibri" panose="020F0502020204030204" pitchFamily="34" charset="0"/>
                        </a:rPr>
                        <a:t>Amount_invested_monthly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err="1">
                          <a:solidFill>
                            <a:srgbClr val="000000"/>
                          </a:solidFill>
                          <a:effectLst/>
                          <a:latin typeface="Calibri" panose="020F0502020204030204" pitchFamily="34" charset="0"/>
                        </a:rPr>
                        <a:t>FloatType</a:t>
                      </a:r>
                      <a:r>
                        <a:rPr lang="en-US" sz="1100" b="0" i="0" u="none" strike="noStrike" dirty="0">
                          <a:solidFill>
                            <a:srgbClr val="000000"/>
                          </a:solidFill>
                          <a:effectLst/>
                          <a:latin typeface="Calibri" panose="020F0502020204030204" pitchFamily="34" charset="0"/>
                        </a:rPr>
                        <a:t>()</a:t>
                      </a:r>
                    </a:p>
                  </a:txBody>
                  <a:tcPr marL="9525" marR="9525" marT="9525" marB="0" anchor="b"/>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Keeps only digits and decimal point, casts to Float.</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5974701"/>
                  </a:ext>
                </a:extLst>
              </a:tr>
              <a:tr h="205884">
                <a:tc>
                  <a:txBody>
                    <a:bodyPr/>
                    <a:lstStyle/>
                    <a:p>
                      <a:pPr algn="l" fontAlgn="b"/>
                      <a:r>
                        <a:rPr lang="en-US" sz="1100" b="0" i="0" u="none" strike="noStrike">
                          <a:solidFill>
                            <a:srgbClr val="000000"/>
                          </a:solidFill>
                          <a:effectLst/>
                          <a:latin typeface="Calibri" panose="020F0502020204030204" pitchFamily="34" charset="0"/>
                        </a:rPr>
                        <a:t>Payment_Behaviour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StringType()</a:t>
                      </a:r>
                    </a:p>
                  </a:txBody>
                  <a:tcPr marL="9525" marR="9525" marT="9525" marB="0" anchor="b"/>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Sets to None if value is exactly "!@9#%8"; otherwise keeps original.</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8603935"/>
                  </a:ext>
                </a:extLst>
              </a:tr>
              <a:tr h="205884">
                <a:tc>
                  <a:txBody>
                    <a:bodyPr/>
                    <a:lstStyle/>
                    <a:p>
                      <a:pPr algn="l" fontAlgn="b"/>
                      <a:r>
                        <a:rPr lang="en-US" sz="1100" b="0" i="0" u="none" strike="noStrike">
                          <a:solidFill>
                            <a:srgbClr val="000000"/>
                          </a:solidFill>
                          <a:effectLst/>
                          <a:latin typeface="Calibri" panose="020F0502020204030204" pitchFamily="34" charset="0"/>
                        </a:rPr>
                        <a:t>Monthly_Balance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FloatType()</a:t>
                      </a:r>
                    </a:p>
                  </a:txBody>
                  <a:tcPr marL="9525" marR="9525" marT="9525" marB="0" anchor="b"/>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870938"/>
                  </a:ext>
                </a:extLst>
              </a:tr>
              <a:tr h="205884">
                <a:tc>
                  <a:txBody>
                    <a:bodyPr/>
                    <a:lstStyle/>
                    <a:p>
                      <a:pPr algn="l" fontAlgn="b"/>
                      <a:r>
                        <a:rPr lang="en-US" sz="1100" b="0" i="0" u="none" strike="noStrike" dirty="0" err="1">
                          <a:solidFill>
                            <a:srgbClr val="000000"/>
                          </a:solidFill>
                          <a:effectLst/>
                          <a:latin typeface="Calibri" panose="020F0502020204030204" pitchFamily="34" charset="0"/>
                        </a:rPr>
                        <a:t>snapshot_date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err="1">
                          <a:solidFill>
                            <a:srgbClr val="000000"/>
                          </a:solidFill>
                          <a:effectLst/>
                          <a:latin typeface="Calibri" panose="020F0502020204030204" pitchFamily="34" charset="0"/>
                        </a:rPr>
                        <a:t>DateType</a:t>
                      </a:r>
                      <a:r>
                        <a:rPr lang="en-US" sz="1100" b="0" i="0" u="none" strike="noStrike" dirty="0">
                          <a:solidFill>
                            <a:srgbClr val="000000"/>
                          </a:solidFill>
                          <a:effectLst/>
                          <a:latin typeface="Calibri" panose="020F0502020204030204" pitchFamily="34" charset="0"/>
                        </a:rPr>
                        <a:t>()</a:t>
                      </a:r>
                    </a:p>
                  </a:txBody>
                  <a:tcPr marL="9525" marR="9525" marT="9525" marB="0" anchor="b"/>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2224022"/>
                  </a:ext>
                </a:extLst>
              </a:tr>
            </a:tbl>
          </a:graphicData>
        </a:graphic>
      </p:graphicFrame>
    </p:spTree>
    <p:extLst>
      <p:ext uri="{BB962C8B-B14F-4D97-AF65-F5344CB8AC3E}">
        <p14:creationId xmlns:p14="http://schemas.microsoft.com/office/powerpoint/2010/main" val="137831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51E8FBE3-96AF-E9F7-6821-9AC719403D7F}"/>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221B0A8B-EC29-7974-E9A0-EFA575303CE4}"/>
              </a:ext>
            </a:extLst>
          </p:cNvPr>
          <p:cNvSpPr txBox="1"/>
          <p:nvPr/>
        </p:nvSpPr>
        <p:spPr>
          <a:xfrm>
            <a:off x="236765" y="68220"/>
            <a:ext cx="9568838" cy="661720"/>
          </a:xfrm>
          <a:prstGeom prst="rect">
            <a:avLst/>
          </a:prstGeom>
          <a:noFill/>
        </p:spPr>
        <p:txBody>
          <a:bodyPr wrap="none" rtlCol="0">
            <a:spAutoFit/>
          </a:bodyPr>
          <a:lstStyle/>
          <a:p>
            <a:r>
              <a:rPr lang="en-US" altLang="zh-CN" sz="3700" dirty="0">
                <a:latin typeface="Mont Heavy DEMO" panose="00000A00000000000000" pitchFamily="50" charset="0"/>
              </a:rPr>
              <a:t>Data preprocessing</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ETL part 2 – Outlier Removal </a:t>
            </a:r>
          </a:p>
        </p:txBody>
      </p:sp>
      <p:graphicFrame>
        <p:nvGraphicFramePr>
          <p:cNvPr id="2" name="Table 1">
            <a:extLst>
              <a:ext uri="{FF2B5EF4-FFF2-40B4-BE49-F238E27FC236}">
                <a16:creationId xmlns:a16="http://schemas.microsoft.com/office/drawing/2014/main" id="{E4F46C22-969C-B0C7-FDEA-66D49AD3E894}"/>
              </a:ext>
            </a:extLst>
          </p:cNvPr>
          <p:cNvGraphicFramePr>
            <a:graphicFrameLocks noGrp="1"/>
          </p:cNvGraphicFramePr>
          <p:nvPr>
            <p:extLst>
              <p:ext uri="{D42A27DB-BD31-4B8C-83A1-F6EECF244321}">
                <p14:modId xmlns:p14="http://schemas.microsoft.com/office/powerpoint/2010/main" val="1390024600"/>
              </p:ext>
            </p:extLst>
          </p:nvPr>
        </p:nvGraphicFramePr>
        <p:xfrm>
          <a:off x="239486" y="700368"/>
          <a:ext cx="11715749" cy="6181365"/>
        </p:xfrm>
        <a:graphic>
          <a:graphicData uri="http://schemas.openxmlformats.org/drawingml/2006/table">
            <a:tbl>
              <a:tblPr firstRow="1">
                <a:tableStyleId>{5C22544A-7EE6-4342-B048-85BDC9FD1C3A}</a:tableStyleId>
              </a:tblPr>
              <a:tblGrid>
                <a:gridCol w="2144959">
                  <a:extLst>
                    <a:ext uri="{9D8B030D-6E8A-4147-A177-3AD203B41FA5}">
                      <a16:colId xmlns:a16="http://schemas.microsoft.com/office/drawing/2014/main" val="682447445"/>
                    </a:ext>
                  </a:extLst>
                </a:gridCol>
                <a:gridCol w="996134">
                  <a:extLst>
                    <a:ext uri="{9D8B030D-6E8A-4147-A177-3AD203B41FA5}">
                      <a16:colId xmlns:a16="http://schemas.microsoft.com/office/drawing/2014/main" val="434615453"/>
                    </a:ext>
                  </a:extLst>
                </a:gridCol>
                <a:gridCol w="747110">
                  <a:extLst>
                    <a:ext uri="{9D8B030D-6E8A-4147-A177-3AD203B41FA5}">
                      <a16:colId xmlns:a16="http://schemas.microsoft.com/office/drawing/2014/main" val="1461323033"/>
                    </a:ext>
                  </a:extLst>
                </a:gridCol>
                <a:gridCol w="7246523">
                  <a:extLst>
                    <a:ext uri="{9D8B030D-6E8A-4147-A177-3AD203B41FA5}">
                      <a16:colId xmlns:a16="http://schemas.microsoft.com/office/drawing/2014/main" val="2085323935"/>
                    </a:ext>
                  </a:extLst>
                </a:gridCol>
                <a:gridCol w="581023">
                  <a:extLst>
                    <a:ext uri="{9D8B030D-6E8A-4147-A177-3AD203B41FA5}">
                      <a16:colId xmlns:a16="http://schemas.microsoft.com/office/drawing/2014/main" val="2475281811"/>
                    </a:ext>
                  </a:extLst>
                </a:gridCol>
              </a:tblGrid>
              <a:tr h="170954">
                <a:tc>
                  <a:txBody>
                    <a:bodyPr/>
                    <a:lstStyle/>
                    <a:p>
                      <a:pPr algn="ctr" fontAlgn="t"/>
                      <a:r>
                        <a:rPr lang="en-US" sz="1100" b="1" u="none" strike="noStrike" dirty="0">
                          <a:solidFill>
                            <a:schemeClr val="bg1"/>
                          </a:solidFill>
                          <a:effectLst/>
                        </a:rPr>
                        <a:t>Column Name</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ctr" fontAlgn="t"/>
                      <a:r>
                        <a:rPr lang="en-US" sz="1100" b="1" u="none" strike="noStrike" dirty="0">
                          <a:solidFill>
                            <a:schemeClr val="bg1"/>
                          </a:solidFill>
                          <a:effectLst/>
                        </a:rPr>
                        <a:t>Data Type</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ctr" fontAlgn="t"/>
                      <a:r>
                        <a:rPr lang="en-US" sz="1100" b="1" u="none" strike="noStrike">
                          <a:solidFill>
                            <a:schemeClr val="bg1"/>
                          </a:solidFill>
                          <a:effectLst/>
                        </a:rPr>
                        <a:t>Source</a:t>
                      </a:r>
                      <a:endParaRPr lang="en-US" sz="1100" b="1" i="0" u="none" strike="noStrike">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ctr" fontAlgn="t"/>
                      <a:r>
                        <a:rPr lang="en-US" sz="1100" b="1" u="none" strike="noStrike" dirty="0">
                          <a:solidFill>
                            <a:schemeClr val="bg1"/>
                          </a:solidFill>
                          <a:effectLst/>
                        </a:rPr>
                        <a:t>Transformation</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tc>
                  <a:txBody>
                    <a:bodyPr/>
                    <a:lstStyle/>
                    <a:p>
                      <a:pPr algn="ctr" fontAlgn="t"/>
                      <a:r>
                        <a:rPr lang="en-US" sz="1100" b="1" u="none" strike="noStrike" dirty="0">
                          <a:solidFill>
                            <a:schemeClr val="bg1"/>
                          </a:solidFill>
                          <a:effectLst/>
                        </a:rPr>
                        <a:t>Remarks</a:t>
                      </a:r>
                      <a:endParaRPr lang="en-US" sz="1100" b="1" i="0" u="none" strike="noStrike" dirty="0">
                        <a:solidFill>
                          <a:schemeClr val="bg1"/>
                        </a:solidFill>
                        <a:effectLst/>
                        <a:latin typeface="Calibri" panose="020F0502020204030204" pitchFamily="34" charset="0"/>
                      </a:endParaRPr>
                    </a:p>
                  </a:txBody>
                  <a:tcPr marL="9525" marR="9525" marT="9525" marB="0">
                    <a:solidFill>
                      <a:schemeClr val="accent1">
                        <a:lumMod val="40000"/>
                        <a:lumOff val="60000"/>
                      </a:schemeClr>
                    </a:solidFill>
                  </a:tcPr>
                </a:tc>
                <a:extLst>
                  <a:ext uri="{0D108BD9-81ED-4DB2-BD59-A6C34878D82A}">
                    <a16:rowId xmlns:a16="http://schemas.microsoft.com/office/drawing/2014/main" val="3052649843"/>
                  </a:ext>
                </a:extLst>
              </a:tr>
              <a:tr h="170954">
                <a:tc>
                  <a:txBody>
                    <a:bodyPr/>
                    <a:lstStyle/>
                    <a:p>
                      <a:pPr algn="l" fontAlgn="b"/>
                      <a:r>
                        <a:rPr lang="en-US" sz="1100" b="0" u="none" strike="noStrike">
                          <a:solidFill>
                            <a:srgbClr val="000000"/>
                          </a:solidFill>
                          <a:effectLst/>
                        </a:rPr>
                        <a:t>Customer_ID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a:solidFill>
                          <a:srgbClr val="000000"/>
                        </a:solidFill>
                        <a:effectLst/>
                        <a:latin typeface="Calibri" panose="020F0502020204030204" pitchFamily="34" charset="0"/>
                      </a:endParaRPr>
                    </a:p>
                  </a:txBody>
                  <a:tcPr marL="9525" marR="9525" marT="9525" marB="0" anchor="b"/>
                </a:tc>
                <a:tc rowSpan="6">
                  <a:txBody>
                    <a:bodyPr/>
                    <a:lstStyle/>
                    <a:p>
                      <a:pPr algn="ctr" fontAlgn="b"/>
                      <a:r>
                        <a:rPr lang="en-US" sz="1100" b="0" u="none" strike="noStrike" dirty="0" err="1">
                          <a:solidFill>
                            <a:srgbClr val="000000"/>
                          </a:solidFill>
                          <a:effectLst/>
                        </a:rPr>
                        <a:t>attr_types</a:t>
                      </a:r>
                      <a:endParaRPr lang="en-US" sz="1100" b="0" u="none" strike="noStrike" dirty="0">
                        <a:solidFill>
                          <a:srgbClr val="000000"/>
                        </a:solidFill>
                        <a:effectLst/>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2733961"/>
                  </a:ext>
                </a:extLst>
              </a:tr>
              <a:tr h="170954">
                <a:tc>
                  <a:txBody>
                    <a:bodyPr/>
                    <a:lstStyle/>
                    <a:p>
                      <a:pPr algn="l" fontAlgn="b"/>
                      <a:r>
                        <a:rPr lang="en-US" sz="1100" b="0" u="none" strike="noStrike">
                          <a:solidFill>
                            <a:srgbClr val="000000"/>
                          </a:solidFill>
                          <a:effectLst/>
                        </a:rPr>
                        <a:t>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6466966"/>
                  </a:ext>
                </a:extLst>
              </a:tr>
              <a:tr h="220962">
                <a:tc>
                  <a:txBody>
                    <a:bodyPr/>
                    <a:lstStyle/>
                    <a:p>
                      <a:pPr algn="l" fontAlgn="b"/>
                      <a:r>
                        <a:rPr lang="en-US" sz="1100" b="0" u="none" strike="noStrike">
                          <a:solidFill>
                            <a:srgbClr val="000000"/>
                          </a:solidFill>
                          <a:effectLst/>
                        </a:rPr>
                        <a:t>Age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2667082"/>
                  </a:ext>
                </a:extLst>
              </a:tr>
              <a:tr h="220962">
                <a:tc>
                  <a:txBody>
                    <a:bodyPr/>
                    <a:lstStyle/>
                    <a:p>
                      <a:pPr algn="l" fontAlgn="b"/>
                      <a:r>
                        <a:rPr lang="en-US" sz="1100" b="0" u="none" strike="noStrike">
                          <a:solidFill>
                            <a:srgbClr val="000000"/>
                          </a:solidFill>
                          <a:effectLst/>
                        </a:rPr>
                        <a:t>SSN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8984647"/>
                  </a:ext>
                </a:extLst>
              </a:tr>
              <a:tr h="220962">
                <a:tc>
                  <a:txBody>
                    <a:bodyPr/>
                    <a:lstStyle/>
                    <a:p>
                      <a:pPr algn="l" fontAlgn="b"/>
                      <a:r>
                        <a:rPr lang="en-US" sz="1100" b="0" u="none" strike="noStrike">
                          <a:solidFill>
                            <a:srgbClr val="000000"/>
                          </a:solidFill>
                          <a:effectLst/>
                        </a:rPr>
                        <a:t>Occupation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7944233"/>
                  </a:ext>
                </a:extLst>
              </a:tr>
              <a:tr h="220962">
                <a:tc>
                  <a:txBody>
                    <a:bodyPr/>
                    <a:lstStyle/>
                    <a:p>
                      <a:pPr algn="l" fontAlgn="b"/>
                      <a:r>
                        <a:rPr lang="en-US" sz="1100" b="0" u="none" strike="noStrike">
                          <a:solidFill>
                            <a:srgbClr val="000000"/>
                          </a:solidFill>
                          <a:effectLst/>
                        </a:rPr>
                        <a:t>snapshot_date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DateType()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1534988"/>
                  </a:ext>
                </a:extLst>
              </a:tr>
              <a:tr h="170954">
                <a:tc>
                  <a:txBody>
                    <a:bodyPr/>
                    <a:lstStyle/>
                    <a:p>
                      <a:pPr algn="l" fontAlgn="b"/>
                      <a:r>
                        <a:rPr lang="en-US" sz="1100" b="0" u="none" strike="noStrike">
                          <a:solidFill>
                            <a:srgbClr val="000000"/>
                          </a:solidFill>
                          <a:effectLst/>
                        </a:rPr>
                        <a:t>Customer_ID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a:solidFill>
                          <a:srgbClr val="000000"/>
                        </a:solidFill>
                        <a:effectLst/>
                        <a:latin typeface="Calibri" panose="020F0502020204030204" pitchFamily="34" charset="0"/>
                      </a:endParaRPr>
                    </a:p>
                  </a:txBody>
                  <a:tcPr marL="9525" marR="9525" marT="9525" marB="0" anchor="b"/>
                </a:tc>
                <a:tc rowSpan="22">
                  <a:txBody>
                    <a:bodyPr/>
                    <a:lstStyle/>
                    <a:p>
                      <a:pPr algn="ctr" fontAlgn="b"/>
                      <a:r>
                        <a:rPr lang="en-US" sz="1100" b="0" u="none" strike="noStrike" dirty="0" err="1">
                          <a:solidFill>
                            <a:srgbClr val="000000"/>
                          </a:solidFill>
                          <a:effectLst/>
                        </a:rPr>
                        <a:t>fin_types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8546034"/>
                  </a:ext>
                </a:extLst>
              </a:tr>
              <a:tr h="268417">
                <a:tc>
                  <a:txBody>
                    <a:bodyPr/>
                    <a:lstStyle/>
                    <a:p>
                      <a:pPr algn="l" fontAlgn="b"/>
                      <a:r>
                        <a:rPr lang="en-US" sz="1100" b="0" u="none" strike="noStrike">
                          <a:solidFill>
                            <a:srgbClr val="000000"/>
                          </a:solidFill>
                          <a:effectLst/>
                        </a:rPr>
                        <a:t>Annual_Income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FloatType()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Outliers' </a:t>
                      </a:r>
                      <a:r>
                        <a:rPr lang="en-US" altLang="zh-CN" sz="1100" b="0" i="0" u="none" strike="noStrike" dirty="0">
                          <a:solidFill>
                            <a:srgbClr val="000000"/>
                          </a:solidFill>
                          <a:effectLst/>
                          <a:latin typeface="Calibri" panose="020F0502020204030204" pitchFamily="34" charset="0"/>
                        </a:rPr>
                        <a:t>columns</a:t>
                      </a:r>
                      <a:r>
                        <a:rPr lang="en-US" sz="1100" b="0" i="0" u="none" strike="noStrike" dirty="0">
                          <a:solidFill>
                            <a:srgbClr val="000000"/>
                          </a:solidFill>
                          <a:effectLst/>
                          <a:latin typeface="Calibri" panose="020F0502020204030204" pitchFamily="34" charset="0"/>
                        </a:rPr>
                        <a:t> are </a:t>
                      </a:r>
                      <a:r>
                        <a:rPr lang="en-US" sz="1100" dirty="0"/>
                        <a:t>nullify</a:t>
                      </a:r>
                      <a:r>
                        <a:rPr lang="en-US" sz="1100" b="0" i="0" u="none" strike="noStrike" dirty="0">
                          <a:solidFill>
                            <a:srgbClr val="000000"/>
                          </a:solidFill>
                          <a:effectLst/>
                          <a:latin typeface="Calibri" panose="020F0502020204030204" pitchFamily="34" charset="0"/>
                        </a:rPr>
                        <a:t> based on the IQR rule to retain only typical income values within the range [Q1 - 1.5×IQR, Q3 + 1.5×IQR].</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239852"/>
                  </a:ext>
                </a:extLst>
              </a:tr>
              <a:tr h="220962">
                <a:tc>
                  <a:txBody>
                    <a:bodyPr/>
                    <a:lstStyle/>
                    <a:p>
                      <a:pPr algn="l" fontAlgn="b"/>
                      <a:r>
                        <a:rPr lang="en-US" sz="1100" b="0" u="none" strike="noStrike">
                          <a:solidFill>
                            <a:srgbClr val="000000"/>
                          </a:solidFill>
                          <a:effectLst/>
                        </a:rPr>
                        <a:t>Monthly_Inhand_Salary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FloatType()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6912702"/>
                  </a:ext>
                </a:extLst>
              </a:tr>
              <a:tr h="220962">
                <a:tc>
                  <a:txBody>
                    <a:bodyPr/>
                    <a:lstStyle/>
                    <a:p>
                      <a:pPr algn="l" fontAlgn="b"/>
                      <a:r>
                        <a:rPr lang="en-US" sz="1100" b="0" u="none" strike="noStrike">
                          <a:solidFill>
                            <a:srgbClr val="000000"/>
                          </a:solidFill>
                          <a:effectLst/>
                        </a:rPr>
                        <a:t>Num_Bank_Accounts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7031853"/>
                  </a:ext>
                </a:extLst>
              </a:tr>
              <a:tr h="220962">
                <a:tc>
                  <a:txBody>
                    <a:bodyPr/>
                    <a:lstStyle/>
                    <a:p>
                      <a:pPr algn="l" fontAlgn="b"/>
                      <a:r>
                        <a:rPr lang="en-US" sz="1100" b="0" u="none" strike="noStrike">
                          <a:solidFill>
                            <a:srgbClr val="000000"/>
                          </a:solidFill>
                          <a:effectLst/>
                        </a:rPr>
                        <a:t>Num_Credit_Card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3936283"/>
                  </a:ext>
                </a:extLst>
              </a:tr>
              <a:tr h="220962">
                <a:tc>
                  <a:txBody>
                    <a:bodyPr/>
                    <a:lstStyle/>
                    <a:p>
                      <a:pPr algn="l" fontAlgn="b"/>
                      <a:r>
                        <a:rPr lang="en-US" sz="1100" b="0" u="none" strike="noStrike">
                          <a:solidFill>
                            <a:srgbClr val="000000"/>
                          </a:solidFill>
                          <a:effectLst/>
                        </a:rPr>
                        <a:t>Interest_Rate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0330902"/>
                  </a:ext>
                </a:extLst>
              </a:tr>
              <a:tr h="220962">
                <a:tc>
                  <a:txBody>
                    <a:bodyPr/>
                    <a:lstStyle/>
                    <a:p>
                      <a:pPr algn="l" fontAlgn="b"/>
                      <a:r>
                        <a:rPr lang="en-US" sz="1100" b="0" u="none" strike="noStrike">
                          <a:solidFill>
                            <a:srgbClr val="000000"/>
                          </a:solidFill>
                          <a:effectLst/>
                        </a:rPr>
                        <a:t>Num_of_Loan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7870806"/>
                  </a:ext>
                </a:extLst>
              </a:tr>
              <a:tr h="220962">
                <a:tc>
                  <a:txBody>
                    <a:bodyPr/>
                    <a:lstStyle/>
                    <a:p>
                      <a:pPr algn="l" fontAlgn="b"/>
                      <a:r>
                        <a:rPr lang="en-US" sz="1100" b="0" u="none" strike="noStrike">
                          <a:solidFill>
                            <a:srgbClr val="000000"/>
                          </a:solidFill>
                          <a:effectLst/>
                        </a:rPr>
                        <a:t>Type_of_Loan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8648246"/>
                  </a:ext>
                </a:extLst>
              </a:tr>
              <a:tr h="220962">
                <a:tc>
                  <a:txBody>
                    <a:bodyPr/>
                    <a:lstStyle/>
                    <a:p>
                      <a:pPr algn="l" fontAlgn="b"/>
                      <a:r>
                        <a:rPr lang="en-US" sz="1100" b="0" u="none" strike="noStrike">
                          <a:solidFill>
                            <a:srgbClr val="000000"/>
                          </a:solidFill>
                          <a:effectLst/>
                        </a:rPr>
                        <a:t>Delay_from_due_date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3127773"/>
                  </a:ext>
                </a:extLst>
              </a:tr>
              <a:tr h="220962">
                <a:tc>
                  <a:txBody>
                    <a:bodyPr/>
                    <a:lstStyle/>
                    <a:p>
                      <a:pPr algn="l" fontAlgn="b"/>
                      <a:r>
                        <a:rPr lang="en-US" sz="1100" b="0" u="none" strike="noStrike">
                          <a:solidFill>
                            <a:srgbClr val="000000"/>
                          </a:solidFill>
                          <a:effectLst/>
                        </a:rPr>
                        <a:t>Num_of_Delayed_Payment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4062052"/>
                  </a:ext>
                </a:extLst>
              </a:tr>
              <a:tr h="220962">
                <a:tc>
                  <a:txBody>
                    <a:bodyPr/>
                    <a:lstStyle/>
                    <a:p>
                      <a:pPr algn="l" fontAlgn="b"/>
                      <a:r>
                        <a:rPr lang="en-US" sz="1100" b="0" u="none" strike="noStrike">
                          <a:solidFill>
                            <a:srgbClr val="000000"/>
                          </a:solidFill>
                          <a:effectLst/>
                        </a:rPr>
                        <a:t>Changed_Credit_Limit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FloatType()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3048390"/>
                  </a:ext>
                </a:extLst>
              </a:tr>
              <a:tr h="220962">
                <a:tc>
                  <a:txBody>
                    <a:bodyPr/>
                    <a:lstStyle/>
                    <a:p>
                      <a:pPr algn="l" fontAlgn="b"/>
                      <a:r>
                        <a:rPr lang="en-US" sz="1100" b="0" u="none" strike="noStrike">
                          <a:solidFill>
                            <a:srgbClr val="000000"/>
                          </a:solidFill>
                          <a:effectLst/>
                        </a:rPr>
                        <a:t>Num_Credit_Inquiries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IntegerType()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r>
                        <a:rPr lang="en-US" sz="1100" dirty="0"/>
                        <a:t>Outliers are filtered using the same IQR rule to remove unusually high or low numbers of credit inquiries.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3467499"/>
                  </a:ext>
                </a:extLst>
              </a:tr>
              <a:tr h="220962">
                <a:tc>
                  <a:txBody>
                    <a:bodyPr/>
                    <a:lstStyle/>
                    <a:p>
                      <a:pPr algn="l" fontAlgn="b"/>
                      <a:r>
                        <a:rPr lang="en-US" sz="1100" b="0" u="none" strike="noStrike">
                          <a:solidFill>
                            <a:srgbClr val="000000"/>
                          </a:solidFill>
                          <a:effectLst/>
                        </a:rPr>
                        <a:t>Credit_Mix</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5429136"/>
                  </a:ext>
                </a:extLst>
              </a:tr>
              <a:tr h="220962">
                <a:tc>
                  <a:txBody>
                    <a:bodyPr/>
                    <a:lstStyle/>
                    <a:p>
                      <a:pPr algn="l" fontAlgn="b"/>
                      <a:r>
                        <a:rPr lang="en-US" sz="1100" b="0" u="none" strike="noStrike">
                          <a:solidFill>
                            <a:srgbClr val="000000"/>
                          </a:solidFill>
                          <a:effectLst/>
                        </a:rPr>
                        <a:t>Outstanding_Debt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FloatType()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5550651"/>
                  </a:ext>
                </a:extLst>
              </a:tr>
              <a:tr h="220962">
                <a:tc>
                  <a:txBody>
                    <a:bodyPr/>
                    <a:lstStyle/>
                    <a:p>
                      <a:pPr algn="l" fontAlgn="b"/>
                      <a:r>
                        <a:rPr lang="en-US" sz="1100" b="0" u="none" strike="noStrike">
                          <a:solidFill>
                            <a:srgbClr val="000000"/>
                          </a:solidFill>
                          <a:effectLst/>
                        </a:rPr>
                        <a:t>Credit_Utilization_Ratio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FloatType()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7394744"/>
                  </a:ext>
                </a:extLst>
              </a:tr>
              <a:tr h="220962">
                <a:tc>
                  <a:txBody>
                    <a:bodyPr/>
                    <a:lstStyle/>
                    <a:p>
                      <a:pPr algn="l" fontAlgn="b"/>
                      <a:r>
                        <a:rPr lang="en-US" sz="1100" b="0" u="none" strike="noStrike">
                          <a:solidFill>
                            <a:srgbClr val="000000"/>
                          </a:solidFill>
                          <a:effectLst/>
                        </a:rPr>
                        <a:t>Credit_History_Age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1405097"/>
                  </a:ext>
                </a:extLst>
              </a:tr>
              <a:tr h="220962">
                <a:tc>
                  <a:txBody>
                    <a:bodyPr/>
                    <a:lstStyle/>
                    <a:p>
                      <a:pPr algn="l" fontAlgn="b"/>
                      <a:r>
                        <a:rPr lang="en-US" sz="1100" b="0" u="none" strike="noStrike">
                          <a:solidFill>
                            <a:srgbClr val="000000"/>
                          </a:solidFill>
                          <a:effectLst/>
                        </a:rPr>
                        <a:t>Payment_of_Min_Amount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StringType()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6034133"/>
                  </a:ext>
                </a:extLst>
              </a:tr>
              <a:tr h="220962">
                <a:tc>
                  <a:txBody>
                    <a:bodyPr/>
                    <a:lstStyle/>
                    <a:p>
                      <a:pPr algn="l" fontAlgn="b"/>
                      <a:r>
                        <a:rPr lang="en-US" sz="1100" b="0" u="none" strike="noStrike">
                          <a:solidFill>
                            <a:srgbClr val="000000"/>
                          </a:solidFill>
                          <a:effectLst/>
                        </a:rPr>
                        <a:t>Total_EMI_per_month</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FloatType()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dirty="0"/>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5644418"/>
                  </a:ext>
                </a:extLst>
              </a:tr>
              <a:tr h="170954">
                <a:tc>
                  <a:txBody>
                    <a:bodyPr/>
                    <a:lstStyle/>
                    <a:p>
                      <a:pPr algn="l" fontAlgn="b"/>
                      <a:r>
                        <a:rPr lang="en-US" sz="1100" b="0" i="0" u="none" strike="noStrike">
                          <a:solidFill>
                            <a:srgbClr val="000000"/>
                          </a:solidFill>
                          <a:effectLst/>
                          <a:latin typeface="Calibri" panose="020F0502020204030204" pitchFamily="34" charset="0"/>
                        </a:rPr>
                        <a:t>Amount_invested_monthly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FloatType()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5974701"/>
                  </a:ext>
                </a:extLst>
              </a:tr>
              <a:tr h="170954">
                <a:tc>
                  <a:txBody>
                    <a:bodyPr/>
                    <a:lstStyle/>
                    <a:p>
                      <a:pPr algn="l" fontAlgn="b"/>
                      <a:r>
                        <a:rPr lang="en-US" sz="1100" b="0" i="0" u="none" strike="noStrike">
                          <a:solidFill>
                            <a:srgbClr val="000000"/>
                          </a:solidFill>
                          <a:effectLst/>
                          <a:latin typeface="Calibri" panose="020F0502020204030204" pitchFamily="34" charset="0"/>
                        </a:rPr>
                        <a:t>Payment_Behaviour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StringType()</a:t>
                      </a:r>
                    </a:p>
                  </a:txBody>
                  <a:tcPr marL="9525" marR="9525" marT="9525" marB="0" anchor="b"/>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8603935"/>
                  </a:ext>
                </a:extLst>
              </a:tr>
              <a:tr h="170954">
                <a:tc>
                  <a:txBody>
                    <a:bodyPr/>
                    <a:lstStyle/>
                    <a:p>
                      <a:pPr algn="l" fontAlgn="b"/>
                      <a:r>
                        <a:rPr lang="en-US" sz="1100" b="0" i="0" u="none" strike="noStrike">
                          <a:solidFill>
                            <a:srgbClr val="000000"/>
                          </a:solidFill>
                          <a:effectLst/>
                          <a:latin typeface="Calibri" panose="020F0502020204030204" pitchFamily="34" charset="0"/>
                        </a:rPr>
                        <a:t>Monthly_Balance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FloatType()</a:t>
                      </a:r>
                    </a:p>
                  </a:txBody>
                  <a:tcPr marL="9525" marR="9525" marT="9525" marB="0" anchor="b"/>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7870938"/>
                  </a:ext>
                </a:extLst>
              </a:tr>
              <a:tr h="170954">
                <a:tc>
                  <a:txBody>
                    <a:bodyPr/>
                    <a:lstStyle/>
                    <a:p>
                      <a:pPr algn="l" fontAlgn="b"/>
                      <a:r>
                        <a:rPr lang="en-US" sz="1100" b="0" i="0" u="none" strike="noStrike">
                          <a:solidFill>
                            <a:srgbClr val="000000"/>
                          </a:solidFill>
                          <a:effectLst/>
                          <a:latin typeface="Calibri" panose="020F0502020204030204" pitchFamily="34" charset="0"/>
                        </a:rPr>
                        <a:t>snapshot_date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DateType()</a:t>
                      </a:r>
                      <a:endParaRPr lang="en-US"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2224022"/>
                  </a:ext>
                </a:extLst>
              </a:tr>
            </a:tbl>
          </a:graphicData>
        </a:graphic>
      </p:graphicFrame>
    </p:spTree>
    <p:extLst>
      <p:ext uri="{BB962C8B-B14F-4D97-AF65-F5344CB8AC3E}">
        <p14:creationId xmlns:p14="http://schemas.microsoft.com/office/powerpoint/2010/main" val="228462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E303097A-2206-5594-E9FB-CCCCF5D509F8}"/>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B01F455E-EF39-15F6-A6EB-91430B9947B2}"/>
              </a:ext>
            </a:extLst>
          </p:cNvPr>
          <p:cNvSpPr txBox="1"/>
          <p:nvPr/>
        </p:nvSpPr>
        <p:spPr>
          <a:xfrm>
            <a:off x="236765" y="68220"/>
            <a:ext cx="10219401" cy="661720"/>
          </a:xfrm>
          <a:prstGeom prst="rect">
            <a:avLst/>
          </a:prstGeom>
          <a:noFill/>
        </p:spPr>
        <p:txBody>
          <a:bodyPr wrap="none" rtlCol="0">
            <a:spAutoFit/>
          </a:bodyPr>
          <a:lstStyle/>
          <a:p>
            <a:r>
              <a:rPr lang="en-US" altLang="zh-CN" sz="3700" dirty="0">
                <a:latin typeface="Mont Heavy DEMO" panose="00000A00000000000000" pitchFamily="50" charset="0"/>
              </a:rPr>
              <a:t>Data preprocessing</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ETL part 3 – Feature Engineering</a:t>
            </a:r>
          </a:p>
        </p:txBody>
      </p:sp>
      <p:graphicFrame>
        <p:nvGraphicFramePr>
          <p:cNvPr id="2" name="Table 1">
            <a:extLst>
              <a:ext uri="{FF2B5EF4-FFF2-40B4-BE49-F238E27FC236}">
                <a16:creationId xmlns:a16="http://schemas.microsoft.com/office/drawing/2014/main" id="{03C790FB-E065-342C-528B-460902E9AE47}"/>
              </a:ext>
            </a:extLst>
          </p:cNvPr>
          <p:cNvGraphicFramePr>
            <a:graphicFrameLocks noGrp="1"/>
          </p:cNvGraphicFramePr>
          <p:nvPr>
            <p:extLst>
              <p:ext uri="{D42A27DB-BD31-4B8C-83A1-F6EECF244321}">
                <p14:modId xmlns:p14="http://schemas.microsoft.com/office/powerpoint/2010/main" val="3971461616"/>
              </p:ext>
            </p:extLst>
          </p:nvPr>
        </p:nvGraphicFramePr>
        <p:xfrm>
          <a:off x="239487" y="700368"/>
          <a:ext cx="11703324" cy="5881406"/>
        </p:xfrm>
        <a:graphic>
          <a:graphicData uri="http://schemas.openxmlformats.org/drawingml/2006/table">
            <a:tbl>
              <a:tblPr firstRow="1">
                <a:tableStyleId>{5C22544A-7EE6-4342-B048-85BDC9FD1C3A}</a:tableStyleId>
              </a:tblPr>
              <a:tblGrid>
                <a:gridCol w="2164257">
                  <a:extLst>
                    <a:ext uri="{9D8B030D-6E8A-4147-A177-3AD203B41FA5}">
                      <a16:colId xmlns:a16="http://schemas.microsoft.com/office/drawing/2014/main" val="682447445"/>
                    </a:ext>
                  </a:extLst>
                </a:gridCol>
                <a:gridCol w="799969">
                  <a:extLst>
                    <a:ext uri="{9D8B030D-6E8A-4147-A177-3AD203B41FA5}">
                      <a16:colId xmlns:a16="http://schemas.microsoft.com/office/drawing/2014/main" val="434615453"/>
                    </a:ext>
                  </a:extLst>
                </a:gridCol>
                <a:gridCol w="4443238">
                  <a:extLst>
                    <a:ext uri="{9D8B030D-6E8A-4147-A177-3AD203B41FA5}">
                      <a16:colId xmlns:a16="http://schemas.microsoft.com/office/drawing/2014/main" val="2085323935"/>
                    </a:ext>
                  </a:extLst>
                </a:gridCol>
                <a:gridCol w="4295860">
                  <a:extLst>
                    <a:ext uri="{9D8B030D-6E8A-4147-A177-3AD203B41FA5}">
                      <a16:colId xmlns:a16="http://schemas.microsoft.com/office/drawing/2014/main" val="193168091"/>
                    </a:ext>
                  </a:extLst>
                </a:gridCol>
              </a:tblGrid>
              <a:tr h="463199">
                <a:tc>
                  <a:txBody>
                    <a:bodyPr/>
                    <a:lstStyle/>
                    <a:p>
                      <a:pPr algn="ctr" fontAlgn="t"/>
                      <a:r>
                        <a:rPr lang="en-US" sz="1400" b="1" i="0" u="none" strike="noStrike" dirty="0">
                          <a:solidFill>
                            <a:schemeClr val="bg1"/>
                          </a:solidFill>
                          <a:effectLst/>
                          <a:latin typeface="Calibri" panose="020F0502020204030204" pitchFamily="34" charset="0"/>
                        </a:rPr>
                        <a:t>Column Name</a:t>
                      </a:r>
                    </a:p>
                  </a:txBody>
                  <a:tcPr marL="9525" marR="9525" marT="9525" marB="0">
                    <a:solidFill>
                      <a:schemeClr val="accent1">
                        <a:lumMod val="40000"/>
                        <a:lumOff val="60000"/>
                      </a:schemeClr>
                    </a:solidFill>
                  </a:tcPr>
                </a:tc>
                <a:tc>
                  <a:txBody>
                    <a:bodyPr/>
                    <a:lstStyle/>
                    <a:p>
                      <a:pPr algn="ctr" fontAlgn="t"/>
                      <a:r>
                        <a:rPr lang="en-US" sz="1400" b="1" i="0" u="none" strike="noStrike">
                          <a:solidFill>
                            <a:schemeClr val="bg1"/>
                          </a:solidFill>
                          <a:effectLst/>
                          <a:latin typeface="Calibri" panose="020F0502020204030204" pitchFamily="34" charset="0"/>
                        </a:rPr>
                        <a:t>Data Type</a:t>
                      </a:r>
                    </a:p>
                  </a:txBody>
                  <a:tcPr marL="9525" marR="9525" marT="9525" marB="0">
                    <a:solidFill>
                      <a:schemeClr val="accent1">
                        <a:lumMod val="40000"/>
                        <a:lumOff val="60000"/>
                      </a:schemeClr>
                    </a:solidFill>
                  </a:tcPr>
                </a:tc>
                <a:tc>
                  <a:txBody>
                    <a:bodyPr/>
                    <a:lstStyle/>
                    <a:p>
                      <a:pPr algn="ctr" fontAlgn="t"/>
                      <a:r>
                        <a:rPr lang="en-US" sz="1400" b="1" i="0" u="none" strike="noStrike" dirty="0">
                          <a:solidFill>
                            <a:schemeClr val="bg1"/>
                          </a:solidFill>
                          <a:effectLst/>
                          <a:latin typeface="Calibri" panose="020F0502020204030204" pitchFamily="34" charset="0"/>
                        </a:rPr>
                        <a:t>Transformation Details</a:t>
                      </a:r>
                    </a:p>
                  </a:txBody>
                  <a:tcPr marL="9525" marR="9525" marT="9525" marB="0">
                    <a:solidFill>
                      <a:schemeClr val="accent1">
                        <a:lumMod val="40000"/>
                        <a:lumOff val="60000"/>
                      </a:schemeClr>
                    </a:solidFill>
                  </a:tcPr>
                </a:tc>
                <a:tc>
                  <a:txBody>
                    <a:bodyPr/>
                    <a:lstStyle/>
                    <a:p>
                      <a:pPr algn="ctr" fontAlgn="t"/>
                      <a:r>
                        <a:rPr lang="en-US" sz="1400" b="1" i="0" u="none" strike="noStrike" dirty="0">
                          <a:solidFill>
                            <a:schemeClr val="bg1"/>
                          </a:solidFill>
                          <a:effectLst/>
                          <a:latin typeface="Calibri" panose="020F0502020204030204" pitchFamily="34" charset="0"/>
                        </a:rPr>
                        <a:t>Descriptions</a:t>
                      </a:r>
                    </a:p>
                  </a:txBody>
                  <a:tcPr marL="9525" marR="9525" marT="9525" marB="0">
                    <a:solidFill>
                      <a:schemeClr val="accent1">
                        <a:lumMod val="40000"/>
                        <a:lumOff val="60000"/>
                      </a:schemeClr>
                    </a:solidFill>
                  </a:tcPr>
                </a:tc>
                <a:extLst>
                  <a:ext uri="{0D108BD9-81ED-4DB2-BD59-A6C34878D82A}">
                    <a16:rowId xmlns:a16="http://schemas.microsoft.com/office/drawing/2014/main" val="3052649843"/>
                  </a:ext>
                </a:extLst>
              </a:tr>
              <a:tr h="463199">
                <a:tc>
                  <a:txBody>
                    <a:bodyPr/>
                    <a:lstStyle/>
                    <a:p>
                      <a:pPr algn="l" fontAlgn="b"/>
                      <a:r>
                        <a:rPr lang="en-US" sz="1100" b="0" i="0" u="none" strike="noStrike">
                          <a:solidFill>
                            <a:srgbClr val="000000"/>
                          </a:solidFill>
                          <a:effectLst/>
                          <a:latin typeface="Calibri" panose="020F0502020204030204" pitchFamily="34" charset="0"/>
                        </a:rPr>
                        <a:t>new_loan_to_income_ratio</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FloatType()</a:t>
                      </a:r>
                    </a:p>
                  </a:txBody>
                  <a:tcPr marL="9525" marR="9525" marT="9525" marB="0" anchor="b"/>
                </a:tc>
                <a:tc>
                  <a:txBody>
                    <a:bodyPr/>
                    <a:lstStyle/>
                    <a:p>
                      <a:pPr algn="l" fontAlgn="b"/>
                      <a:r>
                        <a:rPr lang="en-US" sz="1100" b="0" i="0" u="none" strike="noStrike" dirty="0" err="1">
                          <a:solidFill>
                            <a:srgbClr val="000000"/>
                          </a:solidFill>
                          <a:effectLst/>
                          <a:latin typeface="Calibri" panose="020F0502020204030204" pitchFamily="34" charset="0"/>
                        </a:rPr>
                        <a:t>Outstanding_Debt</a:t>
                      </a:r>
                      <a:r>
                        <a:rPr lang="en-US" sz="1100" b="0" i="0" u="none" strike="noStrike" dirty="0">
                          <a:solidFill>
                            <a:srgbClr val="000000"/>
                          </a:solidFill>
                          <a:effectLst/>
                          <a:latin typeface="Calibri" panose="020F0502020204030204" pitchFamily="34" charset="0"/>
                        </a:rPr>
                        <a:t> / </a:t>
                      </a:r>
                      <a:r>
                        <a:rPr lang="en-US" sz="1100" b="0" i="0" u="none" strike="noStrike" dirty="0" err="1">
                          <a:solidFill>
                            <a:srgbClr val="000000"/>
                          </a:solidFill>
                          <a:effectLst/>
                          <a:latin typeface="Calibri" panose="020F0502020204030204" pitchFamily="34" charset="0"/>
                        </a:rPr>
                        <a:t>Annual_Income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Measures how much debt a person has compared to their annual income. High values may indicate financial risk.</a:t>
                      </a:r>
                    </a:p>
                  </a:txBody>
                  <a:tcPr marL="9525" marR="9525" marT="9525" marB="0" anchor="b"/>
                </a:tc>
                <a:extLst>
                  <a:ext uri="{0D108BD9-81ED-4DB2-BD59-A6C34878D82A}">
                    <a16:rowId xmlns:a16="http://schemas.microsoft.com/office/drawing/2014/main" val="2662733961"/>
                  </a:ext>
                </a:extLst>
              </a:tr>
              <a:tr h="463199">
                <a:tc>
                  <a:txBody>
                    <a:bodyPr/>
                    <a:lstStyle/>
                    <a:p>
                      <a:pPr algn="l" fontAlgn="b"/>
                      <a:r>
                        <a:rPr lang="en-US" sz="1100" b="0" i="0" u="none" strike="noStrike">
                          <a:solidFill>
                            <a:srgbClr val="000000"/>
                          </a:solidFill>
                          <a:effectLst/>
                          <a:latin typeface="Calibri" panose="020F0502020204030204" pitchFamily="34" charset="0"/>
                        </a:rPr>
                        <a:t>new_loan_type_count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IntegerType()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Count of distinct loan types split by comma</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Counts how many different types of loans a person has (e.g., personal, car, home loans).</a:t>
                      </a:r>
                    </a:p>
                  </a:txBody>
                  <a:tcPr marL="9525" marR="9525" marT="9525" marB="0" anchor="b"/>
                </a:tc>
                <a:extLst>
                  <a:ext uri="{0D108BD9-81ED-4DB2-BD59-A6C34878D82A}">
                    <a16:rowId xmlns:a16="http://schemas.microsoft.com/office/drawing/2014/main" val="626466966"/>
                  </a:ext>
                </a:extLst>
              </a:tr>
              <a:tr h="577707">
                <a:tc>
                  <a:txBody>
                    <a:bodyPr/>
                    <a:lstStyle/>
                    <a:p>
                      <a:pPr algn="l" fontAlgn="b"/>
                      <a:r>
                        <a:rPr lang="en-US" sz="1100" b="0" i="0" u="none" strike="noStrike">
                          <a:solidFill>
                            <a:srgbClr val="000000"/>
                          </a:solidFill>
                          <a:effectLst/>
                          <a:latin typeface="Calibri" panose="020F0502020204030204" pitchFamily="34" charset="0"/>
                        </a:rPr>
                        <a:t>new_salary_debt_ratio</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FloatType()</a:t>
                      </a:r>
                    </a:p>
                  </a:txBody>
                  <a:tcPr marL="9525" marR="9525" marT="9525" marB="0" anchor="b"/>
                </a:tc>
                <a:tc>
                  <a:txBody>
                    <a:bodyPr/>
                    <a:lstStyle/>
                    <a:p>
                      <a:pPr algn="l" fontAlgn="b"/>
                      <a:r>
                        <a:rPr lang="en-US" sz="1100" b="0" i="0" u="none" strike="noStrike" dirty="0" err="1">
                          <a:solidFill>
                            <a:srgbClr val="000000"/>
                          </a:solidFill>
                          <a:effectLst/>
                          <a:latin typeface="Calibri" panose="020F0502020204030204" pitchFamily="34" charset="0"/>
                        </a:rPr>
                        <a:t>Outstanding_Debt</a:t>
                      </a:r>
                      <a:r>
                        <a:rPr lang="en-US" sz="1100" b="0" i="0" u="none" strike="noStrike" dirty="0">
                          <a:solidFill>
                            <a:srgbClr val="000000"/>
                          </a:solidFill>
                          <a:effectLst/>
                          <a:latin typeface="Calibri" panose="020F0502020204030204" pitchFamily="34" charset="0"/>
                        </a:rPr>
                        <a:t> / (</a:t>
                      </a:r>
                      <a:r>
                        <a:rPr lang="en-US" sz="1100" b="0" i="0" u="none" strike="noStrike" dirty="0" err="1">
                          <a:solidFill>
                            <a:srgbClr val="000000"/>
                          </a:solidFill>
                          <a:effectLst/>
                          <a:latin typeface="Calibri" panose="020F0502020204030204" pitchFamily="34" charset="0"/>
                        </a:rPr>
                        <a:t>Monthly_Inhand_Salary</a:t>
                      </a:r>
                      <a:r>
                        <a:rPr lang="en-US" sz="1100" b="0" i="0" u="none" strike="noStrike" dirty="0">
                          <a:solidFill>
                            <a:srgbClr val="000000"/>
                          </a:solidFill>
                          <a:effectLst/>
                          <a:latin typeface="Calibri" panose="020F0502020204030204" pitchFamily="34" charset="0"/>
                        </a:rPr>
                        <a:t> + 1e-6)</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Shows how much debt a person has compared to their monthly take-home salary. Helps assess repayment ability.</a:t>
                      </a:r>
                    </a:p>
                  </a:txBody>
                  <a:tcPr marL="9525" marR="9525" marT="9525" marB="0" anchor="b"/>
                </a:tc>
                <a:extLst>
                  <a:ext uri="{0D108BD9-81ED-4DB2-BD59-A6C34878D82A}">
                    <a16:rowId xmlns:a16="http://schemas.microsoft.com/office/drawing/2014/main" val="4042667082"/>
                  </a:ext>
                </a:extLst>
              </a:tr>
              <a:tr h="577707">
                <a:tc>
                  <a:txBody>
                    <a:bodyPr/>
                    <a:lstStyle/>
                    <a:p>
                      <a:pPr algn="l" fontAlgn="b"/>
                      <a:r>
                        <a:rPr lang="en-US" sz="1100" b="0" i="0" u="none" strike="noStrike">
                          <a:solidFill>
                            <a:srgbClr val="000000"/>
                          </a:solidFill>
                          <a:effectLst/>
                          <a:latin typeface="Calibri" panose="020F0502020204030204" pitchFamily="34" charset="0"/>
                        </a:rPr>
                        <a:t>new_inquiry_to_loan_ratio</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FloatType()</a:t>
                      </a:r>
                    </a:p>
                  </a:txBody>
                  <a:tcPr marL="9525" marR="9525" marT="9525" marB="0" anchor="b"/>
                </a:tc>
                <a:tc>
                  <a:txBody>
                    <a:bodyPr/>
                    <a:lstStyle/>
                    <a:p>
                      <a:pPr algn="l" fontAlgn="b"/>
                      <a:r>
                        <a:rPr lang="en-US" sz="1100" b="0" i="0" u="none" strike="noStrike" dirty="0" err="1">
                          <a:solidFill>
                            <a:srgbClr val="000000"/>
                          </a:solidFill>
                          <a:effectLst/>
                          <a:latin typeface="Calibri" panose="020F0502020204030204" pitchFamily="34" charset="0"/>
                        </a:rPr>
                        <a:t>Num_Credit_Inquiries</a:t>
                      </a:r>
                      <a:r>
                        <a:rPr lang="en-US" sz="1100" b="0" i="0" u="none" strike="noStrike" dirty="0">
                          <a:solidFill>
                            <a:srgbClr val="000000"/>
                          </a:solidFill>
                          <a:effectLst/>
                          <a:latin typeface="Calibri" panose="020F0502020204030204" pitchFamily="34" charset="0"/>
                        </a:rPr>
                        <a:t> / (</a:t>
                      </a:r>
                      <a:r>
                        <a:rPr lang="en-US" sz="1100" b="0" i="0" u="none" strike="noStrike" dirty="0" err="1">
                          <a:solidFill>
                            <a:srgbClr val="000000"/>
                          </a:solidFill>
                          <a:effectLst/>
                          <a:latin typeface="Calibri" panose="020F0502020204030204" pitchFamily="34" charset="0"/>
                        </a:rPr>
                        <a:t>Num_of_Loan</a:t>
                      </a:r>
                      <a:r>
                        <a:rPr lang="en-US" sz="1100" b="0" i="0" u="none" strike="noStrike" dirty="0">
                          <a:solidFill>
                            <a:srgbClr val="000000"/>
                          </a:solidFill>
                          <a:effectLst/>
                          <a:latin typeface="Calibri" panose="020F0502020204030204" pitchFamily="34" charset="0"/>
                        </a:rPr>
                        <a:t> + 1e-6)</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Indicates how often a person applied for credit (inquiries) relative to the number of loans they took. High values may suggest frequent but unsuccessful credit applications.</a:t>
                      </a:r>
                    </a:p>
                  </a:txBody>
                  <a:tcPr marL="9525" marR="9525" marT="9525" marB="0" anchor="b"/>
                </a:tc>
                <a:extLst>
                  <a:ext uri="{0D108BD9-81ED-4DB2-BD59-A6C34878D82A}">
                    <a16:rowId xmlns:a16="http://schemas.microsoft.com/office/drawing/2014/main" val="3418984647"/>
                  </a:ext>
                </a:extLst>
              </a:tr>
              <a:tr h="577707">
                <a:tc>
                  <a:txBody>
                    <a:bodyPr/>
                    <a:lstStyle/>
                    <a:p>
                      <a:pPr algn="l" fontAlgn="b"/>
                      <a:r>
                        <a:rPr lang="en-US" sz="1100" b="0" i="0" u="none" strike="noStrike">
                          <a:solidFill>
                            <a:srgbClr val="000000"/>
                          </a:solidFill>
                          <a:effectLst/>
                          <a:latin typeface="Calibri" panose="020F0502020204030204" pitchFamily="34" charset="0"/>
                        </a:rPr>
                        <a:t>new_credit_history_months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IntegerType()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Extract years and months from Credit_History_Age and convert to total months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Converts "X Years and Y Months" into a single value in months, representing the total length of a person’s credit history.</a:t>
                      </a:r>
                    </a:p>
                  </a:txBody>
                  <a:tcPr marL="9525" marR="9525" marT="9525" marB="0" anchor="b"/>
                </a:tc>
                <a:extLst>
                  <a:ext uri="{0D108BD9-81ED-4DB2-BD59-A6C34878D82A}">
                    <a16:rowId xmlns:a16="http://schemas.microsoft.com/office/drawing/2014/main" val="1417944233"/>
                  </a:ext>
                </a:extLst>
              </a:tr>
              <a:tr h="577707">
                <a:tc>
                  <a:txBody>
                    <a:bodyPr/>
                    <a:lstStyle/>
                    <a:p>
                      <a:pPr algn="l" fontAlgn="b"/>
                      <a:r>
                        <a:rPr lang="en-US" sz="1100" b="0" i="0" u="none" strike="noStrike">
                          <a:solidFill>
                            <a:srgbClr val="000000"/>
                          </a:solidFill>
                          <a:effectLst/>
                          <a:latin typeface="Calibri" panose="020F0502020204030204" pitchFamily="34" charset="0"/>
                        </a:rPr>
                        <a:t>new_Payment_Behaviour_code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IntegerType()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Encode payment behaviour into integers based on specific strings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Encodes payment behavior into numeric categories, reflecting how much and how frequently a person spends and pays.</a:t>
                      </a:r>
                    </a:p>
                  </a:txBody>
                  <a:tcPr marL="9525" marR="9525" marT="9525" marB="0" anchor="b"/>
                </a:tc>
                <a:extLst>
                  <a:ext uri="{0D108BD9-81ED-4DB2-BD59-A6C34878D82A}">
                    <a16:rowId xmlns:a16="http://schemas.microsoft.com/office/drawing/2014/main" val="3311534988"/>
                  </a:ext>
                </a:extLst>
              </a:tr>
              <a:tr h="901496">
                <a:tc>
                  <a:txBody>
                    <a:bodyPr/>
                    <a:lstStyle/>
                    <a:p>
                      <a:pPr algn="l" fontAlgn="b"/>
                      <a:r>
                        <a:rPr lang="en-US" sz="1100" b="0" i="0" u="none" strike="noStrike">
                          <a:solidFill>
                            <a:srgbClr val="000000"/>
                          </a:solidFill>
                          <a:effectLst/>
                          <a:latin typeface="Calibri" panose="020F0502020204030204" pitchFamily="34" charset="0"/>
                        </a:rPr>
                        <a:t>new_Payment_of_Min_Amount_code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IntegerType()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Encode Payment_of_Min_Amount (NM=0, Yes=1, No=2)</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Encodes whether a person pays the minimum amount due (Yes/No/NM) into numeric codes. Useful for modeling financial responsibility.</a:t>
                      </a:r>
                    </a:p>
                  </a:txBody>
                  <a:tcPr marL="9525" marR="9525" marT="9525" marB="0" anchor="b"/>
                </a:tc>
                <a:extLst>
                  <a:ext uri="{0D108BD9-81ED-4DB2-BD59-A6C34878D82A}">
                    <a16:rowId xmlns:a16="http://schemas.microsoft.com/office/drawing/2014/main" val="3548546034"/>
                  </a:ext>
                </a:extLst>
              </a:tr>
              <a:tr h="701778">
                <a:tc>
                  <a:txBody>
                    <a:bodyPr/>
                    <a:lstStyle/>
                    <a:p>
                      <a:pPr algn="l" fontAlgn="b"/>
                      <a:r>
                        <a:rPr lang="en-US" sz="1100" b="0" i="0" u="none" strike="noStrike">
                          <a:solidFill>
                            <a:srgbClr val="000000"/>
                          </a:solidFill>
                          <a:effectLst/>
                          <a:latin typeface="Calibri" panose="020F0502020204030204" pitchFamily="34" charset="0"/>
                        </a:rPr>
                        <a:t>new_Credit_Mix_code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IntegerType()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Encode Credit_Mix (Good=3, Standard=2, Bad=1)</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Encodes the mix of credit types (Good, Standard, Bad) into numerical values for machine learning.</a:t>
                      </a:r>
                    </a:p>
                  </a:txBody>
                  <a:tcPr marL="9525" marR="9525" marT="9525" marB="0" anchor="b"/>
                </a:tc>
                <a:extLst>
                  <a:ext uri="{0D108BD9-81ED-4DB2-BD59-A6C34878D82A}">
                    <a16:rowId xmlns:a16="http://schemas.microsoft.com/office/drawing/2014/main" val="1275239852"/>
                  </a:ext>
                </a:extLst>
              </a:tr>
              <a:tr h="577707">
                <a:tc>
                  <a:txBody>
                    <a:bodyPr/>
                    <a:lstStyle/>
                    <a:p>
                      <a:pPr algn="l" fontAlgn="b"/>
                      <a:r>
                        <a:rPr lang="en-US" sz="1100" b="0" i="0" u="none" strike="noStrike">
                          <a:solidFill>
                            <a:srgbClr val="000000"/>
                          </a:solidFill>
                          <a:effectLst/>
                          <a:latin typeface="Calibri" panose="020F0502020204030204" pitchFamily="34" charset="0"/>
                        </a:rPr>
                        <a:t>new_Occupation_code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IntegerType()</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Map Occupation to integer codes from 0 to 14</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Converts the occupation type into numeric codes to enable modeling with categorical data.</a:t>
                      </a:r>
                    </a:p>
                  </a:txBody>
                  <a:tcPr marL="9525" marR="9525" marT="9525" marB="0" anchor="b"/>
                </a:tc>
                <a:extLst>
                  <a:ext uri="{0D108BD9-81ED-4DB2-BD59-A6C34878D82A}">
                    <a16:rowId xmlns:a16="http://schemas.microsoft.com/office/drawing/2014/main" val="4286912702"/>
                  </a:ext>
                </a:extLst>
              </a:tr>
            </a:tbl>
          </a:graphicData>
        </a:graphic>
      </p:graphicFrame>
    </p:spTree>
    <p:extLst>
      <p:ext uri="{BB962C8B-B14F-4D97-AF65-F5344CB8AC3E}">
        <p14:creationId xmlns:p14="http://schemas.microsoft.com/office/powerpoint/2010/main" val="335263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3A40D-C6B7-DFDD-9FF2-415215808A1A}"/>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576FD411-2F5E-3515-375D-61A31A7C60C5}"/>
              </a:ext>
            </a:extLst>
          </p:cNvPr>
          <p:cNvSpPr txBox="1"/>
          <p:nvPr/>
        </p:nvSpPr>
        <p:spPr>
          <a:xfrm>
            <a:off x="236765" y="68220"/>
            <a:ext cx="6675867" cy="661720"/>
          </a:xfrm>
          <a:prstGeom prst="rect">
            <a:avLst/>
          </a:prstGeom>
          <a:noFill/>
        </p:spPr>
        <p:txBody>
          <a:bodyPr wrap="none" rtlCol="0">
            <a:spAutoFit/>
          </a:bodyPr>
          <a:lstStyle/>
          <a:p>
            <a:r>
              <a:rPr lang="en-US" altLang="zh-CN" sz="3700" dirty="0">
                <a:latin typeface="Mont Heavy DEMO" panose="00000A00000000000000" pitchFamily="50" charset="0"/>
              </a:rPr>
              <a:t>ETL And EDA </a:t>
            </a:r>
            <a:r>
              <a:rPr lang="en-US" sz="3700" dirty="0">
                <a:solidFill>
                  <a:schemeClr val="accent1"/>
                </a:solidFill>
                <a:latin typeface="Mont Heavy DEMO" panose="00000A00000000000000" pitchFamily="50" charset="0"/>
              </a:rPr>
              <a:t>Boxplot comparison </a:t>
            </a:r>
          </a:p>
        </p:txBody>
      </p:sp>
      <p:sp>
        <p:nvSpPr>
          <p:cNvPr id="4" name="Subtitle 2">
            <a:extLst>
              <a:ext uri="{FF2B5EF4-FFF2-40B4-BE49-F238E27FC236}">
                <a16:creationId xmlns:a16="http://schemas.microsoft.com/office/drawing/2014/main" id="{A5C79938-B0E6-B1F9-112E-041635F91AB8}"/>
              </a:ext>
            </a:extLst>
          </p:cNvPr>
          <p:cNvSpPr txBox="1">
            <a:spLocks/>
          </p:cNvSpPr>
          <p:nvPr/>
        </p:nvSpPr>
        <p:spPr>
          <a:xfrm>
            <a:off x="504575" y="1032444"/>
            <a:ext cx="5591425" cy="2278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latin typeface="Raleway" panose="020B0503030101060003" pitchFamily="34" charset="0"/>
              </a:rPr>
              <a:t>Initiative:</a:t>
            </a:r>
          </a:p>
          <a:p>
            <a:pPr marL="0" indent="0">
              <a:lnSpc>
                <a:spcPct val="100000"/>
              </a:lnSpc>
              <a:spcBef>
                <a:spcPts val="0"/>
              </a:spcBef>
              <a:buNone/>
            </a:pPr>
            <a:r>
              <a:rPr lang="en-US" sz="1200" dirty="0">
                <a:latin typeface="Raleway" panose="020B0503030101060003" pitchFamily="34" charset="0"/>
              </a:rPr>
              <a:t>Clean variables using IQR-based outlier filtering to improve data quality for modeling and visualization.</a:t>
            </a:r>
          </a:p>
          <a:p>
            <a:pPr marL="0" indent="0">
              <a:lnSpc>
                <a:spcPct val="100000"/>
              </a:lnSpc>
              <a:spcBef>
                <a:spcPts val="0"/>
              </a:spcBef>
              <a:buNone/>
            </a:pPr>
            <a:endParaRPr lang="en-US" sz="1200" dirty="0">
              <a:latin typeface="Raleway" panose="020B0503030101060003" pitchFamily="34" charset="0"/>
            </a:endParaRPr>
          </a:p>
          <a:p>
            <a:pPr marL="0" indent="0">
              <a:lnSpc>
                <a:spcPct val="100000"/>
              </a:lnSpc>
              <a:spcBef>
                <a:spcPts val="0"/>
              </a:spcBef>
              <a:buNone/>
            </a:pPr>
            <a:r>
              <a:rPr lang="en-US" sz="1200" dirty="0">
                <a:latin typeface="Raleway" panose="020B0503030101060003" pitchFamily="34" charset="0"/>
              </a:rPr>
              <a:t>Variables analyzed:</a:t>
            </a:r>
          </a:p>
          <a:p>
            <a:pPr marL="0" indent="0">
              <a:lnSpc>
                <a:spcPct val="100000"/>
              </a:lnSpc>
              <a:spcBef>
                <a:spcPts val="0"/>
              </a:spcBef>
              <a:buNone/>
            </a:pP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Annual_Income</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Num_Credit_Inquiries</a:t>
            </a:r>
            <a:endParaRPr lang="en-US" sz="1200" dirty="0">
              <a:latin typeface="Raleway" panose="020B0503030101060003" pitchFamily="34" charset="0"/>
            </a:endParaRPr>
          </a:p>
          <a:p>
            <a:pPr marL="0" indent="0">
              <a:lnSpc>
                <a:spcPct val="100000"/>
              </a:lnSpc>
              <a:spcBef>
                <a:spcPts val="0"/>
              </a:spcBef>
              <a:buNone/>
            </a:pPr>
            <a:endParaRPr lang="en-GB" sz="1200" dirty="0">
              <a:latin typeface="Raleway" panose="020B0503030101060003" pitchFamily="34" charset="0"/>
            </a:endParaRPr>
          </a:p>
        </p:txBody>
      </p:sp>
      <p:sp>
        <p:nvSpPr>
          <p:cNvPr id="9" name="TextBox 8">
            <a:extLst>
              <a:ext uri="{FF2B5EF4-FFF2-40B4-BE49-F238E27FC236}">
                <a16:creationId xmlns:a16="http://schemas.microsoft.com/office/drawing/2014/main" id="{C2206726-43B1-E28F-1610-E8CD086F6FB8}"/>
              </a:ext>
            </a:extLst>
          </p:cNvPr>
          <p:cNvSpPr txBox="1"/>
          <p:nvPr/>
        </p:nvSpPr>
        <p:spPr>
          <a:xfrm>
            <a:off x="6777542" y="971550"/>
            <a:ext cx="4848225" cy="1938992"/>
          </a:xfrm>
          <a:prstGeom prst="rect">
            <a:avLst/>
          </a:prstGeom>
          <a:noFill/>
        </p:spPr>
        <p:txBody>
          <a:bodyPr wrap="square">
            <a:spAutoFit/>
          </a:bodyPr>
          <a:lstStyle/>
          <a:p>
            <a:r>
              <a:rPr lang="en-US" sz="1200" b="1" dirty="0">
                <a:latin typeface="Raleway" pitchFamily="2" charset="0"/>
              </a:rPr>
              <a:t>Overall Takeaways</a:t>
            </a:r>
          </a:p>
          <a:p>
            <a:r>
              <a:rPr lang="en-US" sz="1200" dirty="0">
                <a:latin typeface="Raleway" pitchFamily="2" charset="0"/>
              </a:rPr>
              <a:t>Outlier removal is a critical EDA step for skewed financial features like income.</a:t>
            </a:r>
          </a:p>
          <a:p>
            <a:endParaRPr lang="en-US" sz="1200" dirty="0">
              <a:latin typeface="Raleway" pitchFamily="2" charset="0"/>
            </a:endParaRPr>
          </a:p>
          <a:p>
            <a:r>
              <a:rPr lang="en-US" sz="1200" dirty="0">
                <a:latin typeface="Raleway" pitchFamily="2" charset="0"/>
              </a:rPr>
              <a:t>IQR filtering offers a statistically sound method for cleaning continuous variables without hardcoding thresholds.</a:t>
            </a:r>
          </a:p>
          <a:p>
            <a:endParaRPr lang="en-US" sz="1200" dirty="0">
              <a:latin typeface="Raleway" pitchFamily="2" charset="0"/>
            </a:endParaRPr>
          </a:p>
          <a:p>
            <a:r>
              <a:rPr lang="en-US" sz="1200" dirty="0">
                <a:latin typeface="Raleway" pitchFamily="2" charset="0"/>
              </a:rPr>
              <a:t>For modeling, transformed income (e.g., log scale) may still be necessary due to remaining positive skew, but this filtering provides a solid base.</a:t>
            </a:r>
          </a:p>
        </p:txBody>
      </p:sp>
      <p:pic>
        <p:nvPicPr>
          <p:cNvPr id="5" name="Picture 4">
            <a:extLst>
              <a:ext uri="{FF2B5EF4-FFF2-40B4-BE49-F238E27FC236}">
                <a16:creationId xmlns:a16="http://schemas.microsoft.com/office/drawing/2014/main" id="{882983F1-1EA5-2D75-8172-5BACDD7BE041}"/>
              </a:ext>
            </a:extLst>
          </p:cNvPr>
          <p:cNvPicPr>
            <a:picLocks noChangeAspect="1"/>
          </p:cNvPicPr>
          <p:nvPr/>
        </p:nvPicPr>
        <p:blipFill>
          <a:blip r:embed="rId2"/>
          <a:stretch>
            <a:fillRect/>
          </a:stretch>
        </p:blipFill>
        <p:spPr>
          <a:xfrm>
            <a:off x="762504" y="3738691"/>
            <a:ext cx="4971546" cy="2751578"/>
          </a:xfrm>
          <a:prstGeom prst="rect">
            <a:avLst/>
          </a:prstGeom>
        </p:spPr>
      </p:pic>
      <p:pic>
        <p:nvPicPr>
          <p:cNvPr id="8" name="Picture 7">
            <a:extLst>
              <a:ext uri="{FF2B5EF4-FFF2-40B4-BE49-F238E27FC236}">
                <a16:creationId xmlns:a16="http://schemas.microsoft.com/office/drawing/2014/main" id="{3FD6FCAB-C4B2-96E8-C72E-134E5568D802}"/>
              </a:ext>
            </a:extLst>
          </p:cNvPr>
          <p:cNvPicPr>
            <a:picLocks noChangeAspect="1"/>
          </p:cNvPicPr>
          <p:nvPr/>
        </p:nvPicPr>
        <p:blipFill>
          <a:blip r:embed="rId3"/>
          <a:stretch>
            <a:fillRect/>
          </a:stretch>
        </p:blipFill>
        <p:spPr>
          <a:xfrm>
            <a:off x="6560471" y="3738691"/>
            <a:ext cx="5268021" cy="2751578"/>
          </a:xfrm>
          <a:prstGeom prst="rect">
            <a:avLst/>
          </a:prstGeom>
        </p:spPr>
      </p:pic>
    </p:spTree>
    <p:extLst>
      <p:ext uri="{BB962C8B-B14F-4D97-AF65-F5344CB8AC3E}">
        <p14:creationId xmlns:p14="http://schemas.microsoft.com/office/powerpoint/2010/main" val="406760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0890005B-7F5A-E3C0-0459-408BC18D1ACC}"/>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0B2E4929-7C76-A5F1-4BE7-992D766066A0}"/>
              </a:ext>
            </a:extLst>
          </p:cNvPr>
          <p:cNvSpPr txBox="1"/>
          <p:nvPr/>
        </p:nvSpPr>
        <p:spPr>
          <a:xfrm>
            <a:off x="236765" y="68220"/>
            <a:ext cx="8964890" cy="661720"/>
          </a:xfrm>
          <a:prstGeom prst="rect">
            <a:avLst/>
          </a:prstGeom>
          <a:noFill/>
        </p:spPr>
        <p:txBody>
          <a:bodyPr wrap="none" rtlCol="0">
            <a:spAutoFit/>
          </a:bodyPr>
          <a:lstStyle/>
          <a:p>
            <a:r>
              <a:rPr lang="en-US" altLang="zh-CN" sz="3700" dirty="0">
                <a:latin typeface="Mont Heavy DEMO" panose="00000A00000000000000" pitchFamily="50" charset="0"/>
              </a:rPr>
              <a:t>Exploratory Data Analysis</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Continues Variables</a:t>
            </a:r>
          </a:p>
        </p:txBody>
      </p:sp>
      <p:sp>
        <p:nvSpPr>
          <p:cNvPr id="4" name="Subtitle 2">
            <a:extLst>
              <a:ext uri="{FF2B5EF4-FFF2-40B4-BE49-F238E27FC236}">
                <a16:creationId xmlns:a16="http://schemas.microsoft.com/office/drawing/2014/main" id="{FEF1ADDB-8A98-4A3A-68CD-81CD03C75125}"/>
              </a:ext>
            </a:extLst>
          </p:cNvPr>
          <p:cNvSpPr txBox="1">
            <a:spLocks/>
          </p:cNvSpPr>
          <p:nvPr/>
        </p:nvSpPr>
        <p:spPr>
          <a:xfrm>
            <a:off x="504575" y="1030522"/>
            <a:ext cx="5591425" cy="2278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latin typeface="Raleway" panose="020B0503030101060003" pitchFamily="34" charset="0"/>
              </a:rPr>
              <a:t>Initiative:</a:t>
            </a:r>
          </a:p>
          <a:p>
            <a:pPr marL="0" indent="0">
              <a:lnSpc>
                <a:spcPct val="100000"/>
              </a:lnSpc>
              <a:spcBef>
                <a:spcPts val="0"/>
              </a:spcBef>
              <a:buNone/>
            </a:pPr>
            <a:r>
              <a:rPr lang="en-US" sz="1200" dirty="0">
                <a:latin typeface="Raleway" panose="020B0503030101060003" pitchFamily="34" charset="0"/>
              </a:rPr>
              <a:t>Perform exploratory data analysis (EDA) on key continuous variables to better understand customer financial profiles and loan behavior for downstream modeling (e.g., predicting loan default risk).</a:t>
            </a:r>
          </a:p>
          <a:p>
            <a:pPr marL="0" indent="0">
              <a:lnSpc>
                <a:spcPct val="100000"/>
              </a:lnSpc>
              <a:spcBef>
                <a:spcPts val="0"/>
              </a:spcBef>
              <a:buNone/>
            </a:pPr>
            <a:endParaRPr lang="en-US" sz="1200" dirty="0">
              <a:latin typeface="Raleway" panose="020B0503030101060003" pitchFamily="34" charset="0"/>
            </a:endParaRPr>
          </a:p>
          <a:p>
            <a:pPr marL="0" indent="0">
              <a:lnSpc>
                <a:spcPct val="100000"/>
              </a:lnSpc>
              <a:spcBef>
                <a:spcPts val="0"/>
              </a:spcBef>
              <a:buNone/>
            </a:pPr>
            <a:r>
              <a:rPr lang="en-US" sz="1200" dirty="0">
                <a:latin typeface="Raleway" panose="020B0503030101060003" pitchFamily="34" charset="0"/>
              </a:rPr>
              <a:t>Variables analyzed:</a:t>
            </a:r>
          </a:p>
          <a:p>
            <a:pPr marL="0" indent="0">
              <a:lnSpc>
                <a:spcPct val="100000"/>
              </a:lnSpc>
              <a:spcBef>
                <a:spcPts val="0"/>
              </a:spcBef>
              <a:buNone/>
            </a:pPr>
            <a:endParaRPr lang="en-US" sz="1200" dirty="0">
              <a:latin typeface="Raleway" panose="020B0503030101060003" pitchFamily="34" charset="0"/>
            </a:endParaRPr>
          </a:p>
          <a:p>
            <a:pPr>
              <a:lnSpc>
                <a:spcPct val="100000"/>
              </a:lnSpc>
              <a:spcBef>
                <a:spcPts val="0"/>
              </a:spcBef>
            </a:pPr>
            <a:r>
              <a:rPr lang="en-US" sz="1200" dirty="0">
                <a:latin typeface="Raleway" panose="020B0503030101060003" pitchFamily="34" charset="0"/>
              </a:rPr>
              <a:t>Age</a:t>
            </a:r>
          </a:p>
          <a:p>
            <a:pPr>
              <a:lnSpc>
                <a:spcPct val="100000"/>
              </a:lnSpc>
              <a:spcBef>
                <a:spcPts val="0"/>
              </a:spcBef>
            </a:pPr>
            <a:r>
              <a:rPr lang="en-US" sz="1200" dirty="0" err="1">
                <a:latin typeface="Raleway" panose="020B0503030101060003" pitchFamily="34" charset="0"/>
              </a:rPr>
              <a:t>Annual_Income</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Outstanding_Debt</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new_loan_to_income_ratio</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new_credit_history_months</a:t>
            </a:r>
            <a:endParaRPr lang="en-GB" sz="1200" dirty="0">
              <a:latin typeface="Raleway" panose="020B0503030101060003" pitchFamily="34" charset="0"/>
            </a:endParaRPr>
          </a:p>
        </p:txBody>
      </p:sp>
      <p:pic>
        <p:nvPicPr>
          <p:cNvPr id="7" name="Picture 6">
            <a:extLst>
              <a:ext uri="{FF2B5EF4-FFF2-40B4-BE49-F238E27FC236}">
                <a16:creationId xmlns:a16="http://schemas.microsoft.com/office/drawing/2014/main" id="{D38345D7-C10E-52A8-93AB-EBB832A38635}"/>
              </a:ext>
            </a:extLst>
          </p:cNvPr>
          <p:cNvPicPr>
            <a:picLocks noChangeAspect="1"/>
          </p:cNvPicPr>
          <p:nvPr/>
        </p:nvPicPr>
        <p:blipFill>
          <a:blip r:embed="rId2"/>
          <a:stretch>
            <a:fillRect/>
          </a:stretch>
        </p:blipFill>
        <p:spPr>
          <a:xfrm>
            <a:off x="2219325" y="3609975"/>
            <a:ext cx="8343900" cy="2838450"/>
          </a:xfrm>
          <a:prstGeom prst="rect">
            <a:avLst/>
          </a:prstGeom>
          <a:ln>
            <a:solidFill>
              <a:schemeClr val="bg2">
                <a:lumMod val="75000"/>
              </a:schemeClr>
            </a:solidFill>
          </a:ln>
        </p:spPr>
      </p:pic>
    </p:spTree>
    <p:extLst>
      <p:ext uri="{BB962C8B-B14F-4D97-AF65-F5344CB8AC3E}">
        <p14:creationId xmlns:p14="http://schemas.microsoft.com/office/powerpoint/2010/main" val="429432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5F5BFBBB-ACE4-1DDD-2E75-CB02FE6E5AF7}"/>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278EC0AC-AC92-FE8F-6D40-BAC41FBD67CF}"/>
              </a:ext>
            </a:extLst>
          </p:cNvPr>
          <p:cNvSpPr txBox="1"/>
          <p:nvPr/>
        </p:nvSpPr>
        <p:spPr>
          <a:xfrm>
            <a:off x="236765" y="68220"/>
            <a:ext cx="7324954" cy="661720"/>
          </a:xfrm>
          <a:prstGeom prst="rect">
            <a:avLst/>
          </a:prstGeom>
          <a:noFill/>
        </p:spPr>
        <p:txBody>
          <a:bodyPr wrap="none" rtlCol="0">
            <a:spAutoFit/>
          </a:bodyPr>
          <a:lstStyle/>
          <a:p>
            <a:r>
              <a:rPr lang="en-US" altLang="zh-CN" sz="3700" dirty="0">
                <a:latin typeface="Mont Heavy DEMO" panose="00000A00000000000000" pitchFamily="50" charset="0"/>
              </a:rPr>
              <a:t>Exploratory Data Analysis</a:t>
            </a:r>
            <a:r>
              <a:rPr lang="en-US" sz="3700" dirty="0">
                <a:latin typeface="Mont Heavy DEMO" panose="00000A00000000000000" pitchFamily="50" charset="0"/>
              </a:rPr>
              <a:t> </a:t>
            </a:r>
            <a:r>
              <a:rPr lang="en-US" sz="3700" dirty="0">
                <a:solidFill>
                  <a:schemeClr val="accent1"/>
                </a:solidFill>
                <a:latin typeface="Mont Heavy DEMO" panose="00000A00000000000000" pitchFamily="50" charset="0"/>
              </a:rPr>
              <a:t>Histograms</a:t>
            </a:r>
          </a:p>
        </p:txBody>
      </p:sp>
      <p:sp>
        <p:nvSpPr>
          <p:cNvPr id="4" name="Subtitle 2">
            <a:extLst>
              <a:ext uri="{FF2B5EF4-FFF2-40B4-BE49-F238E27FC236}">
                <a16:creationId xmlns:a16="http://schemas.microsoft.com/office/drawing/2014/main" id="{DABDB0B6-C090-13EA-DEE7-6E695B9AF3F2}"/>
              </a:ext>
            </a:extLst>
          </p:cNvPr>
          <p:cNvSpPr txBox="1">
            <a:spLocks/>
          </p:cNvSpPr>
          <p:nvPr/>
        </p:nvSpPr>
        <p:spPr>
          <a:xfrm>
            <a:off x="504575" y="1035285"/>
            <a:ext cx="5591425" cy="2278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latin typeface="Raleway" panose="020B0503030101060003" pitchFamily="34" charset="0"/>
              </a:rPr>
              <a:t>Initiative:</a:t>
            </a:r>
            <a:endParaRPr lang="en-US" sz="1200" dirty="0">
              <a:latin typeface="Raleway" panose="020B0503030101060003" pitchFamily="34" charset="0"/>
            </a:endParaRPr>
          </a:p>
          <a:p>
            <a:pPr marL="0" indent="0">
              <a:lnSpc>
                <a:spcPct val="100000"/>
              </a:lnSpc>
              <a:spcBef>
                <a:spcPts val="0"/>
              </a:spcBef>
              <a:buNone/>
            </a:pPr>
            <a:r>
              <a:rPr lang="en-US" sz="1200" dirty="0">
                <a:latin typeface="Raleway" panose="020B0503030101060003" pitchFamily="34" charset="0"/>
              </a:rPr>
              <a:t>To understand the distribution and skewness of key financial variables using histograms. This step informs potential feature transformations (e.g., log-scaling) and modeling strategies.</a:t>
            </a:r>
          </a:p>
          <a:p>
            <a:pPr marL="0" indent="0">
              <a:lnSpc>
                <a:spcPct val="100000"/>
              </a:lnSpc>
              <a:spcBef>
                <a:spcPts val="0"/>
              </a:spcBef>
              <a:buNone/>
            </a:pPr>
            <a:endParaRPr lang="en-US" sz="1200" dirty="0">
              <a:latin typeface="Raleway" panose="020B0503030101060003" pitchFamily="34" charset="0"/>
            </a:endParaRPr>
          </a:p>
          <a:p>
            <a:pPr marL="0" indent="0">
              <a:lnSpc>
                <a:spcPct val="100000"/>
              </a:lnSpc>
              <a:spcBef>
                <a:spcPts val="0"/>
              </a:spcBef>
              <a:buNone/>
            </a:pPr>
            <a:r>
              <a:rPr lang="en-US" sz="1200" dirty="0">
                <a:latin typeface="Raleway" panose="020B0503030101060003" pitchFamily="34" charset="0"/>
              </a:rPr>
              <a:t>Variables analyzed:</a:t>
            </a:r>
          </a:p>
          <a:p>
            <a:pPr marL="0" indent="0">
              <a:lnSpc>
                <a:spcPct val="100000"/>
              </a:lnSpc>
              <a:spcBef>
                <a:spcPts val="0"/>
              </a:spcBef>
              <a:buNone/>
            </a:pP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Annual_Income</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Outstanding_Debt</a:t>
            </a:r>
            <a:endParaRPr lang="en-US" sz="1200" dirty="0">
              <a:latin typeface="Raleway" panose="020B0503030101060003" pitchFamily="34" charset="0"/>
            </a:endParaRPr>
          </a:p>
          <a:p>
            <a:pPr>
              <a:lnSpc>
                <a:spcPct val="100000"/>
              </a:lnSpc>
              <a:spcBef>
                <a:spcPts val="0"/>
              </a:spcBef>
            </a:pPr>
            <a:r>
              <a:rPr lang="en-US" sz="1200" dirty="0" err="1">
                <a:latin typeface="Raleway" panose="020B0503030101060003" pitchFamily="34" charset="0"/>
              </a:rPr>
              <a:t>Monthly_Balance</a:t>
            </a:r>
            <a:endParaRPr lang="en-GB" sz="1200" dirty="0">
              <a:latin typeface="Raleway" panose="020B0503030101060003" pitchFamily="34" charset="0"/>
            </a:endParaRPr>
          </a:p>
        </p:txBody>
      </p:sp>
      <p:pic>
        <p:nvPicPr>
          <p:cNvPr id="6" name="Picture 5">
            <a:extLst>
              <a:ext uri="{FF2B5EF4-FFF2-40B4-BE49-F238E27FC236}">
                <a16:creationId xmlns:a16="http://schemas.microsoft.com/office/drawing/2014/main" id="{AD60C50F-6B33-F271-0148-BA4BA4A67F4D}"/>
              </a:ext>
            </a:extLst>
          </p:cNvPr>
          <p:cNvPicPr>
            <a:picLocks noChangeAspect="1"/>
          </p:cNvPicPr>
          <p:nvPr/>
        </p:nvPicPr>
        <p:blipFill>
          <a:blip r:embed="rId2"/>
          <a:stretch>
            <a:fillRect/>
          </a:stretch>
        </p:blipFill>
        <p:spPr>
          <a:xfrm>
            <a:off x="2276475" y="3429000"/>
            <a:ext cx="7829550" cy="3292752"/>
          </a:xfrm>
          <a:prstGeom prst="rect">
            <a:avLst/>
          </a:prstGeom>
          <a:ln>
            <a:solidFill>
              <a:schemeClr val="bg2">
                <a:lumMod val="90000"/>
              </a:schemeClr>
            </a:solidFill>
          </a:ln>
        </p:spPr>
      </p:pic>
    </p:spTree>
    <p:extLst>
      <p:ext uri="{BB962C8B-B14F-4D97-AF65-F5344CB8AC3E}">
        <p14:creationId xmlns:p14="http://schemas.microsoft.com/office/powerpoint/2010/main" val="383158832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22775</TotalTime>
  <Words>1975</Words>
  <Application>Microsoft Office PowerPoint</Application>
  <PresentationFormat>Widescreen</PresentationFormat>
  <Paragraphs>331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Mont ExtraLight DEMO</vt:lpstr>
      <vt:lpstr>Mont Heavy DEMO</vt:lpstr>
      <vt:lpstr>Arial</vt:lpstr>
      <vt:lpstr>Calibri</vt:lpstr>
      <vt:lpstr>Calibri Light</vt:lpstr>
      <vt:lpstr>Raleway</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GID</dc:creator>
  <cp:lastModifiedBy>ZHICHENG LUO</cp:lastModifiedBy>
  <cp:revision>2790</cp:revision>
  <dcterms:created xsi:type="dcterms:W3CDTF">2022-02-05T08:02:51Z</dcterms:created>
  <dcterms:modified xsi:type="dcterms:W3CDTF">2025-05-19T13:16:33Z</dcterms:modified>
</cp:coreProperties>
</file>